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59" r:id="rId4"/>
    <p:sldId id="262" r:id="rId5"/>
    <p:sldId id="258" r:id="rId6"/>
    <p:sldId id="265" r:id="rId7"/>
    <p:sldId id="267" r:id="rId8"/>
    <p:sldId id="268"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1C"/>
    <a:srgbClr val="D60093"/>
    <a:srgbClr val="3366FF"/>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893" autoAdjust="0"/>
    <p:restoredTop sz="94629" autoAdjust="0"/>
  </p:normalViewPr>
  <p:slideViewPr>
    <p:cSldViewPr>
      <p:cViewPr varScale="1">
        <p:scale>
          <a:sx n="116" d="100"/>
          <a:sy n="116" d="100"/>
        </p:scale>
        <p:origin x="-148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pPr/>
              <a:t>‹#›</a:t>
            </a:fld>
            <a:endParaRPr lang="en-US"/>
          </a:p>
        </p:txBody>
      </p:sp>
    </p:spTree>
    <p:extLst>
      <p:ext uri="{BB962C8B-B14F-4D97-AF65-F5344CB8AC3E}">
        <p14:creationId xmlns:p14="http://schemas.microsoft.com/office/powerpoint/2010/main" xmlns="" val="190318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pPr/>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pPr/>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xmlns="" val="213420290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1.jpeg"/><Relationship Id="rId5" Type="http://schemas.openxmlformats.org/officeDocument/2006/relationships/image" Target="../media/image16.pn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image" Target="../media/image19.jpe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hyperlink" Target="https://www.childline.org.uk/" TargetMode="External"/><Relationship Id="rId7" Type="http://schemas.microsoft.com/office/2007/relationships/hdphoto" Target="../media/hdphoto2.wdp"/><Relationship Id="rId2" Type="http://schemas.openxmlformats.org/officeDocument/2006/relationships/hyperlink" Target="https://www.bbc.com/mediacentre/2020/bbc-launches-biggest-education-offer-ever?fbclid=IwAR0ifLYSI531vBMt9X8cVq5yDQn7hO2JIGee6uYs2G-wLAcZIkhHrLxxc4k" TargetMode="Externa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hyperlink" Target="https://www.o2.co.uk/help/nspcc/helplin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twitter.com/CheshireSSYP" TargetMode="External"/><Relationship Id="rId3" Type="http://schemas.openxmlformats.org/officeDocument/2006/relationships/image" Target="../media/image27.jpeg"/><Relationship Id="rId7" Type="http://schemas.openxmlformats.org/officeDocument/2006/relationships/hyperlink" Target="http://www.facebook.com/cheshirepolice" TargetMode="Externa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28.png"/><Relationship Id="rId5" Type="http://schemas.microsoft.com/office/2007/relationships/media" Target="../media/media1.MP4"/><Relationship Id="rId4" Type="http://schemas.openxmlformats.org/officeDocument/2006/relationships/image" Target="../media/image6.png"/><Relationship Id="rId9" Type="http://schemas.openxmlformats.org/officeDocument/2006/relationships/hyperlink" Target="http://www.cheshire.police.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052736"/>
            <a:ext cx="8598829" cy="518603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Whilst You Are </a:t>
            </a:r>
            <a:r>
              <a:rPr lang="en-US" sz="54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t Home</a:t>
            </a:r>
          </a:p>
          <a:p>
            <a:pPr algn="ct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We are going to stay in touch</a:t>
            </a:r>
          </a:p>
          <a:p>
            <a:pPr algn="ctr"/>
            <a:endParaRPr lang="en-US" sz="14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8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cap="none" spc="0"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10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cap="none" spc="0"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9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19</a:t>
            </a:r>
            <a:r>
              <a:rPr lang="en-US" sz="2800" b="1" baseline="30000" dirty="0" smtClean="0">
                <a:ln/>
                <a:solidFill>
                  <a:schemeClr val="accent4"/>
                </a:solidFill>
                <a:effectLst>
                  <a:glow rad="228600">
                    <a:schemeClr val="accent1">
                      <a:satMod val="175000"/>
                      <a:alpha val="40000"/>
                    </a:schemeClr>
                  </a:glow>
                </a:effectLst>
                <a:latin typeface="Comic Sans MS" panose="030F0702030302020204" pitchFamily="66" charset="0"/>
              </a:rPr>
              <a:t>th</a:t>
            </a: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 January 2021</a:t>
            </a:r>
            <a:endParaRPr lang="en-US" sz="2800" b="1" cap="none" spc="0" dirty="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11760" y="2636912"/>
            <a:ext cx="4176464" cy="2951369"/>
          </a:xfrm>
          <a:prstGeom prst="rect">
            <a:avLst/>
          </a:prstGeom>
        </p:spPr>
      </p:pic>
      <p:sp>
        <p:nvSpPr>
          <p:cNvPr id="5" name="TextBox 4"/>
          <p:cNvSpPr txBox="1"/>
          <p:nvPr/>
        </p:nvSpPr>
        <p:spPr>
          <a:xfrm>
            <a:off x="2411760" y="5243905"/>
            <a:ext cx="4176464" cy="34437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xmlns="" val="3356704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322221"/>
            <a:ext cx="8748464" cy="5203123"/>
          </a:xfrm>
          <a:prstGeom prst="rect">
            <a:avLst/>
          </a:prstGeom>
        </p:spPr>
      </p:pic>
    </p:spTree>
    <p:extLst>
      <p:ext uri="{BB962C8B-B14F-4D97-AF65-F5344CB8AC3E}">
        <p14:creationId xmlns:p14="http://schemas.microsoft.com/office/powerpoint/2010/main" xmlns="" val="1025846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124744"/>
            <a:ext cx="8411278" cy="923330"/>
          </a:xfrm>
          <a:prstGeom prst="rect">
            <a:avLst/>
          </a:prstGeom>
        </p:spPr>
        <p:txBody>
          <a:bodyPr wrap="non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Positive</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 Message of the Week</a:t>
            </a: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5856" y="4293096"/>
            <a:ext cx="2182836" cy="2448272"/>
          </a:xfrm>
          <a:prstGeom prst="rect">
            <a:avLst/>
          </a:prstGeom>
        </p:spPr>
      </p:pic>
      <p:sp>
        <p:nvSpPr>
          <p:cNvPr id="7" name="TextBox 6"/>
          <p:cNvSpPr txBox="1"/>
          <p:nvPr/>
        </p:nvSpPr>
        <p:spPr>
          <a:xfrm>
            <a:off x="3275856" y="6597352"/>
            <a:ext cx="2182836" cy="144016"/>
          </a:xfrm>
          <a:prstGeom prst="rect">
            <a:avLst/>
          </a:prstGeom>
          <a:solidFill>
            <a:schemeClr val="bg1"/>
          </a:solidFill>
        </p:spPr>
        <p:txBody>
          <a:bodyPr wrap="square" rtlCol="0">
            <a:spAutoFit/>
          </a:bodyPr>
          <a:lstStyle/>
          <a:p>
            <a:endParaRPr lang="en-GB" dirty="0"/>
          </a:p>
        </p:txBody>
      </p:sp>
      <p:sp>
        <p:nvSpPr>
          <p:cNvPr id="4" name="TextBox 3"/>
          <p:cNvSpPr txBox="1"/>
          <p:nvPr/>
        </p:nvSpPr>
        <p:spPr>
          <a:xfrm>
            <a:off x="467544" y="2289066"/>
            <a:ext cx="7776864" cy="2862322"/>
          </a:xfrm>
          <a:prstGeom prst="rect">
            <a:avLst/>
          </a:prstGeom>
          <a:noFill/>
        </p:spPr>
        <p:txBody>
          <a:bodyPr wrap="square" rtlCol="0">
            <a:spAutoFit/>
          </a:bodyPr>
          <a:lstStyle/>
          <a:p>
            <a:r>
              <a:rPr lang="en-GB" dirty="0" smtClean="0">
                <a:latin typeface="Comic Sans MS" panose="030F0702030302020204" pitchFamily="66" charset="0"/>
              </a:rPr>
              <a:t>Hello Everyone, 2</a:t>
            </a:r>
            <a:r>
              <a:rPr lang="en-GB" baseline="30000" dirty="0" smtClean="0">
                <a:latin typeface="Comic Sans MS" panose="030F0702030302020204" pitchFamily="66" charset="0"/>
              </a:rPr>
              <a:t>nd</a:t>
            </a:r>
            <a:r>
              <a:rPr lang="en-GB" dirty="0" smtClean="0">
                <a:latin typeface="Comic Sans MS" panose="030F0702030302020204" pitchFamily="66" charset="0"/>
              </a:rPr>
              <a:t> week of this 3</a:t>
            </a:r>
            <a:r>
              <a:rPr lang="en-GB" baseline="30000" dirty="0" smtClean="0">
                <a:latin typeface="Comic Sans MS" panose="030F0702030302020204" pitchFamily="66" charset="0"/>
              </a:rPr>
              <a:t>rd</a:t>
            </a:r>
            <a:r>
              <a:rPr lang="en-GB" dirty="0" smtClean="0">
                <a:latin typeface="Comic Sans MS" panose="030F0702030302020204" pitchFamily="66" charset="0"/>
              </a:rPr>
              <a:t> lock down and we are, yet again very proud of you all, we are hearing really good things about how you are following all the safety rules and thinking about other peoples health, safety and well-being at the moment. Keep up the Great work.</a:t>
            </a:r>
          </a:p>
          <a:p>
            <a:r>
              <a:rPr lang="en-GB" dirty="0" smtClean="0">
                <a:latin typeface="Comic Sans MS" panose="030F0702030302020204" pitchFamily="66" charset="0"/>
              </a:rPr>
              <a:t>A lot of you are working from home along with some of your parents, which means we all have to be patient with one another.</a:t>
            </a:r>
            <a:endParaRPr lang="en-GB" dirty="0">
              <a:latin typeface="Comic Sans MS" panose="030F0702030302020204" pitchFamily="66" charset="0"/>
            </a:endParaRPr>
          </a:p>
          <a:p>
            <a:pPr algn="ctr"/>
            <a:r>
              <a:rPr lang="en-GB" dirty="0" smtClean="0">
                <a:latin typeface="Comic Sans MS" panose="030F0702030302020204" pitchFamily="66" charset="0"/>
              </a:rPr>
              <a:t>If </a:t>
            </a:r>
            <a:r>
              <a:rPr lang="en-GB" dirty="0">
                <a:latin typeface="Comic Sans MS" panose="030F0702030302020204" pitchFamily="66" charset="0"/>
              </a:rPr>
              <a:t>you are  worried about anything please remember to talk to someone you trust.</a:t>
            </a:r>
          </a:p>
          <a:p>
            <a:endParaRPr lang="en-GB" dirty="0" smtClean="0"/>
          </a:p>
          <a:p>
            <a:endParaRPr lang="en-GB" dirty="0"/>
          </a:p>
        </p:txBody>
      </p:sp>
    </p:spTree>
    <p:extLst>
      <p:ext uri="{BB962C8B-B14F-4D97-AF65-F5344CB8AC3E}">
        <p14:creationId xmlns:p14="http://schemas.microsoft.com/office/powerpoint/2010/main" xmlns="" val="2902683627"/>
      </p:ext>
    </p:extLst>
  </p:cSld>
  <p:clrMapOvr>
    <a:masterClrMapping/>
  </p:clrMapOvr>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819" y="267909"/>
            <a:ext cx="6081358" cy="707886"/>
          </a:xfrm>
          <a:prstGeom prst="rect">
            <a:avLst/>
          </a:prstGeom>
          <a:noFill/>
        </p:spPr>
        <p:txBody>
          <a:bodyPr wrap="square" lIns="91440" tIns="45720" rIns="91440" bIns="45720">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M</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essages from</a:t>
            </a:r>
            <a:r>
              <a:rPr lang="en-US" sz="3200" b="1" dirty="0">
                <a:ln/>
                <a:solidFill>
                  <a:schemeClr val="accent4"/>
                </a:solidFill>
                <a:effectLst>
                  <a:glow rad="228600">
                    <a:schemeClr val="accent1">
                      <a:satMod val="175000"/>
                      <a:alpha val="40000"/>
                    </a:schemeClr>
                  </a:glow>
                </a:effectLst>
                <a:latin typeface="Comic Sans MS" panose="030F0702030302020204" pitchFamily="66" charset="0"/>
              </a:rPr>
              <a:t> </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PC Panda </a:t>
            </a:r>
            <a:endParaRPr lang="en-US" sz="32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9" name="TextBox 8"/>
          <p:cNvSpPr txBox="1"/>
          <p:nvPr/>
        </p:nvSpPr>
        <p:spPr>
          <a:xfrm>
            <a:off x="2405707" y="2660546"/>
            <a:ext cx="3441018" cy="646331"/>
          </a:xfrm>
          <a:prstGeom prst="rect">
            <a:avLst/>
          </a:prstGeom>
          <a:noFill/>
        </p:spPr>
        <p:txBody>
          <a:bodyPr wrap="square" rtlCol="0">
            <a:spAutoFit/>
          </a:bodyPr>
          <a:lstStyle/>
          <a:p>
            <a:r>
              <a:rPr lang="en-GB" b="1" dirty="0" smtClean="0">
                <a:solidFill>
                  <a:srgbClr val="7030A0"/>
                </a:solidFill>
                <a:latin typeface="Bahnschrift SemiLight SemiConde" panose="020B0502040204020203" pitchFamily="34" charset="0"/>
              </a:rPr>
              <a:t>“Think carefully about the pictures you share online!”</a:t>
            </a:r>
            <a:endParaRPr lang="en-GB" dirty="0">
              <a:latin typeface="Bahnschrift SemiLight SemiConde" panose="020B0502040204020203" pitchFamily="34" charset="0"/>
            </a:endParaRPr>
          </a:p>
        </p:txBody>
      </p:sp>
      <p:sp>
        <p:nvSpPr>
          <p:cNvPr id="10" name="TextBox 9"/>
          <p:cNvSpPr txBox="1"/>
          <p:nvPr/>
        </p:nvSpPr>
        <p:spPr>
          <a:xfrm>
            <a:off x="2370751" y="1237178"/>
            <a:ext cx="3072274" cy="923330"/>
          </a:xfrm>
          <a:prstGeom prst="rect">
            <a:avLst/>
          </a:prstGeom>
          <a:noFill/>
        </p:spPr>
        <p:txBody>
          <a:bodyPr wrap="square" rtlCol="0">
            <a:spAutoFit/>
          </a:bodyPr>
          <a:lstStyle/>
          <a:p>
            <a:r>
              <a:rPr lang="en-GB" b="1" dirty="0" smtClean="0">
                <a:solidFill>
                  <a:srgbClr val="FF0000"/>
                </a:solidFill>
              </a:rPr>
              <a:t>“Don’t trust anyone with your personal information or photo’s”.</a:t>
            </a:r>
            <a:endParaRPr lang="en-GB" b="1" dirty="0">
              <a:solidFill>
                <a:srgbClr val="FF0000"/>
              </a:solidFill>
            </a:endParaRPr>
          </a:p>
        </p:txBody>
      </p:sp>
      <p:sp>
        <p:nvSpPr>
          <p:cNvPr id="11" name="TextBox 10"/>
          <p:cNvSpPr txBox="1"/>
          <p:nvPr/>
        </p:nvSpPr>
        <p:spPr>
          <a:xfrm>
            <a:off x="5182918" y="1672882"/>
            <a:ext cx="3790857" cy="923330"/>
          </a:xfrm>
          <a:prstGeom prst="rect">
            <a:avLst/>
          </a:prstGeom>
          <a:noFill/>
        </p:spPr>
        <p:txBody>
          <a:bodyPr wrap="square" rtlCol="0">
            <a:spAutoFit/>
          </a:bodyPr>
          <a:lstStyle/>
          <a:p>
            <a:r>
              <a:rPr lang="en-GB" dirty="0" smtClean="0">
                <a:solidFill>
                  <a:srgbClr val="00B050"/>
                </a:solidFill>
              </a:rPr>
              <a:t>“Remember no playing outside with your friends, just at the moment, this won’t be forever”.</a:t>
            </a:r>
          </a:p>
        </p:txBody>
      </p:sp>
      <p:pic>
        <p:nvPicPr>
          <p:cNvPr id="15" name="Picture 14"/>
          <p:cNvPicPr>
            <a:picLocks noChangeAspect="1"/>
          </p:cNvPicPr>
          <p:nvPr/>
        </p:nvPicPr>
        <p:blipFill>
          <a:blip r:embed="rId2"/>
          <a:stretch>
            <a:fillRect/>
          </a:stretch>
        </p:blipFill>
        <p:spPr>
          <a:xfrm>
            <a:off x="4716498" y="4775563"/>
            <a:ext cx="4294431" cy="2082437"/>
          </a:xfrm>
          <a:prstGeom prst="rect">
            <a:avLst/>
          </a:prstGeom>
        </p:spPr>
      </p:pic>
      <p:sp>
        <p:nvSpPr>
          <p:cNvPr id="2" name="TextBox 1"/>
          <p:cNvSpPr txBox="1"/>
          <p:nvPr/>
        </p:nvSpPr>
        <p:spPr>
          <a:xfrm>
            <a:off x="4211960" y="3381555"/>
            <a:ext cx="3528392" cy="830997"/>
          </a:xfrm>
          <a:prstGeom prst="rect">
            <a:avLst/>
          </a:prstGeom>
          <a:noFill/>
        </p:spPr>
        <p:txBody>
          <a:bodyPr wrap="square" rtlCol="0">
            <a:spAutoFit/>
          </a:bodyPr>
          <a:lstStyle/>
          <a:p>
            <a:r>
              <a:rPr lang="en-GB" sz="1600" b="1" dirty="0" smtClean="0">
                <a:solidFill>
                  <a:schemeClr val="tx2">
                    <a:lumMod val="50000"/>
                  </a:schemeClr>
                </a:solidFill>
              </a:rPr>
              <a:t>“Some of my PCSO friends have said they love the drawings you did of your Christmas presents” </a:t>
            </a:r>
            <a:endParaRPr lang="en-GB" sz="1600" b="1" dirty="0">
              <a:solidFill>
                <a:schemeClr val="tx2">
                  <a:lumMod val="50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06417">
            <a:off x="7151064" y="3741105"/>
            <a:ext cx="591102" cy="59110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l="31708" r="-1"/>
          <a:stretch/>
        </p:blipFill>
        <p:spPr>
          <a:xfrm>
            <a:off x="166661" y="1196752"/>
            <a:ext cx="2016224" cy="413335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xmlns="" val="0"/>
              </a:ext>
            </a:extLst>
          </a:blip>
          <a:srcRect b="40795"/>
          <a:stretch/>
        </p:blipFill>
        <p:spPr>
          <a:xfrm>
            <a:off x="2566894" y="4770827"/>
            <a:ext cx="2149604" cy="2087173"/>
          </a:xfrm>
          <a:prstGeom prst="rect">
            <a:avLst/>
          </a:prstGeom>
        </p:spPr>
      </p:pic>
    </p:spTree>
    <p:extLst>
      <p:ext uri="{BB962C8B-B14F-4D97-AF65-F5344CB8AC3E}">
        <p14:creationId xmlns:p14="http://schemas.microsoft.com/office/powerpoint/2010/main" xmlns="" val="4023494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992" y="-136588"/>
            <a:ext cx="4330032" cy="1138773"/>
          </a:xfrm>
          <a:prstGeom prst="rect">
            <a:avLst/>
          </a:prstGeom>
        </p:spPr>
        <p:txBody>
          <a:bodyPr wrap="none">
            <a:spAutoFit/>
          </a:bodyPr>
          <a:lstStyle/>
          <a:p>
            <a:pPr algn="ctr"/>
            <a:endParaRPr lang="en-US" sz="20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Online </a:t>
            </a: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S</a:t>
            </a: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afety</a:t>
            </a:r>
          </a:p>
        </p:txBody>
      </p:sp>
      <p:pic>
        <p:nvPicPr>
          <p:cNvPr id="4" name="Picture 3"/>
          <p:cNvPicPr>
            <a:picLocks noChangeAspect="1"/>
          </p:cNvPicPr>
          <p:nvPr/>
        </p:nvPicPr>
        <p:blipFill>
          <a:blip r:embed="rId2" cstate="print"/>
          <a:stretch>
            <a:fillRect/>
          </a:stretch>
        </p:blipFill>
        <p:spPr>
          <a:xfrm>
            <a:off x="3707904" y="6190142"/>
            <a:ext cx="1728192" cy="667858"/>
          </a:xfrm>
          <a:prstGeom prst="rect">
            <a:avLst/>
          </a:prstGeom>
        </p:spPr>
      </p:pic>
      <p:sp>
        <p:nvSpPr>
          <p:cNvPr id="8" name="5-Point Star 7"/>
          <p:cNvSpPr/>
          <p:nvPr/>
        </p:nvSpPr>
        <p:spPr>
          <a:xfrm>
            <a:off x="126376" y="2492896"/>
            <a:ext cx="4248472" cy="3798166"/>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5-Point Star 26"/>
          <p:cNvSpPr/>
          <p:nvPr/>
        </p:nvSpPr>
        <p:spPr>
          <a:xfrm>
            <a:off x="4788024" y="2492896"/>
            <a:ext cx="4248472" cy="3798166"/>
          </a:xfrm>
          <a:prstGeom prst="star5">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763688" y="2024554"/>
            <a:ext cx="1370018" cy="523220"/>
          </a:xfrm>
          <a:prstGeom prst="rect">
            <a:avLst/>
          </a:prstGeom>
          <a:noFill/>
        </p:spPr>
        <p:txBody>
          <a:bodyPr wrap="square" rtlCol="0">
            <a:spAutoFit/>
          </a:bodyPr>
          <a:lstStyle/>
          <a:p>
            <a:r>
              <a:rPr lang="en-GB" sz="2800" dirty="0" smtClean="0">
                <a:solidFill>
                  <a:srgbClr val="FF0000"/>
                </a:solidFill>
              </a:rPr>
              <a:t>Share</a:t>
            </a:r>
            <a:endParaRPr lang="en-GB" sz="2800" dirty="0">
              <a:solidFill>
                <a:srgbClr val="FF0000"/>
              </a:solidFill>
            </a:endParaRPr>
          </a:p>
        </p:txBody>
      </p:sp>
      <p:sp>
        <p:nvSpPr>
          <p:cNvPr id="28" name="TextBox 27"/>
          <p:cNvSpPr txBox="1"/>
          <p:nvPr/>
        </p:nvSpPr>
        <p:spPr>
          <a:xfrm>
            <a:off x="6060110" y="2013719"/>
            <a:ext cx="2016224" cy="523220"/>
          </a:xfrm>
          <a:prstGeom prst="rect">
            <a:avLst/>
          </a:prstGeom>
          <a:noFill/>
        </p:spPr>
        <p:txBody>
          <a:bodyPr wrap="square" rtlCol="0">
            <a:spAutoFit/>
          </a:bodyPr>
          <a:lstStyle/>
          <a:p>
            <a:r>
              <a:rPr lang="en-GB" sz="2800" dirty="0" smtClean="0">
                <a:solidFill>
                  <a:srgbClr val="FF0000"/>
                </a:solidFill>
              </a:rPr>
              <a:t>Don’t Share</a:t>
            </a:r>
            <a:endParaRPr lang="en-GB" sz="2800" dirty="0">
              <a:solidFill>
                <a:srgbClr val="FF0000"/>
              </a:solidFill>
            </a:endParaRPr>
          </a:p>
        </p:txBody>
      </p:sp>
      <p:sp>
        <p:nvSpPr>
          <p:cNvPr id="11" name="TextBox 10"/>
          <p:cNvSpPr txBox="1"/>
          <p:nvPr/>
        </p:nvSpPr>
        <p:spPr>
          <a:xfrm>
            <a:off x="5436096" y="3236152"/>
            <a:ext cx="1080120" cy="646331"/>
          </a:xfrm>
          <a:prstGeom prst="rect">
            <a:avLst/>
          </a:prstGeom>
          <a:noFill/>
        </p:spPr>
        <p:txBody>
          <a:bodyPr wrap="square" rtlCol="0">
            <a:spAutoFit/>
          </a:bodyPr>
          <a:lstStyle/>
          <a:p>
            <a:pPr algn="ctr"/>
            <a:r>
              <a:rPr lang="en-GB" dirty="0" smtClean="0"/>
              <a:t>Personal photos</a:t>
            </a:r>
            <a:endParaRPr lang="en-GB" dirty="0"/>
          </a:p>
        </p:txBody>
      </p:sp>
      <p:sp>
        <p:nvSpPr>
          <p:cNvPr id="29" name="TextBox 28"/>
          <p:cNvSpPr txBox="1"/>
          <p:nvPr/>
        </p:nvSpPr>
        <p:spPr>
          <a:xfrm>
            <a:off x="683568" y="2586811"/>
            <a:ext cx="1512168" cy="369332"/>
          </a:xfrm>
          <a:prstGeom prst="rect">
            <a:avLst/>
          </a:prstGeom>
          <a:noFill/>
        </p:spPr>
        <p:txBody>
          <a:bodyPr wrap="square" rtlCol="0">
            <a:spAutoFit/>
          </a:bodyPr>
          <a:lstStyle/>
          <a:p>
            <a:r>
              <a:rPr lang="en-GB" dirty="0" smtClean="0"/>
              <a:t>Kind thoughts</a:t>
            </a:r>
            <a:endParaRPr lang="en-GB" dirty="0"/>
          </a:p>
        </p:txBody>
      </p:sp>
      <p:sp>
        <p:nvSpPr>
          <p:cNvPr id="30" name="TextBox 29"/>
          <p:cNvSpPr txBox="1"/>
          <p:nvPr/>
        </p:nvSpPr>
        <p:spPr>
          <a:xfrm>
            <a:off x="2637220" y="3447160"/>
            <a:ext cx="1944216" cy="369332"/>
          </a:xfrm>
          <a:prstGeom prst="rect">
            <a:avLst/>
          </a:prstGeom>
          <a:noFill/>
        </p:spPr>
        <p:txBody>
          <a:bodyPr wrap="square" rtlCol="0">
            <a:spAutoFit/>
          </a:bodyPr>
          <a:lstStyle/>
          <a:p>
            <a:r>
              <a:rPr lang="en-GB" dirty="0" smtClean="0"/>
              <a:t>Positive messages</a:t>
            </a:r>
            <a:endParaRPr lang="en-GB" dirty="0"/>
          </a:p>
        </p:txBody>
      </p:sp>
      <p:sp>
        <p:nvSpPr>
          <p:cNvPr id="31" name="TextBox 30"/>
          <p:cNvSpPr txBox="1"/>
          <p:nvPr/>
        </p:nvSpPr>
        <p:spPr>
          <a:xfrm>
            <a:off x="7313980" y="3410233"/>
            <a:ext cx="1524708" cy="369332"/>
          </a:xfrm>
          <a:prstGeom prst="rect">
            <a:avLst/>
          </a:prstGeom>
          <a:noFill/>
        </p:spPr>
        <p:txBody>
          <a:bodyPr wrap="square" rtlCol="0">
            <a:spAutoFit/>
          </a:bodyPr>
          <a:lstStyle/>
          <a:p>
            <a:r>
              <a:rPr lang="en-GB" dirty="0" smtClean="0"/>
              <a:t>Your Address</a:t>
            </a:r>
            <a:endParaRPr lang="en-GB" dirty="0"/>
          </a:p>
        </p:txBody>
      </p:sp>
      <p:sp>
        <p:nvSpPr>
          <p:cNvPr id="32" name="TextBox 31"/>
          <p:cNvSpPr txBox="1"/>
          <p:nvPr/>
        </p:nvSpPr>
        <p:spPr>
          <a:xfrm>
            <a:off x="7786756" y="4729790"/>
            <a:ext cx="1381448" cy="646331"/>
          </a:xfrm>
          <a:prstGeom prst="rect">
            <a:avLst/>
          </a:prstGeom>
          <a:noFill/>
        </p:spPr>
        <p:txBody>
          <a:bodyPr wrap="square" rtlCol="0">
            <a:spAutoFit/>
          </a:bodyPr>
          <a:lstStyle/>
          <a:p>
            <a:pPr algn="ctr"/>
            <a:r>
              <a:rPr lang="en-GB" dirty="0" smtClean="0"/>
              <a:t>What School</a:t>
            </a:r>
          </a:p>
          <a:p>
            <a:pPr algn="ctr"/>
            <a:r>
              <a:rPr lang="en-GB" dirty="0" smtClean="0"/>
              <a:t>you go to</a:t>
            </a:r>
            <a:endParaRPr lang="en-GB" dirty="0"/>
          </a:p>
        </p:txBody>
      </p:sp>
      <p:sp>
        <p:nvSpPr>
          <p:cNvPr id="33" name="TextBox 32"/>
          <p:cNvSpPr txBox="1"/>
          <p:nvPr/>
        </p:nvSpPr>
        <p:spPr>
          <a:xfrm>
            <a:off x="4345852" y="4674366"/>
            <a:ext cx="1740904" cy="646331"/>
          </a:xfrm>
          <a:prstGeom prst="rect">
            <a:avLst/>
          </a:prstGeom>
          <a:noFill/>
        </p:spPr>
        <p:txBody>
          <a:bodyPr wrap="square" rtlCol="0">
            <a:spAutoFit/>
          </a:bodyPr>
          <a:lstStyle/>
          <a:p>
            <a:pPr algn="ctr"/>
            <a:r>
              <a:rPr lang="en-GB" dirty="0" smtClean="0"/>
              <a:t>Photos of your School uniform</a:t>
            </a:r>
            <a:endParaRPr lang="en-GB" dirty="0"/>
          </a:p>
        </p:txBody>
      </p:sp>
      <p:sp>
        <p:nvSpPr>
          <p:cNvPr id="34" name="TextBox 33"/>
          <p:cNvSpPr txBox="1"/>
          <p:nvPr/>
        </p:nvSpPr>
        <p:spPr>
          <a:xfrm>
            <a:off x="-72880" y="4705911"/>
            <a:ext cx="1619672" cy="369332"/>
          </a:xfrm>
          <a:prstGeom prst="rect">
            <a:avLst/>
          </a:prstGeom>
          <a:noFill/>
        </p:spPr>
        <p:txBody>
          <a:bodyPr wrap="square" rtlCol="0">
            <a:spAutoFit/>
          </a:bodyPr>
          <a:lstStyle/>
          <a:p>
            <a:r>
              <a:rPr lang="en-GB" dirty="0" smtClean="0"/>
              <a:t>Gaming advice</a:t>
            </a:r>
            <a:endParaRPr lang="en-GB" dirty="0"/>
          </a:p>
        </p:txBody>
      </p:sp>
      <p:sp>
        <p:nvSpPr>
          <p:cNvPr id="35" name="TextBox 34"/>
          <p:cNvSpPr txBox="1"/>
          <p:nvPr/>
        </p:nvSpPr>
        <p:spPr>
          <a:xfrm>
            <a:off x="1488258" y="5861914"/>
            <a:ext cx="1524708" cy="646331"/>
          </a:xfrm>
          <a:prstGeom prst="rect">
            <a:avLst/>
          </a:prstGeom>
          <a:noFill/>
        </p:spPr>
        <p:txBody>
          <a:bodyPr wrap="square" rtlCol="0">
            <a:spAutoFit/>
          </a:bodyPr>
          <a:lstStyle/>
          <a:p>
            <a:pPr algn="ctr"/>
            <a:r>
              <a:rPr lang="en-GB" dirty="0" smtClean="0"/>
              <a:t>Cartoon Pic’s of your pets</a:t>
            </a:r>
            <a:endParaRPr lang="en-GB" dirty="0"/>
          </a:p>
        </p:txBody>
      </p:sp>
      <p:sp>
        <p:nvSpPr>
          <p:cNvPr id="36" name="TextBox 35"/>
          <p:cNvSpPr txBox="1"/>
          <p:nvPr/>
        </p:nvSpPr>
        <p:spPr>
          <a:xfrm>
            <a:off x="5693830" y="6129913"/>
            <a:ext cx="1524708" cy="646331"/>
          </a:xfrm>
          <a:prstGeom prst="rect">
            <a:avLst/>
          </a:prstGeom>
          <a:noFill/>
        </p:spPr>
        <p:txBody>
          <a:bodyPr wrap="square" rtlCol="0">
            <a:spAutoFit/>
          </a:bodyPr>
          <a:lstStyle/>
          <a:p>
            <a:r>
              <a:rPr lang="en-GB" dirty="0" smtClean="0"/>
              <a:t>Gaming Passwords</a:t>
            </a:r>
            <a:endParaRPr lang="en-GB" dirty="0"/>
          </a:p>
        </p:txBody>
      </p:sp>
      <p:sp>
        <p:nvSpPr>
          <p:cNvPr id="37" name="TextBox 36"/>
          <p:cNvSpPr txBox="1"/>
          <p:nvPr/>
        </p:nvSpPr>
        <p:spPr>
          <a:xfrm>
            <a:off x="0" y="1101352"/>
            <a:ext cx="9144000" cy="1200329"/>
          </a:xfrm>
          <a:prstGeom prst="rect">
            <a:avLst/>
          </a:prstGeom>
          <a:noFill/>
        </p:spPr>
        <p:txBody>
          <a:bodyPr wrap="square" rtlCol="0">
            <a:spAutoFit/>
          </a:bodyPr>
          <a:lstStyle/>
          <a:p>
            <a:pPr algn="ctr"/>
            <a:r>
              <a:rPr lang="en-GB" dirty="0" smtClean="0">
                <a:solidFill>
                  <a:srgbClr val="0070C0"/>
                </a:solidFill>
              </a:rPr>
              <a:t>You are all smart children and we want you to remember the Online Safety messages.</a:t>
            </a:r>
          </a:p>
          <a:p>
            <a:pPr algn="ctr"/>
            <a:r>
              <a:rPr lang="en-GB" dirty="0" smtClean="0">
                <a:solidFill>
                  <a:srgbClr val="0070C0"/>
                </a:solidFill>
              </a:rPr>
              <a:t>Lets follow our </a:t>
            </a:r>
            <a:r>
              <a:rPr lang="en-GB" dirty="0" smtClean="0">
                <a:solidFill>
                  <a:schemeClr val="accent6">
                    <a:lumMod val="75000"/>
                  </a:schemeClr>
                </a:solidFill>
              </a:rPr>
              <a:t>Golden Rules</a:t>
            </a:r>
            <a:r>
              <a:rPr lang="en-GB" dirty="0" smtClean="0">
                <a:solidFill>
                  <a:srgbClr val="0070C0"/>
                </a:solidFill>
              </a:rPr>
              <a:t>.</a:t>
            </a:r>
          </a:p>
          <a:p>
            <a:pPr algn="ctr"/>
            <a:r>
              <a:rPr lang="en-GB" dirty="0" smtClean="0">
                <a:solidFill>
                  <a:srgbClr val="0070C0"/>
                </a:solidFill>
              </a:rPr>
              <a:t>This week we are going to focus on what we </a:t>
            </a:r>
            <a:r>
              <a:rPr lang="en-GB" b="1" dirty="0" smtClean="0">
                <a:solidFill>
                  <a:srgbClr val="0070C0"/>
                </a:solidFill>
              </a:rPr>
              <a:t>should</a:t>
            </a:r>
            <a:r>
              <a:rPr lang="en-GB" dirty="0" smtClean="0">
                <a:solidFill>
                  <a:srgbClr val="0070C0"/>
                </a:solidFill>
              </a:rPr>
              <a:t> and </a:t>
            </a:r>
            <a:r>
              <a:rPr lang="en-GB" b="1" dirty="0" smtClean="0">
                <a:solidFill>
                  <a:srgbClr val="0070C0"/>
                </a:solidFill>
              </a:rPr>
              <a:t>should not</a:t>
            </a:r>
            <a:r>
              <a:rPr lang="en-GB" dirty="0" smtClean="0">
                <a:solidFill>
                  <a:srgbClr val="0070C0"/>
                </a:solidFill>
              </a:rPr>
              <a:t> share with people. </a:t>
            </a:r>
          </a:p>
          <a:p>
            <a:endParaRPr lang="en-GB" dirty="0"/>
          </a:p>
        </p:txBody>
      </p:sp>
      <p:sp>
        <p:nvSpPr>
          <p:cNvPr id="40" name="TextBox 39"/>
          <p:cNvSpPr txBox="1"/>
          <p:nvPr/>
        </p:nvSpPr>
        <p:spPr>
          <a:xfrm>
            <a:off x="7060974" y="2552523"/>
            <a:ext cx="1527236" cy="369332"/>
          </a:xfrm>
          <a:prstGeom prst="rect">
            <a:avLst/>
          </a:prstGeom>
          <a:noFill/>
        </p:spPr>
        <p:txBody>
          <a:bodyPr wrap="square" rtlCol="0">
            <a:spAutoFit/>
          </a:bodyPr>
          <a:lstStyle/>
          <a:p>
            <a:r>
              <a:rPr lang="en-GB" dirty="0" smtClean="0"/>
              <a:t>Your location</a:t>
            </a:r>
            <a:endParaRPr lang="en-GB" dirty="0"/>
          </a:p>
        </p:txBody>
      </p:sp>
      <p:sp>
        <p:nvSpPr>
          <p:cNvPr id="41" name="TextBox 40"/>
          <p:cNvSpPr txBox="1"/>
          <p:nvPr/>
        </p:nvSpPr>
        <p:spPr>
          <a:xfrm>
            <a:off x="6086756" y="5723955"/>
            <a:ext cx="1740904" cy="369332"/>
          </a:xfrm>
          <a:prstGeom prst="rect">
            <a:avLst/>
          </a:prstGeom>
          <a:noFill/>
        </p:spPr>
        <p:txBody>
          <a:bodyPr wrap="square" rtlCol="0">
            <a:spAutoFit/>
          </a:bodyPr>
          <a:lstStyle/>
          <a:p>
            <a:pPr algn="ctr"/>
            <a:r>
              <a:rPr lang="en-GB" dirty="0" smtClean="0"/>
              <a:t>Holiday Info.</a:t>
            </a:r>
            <a:endParaRPr lang="en-GB" dirty="0"/>
          </a:p>
        </p:txBody>
      </p:sp>
      <p:sp>
        <p:nvSpPr>
          <p:cNvPr id="42" name="TextBox 41"/>
          <p:cNvSpPr txBox="1"/>
          <p:nvPr/>
        </p:nvSpPr>
        <p:spPr>
          <a:xfrm>
            <a:off x="179512" y="3513151"/>
            <a:ext cx="1740904" cy="369332"/>
          </a:xfrm>
          <a:prstGeom prst="rect">
            <a:avLst/>
          </a:prstGeom>
          <a:noFill/>
        </p:spPr>
        <p:txBody>
          <a:bodyPr wrap="square" rtlCol="0">
            <a:spAutoFit/>
          </a:bodyPr>
          <a:lstStyle/>
          <a:p>
            <a:pPr algn="ctr"/>
            <a:r>
              <a:rPr lang="en-GB" dirty="0" smtClean="0"/>
              <a:t>Creative ideas</a:t>
            </a:r>
            <a:endParaRPr lang="en-GB" dirty="0"/>
          </a:p>
        </p:txBody>
      </p:sp>
      <p:sp>
        <p:nvSpPr>
          <p:cNvPr id="43" name="TextBox 42"/>
          <p:cNvSpPr txBox="1"/>
          <p:nvPr/>
        </p:nvSpPr>
        <p:spPr>
          <a:xfrm>
            <a:off x="3347864" y="5075243"/>
            <a:ext cx="1308452" cy="646331"/>
          </a:xfrm>
          <a:prstGeom prst="rect">
            <a:avLst/>
          </a:prstGeom>
          <a:noFill/>
        </p:spPr>
        <p:txBody>
          <a:bodyPr wrap="square" rtlCol="0">
            <a:spAutoFit/>
          </a:bodyPr>
          <a:lstStyle/>
          <a:p>
            <a:r>
              <a:rPr lang="en-GB" dirty="0" smtClean="0"/>
              <a:t>Happy memories </a:t>
            </a:r>
            <a:endParaRPr lang="en-GB" dirty="0"/>
          </a:p>
        </p:txBody>
      </p:sp>
    </p:spTree>
    <p:extLst>
      <p:ext uri="{BB962C8B-B14F-4D97-AF65-F5344CB8AC3E}">
        <p14:creationId xmlns:p14="http://schemas.microsoft.com/office/powerpoint/2010/main" xmlns="" val="1793476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1731" y="-70703"/>
            <a:ext cx="5328592" cy="769441"/>
          </a:xfrm>
          <a:prstGeom prst="rect">
            <a:avLst/>
          </a:prstGeom>
          <a:noFill/>
        </p:spPr>
        <p:txBody>
          <a:bodyPr wrap="square" rtlCol="0">
            <a:spAutoFit/>
          </a:bodyPr>
          <a:lstStyle/>
          <a:p>
            <a:pPr algn="ctr"/>
            <a:r>
              <a:rPr lang="en-GB" sz="4400" b="1" dirty="0" smtClean="0">
                <a:solidFill>
                  <a:srgbClr val="D60093"/>
                </a:solidFill>
              </a:rPr>
              <a:t>This weeks activities</a:t>
            </a:r>
            <a:endParaRPr lang="en-GB" sz="4400" b="1" dirty="0">
              <a:solidFill>
                <a:srgbClr val="D60093"/>
              </a:solidFill>
            </a:endParaRPr>
          </a:p>
        </p:txBody>
      </p:sp>
      <p:sp>
        <p:nvSpPr>
          <p:cNvPr id="8" name="TextBox 7"/>
          <p:cNvSpPr txBox="1"/>
          <p:nvPr/>
        </p:nvSpPr>
        <p:spPr>
          <a:xfrm>
            <a:off x="104652" y="551856"/>
            <a:ext cx="6411564" cy="1015663"/>
          </a:xfrm>
          <a:prstGeom prst="rect">
            <a:avLst/>
          </a:prstGeom>
          <a:noFill/>
        </p:spPr>
        <p:txBody>
          <a:bodyPr wrap="square" rtlCol="0">
            <a:spAutoFit/>
          </a:bodyPr>
          <a:lstStyle/>
          <a:p>
            <a:pPr algn="ctr"/>
            <a:r>
              <a:rPr lang="en-GB" sz="2000" b="1" dirty="0" smtClean="0">
                <a:solidFill>
                  <a:schemeClr val="tx2">
                    <a:lumMod val="75000"/>
                  </a:schemeClr>
                </a:solidFill>
              </a:rPr>
              <a:t>We would like you to create a picture or poster telling your </a:t>
            </a:r>
            <a:r>
              <a:rPr lang="en-GB" sz="2000" b="1" dirty="0">
                <a:solidFill>
                  <a:schemeClr val="tx2">
                    <a:lumMod val="75000"/>
                  </a:schemeClr>
                </a:solidFill>
              </a:rPr>
              <a:t>P</a:t>
            </a:r>
            <a:r>
              <a:rPr lang="en-GB" sz="2000" b="1" dirty="0" smtClean="0">
                <a:solidFill>
                  <a:schemeClr val="tx2">
                    <a:lumMod val="75000"/>
                  </a:schemeClr>
                </a:solidFill>
              </a:rPr>
              <a:t>arents and the wider community what you know about keeping yourselves safe while Online</a:t>
            </a:r>
            <a:r>
              <a:rPr lang="en-GB" b="1" dirty="0" smtClean="0">
                <a:solidFill>
                  <a:schemeClr val="tx2">
                    <a:lumMod val="75000"/>
                  </a:schemeClr>
                </a:solidFill>
              </a:rPr>
              <a:t>.</a:t>
            </a:r>
            <a:endParaRPr lang="en-GB" sz="2000" b="1" dirty="0" smtClean="0">
              <a:solidFill>
                <a:schemeClr val="tx2">
                  <a:lumMod val="75000"/>
                </a:schemeClr>
              </a:solidFill>
            </a:endParaRPr>
          </a:p>
        </p:txBody>
      </p:sp>
      <p:sp>
        <p:nvSpPr>
          <p:cNvPr id="9" name="TextBox 8"/>
          <p:cNvSpPr txBox="1"/>
          <p:nvPr/>
        </p:nvSpPr>
        <p:spPr>
          <a:xfrm>
            <a:off x="969733" y="5949280"/>
            <a:ext cx="7419676" cy="707886"/>
          </a:xfrm>
          <a:prstGeom prst="rect">
            <a:avLst/>
          </a:prstGeom>
          <a:noFill/>
        </p:spPr>
        <p:txBody>
          <a:bodyPr wrap="square" rtlCol="0">
            <a:spAutoFit/>
          </a:bodyPr>
          <a:lstStyle/>
          <a:p>
            <a:pPr algn="ctr"/>
            <a:r>
              <a:rPr lang="en-GB" sz="2000" b="1" dirty="0" smtClean="0">
                <a:solidFill>
                  <a:srgbClr val="003E1C"/>
                </a:solidFill>
              </a:rPr>
              <a:t>Maybe you could place your pictures and thoughts in your windows for passers-by to enjoy </a:t>
            </a:r>
            <a:r>
              <a:rPr lang="en-GB" sz="2000" b="1" dirty="0" smtClean="0">
                <a:solidFill>
                  <a:srgbClr val="003E1C"/>
                </a:solidFill>
                <a:sym typeface="Wingdings" panose="05000000000000000000" pitchFamily="2" charset="2"/>
              </a:rPr>
              <a:t></a:t>
            </a:r>
            <a:endParaRPr lang="en-GB" sz="2000" b="1" dirty="0">
              <a:solidFill>
                <a:srgbClr val="003E1C"/>
              </a:solidFill>
            </a:endParaRPr>
          </a:p>
        </p:txBody>
      </p:sp>
      <p:sp>
        <p:nvSpPr>
          <p:cNvPr id="3" name="TextBox 2"/>
          <p:cNvSpPr txBox="1"/>
          <p:nvPr/>
        </p:nvSpPr>
        <p:spPr>
          <a:xfrm>
            <a:off x="647056" y="3546292"/>
            <a:ext cx="7885384" cy="2308324"/>
          </a:xfrm>
          <a:prstGeom prst="rect">
            <a:avLst/>
          </a:prstGeom>
          <a:solidFill>
            <a:schemeClr val="accent3">
              <a:lumMod val="20000"/>
              <a:lumOff val="80000"/>
            </a:schemeClr>
          </a:solidFill>
          <a:scene3d>
            <a:camera prst="orthographicFront"/>
            <a:lightRig rig="threePt" dir="t"/>
          </a:scene3d>
          <a:sp3d>
            <a:bevelT w="165100" prst="coolSlant"/>
          </a:sp3d>
        </p:spPr>
        <p:txBody>
          <a:bodyPr wrap="square" rtlCol="0">
            <a:spAutoFit/>
          </a:bodyPr>
          <a:lstStyle/>
          <a:p>
            <a:pPr marL="285750" indent="-285750">
              <a:buFont typeface="Courier New" panose="02070309020205020404" pitchFamily="49" charset="0"/>
              <a:buChar char="o"/>
            </a:pPr>
            <a:r>
              <a:rPr lang="en-GB" dirty="0" smtClean="0"/>
              <a:t>Never </a:t>
            </a:r>
            <a:r>
              <a:rPr lang="en-GB" b="1" dirty="0" smtClean="0"/>
              <a:t>send</a:t>
            </a:r>
            <a:r>
              <a:rPr lang="en-GB" dirty="0" smtClean="0"/>
              <a:t> anything you wouldn’t say in real life.</a:t>
            </a:r>
          </a:p>
          <a:p>
            <a:pPr marL="285750" indent="-285750">
              <a:buFont typeface="Courier New" panose="02070309020205020404" pitchFamily="49" charset="0"/>
              <a:buChar char="o"/>
            </a:pPr>
            <a:r>
              <a:rPr lang="en-GB" dirty="0" smtClean="0"/>
              <a:t>Never give out your </a:t>
            </a:r>
            <a:r>
              <a:rPr lang="en-GB" b="1" dirty="0" smtClean="0"/>
              <a:t>address</a:t>
            </a:r>
            <a:r>
              <a:rPr lang="en-GB" dirty="0" smtClean="0"/>
              <a:t>, </a:t>
            </a:r>
            <a:r>
              <a:rPr lang="en-GB" b="1" dirty="0" smtClean="0"/>
              <a:t>phone number</a:t>
            </a:r>
            <a:r>
              <a:rPr lang="en-GB" dirty="0" smtClean="0"/>
              <a:t>, </a:t>
            </a:r>
            <a:r>
              <a:rPr lang="en-GB" b="1" dirty="0" smtClean="0"/>
              <a:t>school</a:t>
            </a:r>
            <a:r>
              <a:rPr lang="en-GB" dirty="0" smtClean="0"/>
              <a:t> or your </a:t>
            </a:r>
            <a:r>
              <a:rPr lang="en-GB" b="1" dirty="0" smtClean="0"/>
              <a:t>parent’s names </a:t>
            </a:r>
            <a:r>
              <a:rPr lang="en-GB" dirty="0" smtClean="0"/>
              <a:t>without permission.</a:t>
            </a:r>
          </a:p>
          <a:p>
            <a:pPr marL="285750" indent="-285750">
              <a:buFont typeface="Courier New" panose="02070309020205020404" pitchFamily="49" charset="0"/>
              <a:buChar char="o"/>
            </a:pPr>
            <a:r>
              <a:rPr lang="en-GB" dirty="0" smtClean="0"/>
              <a:t>Never share your </a:t>
            </a:r>
            <a:r>
              <a:rPr lang="en-GB" b="1" dirty="0" smtClean="0"/>
              <a:t>passwords</a:t>
            </a:r>
            <a:r>
              <a:rPr lang="en-GB" dirty="0" smtClean="0"/>
              <a:t> with friends.</a:t>
            </a:r>
          </a:p>
          <a:p>
            <a:pPr marL="285750" indent="-285750">
              <a:buFont typeface="Courier New" panose="02070309020205020404" pitchFamily="49" charset="0"/>
              <a:buChar char="o"/>
            </a:pPr>
            <a:r>
              <a:rPr lang="en-GB" dirty="0" smtClean="0"/>
              <a:t>Never install </a:t>
            </a:r>
            <a:r>
              <a:rPr lang="en-GB" b="1" dirty="0" smtClean="0"/>
              <a:t>programs</a:t>
            </a:r>
            <a:r>
              <a:rPr lang="en-GB" dirty="0" smtClean="0"/>
              <a:t> on your devices without permission.</a:t>
            </a:r>
          </a:p>
          <a:p>
            <a:pPr marL="285750" indent="-285750">
              <a:buFont typeface="Courier New" panose="02070309020205020404" pitchFamily="49" charset="0"/>
              <a:buChar char="o"/>
            </a:pPr>
            <a:r>
              <a:rPr lang="en-GB" dirty="0" smtClean="0"/>
              <a:t>Never agree to meet someone you’ve met online in person.</a:t>
            </a:r>
          </a:p>
          <a:p>
            <a:pPr marL="285750" indent="-285750">
              <a:buFont typeface="Courier New" panose="02070309020205020404" pitchFamily="49" charset="0"/>
              <a:buChar char="o"/>
            </a:pPr>
            <a:r>
              <a:rPr lang="en-GB" dirty="0" smtClean="0"/>
              <a:t>If you find something online that makes you feel </a:t>
            </a:r>
            <a:r>
              <a:rPr lang="en-GB" b="1" dirty="0" smtClean="0"/>
              <a:t>uncomfortable</a:t>
            </a:r>
            <a:r>
              <a:rPr lang="en-GB" dirty="0" smtClean="0"/>
              <a:t>, talk to someone you </a:t>
            </a:r>
            <a:r>
              <a:rPr lang="en-GB" b="1" dirty="0" smtClean="0"/>
              <a:t>trust</a:t>
            </a:r>
            <a:r>
              <a:rPr lang="en-GB"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5536" y="1635459"/>
            <a:ext cx="2690620" cy="181616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476759">
            <a:off x="4182746" y="860263"/>
            <a:ext cx="3152225" cy="3046445"/>
          </a:xfrm>
          <a:prstGeom prst="rect">
            <a:avLst/>
          </a:prstGeom>
        </p:spPr>
      </p:pic>
      <p:sp>
        <p:nvSpPr>
          <p:cNvPr id="5" name="TextBox 4"/>
          <p:cNvSpPr txBox="1"/>
          <p:nvPr/>
        </p:nvSpPr>
        <p:spPr>
          <a:xfrm>
            <a:off x="4363152" y="2085931"/>
            <a:ext cx="2790564" cy="584775"/>
          </a:xfrm>
          <a:prstGeom prst="rect">
            <a:avLst/>
          </a:prstGeom>
          <a:noFill/>
        </p:spPr>
        <p:txBody>
          <a:bodyPr wrap="square" rtlCol="0">
            <a:spAutoFit/>
          </a:bodyPr>
          <a:lstStyle/>
          <a:p>
            <a:r>
              <a:rPr lang="en-GB" sz="3200" b="1" dirty="0" smtClean="0">
                <a:solidFill>
                  <a:schemeClr val="tx2">
                    <a:lumMod val="50000"/>
                  </a:schemeClr>
                </a:solidFill>
              </a:rPr>
              <a:t>Internet Safety</a:t>
            </a:r>
            <a:endParaRPr lang="en-GB" sz="3200" b="1" dirty="0">
              <a:solidFill>
                <a:schemeClr val="tx2">
                  <a:lumMod val="50000"/>
                </a:schemeClr>
              </a:solidFill>
            </a:endParaRPr>
          </a:p>
        </p:txBody>
      </p:sp>
    </p:spTree>
    <p:extLst>
      <p:ext uri="{BB962C8B-B14F-4D97-AF65-F5344CB8AC3E}">
        <p14:creationId xmlns:p14="http://schemas.microsoft.com/office/powerpoint/2010/main" xmlns="" val="1684533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664" y="131741"/>
            <a:ext cx="6048672" cy="1508105"/>
          </a:xfrm>
          <a:prstGeom prst="rect">
            <a:avLst/>
          </a:prstGeom>
          <a:noFill/>
        </p:spPr>
        <p:txBody>
          <a:bodyPr wrap="square" rtlCol="0">
            <a:spAutoFit/>
          </a:bodyPr>
          <a:lstStyle/>
          <a:p>
            <a:r>
              <a:rPr lang="en-GB" sz="2400" b="1" dirty="0" smtClean="0">
                <a:solidFill>
                  <a:srgbClr val="D60093"/>
                </a:solidFill>
              </a:rPr>
              <a:t>What are you going to share on your devices? Lets think about what is safe to share with everyone! And what is NOT!</a:t>
            </a:r>
          </a:p>
          <a:p>
            <a:r>
              <a:rPr lang="en-GB" sz="2000" b="1" dirty="0" smtClean="0">
                <a:solidFill>
                  <a:srgbClr val="D60093"/>
                </a:solidFill>
              </a:rPr>
              <a:t>Speak to someone you trust if you are not sure</a:t>
            </a:r>
            <a:r>
              <a:rPr lang="en-GB" sz="2000" b="1" dirty="0">
                <a:solidFill>
                  <a:srgbClr val="D60093"/>
                </a:solidFill>
              </a:rPr>
              <a:t>.</a:t>
            </a:r>
            <a:endParaRPr lang="en-GB" sz="2000" b="1" dirty="0" smtClean="0">
              <a:solidFill>
                <a:srgbClr val="D60093"/>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8881" y="1366125"/>
            <a:ext cx="738991" cy="57606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44408" y="2036287"/>
            <a:ext cx="595971" cy="63189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87339" y="1795797"/>
            <a:ext cx="956238" cy="811235"/>
          </a:xfrm>
          <a:prstGeom prst="rect">
            <a:avLst/>
          </a:prstGeom>
        </p:spPr>
      </p:pic>
      <p:sp>
        <p:nvSpPr>
          <p:cNvPr id="10" name="TextBox 9"/>
          <p:cNvSpPr txBox="1"/>
          <p:nvPr/>
        </p:nvSpPr>
        <p:spPr>
          <a:xfrm>
            <a:off x="7380312" y="2653429"/>
            <a:ext cx="1783936" cy="584775"/>
          </a:xfrm>
          <a:prstGeom prst="rect">
            <a:avLst/>
          </a:prstGeom>
          <a:noFill/>
        </p:spPr>
        <p:txBody>
          <a:bodyPr wrap="square" rtlCol="0">
            <a:spAutoFit/>
          </a:bodyPr>
          <a:lstStyle/>
          <a:p>
            <a:r>
              <a:rPr lang="en-GB" sz="1600" b="1" dirty="0" smtClean="0">
                <a:solidFill>
                  <a:schemeClr val="accent6">
                    <a:lumMod val="50000"/>
                  </a:schemeClr>
                </a:solidFill>
              </a:rPr>
              <a:t>Personal pics &amp;</a:t>
            </a:r>
          </a:p>
          <a:p>
            <a:r>
              <a:rPr lang="en-GB" sz="1600" b="1" dirty="0" smtClean="0">
                <a:solidFill>
                  <a:schemeClr val="accent6">
                    <a:lumMod val="50000"/>
                  </a:schemeClr>
                </a:solidFill>
              </a:rPr>
              <a:t>School uniforms</a:t>
            </a:r>
            <a:endParaRPr lang="en-GB" sz="1600" b="1" dirty="0">
              <a:solidFill>
                <a:schemeClr val="accent6">
                  <a:lumMod val="50000"/>
                </a:schemeClr>
              </a:solidFill>
            </a:endParaRPr>
          </a:p>
        </p:txBody>
      </p:sp>
      <p:pic>
        <p:nvPicPr>
          <p:cNvPr id="12" name="Picture 11"/>
          <p:cNvPicPr>
            <a:picLocks noChangeAspect="1"/>
          </p:cNvPicPr>
          <p:nvPr/>
        </p:nvPicPr>
        <p:blipFill>
          <a:blip r:embed="rId5">
            <a:extLst>
              <a:ext uri="{BEBA8EAE-BF5A-486C-A8C5-ECC9F3942E4B}">
                <a14:imgProps xmlns:a14="http://schemas.microsoft.com/office/drawing/2010/main" xmlns="">
                  <a14:imgLayer r:embed="rId6">
                    <a14:imgEffect>
                      <a14:backgroundRemoval t="0" b="92268" l="441" r="100000"/>
                    </a14:imgEffect>
                  </a14:imgLayer>
                </a14:imgProps>
              </a:ext>
              <a:ext uri="{28A0092B-C50C-407E-A947-70E740481C1C}">
                <a14:useLocalDpi xmlns:a14="http://schemas.microsoft.com/office/drawing/2010/main" xmlns="" val="0"/>
              </a:ext>
            </a:extLst>
          </a:blip>
          <a:stretch>
            <a:fillRect/>
          </a:stretch>
        </p:blipFill>
        <p:spPr>
          <a:xfrm>
            <a:off x="2806348" y="2457352"/>
            <a:ext cx="3283746" cy="280637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11082" y="1673587"/>
            <a:ext cx="1365925" cy="1421804"/>
          </a:xfrm>
          <a:prstGeom prst="rect">
            <a:avLst/>
          </a:prstGeom>
        </p:spPr>
      </p:pic>
      <p:sp>
        <p:nvSpPr>
          <p:cNvPr id="16" name="TextBox 15"/>
          <p:cNvSpPr txBox="1"/>
          <p:nvPr/>
        </p:nvSpPr>
        <p:spPr>
          <a:xfrm>
            <a:off x="249355" y="3032108"/>
            <a:ext cx="1188529" cy="307777"/>
          </a:xfrm>
          <a:prstGeom prst="rect">
            <a:avLst/>
          </a:prstGeom>
          <a:noFill/>
        </p:spPr>
        <p:txBody>
          <a:bodyPr wrap="square" rtlCol="0">
            <a:spAutoFit/>
          </a:bodyPr>
          <a:lstStyle/>
          <a:p>
            <a:r>
              <a:rPr lang="en-GB" sz="1400" b="1" dirty="0" smtClean="0">
                <a:solidFill>
                  <a:srgbClr val="7030A0"/>
                </a:solidFill>
              </a:rPr>
              <a:t>Pics of Home</a:t>
            </a:r>
            <a:endParaRPr lang="en-GB" sz="1400" b="1" dirty="0">
              <a:solidFill>
                <a:srgbClr val="7030A0"/>
              </a:solidFill>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815409">
            <a:off x="4324831" y="6059622"/>
            <a:ext cx="1715496" cy="341759"/>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78619" y="3729863"/>
            <a:ext cx="1346089" cy="1346089"/>
          </a:xfrm>
          <a:prstGeom prst="rect">
            <a:avLst/>
          </a:prstGeom>
        </p:spPr>
      </p:pic>
      <p:sp>
        <p:nvSpPr>
          <p:cNvPr id="19" name="TextBox 18"/>
          <p:cNvSpPr txBox="1"/>
          <p:nvPr/>
        </p:nvSpPr>
        <p:spPr>
          <a:xfrm>
            <a:off x="208874" y="3607229"/>
            <a:ext cx="1485577" cy="369332"/>
          </a:xfrm>
          <a:prstGeom prst="rect">
            <a:avLst/>
          </a:prstGeom>
          <a:solidFill>
            <a:schemeClr val="bg1"/>
          </a:solidFill>
        </p:spPr>
        <p:txBody>
          <a:bodyPr wrap="square" rtlCol="0">
            <a:spAutoFit/>
          </a:bodyPr>
          <a:lstStyle/>
          <a:p>
            <a:endParaRPr lang="en-GB" dirty="0"/>
          </a:p>
        </p:txBody>
      </p:sp>
      <p:pic>
        <p:nvPicPr>
          <p:cNvPr id="21" name="Picture 20"/>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6479696" y="5424349"/>
            <a:ext cx="2646963" cy="1412716"/>
          </a:xfrm>
          <a:prstGeom prst="rect">
            <a:avLst/>
          </a:prstGeom>
        </p:spPr>
      </p:pic>
      <p:sp>
        <p:nvSpPr>
          <p:cNvPr id="22" name="TextBox 21"/>
          <p:cNvSpPr txBox="1"/>
          <p:nvPr/>
        </p:nvSpPr>
        <p:spPr>
          <a:xfrm>
            <a:off x="6770311" y="5075952"/>
            <a:ext cx="2160240" cy="369332"/>
          </a:xfrm>
          <a:prstGeom prst="rect">
            <a:avLst/>
          </a:prstGeom>
          <a:noFill/>
        </p:spPr>
        <p:txBody>
          <a:bodyPr wrap="square" rtlCol="0">
            <a:spAutoFit/>
          </a:bodyPr>
          <a:lstStyle/>
          <a:p>
            <a:r>
              <a:rPr lang="en-GB" dirty="0" smtClean="0"/>
              <a:t>How you are feeling</a:t>
            </a:r>
            <a:endParaRPr lang="en-GB" dirty="0"/>
          </a:p>
        </p:txBody>
      </p:sp>
      <p:pic>
        <p:nvPicPr>
          <p:cNvPr id="24" name="Picture 2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133640" y="1766084"/>
            <a:ext cx="1162600" cy="1236809"/>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372200" y="3224174"/>
            <a:ext cx="1416434" cy="1596857"/>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11852" y="5284750"/>
            <a:ext cx="1873109" cy="1094247"/>
          </a:xfrm>
          <a:prstGeom prst="rect">
            <a:avLst/>
          </a:prstGeom>
        </p:spPr>
      </p:pic>
      <p:sp>
        <p:nvSpPr>
          <p:cNvPr id="28" name="TextBox 27"/>
          <p:cNvSpPr txBox="1"/>
          <p:nvPr/>
        </p:nvSpPr>
        <p:spPr>
          <a:xfrm>
            <a:off x="7744336" y="4038847"/>
            <a:ext cx="1399664" cy="369332"/>
          </a:xfrm>
          <a:prstGeom prst="rect">
            <a:avLst/>
          </a:prstGeom>
          <a:noFill/>
        </p:spPr>
        <p:txBody>
          <a:bodyPr wrap="square" rtlCol="0">
            <a:spAutoFit/>
          </a:bodyPr>
          <a:lstStyle/>
          <a:p>
            <a:r>
              <a:rPr lang="en-GB" b="1" dirty="0" smtClean="0">
                <a:solidFill>
                  <a:srgbClr val="00B050"/>
                </a:solidFill>
              </a:rPr>
              <a:t>Make &amp; Do</a:t>
            </a:r>
            <a:endParaRPr lang="en-GB" b="1" dirty="0">
              <a:solidFill>
                <a:srgbClr val="00B050"/>
              </a:solidFill>
            </a:endParaRPr>
          </a:p>
        </p:txBody>
      </p:sp>
      <p:sp>
        <p:nvSpPr>
          <p:cNvPr id="30" name="TextBox 29"/>
          <p:cNvSpPr txBox="1"/>
          <p:nvPr/>
        </p:nvSpPr>
        <p:spPr>
          <a:xfrm>
            <a:off x="2619105" y="6357509"/>
            <a:ext cx="1440160" cy="307777"/>
          </a:xfrm>
          <a:prstGeom prst="rect">
            <a:avLst/>
          </a:prstGeom>
          <a:noFill/>
        </p:spPr>
        <p:txBody>
          <a:bodyPr wrap="square" rtlCol="0">
            <a:spAutoFit/>
          </a:bodyPr>
          <a:lstStyle/>
          <a:p>
            <a:r>
              <a:rPr lang="en-GB" sz="1400" b="1" dirty="0" smtClean="0">
                <a:solidFill>
                  <a:srgbClr val="0070C0"/>
                </a:solidFill>
              </a:rPr>
              <a:t>Baking pics</a:t>
            </a:r>
            <a:endParaRPr lang="en-GB" sz="1400" b="1" dirty="0">
              <a:solidFill>
                <a:srgbClr val="0070C0"/>
              </a:solidFill>
            </a:endParaRPr>
          </a:p>
        </p:txBody>
      </p:sp>
      <p:sp>
        <p:nvSpPr>
          <p:cNvPr id="11" name="TextBox 10"/>
          <p:cNvSpPr txBox="1"/>
          <p:nvPr/>
        </p:nvSpPr>
        <p:spPr>
          <a:xfrm>
            <a:off x="416336" y="3422563"/>
            <a:ext cx="1270120" cy="553998"/>
          </a:xfrm>
          <a:prstGeom prst="rect">
            <a:avLst/>
          </a:prstGeom>
          <a:noFill/>
        </p:spPr>
        <p:txBody>
          <a:bodyPr wrap="square" rtlCol="0">
            <a:spAutoFit/>
          </a:bodyPr>
          <a:lstStyle/>
          <a:p>
            <a:endParaRPr lang="en-GB" sz="1400" dirty="0" smtClean="0">
              <a:solidFill>
                <a:srgbClr val="D60093"/>
              </a:solidFill>
            </a:endParaRPr>
          </a:p>
          <a:p>
            <a:r>
              <a:rPr lang="en-GB" sz="1600" b="1" dirty="0" smtClean="0">
                <a:solidFill>
                  <a:srgbClr val="D60093"/>
                </a:solidFill>
              </a:rPr>
              <a:t>Kind words</a:t>
            </a:r>
            <a:endParaRPr lang="en-GB" sz="1600" b="1" dirty="0">
              <a:solidFill>
                <a:srgbClr val="D60093"/>
              </a:solidFill>
            </a:endParaRPr>
          </a:p>
        </p:txBody>
      </p:sp>
      <p:sp>
        <p:nvSpPr>
          <p:cNvPr id="13" name="TextBox 12"/>
          <p:cNvSpPr txBox="1"/>
          <p:nvPr/>
        </p:nvSpPr>
        <p:spPr>
          <a:xfrm>
            <a:off x="306160" y="6282907"/>
            <a:ext cx="1928230" cy="307777"/>
          </a:xfrm>
          <a:prstGeom prst="rect">
            <a:avLst/>
          </a:prstGeom>
          <a:solidFill>
            <a:schemeClr val="bg1"/>
          </a:solidFill>
        </p:spPr>
        <p:txBody>
          <a:bodyPr wrap="square" rtlCol="0">
            <a:spAutoFit/>
          </a:bodyPr>
          <a:lstStyle/>
          <a:p>
            <a:r>
              <a:rPr lang="en-GB" sz="1400" b="1" dirty="0" smtClean="0">
                <a:solidFill>
                  <a:srgbClr val="D60093"/>
                </a:solidFill>
              </a:rPr>
              <a:t>Exercise with Jo Wicks</a:t>
            </a:r>
            <a:endParaRPr lang="en-GB" sz="1400" b="1" dirty="0">
              <a:solidFill>
                <a:srgbClr val="D60093"/>
              </a:solidFill>
            </a:endParaRPr>
          </a:p>
        </p:txBody>
      </p:sp>
      <p:pic>
        <p:nvPicPr>
          <p:cNvPr id="3" name="Picture 2"/>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5444561" y="839627"/>
            <a:ext cx="1172007" cy="1293229"/>
          </a:xfrm>
          <a:prstGeom prst="rect">
            <a:avLst/>
          </a:prstGeom>
        </p:spPr>
      </p:pic>
      <p:pic>
        <p:nvPicPr>
          <p:cNvPr id="6" name="Picture 5"/>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2483818" y="4915013"/>
            <a:ext cx="1215193" cy="1453347"/>
          </a:xfrm>
          <a:prstGeom prst="rect">
            <a:avLst/>
          </a:prstGeom>
        </p:spPr>
      </p:pic>
    </p:spTree>
    <p:extLst>
      <p:ext uri="{BB962C8B-B14F-4D97-AF65-F5344CB8AC3E}">
        <p14:creationId xmlns:p14="http://schemas.microsoft.com/office/powerpoint/2010/main" xmlns="" val="2621913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420546"/>
            <a:ext cx="8280920" cy="1330621"/>
          </a:xfrm>
          <a:prstGeom prst="rect">
            <a:avLst/>
          </a:prstGeom>
        </p:spPr>
        <p:txBody>
          <a:bodyPr wrap="square">
            <a:spAutoFit/>
          </a:bodyPr>
          <a:lstStyle/>
          <a:p>
            <a:pPr>
              <a:lnSpc>
                <a:spcPct val="105000"/>
              </a:lnSpc>
              <a:spcAft>
                <a:spcPts val="800"/>
              </a:spcAft>
            </a:pPr>
            <a:r>
              <a:rPr lang="en-GB" dirty="0">
                <a:latin typeface="Calibri" panose="020F0502020204030204" pitchFamily="34" charset="0"/>
                <a:ea typeface="Calibri" panose="020F0502020204030204" pitchFamily="34" charset="0"/>
              </a:rPr>
              <a:t>The BBC are assisting with home schooling which those of you with school aged children may find useful. The link is below:</a:t>
            </a:r>
          </a:p>
          <a:p>
            <a:r>
              <a:rPr lang="en-GB" u="sng" dirty="0">
                <a:solidFill>
                  <a:srgbClr val="0563C1"/>
                </a:solidFill>
                <a:latin typeface="Calibri" panose="020F0502020204030204" pitchFamily="34" charset="0"/>
                <a:ea typeface="Calibri" panose="020F0502020204030204" pitchFamily="34" charset="0"/>
                <a:hlinkClick r:id="rId2"/>
              </a:rPr>
              <a:t>https://www.bbc.com/mediacentre/2020/bbc-launches-biggest-education-offer-ever?fbclid=IwAR0ifLYSI531vBMt9X8cVq5yDQn7hO2JIGee6uYs2G-wLAcZIkhHrLxxc4k</a:t>
            </a:r>
            <a:endParaRPr lang="en-GB" dirty="0"/>
          </a:p>
        </p:txBody>
      </p:sp>
      <p:sp>
        <p:nvSpPr>
          <p:cNvPr id="5" name="TextBox 4"/>
          <p:cNvSpPr txBox="1"/>
          <p:nvPr/>
        </p:nvSpPr>
        <p:spPr>
          <a:xfrm>
            <a:off x="467544" y="661740"/>
            <a:ext cx="4940868" cy="1077218"/>
          </a:xfrm>
          <a:prstGeom prst="rect">
            <a:avLst/>
          </a:prstGeom>
          <a:noFill/>
        </p:spPr>
        <p:txBody>
          <a:bodyPr wrap="square" rtlCol="0">
            <a:spAutoFit/>
          </a:bodyPr>
          <a:lstStyle/>
          <a:p>
            <a:pPr algn="ctr"/>
            <a:r>
              <a:rPr lang="en-GB" sz="3200" b="1" dirty="0" smtClean="0">
                <a:solidFill>
                  <a:srgbClr val="3366FF"/>
                </a:solidFill>
              </a:rPr>
              <a:t>Useful Links for you,</a:t>
            </a:r>
          </a:p>
          <a:p>
            <a:pPr algn="ctr"/>
            <a:r>
              <a:rPr lang="en-GB" sz="3200" b="1" dirty="0" smtClean="0">
                <a:solidFill>
                  <a:srgbClr val="3366FF"/>
                </a:solidFill>
              </a:rPr>
              <a:t>your Parents and Teachers. </a:t>
            </a:r>
            <a:endParaRPr lang="en-GB" sz="3200" b="1" dirty="0">
              <a:solidFill>
                <a:srgbClr val="3366FF"/>
              </a:solidFill>
            </a:endParaRPr>
          </a:p>
        </p:txBody>
      </p:sp>
      <p:sp>
        <p:nvSpPr>
          <p:cNvPr id="6" name="Rectangle 5"/>
          <p:cNvSpPr/>
          <p:nvPr/>
        </p:nvSpPr>
        <p:spPr>
          <a:xfrm>
            <a:off x="395536" y="5157192"/>
            <a:ext cx="4824536" cy="1231106"/>
          </a:xfrm>
          <a:prstGeom prst="rect">
            <a:avLst/>
          </a:prstGeom>
        </p:spPr>
        <p:txBody>
          <a:bodyPr wrap="square">
            <a:spAutoFit/>
          </a:bodyPr>
          <a:lstStyle/>
          <a:p>
            <a:r>
              <a:rPr lang="en-GB" b="1" dirty="0" err="1">
                <a:solidFill>
                  <a:srgbClr val="767676"/>
                </a:solidFill>
                <a:hlinkClick r:id="rId3"/>
              </a:rPr>
              <a:t>Childline</a:t>
            </a:r>
            <a:r>
              <a:rPr lang="en-GB" b="1" dirty="0">
                <a:solidFill>
                  <a:srgbClr val="767676"/>
                </a:solidFill>
                <a:hlinkClick r:id="rId3"/>
              </a:rPr>
              <a:t> | </a:t>
            </a:r>
            <a:r>
              <a:rPr lang="en-GB" b="1" dirty="0" err="1">
                <a:solidFill>
                  <a:srgbClr val="767676"/>
                </a:solidFill>
                <a:hlinkClick r:id="rId3"/>
              </a:rPr>
              <a:t>Childline</a:t>
            </a:r>
            <a:endParaRPr lang="en-GB" b="1" dirty="0">
              <a:solidFill>
                <a:srgbClr val="767676"/>
              </a:solidFill>
            </a:endParaRPr>
          </a:p>
          <a:p>
            <a:pPr>
              <a:buFont typeface="+mj-lt"/>
              <a:buAutoNum type="arabicPeriod"/>
            </a:pPr>
            <a:r>
              <a:rPr lang="en-GB" sz="1400" i="1" dirty="0">
                <a:solidFill>
                  <a:srgbClr val="767676"/>
                </a:solidFill>
              </a:rPr>
              <a:t>https://www.</a:t>
            </a:r>
            <a:r>
              <a:rPr lang="en-GB" sz="1400" b="1" i="1" dirty="0">
                <a:solidFill>
                  <a:srgbClr val="767676"/>
                </a:solidFill>
              </a:rPr>
              <a:t>childline</a:t>
            </a:r>
            <a:r>
              <a:rPr lang="en-GB" sz="1400" i="1" dirty="0">
                <a:solidFill>
                  <a:srgbClr val="767676"/>
                </a:solidFill>
              </a:rPr>
              <a:t>.org.uk</a:t>
            </a:r>
            <a:endParaRPr lang="en-GB" sz="1400" dirty="0">
              <a:solidFill>
                <a:srgbClr val="767676"/>
              </a:solidFill>
            </a:endParaRPr>
          </a:p>
          <a:p>
            <a:pPr>
              <a:buFont typeface="+mj-lt"/>
              <a:buAutoNum type="arabicPeriod"/>
            </a:pPr>
            <a:r>
              <a:rPr lang="en-GB" sz="1400" dirty="0">
                <a:solidFill>
                  <a:srgbClr val="767676"/>
                </a:solidFill>
              </a:rPr>
              <a:t>Get help and advice about a wide range of issues, call us on 0800 1111, talk to a counsellor online, send </a:t>
            </a:r>
            <a:r>
              <a:rPr lang="en-GB" sz="1400" b="1" dirty="0" err="1">
                <a:solidFill>
                  <a:srgbClr val="767676"/>
                </a:solidFill>
              </a:rPr>
              <a:t>Childline</a:t>
            </a:r>
            <a:r>
              <a:rPr lang="en-GB" sz="1400" dirty="0">
                <a:solidFill>
                  <a:srgbClr val="767676"/>
                </a:solidFill>
              </a:rPr>
              <a:t> an email or post on the message boards</a:t>
            </a:r>
            <a:endParaRPr lang="en-GB" sz="1400" dirty="0">
              <a:solidFill>
                <a:srgbClr val="767676"/>
              </a:solidFill>
              <a:effectLst/>
            </a:endParaRPr>
          </a:p>
        </p:txBody>
      </p:sp>
      <p:sp>
        <p:nvSpPr>
          <p:cNvPr id="7" name="Rectangle 6"/>
          <p:cNvSpPr/>
          <p:nvPr/>
        </p:nvSpPr>
        <p:spPr>
          <a:xfrm>
            <a:off x="395536" y="4037126"/>
            <a:ext cx="1759851" cy="646331"/>
          </a:xfrm>
          <a:prstGeom prst="rect">
            <a:avLst/>
          </a:prstGeom>
        </p:spPr>
        <p:txBody>
          <a:bodyPr wrap="square">
            <a:spAutoFit/>
          </a:bodyPr>
          <a:lstStyle/>
          <a:p>
            <a:r>
              <a:rPr lang="fi-FI" b="1" dirty="0">
                <a:solidFill>
                  <a:srgbClr val="3333FF"/>
                </a:solidFill>
              </a:rPr>
              <a:t>NSPCC Helpline</a:t>
            </a:r>
            <a:r>
              <a:rPr lang="fi-FI" dirty="0"/>
              <a:t> </a:t>
            </a:r>
          </a:p>
          <a:p>
            <a:r>
              <a:rPr lang="fi-FI" dirty="0"/>
              <a:t>0808 800 5000</a:t>
            </a:r>
            <a:endParaRPr lang="en-GB" dirty="0"/>
          </a:p>
        </p:txBody>
      </p:sp>
      <p:sp>
        <p:nvSpPr>
          <p:cNvPr id="8" name="Rectangle 7"/>
          <p:cNvSpPr/>
          <p:nvPr/>
        </p:nvSpPr>
        <p:spPr>
          <a:xfrm>
            <a:off x="2657195" y="4175625"/>
            <a:ext cx="4210833" cy="369332"/>
          </a:xfrm>
          <a:prstGeom prst="rect">
            <a:avLst/>
          </a:prstGeom>
        </p:spPr>
        <p:txBody>
          <a:bodyPr wrap="none">
            <a:spAutoFit/>
          </a:bodyPr>
          <a:lstStyle/>
          <a:p>
            <a:r>
              <a:rPr lang="en-GB" u="sng" dirty="0">
                <a:hlinkClick r:id="rId4"/>
              </a:rPr>
              <a:t>https://www.o2.co.uk/help/nspcc/helpline</a:t>
            </a:r>
            <a:endParaRPr lang="en-GB" dirty="0"/>
          </a:p>
        </p:txBody>
      </p:sp>
      <p:pic>
        <p:nvPicPr>
          <p:cNvPr id="9" name="Picture 8"/>
          <p:cNvPicPr>
            <a:picLocks noChangeAspect="1"/>
          </p:cNvPicPr>
          <p:nvPr/>
        </p:nvPicPr>
        <p:blipFill>
          <a:blip r:embed="rId5"/>
          <a:stretch>
            <a:fillRect/>
          </a:stretch>
        </p:blipFill>
        <p:spPr>
          <a:xfrm>
            <a:off x="6316276" y="5451496"/>
            <a:ext cx="2827724" cy="1118472"/>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xmlns="">
                  <a14:imgLayer r:embed="rId7">
                    <a14:imgEffect>
                      <a14:backgroundRemoval t="3462" b="91154" l="4639" r="95361"/>
                    </a14:imgEffect>
                  </a14:imgLayer>
                </a14:imgProps>
              </a:ext>
              <a:ext uri="{28A0092B-C50C-407E-A947-70E740481C1C}">
                <a14:useLocalDpi xmlns:a14="http://schemas.microsoft.com/office/drawing/2010/main" xmlns="" val="0"/>
              </a:ext>
            </a:extLst>
          </a:blip>
          <a:stretch>
            <a:fillRect/>
          </a:stretch>
        </p:blipFill>
        <p:spPr>
          <a:xfrm rot="16200000">
            <a:off x="2084300" y="-2248237"/>
            <a:ext cx="2095080" cy="6768752"/>
          </a:xfrm>
          <a:prstGeom prst="rect">
            <a:avLst/>
          </a:prstGeom>
        </p:spPr>
      </p:pic>
      <p:sp>
        <p:nvSpPr>
          <p:cNvPr id="12" name="TextBox 11"/>
          <p:cNvSpPr txBox="1"/>
          <p:nvPr/>
        </p:nvSpPr>
        <p:spPr>
          <a:xfrm>
            <a:off x="6314778" y="6457890"/>
            <a:ext cx="2808312" cy="400110"/>
          </a:xfrm>
          <a:prstGeom prst="rect">
            <a:avLst/>
          </a:prstGeom>
          <a:noFill/>
        </p:spPr>
        <p:txBody>
          <a:bodyPr wrap="square" rtlCol="0">
            <a:spAutoFit/>
          </a:bodyPr>
          <a:lstStyle/>
          <a:p>
            <a:r>
              <a:rPr lang="en-GB" sz="2000" dirty="0" smtClean="0">
                <a:solidFill>
                  <a:srgbClr val="002060"/>
                </a:solidFill>
              </a:rPr>
              <a:t>Twitter @CheshrieSSYP</a:t>
            </a:r>
            <a:endParaRPr lang="en-GB" sz="2000" dirty="0">
              <a:solidFill>
                <a:srgbClr val="002060"/>
              </a:solidFill>
            </a:endParaRPr>
          </a:p>
        </p:txBody>
      </p:sp>
    </p:spTree>
    <p:extLst>
      <p:ext uri="{BB962C8B-B14F-4D97-AF65-F5344CB8AC3E}">
        <p14:creationId xmlns:p14="http://schemas.microsoft.com/office/powerpoint/2010/main" xmlns="" val="1646440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250370"/>
            <a:ext cx="6624736" cy="1754326"/>
          </a:xfrm>
          <a:prstGeom prst="rect">
            <a:avLst/>
          </a:prstGeom>
        </p:spPr>
        <p:txBody>
          <a:bodyPr wrap="squar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Until next Time 26</a:t>
            </a:r>
            <a:r>
              <a:rPr lang="en-US" sz="5400" b="1" baseline="30000" dirty="0" smtClean="0">
                <a:ln/>
                <a:solidFill>
                  <a:schemeClr val="accent4"/>
                </a:solidFill>
                <a:effectLst>
                  <a:glow rad="228600">
                    <a:schemeClr val="accent1">
                      <a:satMod val="175000"/>
                      <a:alpha val="40000"/>
                    </a:schemeClr>
                  </a:glow>
                </a:effectLst>
                <a:latin typeface="Comic Sans MS" panose="030F0702030302020204" pitchFamily="66" charset="0"/>
              </a:rPr>
              <a:t>th</a:t>
            </a: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 January 2021</a:t>
            </a: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7" name="TextBox 6"/>
          <p:cNvSpPr txBox="1"/>
          <p:nvPr/>
        </p:nvSpPr>
        <p:spPr>
          <a:xfrm>
            <a:off x="222560" y="2339614"/>
            <a:ext cx="8100391" cy="2123658"/>
          </a:xfrm>
          <a:prstGeom prst="rect">
            <a:avLst/>
          </a:prstGeom>
          <a:noFill/>
        </p:spPr>
        <p:txBody>
          <a:bodyPr wrap="square" rtlCol="0">
            <a:spAutoFit/>
          </a:bodyPr>
          <a:lstStyle/>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a:t>
            </a:r>
            <a:r>
              <a:rPr lang="en-GB" dirty="0">
                <a:solidFill>
                  <a:schemeClr val="accent4">
                    <a:lumMod val="50000"/>
                  </a:schemeClr>
                </a:solidFill>
                <a:latin typeface="Comic Sans MS" panose="030F0702030302020204" pitchFamily="66" charset="0"/>
              </a:rPr>
              <a:t>w</a:t>
            </a:r>
            <a:r>
              <a:rPr lang="en-GB" dirty="0" smtClean="0">
                <a:solidFill>
                  <a:schemeClr val="accent4">
                    <a:lumMod val="50000"/>
                  </a:schemeClr>
                </a:solidFill>
                <a:latin typeface="Comic Sans MS" panose="030F0702030302020204" pitchFamily="66" charset="0"/>
              </a:rPr>
              <a:t>ashing your hands, remember Hands, Face and Space.</a:t>
            </a:r>
          </a:p>
          <a:p>
            <a:pPr marL="285750" indent="-285750" algn="ctr">
              <a:buFont typeface="Arial" panose="020B0604020202020204" pitchFamily="34" charset="0"/>
              <a:buChar char="•"/>
            </a:pPr>
            <a:endParaRPr lang="en-GB" dirty="0" smtClean="0">
              <a:solidFill>
                <a:schemeClr val="accent4">
                  <a:lumMod val="50000"/>
                </a:schemeClr>
              </a:solidFill>
              <a:latin typeface="Comic Sans MS" panose="030F0702030302020204" pitchFamily="66" charset="0"/>
            </a:endParaRP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Stay healthy, by doing a bit of exercise every day.</a:t>
            </a:r>
          </a:p>
          <a:p>
            <a:pPr marL="285750" indent="-285750" algn="ctr">
              <a:buFont typeface="Arial" panose="020B0604020202020204" pitchFamily="34" charset="0"/>
              <a:buChar char="•"/>
            </a:pPr>
            <a:endParaRPr lang="en-GB" dirty="0" smtClean="0">
              <a:solidFill>
                <a:schemeClr val="accent4">
                  <a:lumMod val="50000"/>
                </a:schemeClr>
              </a:solidFill>
              <a:latin typeface="Comic Sans MS" panose="030F0702030302020204" pitchFamily="66" charset="0"/>
            </a:endParaRP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positive, by reminding yourself, You are an </a:t>
            </a:r>
            <a:r>
              <a:rPr lang="en-GB" sz="2400" dirty="0" smtClean="0">
                <a:solidFill>
                  <a:schemeClr val="accent4">
                    <a:lumMod val="50000"/>
                  </a:schemeClr>
                </a:solidFill>
                <a:latin typeface="Comic Sans MS" panose="030F0702030302020204" pitchFamily="66" charset="0"/>
              </a:rPr>
              <a:t>Amazing Child</a:t>
            </a:r>
            <a:r>
              <a:rPr lang="en-GB" dirty="0" smtClean="0">
                <a:solidFill>
                  <a:schemeClr val="accent4">
                    <a:lumMod val="50000"/>
                  </a:schemeClr>
                </a:solidFill>
                <a:latin typeface="Comic Sans MS" panose="030F0702030302020204" pitchFamily="66" charset="0"/>
              </a:rPr>
              <a:t>.</a:t>
            </a:r>
          </a:p>
          <a:p>
            <a:pPr algn="ctr"/>
            <a:r>
              <a:rPr lang="en-GB" dirty="0" smtClean="0">
                <a:solidFill>
                  <a:schemeClr val="accent4">
                    <a:lumMod val="50000"/>
                  </a:schemeClr>
                </a:solidFill>
                <a:latin typeface="Comic Sans MS" panose="030F0702030302020204" pitchFamily="66" charset="0"/>
              </a:rPr>
              <a:t>           </a:t>
            </a:r>
            <a:endParaRPr lang="en-GB" sz="2400" dirty="0" smtClean="0">
              <a:solidFill>
                <a:srgbClr val="7030A0"/>
              </a:solidFill>
              <a:latin typeface="Comic Sans MS" panose="030F0702030302020204" pitchFamily="66" charset="0"/>
            </a:endParaRPr>
          </a:p>
          <a:p>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884368" y="2060848"/>
            <a:ext cx="981646" cy="981646"/>
          </a:xfrm>
          <a:prstGeom prst="rect">
            <a:avLst/>
          </a:prstGeom>
        </p:spPr>
      </p:pic>
      <p:pic>
        <p:nvPicPr>
          <p:cNvPr id="11" name="Picture 10"/>
          <p:cNvPicPr>
            <a:picLocks noChangeAspect="1"/>
          </p:cNvPicPr>
          <p:nvPr/>
        </p:nvPicPr>
        <p:blipFill>
          <a:blip r:embed="rId4"/>
          <a:stretch>
            <a:fillRect/>
          </a:stretch>
        </p:blipFill>
        <p:spPr>
          <a:xfrm>
            <a:off x="6224640" y="5882604"/>
            <a:ext cx="2919359" cy="958646"/>
          </a:xfrm>
          <a:prstGeom prst="rect">
            <a:avLst/>
          </a:prstGeom>
        </p:spPr>
      </p:pic>
      <p:pic>
        <p:nvPicPr>
          <p:cNvPr id="13" name="Pc Panda talking">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28368" y="4077072"/>
            <a:ext cx="2592288" cy="2592288"/>
          </a:xfrm>
          <a:prstGeom prst="rect">
            <a:avLst/>
          </a:prstGeom>
        </p:spPr>
      </p:pic>
      <p:sp>
        <p:nvSpPr>
          <p:cNvPr id="5" name="TextBox 4"/>
          <p:cNvSpPr txBox="1"/>
          <p:nvPr/>
        </p:nvSpPr>
        <p:spPr>
          <a:xfrm>
            <a:off x="3347864" y="4064942"/>
            <a:ext cx="3312368" cy="646331"/>
          </a:xfrm>
          <a:prstGeom prst="rect">
            <a:avLst/>
          </a:prstGeom>
          <a:noFill/>
        </p:spPr>
        <p:txBody>
          <a:bodyPr wrap="square" rtlCol="0">
            <a:spAutoFit/>
          </a:bodyPr>
          <a:lstStyle/>
          <a:p>
            <a:r>
              <a:rPr lang="en-GB" u="sng" dirty="0">
                <a:solidFill>
                  <a:srgbClr val="7030A0"/>
                </a:solidFill>
                <a:latin typeface="Arial Rounded MT Bold" panose="020F0704030504030204" pitchFamily="34" charset="0"/>
              </a:rPr>
              <a:t>Carry On Doing</a:t>
            </a:r>
            <a:r>
              <a:rPr lang="en-GB" u="sng" dirty="0">
                <a:solidFill>
                  <a:srgbClr val="7030A0"/>
                </a:solidFill>
              </a:rPr>
              <a:t> </a:t>
            </a:r>
            <a:r>
              <a:rPr lang="en-GB" u="sng" dirty="0">
                <a:solidFill>
                  <a:srgbClr val="7030A0"/>
                </a:solidFill>
                <a:latin typeface="Arial Rounded MT Bold" panose="020F0704030504030204" pitchFamily="34" charset="0"/>
              </a:rPr>
              <a:t>Your Bit for Great Britain and the NHS</a:t>
            </a:r>
            <a:endParaRPr lang="en-GB" dirty="0"/>
          </a:p>
        </p:txBody>
      </p:sp>
      <p:sp>
        <p:nvSpPr>
          <p:cNvPr id="2" name="TextBox 1"/>
          <p:cNvSpPr txBox="1"/>
          <p:nvPr/>
        </p:nvSpPr>
        <p:spPr>
          <a:xfrm>
            <a:off x="6224640" y="5013176"/>
            <a:ext cx="3024336" cy="923330"/>
          </a:xfrm>
          <a:prstGeom prst="rect">
            <a:avLst/>
          </a:prstGeom>
          <a:noFill/>
        </p:spPr>
        <p:txBody>
          <a:bodyPr wrap="square" rtlCol="0">
            <a:spAutoFit/>
          </a:bodyPr>
          <a:lstStyle/>
          <a:p>
            <a:r>
              <a:rPr lang="en-US" u="sng" dirty="0">
                <a:hlinkClick r:id="rId7"/>
              </a:rPr>
              <a:t>Cheshire Police on </a:t>
            </a:r>
            <a:r>
              <a:rPr lang="en-US" u="sng" dirty="0" smtClean="0">
                <a:hlinkClick r:id="rId7"/>
              </a:rPr>
              <a:t>Facebook</a:t>
            </a:r>
            <a:endParaRPr lang="en-US" u="sng" dirty="0" smtClean="0"/>
          </a:p>
          <a:p>
            <a:r>
              <a:rPr lang="en-US" u="sng" dirty="0" smtClean="0">
                <a:hlinkClick r:id="rId8"/>
              </a:rPr>
              <a:t>@</a:t>
            </a:r>
            <a:r>
              <a:rPr lang="en-US" u="sng" dirty="0" err="1" smtClean="0">
                <a:hlinkClick r:id="rId8"/>
              </a:rPr>
              <a:t>CheshireSSYP</a:t>
            </a:r>
            <a:r>
              <a:rPr lang="en-US" u="sng" dirty="0" smtClean="0">
                <a:hlinkClick r:id="rId8"/>
              </a:rPr>
              <a:t> </a:t>
            </a:r>
            <a:r>
              <a:rPr lang="en-US" u="sng" dirty="0">
                <a:hlinkClick r:id="rId8"/>
              </a:rPr>
              <a:t>on </a:t>
            </a:r>
            <a:r>
              <a:rPr lang="en-US" u="sng" dirty="0" smtClean="0">
                <a:hlinkClick r:id="rId8"/>
              </a:rPr>
              <a:t>Twitter</a:t>
            </a:r>
            <a:endParaRPr lang="en-US" u="sng" dirty="0" smtClean="0"/>
          </a:p>
          <a:p>
            <a:r>
              <a:rPr lang="en-GB" u="sng" dirty="0" smtClean="0">
                <a:hlinkClick r:id="rId9"/>
              </a:rPr>
              <a:t>www.cheshire.police.uk</a:t>
            </a:r>
            <a:endParaRPr lang="en-GB" dirty="0"/>
          </a:p>
        </p:txBody>
      </p:sp>
    </p:spTree>
    <p:extLst>
      <p:ext uri="{BB962C8B-B14F-4D97-AF65-F5344CB8AC3E}">
        <p14:creationId xmlns:p14="http://schemas.microsoft.com/office/powerpoint/2010/main" xmlns="" val="38597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9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590</Words>
  <Application>Microsoft Office PowerPoint</Application>
  <PresentationFormat>On-screen Show (4:3)</PresentationFormat>
  <Paragraphs>85</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Cheshire Constabulary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fayeb</cp:lastModifiedBy>
  <cp:revision>147</cp:revision>
  <dcterms:created xsi:type="dcterms:W3CDTF">2015-02-05T14:15:12Z</dcterms:created>
  <dcterms:modified xsi:type="dcterms:W3CDTF">2021-01-18T09:41:16Z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