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69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0C0817-A112-4847-8014-A94B7D2A4EA3}"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95573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42878842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137213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76059824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6735704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860552171"/>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87424769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FA2B21-3FCD-4721-B95C-427943F61125}"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928021951"/>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028887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9C646AA-F36E-4540-911D-FFFC0A0EF24A}" type="datetime1">
              <a:rPr lang="en-US" smtClean="0"/>
              <a:t>3/4/2024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246426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051998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969623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33534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915628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8D12A6-918A-48BD-8CB9-CA713993B0EA}" type="datetime1">
              <a:rPr lang="en-US" smtClean="0"/>
              <a:t>3/4/2024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679583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
        <p:nvSpPr>
          <p:cNvPr id="5" name="Date Placeholder 4"/>
          <p:cNvSpPr>
            <a:spLocks noGrp="1"/>
          </p:cNvSpPr>
          <p:nvPr>
            <p:ph type="dt" sz="half" idx="10"/>
          </p:nvPr>
        </p:nvSpPr>
        <p:spPr/>
        <p:txBody>
          <a:bodyPr/>
          <a:lstStyle/>
          <a:p>
            <a:fld id="{E778CE86-875F-4587-BCF6-FA054AFC0D53}" type="datetime1">
              <a:rPr lang="en-US" smtClean="0"/>
              <a:pPr/>
              <a:t>3/4/2024</a:t>
            </a:fld>
            <a:endParaRPr lang="en-US" dirty="0"/>
          </a:p>
        </p:txBody>
      </p:sp>
    </p:spTree>
    <p:extLst>
      <p:ext uri="{BB962C8B-B14F-4D97-AF65-F5344CB8AC3E}">
        <p14:creationId xmlns:p14="http://schemas.microsoft.com/office/powerpoint/2010/main" val="2085905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6FA2B21-3FCD-4721-B95C-427943F61125}" type="datetime1">
              <a:rPr lang="en-US" smtClean="0"/>
              <a:t>3/4/2024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614682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2">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9964F42-C714-6D89-B5AC-BD15002C92A0}"/>
              </a:ext>
            </a:extLst>
          </p:cNvPr>
          <p:cNvSpPr txBox="1"/>
          <p:nvPr/>
        </p:nvSpPr>
        <p:spPr>
          <a:xfrm>
            <a:off x="103857" y="1242905"/>
            <a:ext cx="3513852" cy="4391161"/>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394490"/>
                      <a:gd name="connsiteY0" fmla="*/ 0 h 1781993"/>
                      <a:gd name="connsiteX1" fmla="*/ 678898 w 3394490"/>
                      <a:gd name="connsiteY1" fmla="*/ 0 h 1781993"/>
                      <a:gd name="connsiteX2" fmla="*/ 1357796 w 3394490"/>
                      <a:gd name="connsiteY2" fmla="*/ 0 h 1781993"/>
                      <a:gd name="connsiteX3" fmla="*/ 2070639 w 3394490"/>
                      <a:gd name="connsiteY3" fmla="*/ 0 h 1781993"/>
                      <a:gd name="connsiteX4" fmla="*/ 2681647 w 3394490"/>
                      <a:gd name="connsiteY4" fmla="*/ 0 h 1781993"/>
                      <a:gd name="connsiteX5" fmla="*/ 3394490 w 3394490"/>
                      <a:gd name="connsiteY5" fmla="*/ 0 h 1781993"/>
                      <a:gd name="connsiteX6" fmla="*/ 3394490 w 3394490"/>
                      <a:gd name="connsiteY6" fmla="*/ 576178 h 1781993"/>
                      <a:gd name="connsiteX7" fmla="*/ 3394490 w 3394490"/>
                      <a:gd name="connsiteY7" fmla="*/ 1205815 h 1781993"/>
                      <a:gd name="connsiteX8" fmla="*/ 3394490 w 3394490"/>
                      <a:gd name="connsiteY8" fmla="*/ 1781993 h 1781993"/>
                      <a:gd name="connsiteX9" fmla="*/ 2749537 w 3394490"/>
                      <a:gd name="connsiteY9" fmla="*/ 1781993 h 1781993"/>
                      <a:gd name="connsiteX10" fmla="*/ 2070639 w 3394490"/>
                      <a:gd name="connsiteY10" fmla="*/ 1781993 h 1781993"/>
                      <a:gd name="connsiteX11" fmla="*/ 1323851 w 3394490"/>
                      <a:gd name="connsiteY11" fmla="*/ 1781993 h 1781993"/>
                      <a:gd name="connsiteX12" fmla="*/ 746788 w 3394490"/>
                      <a:gd name="connsiteY12" fmla="*/ 1781993 h 1781993"/>
                      <a:gd name="connsiteX13" fmla="*/ 0 w 3394490"/>
                      <a:gd name="connsiteY13" fmla="*/ 1781993 h 1781993"/>
                      <a:gd name="connsiteX14" fmla="*/ 0 w 3394490"/>
                      <a:gd name="connsiteY14" fmla="*/ 1152355 h 1781993"/>
                      <a:gd name="connsiteX15" fmla="*/ 0 w 3394490"/>
                      <a:gd name="connsiteY15" fmla="*/ 576178 h 1781993"/>
                      <a:gd name="connsiteX16" fmla="*/ 0 w 3394490"/>
                      <a:gd name="connsiteY16" fmla="*/ 0 h 17819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394490" h="1781993" extrusionOk="0">
                        <a:moveTo>
                          <a:pt x="0" y="0"/>
                        </a:moveTo>
                        <a:cubicBezTo>
                          <a:pt x="242997" y="19761"/>
                          <a:pt x="401779" y="-9215"/>
                          <a:pt x="678898" y="0"/>
                        </a:cubicBezTo>
                        <a:cubicBezTo>
                          <a:pt x="956017" y="9215"/>
                          <a:pt x="1142833" y="22213"/>
                          <a:pt x="1357796" y="0"/>
                        </a:cubicBezTo>
                        <a:cubicBezTo>
                          <a:pt x="1572759" y="-22213"/>
                          <a:pt x="1765218" y="20348"/>
                          <a:pt x="2070639" y="0"/>
                        </a:cubicBezTo>
                        <a:cubicBezTo>
                          <a:pt x="2376060" y="-20348"/>
                          <a:pt x="2400480" y="4429"/>
                          <a:pt x="2681647" y="0"/>
                        </a:cubicBezTo>
                        <a:cubicBezTo>
                          <a:pt x="2962814" y="-4429"/>
                          <a:pt x="3199046" y="23847"/>
                          <a:pt x="3394490" y="0"/>
                        </a:cubicBezTo>
                        <a:cubicBezTo>
                          <a:pt x="3406055" y="156174"/>
                          <a:pt x="3408935" y="326257"/>
                          <a:pt x="3394490" y="576178"/>
                        </a:cubicBezTo>
                        <a:cubicBezTo>
                          <a:pt x="3380045" y="826099"/>
                          <a:pt x="3390118" y="923664"/>
                          <a:pt x="3394490" y="1205815"/>
                        </a:cubicBezTo>
                        <a:cubicBezTo>
                          <a:pt x="3398862" y="1487966"/>
                          <a:pt x="3390469" y="1543037"/>
                          <a:pt x="3394490" y="1781993"/>
                        </a:cubicBezTo>
                        <a:cubicBezTo>
                          <a:pt x="3112741" y="1752217"/>
                          <a:pt x="2998996" y="1786169"/>
                          <a:pt x="2749537" y="1781993"/>
                        </a:cubicBezTo>
                        <a:cubicBezTo>
                          <a:pt x="2500078" y="1777817"/>
                          <a:pt x="2312978" y="1754906"/>
                          <a:pt x="2070639" y="1781993"/>
                        </a:cubicBezTo>
                        <a:cubicBezTo>
                          <a:pt x="1828300" y="1809080"/>
                          <a:pt x="1581655" y="1779135"/>
                          <a:pt x="1323851" y="1781993"/>
                        </a:cubicBezTo>
                        <a:cubicBezTo>
                          <a:pt x="1066047" y="1784851"/>
                          <a:pt x="898573" y="1764290"/>
                          <a:pt x="746788" y="1781993"/>
                        </a:cubicBezTo>
                        <a:cubicBezTo>
                          <a:pt x="595003" y="1799696"/>
                          <a:pt x="282538" y="1781150"/>
                          <a:pt x="0" y="1781993"/>
                        </a:cubicBezTo>
                        <a:cubicBezTo>
                          <a:pt x="221" y="1521199"/>
                          <a:pt x="26778" y="1431506"/>
                          <a:pt x="0" y="1152355"/>
                        </a:cubicBezTo>
                        <a:cubicBezTo>
                          <a:pt x="-26778" y="873204"/>
                          <a:pt x="26834" y="830162"/>
                          <a:pt x="0" y="576178"/>
                        </a:cubicBezTo>
                        <a:cubicBezTo>
                          <a:pt x="-26834" y="322194"/>
                          <a:pt x="9190" y="233381"/>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Areas of Success</a:t>
            </a: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class looked at the year 4 multiplication check and took the time to really think about the pupils.  1 pupil (the pupil working at the highest level in year 4) took part in a practice.  The outcome was for all year 4’s to be disapplied Phonics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We have had 1pupil complete the Phonics screening.  This has been the first time in a few years. </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 small percentage of each cohort sitting or thinking about sitting the standardised assessments shows that as a school we keep up to date with the National expectations for pupils.  It shows that we have high expectations for our pupils and want them to achieve the very best that we can</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The fact that this year we have pupils sitting some standardised assessments shows that the work to develop our curriculum in particular our reading, writing and maths approach has worked and has impacted on pupils progress. teacher assessment</a:t>
            </a: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All teachers have understood and been active in the assessments for the year group they teach.</a:t>
            </a: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en-GB" sz="18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TextBox 5">
            <a:extLst>
              <a:ext uri="{FF2B5EF4-FFF2-40B4-BE49-F238E27FC236}">
                <a16:creationId xmlns:a16="http://schemas.microsoft.com/office/drawing/2014/main" id="{93786D0E-1054-FEB6-A04C-BE32D6A5FC54}"/>
              </a:ext>
            </a:extLst>
          </p:cNvPr>
          <p:cNvSpPr txBox="1"/>
          <p:nvPr/>
        </p:nvSpPr>
        <p:spPr>
          <a:xfrm>
            <a:off x="131479" y="5724939"/>
            <a:ext cx="3486230" cy="1048514"/>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a:ea typeface="+mn-ea"/>
                <a:cs typeface="+mn-cs"/>
              </a:rPr>
              <a:t>EYFS Performance Survey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1" u="none" strike="noStrike" kern="1200" cap="none" spc="0" normalizeH="0" baseline="0" noProof="0" dirty="0">
                <a:ln>
                  <a:noFill/>
                </a:ln>
                <a:solidFill>
                  <a:prstClr val="black"/>
                </a:solidFill>
                <a:effectLst/>
                <a:uLnTx/>
                <a:uFillTx/>
                <a:latin typeface="Calibri"/>
                <a:ea typeface="+mn-ea"/>
                <a:cs typeface="+mn-cs"/>
              </a:rPr>
              <a:t>100% of pupils are working at Emerging level in every area</a:t>
            </a:r>
          </a:p>
        </p:txBody>
      </p:sp>
      <p:sp>
        <p:nvSpPr>
          <p:cNvPr id="7" name="TextBox 6">
            <a:extLst>
              <a:ext uri="{FF2B5EF4-FFF2-40B4-BE49-F238E27FC236}">
                <a16:creationId xmlns:a16="http://schemas.microsoft.com/office/drawing/2014/main" id="{4E98C040-DD5D-7465-8EF4-D52BC2278016}"/>
              </a:ext>
            </a:extLst>
          </p:cNvPr>
          <p:cNvSpPr txBox="1"/>
          <p:nvPr/>
        </p:nvSpPr>
        <p:spPr>
          <a:xfrm>
            <a:off x="1598762" y="140110"/>
            <a:ext cx="9471803"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4800" b="0" i="0" u="none" strike="noStrike" kern="1200" cap="none" spc="0" normalizeH="0" baseline="0" noProof="0" dirty="0">
                <a:ln>
                  <a:noFill/>
                </a:ln>
                <a:solidFill>
                  <a:prstClr val="white"/>
                </a:solidFill>
                <a:effectLst/>
                <a:uLnTx/>
                <a:uFillTx/>
                <a:latin typeface="Trebuchet MS" panose="020B0603020202020204"/>
                <a:ea typeface="+mn-ea"/>
                <a:cs typeface="+mn-cs"/>
              </a:rPr>
              <a:t>National Assessments Overview</a:t>
            </a:r>
          </a:p>
        </p:txBody>
      </p:sp>
      <p:sp>
        <p:nvSpPr>
          <p:cNvPr id="8" name="TextBox 7">
            <a:extLst>
              <a:ext uri="{FF2B5EF4-FFF2-40B4-BE49-F238E27FC236}">
                <a16:creationId xmlns:a16="http://schemas.microsoft.com/office/drawing/2014/main" id="{F259CB62-258E-4055-A51B-1DBB68BF7900}"/>
              </a:ext>
            </a:extLst>
          </p:cNvPr>
          <p:cNvSpPr txBox="1"/>
          <p:nvPr/>
        </p:nvSpPr>
        <p:spPr>
          <a:xfrm>
            <a:off x="7479906" y="1242907"/>
            <a:ext cx="4608234" cy="5530546"/>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End of Key Stage Assessment and Phonics Benchmark</a:t>
            </a:r>
          </a:p>
        </p:txBody>
      </p:sp>
      <p:graphicFrame>
        <p:nvGraphicFramePr>
          <p:cNvPr id="2" name="Table 8">
            <a:extLst>
              <a:ext uri="{FF2B5EF4-FFF2-40B4-BE49-F238E27FC236}">
                <a16:creationId xmlns:a16="http://schemas.microsoft.com/office/drawing/2014/main" id="{3B5E11D8-565B-404C-BE32-BCD69704B6EB}"/>
              </a:ext>
            </a:extLst>
          </p:cNvPr>
          <p:cNvGraphicFramePr>
            <a:graphicFrameLocks noGrp="1"/>
          </p:cNvGraphicFramePr>
          <p:nvPr/>
        </p:nvGraphicFramePr>
        <p:xfrm>
          <a:off x="7582136" y="3542405"/>
          <a:ext cx="4380922" cy="1853607"/>
        </p:xfrm>
        <a:graphic>
          <a:graphicData uri="http://schemas.openxmlformats.org/drawingml/2006/table">
            <a:tbl>
              <a:tblPr firstRow="1" bandRow="1">
                <a:tableStyleId>{5C22544A-7EE6-4342-B048-85BDC9FD1C3A}</a:tableStyleId>
              </a:tblPr>
              <a:tblGrid>
                <a:gridCol w="1000834">
                  <a:extLst>
                    <a:ext uri="{9D8B030D-6E8A-4147-A177-3AD203B41FA5}">
                      <a16:colId xmlns:a16="http://schemas.microsoft.com/office/drawing/2014/main" val="1494480326"/>
                    </a:ext>
                  </a:extLst>
                </a:gridCol>
                <a:gridCol w="845022">
                  <a:extLst>
                    <a:ext uri="{9D8B030D-6E8A-4147-A177-3AD203B41FA5}">
                      <a16:colId xmlns:a16="http://schemas.microsoft.com/office/drawing/2014/main" val="253594270"/>
                    </a:ext>
                  </a:extLst>
                </a:gridCol>
                <a:gridCol w="845022">
                  <a:extLst>
                    <a:ext uri="{9D8B030D-6E8A-4147-A177-3AD203B41FA5}">
                      <a16:colId xmlns:a16="http://schemas.microsoft.com/office/drawing/2014/main" val="3165432904"/>
                    </a:ext>
                  </a:extLst>
                </a:gridCol>
                <a:gridCol w="845022">
                  <a:extLst>
                    <a:ext uri="{9D8B030D-6E8A-4147-A177-3AD203B41FA5}">
                      <a16:colId xmlns:a16="http://schemas.microsoft.com/office/drawing/2014/main" val="1033107328"/>
                    </a:ext>
                  </a:extLst>
                </a:gridCol>
                <a:gridCol w="845022">
                  <a:extLst>
                    <a:ext uri="{9D8B030D-6E8A-4147-A177-3AD203B41FA5}">
                      <a16:colId xmlns:a16="http://schemas.microsoft.com/office/drawing/2014/main" val="3753022897"/>
                    </a:ext>
                  </a:extLst>
                </a:gridCol>
              </a:tblGrid>
              <a:tr h="370247">
                <a:tc>
                  <a:txBody>
                    <a:bodyPr/>
                    <a:lstStyle/>
                    <a:p>
                      <a:r>
                        <a:rPr lang="en-GB" sz="1600" dirty="0">
                          <a:latin typeface="Calibri" panose="020F0502020204030204" pitchFamily="34" charset="0"/>
                          <a:cs typeface="Calibri" panose="020F0502020204030204" pitchFamily="34" charset="0"/>
                        </a:rPr>
                        <a:t>KS2</a:t>
                      </a:r>
                    </a:p>
                  </a:txBody>
                  <a:tcPr/>
                </a:tc>
                <a:tc>
                  <a:txBody>
                    <a:bodyPr/>
                    <a:lstStyle/>
                    <a:p>
                      <a:r>
                        <a:rPr lang="en-GB" sz="1600" dirty="0">
                          <a:latin typeface="Calibri" panose="020F0502020204030204" pitchFamily="34" charset="0"/>
                          <a:cs typeface="Calibri" panose="020F0502020204030204" pitchFamily="34" charset="0"/>
                        </a:rPr>
                        <a:t>EM</a:t>
                      </a:r>
                    </a:p>
                  </a:txBody>
                  <a:tcPr/>
                </a:tc>
                <a:tc>
                  <a:txBody>
                    <a:bodyPr/>
                    <a:lstStyle/>
                    <a:p>
                      <a:r>
                        <a:rPr lang="en-GB" sz="1600" dirty="0">
                          <a:latin typeface="Calibri" panose="020F0502020204030204" pitchFamily="34" charset="0"/>
                          <a:cs typeface="Calibri" panose="020F0502020204030204" pitchFamily="34" charset="0"/>
                        </a:rPr>
                        <a:t>PK1</a:t>
                      </a:r>
                    </a:p>
                  </a:txBody>
                  <a:tcPr/>
                </a:tc>
                <a:tc>
                  <a:txBody>
                    <a:bodyPr/>
                    <a:lstStyle/>
                    <a:p>
                      <a:r>
                        <a:rPr lang="en-GB" sz="1600" dirty="0">
                          <a:latin typeface="Calibri" panose="020F0502020204030204" pitchFamily="34" charset="0"/>
                          <a:cs typeface="Calibri" panose="020F0502020204030204" pitchFamily="34" charset="0"/>
                        </a:rPr>
                        <a:t>PK2</a:t>
                      </a:r>
                    </a:p>
                  </a:txBody>
                  <a:tcPr/>
                </a:tc>
                <a:tc>
                  <a:txBody>
                    <a:bodyPr/>
                    <a:lstStyle/>
                    <a:p>
                      <a:r>
                        <a:rPr lang="en-GB" sz="1600" dirty="0">
                          <a:latin typeface="Calibri" panose="020F0502020204030204" pitchFamily="34" charset="0"/>
                          <a:cs typeface="Calibri" panose="020F0502020204030204" pitchFamily="34" charset="0"/>
                        </a:rPr>
                        <a:t>WTS</a:t>
                      </a:r>
                    </a:p>
                  </a:txBody>
                  <a:tcPr/>
                </a:tc>
                <a:extLst>
                  <a:ext uri="{0D108BD9-81ED-4DB2-BD59-A6C34878D82A}">
                    <a16:rowId xmlns:a16="http://schemas.microsoft.com/office/drawing/2014/main" val="2733422734"/>
                  </a:ext>
                </a:extLst>
              </a:tr>
              <a:tr h="370840">
                <a:tc>
                  <a:txBody>
                    <a:bodyPr/>
                    <a:lstStyle/>
                    <a:p>
                      <a:r>
                        <a:rPr lang="en-GB" sz="1600" dirty="0">
                          <a:latin typeface="Calibri" panose="020F0502020204030204" pitchFamily="34" charset="0"/>
                          <a:cs typeface="Calibri" panose="020F0502020204030204" pitchFamily="34" charset="0"/>
                        </a:rPr>
                        <a:t>Writing</a:t>
                      </a:r>
                    </a:p>
                  </a:txBody>
                  <a:tcPr/>
                </a:tc>
                <a:tc>
                  <a:txBody>
                    <a:bodyPr/>
                    <a:lstStyle/>
                    <a:p>
                      <a:r>
                        <a:rPr lang="en-GB" sz="1600" dirty="0">
                          <a:latin typeface="Calibri" panose="020F0502020204030204" pitchFamily="34" charset="0"/>
                          <a:cs typeface="Calibri" panose="020F0502020204030204" pitchFamily="34" charset="0"/>
                        </a:rPr>
                        <a:t>50%</a:t>
                      </a:r>
                    </a:p>
                  </a:txBody>
                  <a:tcPr/>
                </a:tc>
                <a:tc>
                  <a:txBody>
                    <a:bodyPr/>
                    <a:lstStyle/>
                    <a:p>
                      <a:r>
                        <a:rPr lang="en-GB" sz="1600" dirty="0">
                          <a:latin typeface="Calibri" panose="020F0502020204030204" pitchFamily="34" charset="0"/>
                          <a:cs typeface="Calibri" panose="020F0502020204030204" pitchFamily="34" charset="0"/>
                        </a:rPr>
                        <a:t>20%</a:t>
                      </a:r>
                    </a:p>
                  </a:txBody>
                  <a:tcPr/>
                </a:tc>
                <a:tc>
                  <a:txBody>
                    <a:bodyPr/>
                    <a:lstStyle/>
                    <a:p>
                      <a:r>
                        <a:rPr lang="en-GB" sz="1600" dirty="0">
                          <a:latin typeface="Calibri" panose="020F0502020204030204" pitchFamily="34" charset="0"/>
                          <a:cs typeface="Calibri" panose="020F0502020204030204" pitchFamily="34" charset="0"/>
                        </a:rPr>
                        <a:t>10%</a:t>
                      </a:r>
                    </a:p>
                  </a:txBody>
                  <a:tcPr/>
                </a:tc>
                <a:tc>
                  <a:txBody>
                    <a:bodyPr/>
                    <a:lstStyle/>
                    <a:p>
                      <a:r>
                        <a:rPr lang="en-GB" sz="1600" dirty="0">
                          <a:latin typeface="Calibri" panose="020F0502020204030204" pitchFamily="34" charset="0"/>
                          <a:cs typeface="Calibri" panose="020F0502020204030204" pitchFamily="34" charset="0"/>
                        </a:rPr>
                        <a:t>20%</a:t>
                      </a:r>
                    </a:p>
                  </a:txBody>
                  <a:tcPr/>
                </a:tc>
                <a:extLst>
                  <a:ext uri="{0D108BD9-81ED-4DB2-BD59-A6C34878D82A}">
                    <a16:rowId xmlns:a16="http://schemas.microsoft.com/office/drawing/2014/main" val="845862798"/>
                  </a:ext>
                </a:extLst>
              </a:tr>
              <a:tr h="370840">
                <a:tc>
                  <a:txBody>
                    <a:bodyPr/>
                    <a:lstStyle/>
                    <a:p>
                      <a:r>
                        <a:rPr lang="en-GB" sz="1600" dirty="0">
                          <a:latin typeface="Calibri" panose="020F0502020204030204" pitchFamily="34" charset="0"/>
                          <a:cs typeface="Calibri" panose="020F0502020204030204" pitchFamily="34" charset="0"/>
                        </a:rPr>
                        <a:t>Reading</a:t>
                      </a:r>
                    </a:p>
                  </a:txBody>
                  <a:tcPr/>
                </a:tc>
                <a:tc>
                  <a:txBody>
                    <a:bodyPr/>
                    <a:lstStyle/>
                    <a:p>
                      <a:r>
                        <a:rPr lang="en-GB" sz="1600" dirty="0">
                          <a:latin typeface="Calibri" panose="020F0502020204030204" pitchFamily="34" charset="0"/>
                          <a:cs typeface="Calibri" panose="020F0502020204030204" pitchFamily="34" charset="0"/>
                        </a:rPr>
                        <a:t>62.5%</a:t>
                      </a:r>
                    </a:p>
                  </a:txBody>
                  <a:tcPr/>
                </a:tc>
                <a:tc>
                  <a:txBody>
                    <a:bodyPr/>
                    <a:lstStyle/>
                    <a:p>
                      <a:r>
                        <a:rPr lang="en-GB" sz="1600" dirty="0">
                          <a:latin typeface="Calibri" panose="020F0502020204030204" pitchFamily="34" charset="0"/>
                          <a:cs typeface="Calibri" panose="020F0502020204030204" pitchFamily="34" charset="0"/>
                        </a:rPr>
                        <a:t>25%</a:t>
                      </a:r>
                    </a:p>
                  </a:txBody>
                  <a:tcPr/>
                </a:tc>
                <a:tc>
                  <a:txBody>
                    <a:bodyPr/>
                    <a:lstStyle/>
                    <a:p>
                      <a:r>
                        <a:rPr lang="en-GB" sz="1600" dirty="0">
                          <a:latin typeface="Calibri" panose="020F0502020204030204" pitchFamily="34" charset="0"/>
                          <a:cs typeface="Calibri" panose="020F0502020204030204" pitchFamily="34" charset="0"/>
                        </a:rPr>
                        <a:t>0%</a:t>
                      </a:r>
                    </a:p>
                  </a:txBody>
                  <a:tcPr/>
                </a:tc>
                <a:tc>
                  <a:txBody>
                    <a:bodyPr/>
                    <a:lstStyle/>
                    <a:p>
                      <a:r>
                        <a:rPr lang="en-GB" sz="1600" dirty="0">
                          <a:latin typeface="Calibri" panose="020F0502020204030204" pitchFamily="34" charset="0"/>
                          <a:cs typeface="Calibri" panose="020F0502020204030204" pitchFamily="34" charset="0"/>
                        </a:rPr>
                        <a:t>12.5%</a:t>
                      </a:r>
                    </a:p>
                  </a:txBody>
                  <a:tcPr/>
                </a:tc>
                <a:extLst>
                  <a:ext uri="{0D108BD9-81ED-4DB2-BD59-A6C34878D82A}">
                    <a16:rowId xmlns:a16="http://schemas.microsoft.com/office/drawing/2014/main" val="2143903525"/>
                  </a:ext>
                </a:extLst>
              </a:tr>
              <a:tr h="370840">
                <a:tc>
                  <a:txBody>
                    <a:bodyPr/>
                    <a:lstStyle/>
                    <a:p>
                      <a:r>
                        <a:rPr lang="en-GB" sz="1600" dirty="0">
                          <a:latin typeface="Calibri" panose="020F0502020204030204" pitchFamily="34" charset="0"/>
                          <a:cs typeface="Calibri" panose="020F0502020204030204" pitchFamily="34" charset="0"/>
                        </a:rPr>
                        <a:t>Maths</a:t>
                      </a:r>
                    </a:p>
                  </a:txBody>
                  <a:tcPr/>
                </a:tc>
                <a:tc>
                  <a:txBody>
                    <a:bodyPr/>
                    <a:lstStyle/>
                    <a:p>
                      <a:r>
                        <a:rPr lang="en-GB" sz="1600" dirty="0">
                          <a:latin typeface="Calibri" panose="020F0502020204030204" pitchFamily="34" charset="0"/>
                          <a:cs typeface="Calibri" panose="020F0502020204030204" pitchFamily="34" charset="0"/>
                        </a:rPr>
                        <a:t>62.5%</a:t>
                      </a:r>
                    </a:p>
                  </a:txBody>
                  <a:tcPr/>
                </a:tc>
                <a:tc>
                  <a:txBody>
                    <a:bodyPr/>
                    <a:lstStyle/>
                    <a:p>
                      <a:r>
                        <a:rPr lang="en-GB" sz="1600" dirty="0">
                          <a:latin typeface="Calibri" panose="020F0502020204030204" pitchFamily="34" charset="0"/>
                          <a:cs typeface="Calibri" panose="020F0502020204030204" pitchFamily="34" charset="0"/>
                        </a:rPr>
                        <a:t>25%</a:t>
                      </a:r>
                    </a:p>
                  </a:txBody>
                  <a:tcPr/>
                </a:tc>
                <a:tc>
                  <a:txBody>
                    <a:bodyPr/>
                    <a:lstStyle/>
                    <a:p>
                      <a:r>
                        <a:rPr lang="en-GB" sz="1600" dirty="0">
                          <a:latin typeface="Calibri" panose="020F0502020204030204" pitchFamily="34" charset="0"/>
                          <a:cs typeface="Calibri" panose="020F0502020204030204" pitchFamily="34" charset="0"/>
                        </a:rPr>
                        <a:t>0%</a:t>
                      </a:r>
                    </a:p>
                  </a:txBody>
                  <a:tcPr/>
                </a:tc>
                <a:tc>
                  <a:txBody>
                    <a:bodyPr/>
                    <a:lstStyle/>
                    <a:p>
                      <a:r>
                        <a:rPr lang="en-GB" sz="1600" dirty="0">
                          <a:latin typeface="Calibri" panose="020F0502020204030204" pitchFamily="34" charset="0"/>
                          <a:cs typeface="Calibri" panose="020F0502020204030204" pitchFamily="34" charset="0"/>
                        </a:rPr>
                        <a:t>12.5%</a:t>
                      </a:r>
                    </a:p>
                  </a:txBody>
                  <a:tcPr/>
                </a:tc>
                <a:extLst>
                  <a:ext uri="{0D108BD9-81ED-4DB2-BD59-A6C34878D82A}">
                    <a16:rowId xmlns:a16="http://schemas.microsoft.com/office/drawing/2014/main" val="2094301045"/>
                  </a:ext>
                </a:extLst>
              </a:tr>
              <a:tr h="370840">
                <a:tc>
                  <a:txBody>
                    <a:bodyPr/>
                    <a:lstStyle/>
                    <a:p>
                      <a:r>
                        <a:rPr lang="en-GB" sz="1600" dirty="0">
                          <a:latin typeface="Calibri" panose="020F0502020204030204" pitchFamily="34" charset="0"/>
                          <a:cs typeface="Calibri" panose="020F0502020204030204" pitchFamily="34" charset="0"/>
                        </a:rPr>
                        <a:t>Science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r>
                        <a:rPr lang="en-GB" sz="1600" dirty="0">
                          <a:latin typeface="Calibri" panose="020F0502020204030204" pitchFamily="34" charset="0"/>
                          <a:cs typeface="Calibri" panose="020F0502020204030204" pitchFamily="34" charset="0"/>
                        </a:rPr>
                        <a:t>100%</a:t>
                      </a:r>
                    </a:p>
                  </a:txBody>
                  <a:tcPr/>
                </a:tc>
                <a:extLst>
                  <a:ext uri="{0D108BD9-81ED-4DB2-BD59-A6C34878D82A}">
                    <a16:rowId xmlns:a16="http://schemas.microsoft.com/office/drawing/2014/main" val="2923556367"/>
                  </a:ext>
                </a:extLst>
              </a:tr>
            </a:tbl>
          </a:graphicData>
        </a:graphic>
      </p:graphicFrame>
      <p:graphicFrame>
        <p:nvGraphicFramePr>
          <p:cNvPr id="9" name="Table 8">
            <a:extLst>
              <a:ext uri="{FF2B5EF4-FFF2-40B4-BE49-F238E27FC236}">
                <a16:creationId xmlns:a16="http://schemas.microsoft.com/office/drawing/2014/main" id="{A8567E6F-C9D9-4E72-9DC3-4CCF720F74DB}"/>
              </a:ext>
            </a:extLst>
          </p:cNvPr>
          <p:cNvGraphicFramePr>
            <a:graphicFrameLocks noGrp="1"/>
          </p:cNvGraphicFramePr>
          <p:nvPr/>
        </p:nvGraphicFramePr>
        <p:xfrm>
          <a:off x="7582136" y="1567016"/>
          <a:ext cx="4415266" cy="1906136"/>
        </p:xfrm>
        <a:graphic>
          <a:graphicData uri="http://schemas.openxmlformats.org/drawingml/2006/table">
            <a:tbl>
              <a:tblPr firstRow="1" bandRow="1">
                <a:tableStyleId>{5C22544A-7EE6-4342-B048-85BDC9FD1C3A}</a:tableStyleId>
              </a:tblPr>
              <a:tblGrid>
                <a:gridCol w="1002574">
                  <a:extLst>
                    <a:ext uri="{9D8B030D-6E8A-4147-A177-3AD203B41FA5}">
                      <a16:colId xmlns:a16="http://schemas.microsoft.com/office/drawing/2014/main" val="2877817324"/>
                    </a:ext>
                  </a:extLst>
                </a:gridCol>
                <a:gridCol w="853173">
                  <a:extLst>
                    <a:ext uri="{9D8B030D-6E8A-4147-A177-3AD203B41FA5}">
                      <a16:colId xmlns:a16="http://schemas.microsoft.com/office/drawing/2014/main" val="2156693009"/>
                    </a:ext>
                  </a:extLst>
                </a:gridCol>
                <a:gridCol w="853173">
                  <a:extLst>
                    <a:ext uri="{9D8B030D-6E8A-4147-A177-3AD203B41FA5}">
                      <a16:colId xmlns:a16="http://schemas.microsoft.com/office/drawing/2014/main" val="3999244690"/>
                    </a:ext>
                  </a:extLst>
                </a:gridCol>
                <a:gridCol w="853173">
                  <a:extLst>
                    <a:ext uri="{9D8B030D-6E8A-4147-A177-3AD203B41FA5}">
                      <a16:colId xmlns:a16="http://schemas.microsoft.com/office/drawing/2014/main" val="2497897097"/>
                    </a:ext>
                  </a:extLst>
                </a:gridCol>
                <a:gridCol w="853173">
                  <a:extLst>
                    <a:ext uri="{9D8B030D-6E8A-4147-A177-3AD203B41FA5}">
                      <a16:colId xmlns:a16="http://schemas.microsoft.com/office/drawing/2014/main" val="2619051754"/>
                    </a:ext>
                  </a:extLst>
                </a:gridCol>
              </a:tblGrid>
              <a:tr h="368951">
                <a:tc>
                  <a:txBody>
                    <a:bodyPr/>
                    <a:lstStyle/>
                    <a:p>
                      <a:r>
                        <a:rPr lang="en-GB" sz="1600" dirty="0">
                          <a:latin typeface="Calibri" panose="020F0502020204030204" pitchFamily="34" charset="0"/>
                          <a:cs typeface="Calibri" panose="020F0502020204030204" pitchFamily="34" charset="0"/>
                        </a:rPr>
                        <a:t>KS1</a:t>
                      </a:r>
                    </a:p>
                  </a:txBody>
                  <a:tcPr/>
                </a:tc>
                <a:tc>
                  <a:txBody>
                    <a:bodyPr/>
                    <a:lstStyle/>
                    <a:p>
                      <a:r>
                        <a:rPr lang="en-GB" sz="1600" dirty="0">
                          <a:latin typeface="Calibri" panose="020F0502020204030204" pitchFamily="34" charset="0"/>
                          <a:cs typeface="Calibri" panose="020F0502020204030204" pitchFamily="34" charset="0"/>
                        </a:rPr>
                        <a:t>EM</a:t>
                      </a:r>
                    </a:p>
                  </a:txBody>
                  <a:tcPr/>
                </a:tc>
                <a:tc>
                  <a:txBody>
                    <a:bodyPr/>
                    <a:lstStyle/>
                    <a:p>
                      <a:r>
                        <a:rPr lang="en-GB" sz="1600" dirty="0">
                          <a:latin typeface="Calibri" panose="020F0502020204030204" pitchFamily="34" charset="0"/>
                          <a:cs typeface="Calibri" panose="020F0502020204030204" pitchFamily="34" charset="0"/>
                        </a:rPr>
                        <a:t>PK1</a:t>
                      </a:r>
                    </a:p>
                  </a:txBody>
                  <a:tcPr/>
                </a:tc>
                <a:tc>
                  <a:txBody>
                    <a:bodyPr/>
                    <a:lstStyle/>
                    <a:p>
                      <a:r>
                        <a:rPr lang="en-GB" sz="1600" dirty="0">
                          <a:latin typeface="Calibri" panose="020F0502020204030204" pitchFamily="34" charset="0"/>
                          <a:cs typeface="Calibri" panose="020F0502020204030204" pitchFamily="34" charset="0"/>
                        </a:rPr>
                        <a:t>PK2</a:t>
                      </a:r>
                    </a:p>
                  </a:txBody>
                  <a:tcPr/>
                </a:tc>
                <a:tc>
                  <a:txBody>
                    <a:bodyPr/>
                    <a:lstStyle/>
                    <a:p>
                      <a:r>
                        <a:rPr lang="en-GB" sz="1600" dirty="0">
                          <a:latin typeface="Calibri" panose="020F0502020204030204" pitchFamily="34" charset="0"/>
                          <a:cs typeface="Calibri" panose="020F0502020204030204" pitchFamily="34" charset="0"/>
                        </a:rPr>
                        <a:t>WTS</a:t>
                      </a:r>
                    </a:p>
                  </a:txBody>
                  <a:tcPr/>
                </a:tc>
                <a:extLst>
                  <a:ext uri="{0D108BD9-81ED-4DB2-BD59-A6C34878D82A}">
                    <a16:rowId xmlns:a16="http://schemas.microsoft.com/office/drawing/2014/main" val="1040433193"/>
                  </a:ext>
                </a:extLst>
              </a:tr>
              <a:tr h="400635">
                <a:tc>
                  <a:txBody>
                    <a:bodyPr/>
                    <a:lstStyle/>
                    <a:p>
                      <a:r>
                        <a:rPr lang="en-GB" sz="1600" dirty="0">
                          <a:latin typeface="Calibri" panose="020F0502020204030204" pitchFamily="34" charset="0"/>
                          <a:cs typeface="Calibri" panose="020F0502020204030204" pitchFamily="34" charset="0"/>
                        </a:rPr>
                        <a:t>Writing</a:t>
                      </a:r>
                    </a:p>
                  </a:txBody>
                  <a:tcPr/>
                </a:tc>
                <a:tc>
                  <a:txBody>
                    <a:bodyPr/>
                    <a:lstStyle/>
                    <a:p>
                      <a:r>
                        <a:rPr lang="en-GB" sz="1600" dirty="0">
                          <a:latin typeface="Calibri" panose="020F0502020204030204" pitchFamily="34" charset="0"/>
                          <a:cs typeface="Calibri" panose="020F0502020204030204" pitchFamily="34" charset="0"/>
                        </a:rPr>
                        <a:t>100%</a:t>
                      </a:r>
                    </a:p>
                  </a:txBody>
                  <a:tcPr/>
                </a:tc>
                <a:tc>
                  <a:txBody>
                    <a:bodyPr/>
                    <a:lstStyle/>
                    <a:p>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extLst>
                  <a:ext uri="{0D108BD9-81ED-4DB2-BD59-A6C34878D82A}">
                    <a16:rowId xmlns:a16="http://schemas.microsoft.com/office/drawing/2014/main" val="1639374926"/>
                  </a:ext>
                </a:extLst>
              </a:tr>
              <a:tr h="400635">
                <a:tc>
                  <a:txBody>
                    <a:bodyPr/>
                    <a:lstStyle/>
                    <a:p>
                      <a:r>
                        <a:rPr lang="en-GB" sz="1600" dirty="0">
                          <a:latin typeface="Calibri" panose="020F0502020204030204" pitchFamily="34" charset="0"/>
                          <a:cs typeface="Calibri" panose="020F0502020204030204" pitchFamily="34" charset="0"/>
                        </a:rPr>
                        <a:t>Reading</a:t>
                      </a:r>
                    </a:p>
                  </a:txBody>
                  <a:tcPr/>
                </a:tc>
                <a:tc>
                  <a:txBody>
                    <a:bodyPr/>
                    <a:lstStyle/>
                    <a:p>
                      <a:r>
                        <a:rPr lang="en-GB" sz="1600" dirty="0">
                          <a:latin typeface="Calibri" panose="020F0502020204030204" pitchFamily="34" charset="0"/>
                          <a:cs typeface="Calibri" panose="020F0502020204030204" pitchFamily="34" charset="0"/>
                        </a:rPr>
                        <a:t>100%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extLst>
                  <a:ext uri="{0D108BD9-81ED-4DB2-BD59-A6C34878D82A}">
                    <a16:rowId xmlns:a16="http://schemas.microsoft.com/office/drawing/2014/main" val="2148566609"/>
                  </a:ext>
                </a:extLst>
              </a:tr>
              <a:tr h="400635">
                <a:tc>
                  <a:txBody>
                    <a:bodyPr/>
                    <a:lstStyle/>
                    <a:p>
                      <a:r>
                        <a:rPr lang="en-GB" sz="1600" dirty="0">
                          <a:latin typeface="Calibri" panose="020F0502020204030204" pitchFamily="34" charset="0"/>
                          <a:cs typeface="Calibri" panose="020F0502020204030204" pitchFamily="34" charset="0"/>
                        </a:rPr>
                        <a:t>Maths</a:t>
                      </a:r>
                    </a:p>
                  </a:txBody>
                  <a:tcPr/>
                </a:tc>
                <a:tc>
                  <a:txBody>
                    <a:bodyPr/>
                    <a:lstStyle/>
                    <a:p>
                      <a:r>
                        <a:rPr lang="en-GB" sz="1600" dirty="0">
                          <a:latin typeface="Calibri" panose="020F0502020204030204" pitchFamily="34" charset="0"/>
                          <a:cs typeface="Calibri" panose="020F0502020204030204" pitchFamily="34" charset="0"/>
                        </a:rPr>
                        <a:t>100%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extLst>
                  <a:ext uri="{0D108BD9-81ED-4DB2-BD59-A6C34878D82A}">
                    <a16:rowId xmlns:a16="http://schemas.microsoft.com/office/drawing/2014/main" val="34126265"/>
                  </a:ext>
                </a:extLst>
              </a:tr>
              <a:tr h="256547">
                <a:tc>
                  <a:txBody>
                    <a:bodyPr/>
                    <a:lstStyle/>
                    <a:p>
                      <a:r>
                        <a:rPr lang="en-GB" sz="1600" dirty="0">
                          <a:latin typeface="Calibri" panose="020F0502020204030204" pitchFamily="34" charset="0"/>
                          <a:cs typeface="Calibri" panose="020F0502020204030204" pitchFamily="34" charset="0"/>
                        </a:rPr>
                        <a:t>Science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r>
                        <a:rPr lang="en-GB" sz="1600" dirty="0">
                          <a:latin typeface="Calibri" panose="020F0502020204030204" pitchFamily="34" charset="0"/>
                          <a:cs typeface="Calibri" panose="020F0502020204030204" pitchFamily="34" charset="0"/>
                        </a:rPr>
                        <a:t>100%</a:t>
                      </a:r>
                    </a:p>
                  </a:txBody>
                  <a:tcPr/>
                </a:tc>
                <a:extLst>
                  <a:ext uri="{0D108BD9-81ED-4DB2-BD59-A6C34878D82A}">
                    <a16:rowId xmlns:a16="http://schemas.microsoft.com/office/drawing/2014/main" val="1500173922"/>
                  </a:ext>
                </a:extLst>
              </a:tr>
            </a:tbl>
          </a:graphicData>
        </a:graphic>
      </p:graphicFrame>
      <p:graphicFrame>
        <p:nvGraphicFramePr>
          <p:cNvPr id="10" name="Table 9">
            <a:extLst>
              <a:ext uri="{FF2B5EF4-FFF2-40B4-BE49-F238E27FC236}">
                <a16:creationId xmlns:a16="http://schemas.microsoft.com/office/drawing/2014/main" id="{36FD739A-B3D3-4DCB-AD1E-49FD99608583}"/>
              </a:ext>
            </a:extLst>
          </p:cNvPr>
          <p:cNvGraphicFramePr>
            <a:graphicFrameLocks noGrp="1"/>
          </p:cNvGraphicFramePr>
          <p:nvPr/>
        </p:nvGraphicFramePr>
        <p:xfrm>
          <a:off x="7582137" y="5569159"/>
          <a:ext cx="4380924" cy="1071195"/>
        </p:xfrm>
        <a:graphic>
          <a:graphicData uri="http://schemas.openxmlformats.org/drawingml/2006/table">
            <a:tbl>
              <a:tblPr firstRow="1" bandRow="1">
                <a:tableStyleId>{5C22544A-7EE6-4342-B048-85BDC9FD1C3A}</a:tableStyleId>
              </a:tblPr>
              <a:tblGrid>
                <a:gridCol w="730154">
                  <a:extLst>
                    <a:ext uri="{9D8B030D-6E8A-4147-A177-3AD203B41FA5}">
                      <a16:colId xmlns:a16="http://schemas.microsoft.com/office/drawing/2014/main" val="2156693009"/>
                    </a:ext>
                  </a:extLst>
                </a:gridCol>
                <a:gridCol w="730154">
                  <a:extLst>
                    <a:ext uri="{9D8B030D-6E8A-4147-A177-3AD203B41FA5}">
                      <a16:colId xmlns:a16="http://schemas.microsoft.com/office/drawing/2014/main" val="3999244690"/>
                    </a:ext>
                  </a:extLst>
                </a:gridCol>
                <a:gridCol w="730154">
                  <a:extLst>
                    <a:ext uri="{9D8B030D-6E8A-4147-A177-3AD203B41FA5}">
                      <a16:colId xmlns:a16="http://schemas.microsoft.com/office/drawing/2014/main" val="2497897097"/>
                    </a:ext>
                  </a:extLst>
                </a:gridCol>
                <a:gridCol w="730154">
                  <a:extLst>
                    <a:ext uri="{9D8B030D-6E8A-4147-A177-3AD203B41FA5}">
                      <a16:colId xmlns:a16="http://schemas.microsoft.com/office/drawing/2014/main" val="2619051754"/>
                    </a:ext>
                  </a:extLst>
                </a:gridCol>
                <a:gridCol w="730154">
                  <a:extLst>
                    <a:ext uri="{9D8B030D-6E8A-4147-A177-3AD203B41FA5}">
                      <a16:colId xmlns:a16="http://schemas.microsoft.com/office/drawing/2014/main" val="3776445605"/>
                    </a:ext>
                  </a:extLst>
                </a:gridCol>
                <a:gridCol w="730154">
                  <a:extLst>
                    <a:ext uri="{9D8B030D-6E8A-4147-A177-3AD203B41FA5}">
                      <a16:colId xmlns:a16="http://schemas.microsoft.com/office/drawing/2014/main" val="1211817734"/>
                    </a:ext>
                  </a:extLst>
                </a:gridCol>
              </a:tblGrid>
              <a:tr h="256547">
                <a:tc>
                  <a:txBody>
                    <a:bodyPr/>
                    <a:lstStyle/>
                    <a:p>
                      <a:r>
                        <a:rPr lang="en-GB" sz="1600" dirty="0">
                          <a:latin typeface="Calibri" panose="020F0502020204030204" pitchFamily="34" charset="0"/>
                          <a:cs typeface="Calibri" panose="020F0502020204030204" pitchFamily="34" charset="0"/>
                        </a:rPr>
                        <a:t>D</a:t>
                      </a:r>
                    </a:p>
                  </a:txBody>
                  <a:tcPr/>
                </a:tc>
                <a:tc>
                  <a:txBody>
                    <a:bodyPr/>
                    <a:lstStyle/>
                    <a:p>
                      <a:r>
                        <a:rPr lang="en-GB" sz="1600" dirty="0">
                          <a:latin typeface="Calibri" panose="020F0502020204030204" pitchFamily="34" charset="0"/>
                          <a:cs typeface="Calibri" panose="020F0502020204030204" pitchFamily="34" charset="0"/>
                        </a:rPr>
                        <a:t>0-15</a:t>
                      </a:r>
                    </a:p>
                  </a:txBody>
                  <a:tcPr/>
                </a:tc>
                <a:tc>
                  <a:txBody>
                    <a:bodyPr/>
                    <a:lstStyle/>
                    <a:p>
                      <a:r>
                        <a:rPr lang="en-GB" sz="1600" dirty="0">
                          <a:latin typeface="Calibri" panose="020F0502020204030204" pitchFamily="34" charset="0"/>
                          <a:cs typeface="Calibri" panose="020F0502020204030204" pitchFamily="34" charset="0"/>
                        </a:rPr>
                        <a:t>16-23</a:t>
                      </a:r>
                    </a:p>
                  </a:txBody>
                  <a:tcPr/>
                </a:tc>
                <a:tc>
                  <a:txBody>
                    <a:bodyPr/>
                    <a:lstStyle/>
                    <a:p>
                      <a:r>
                        <a:rPr lang="en-GB" sz="1600" dirty="0">
                          <a:latin typeface="Calibri" panose="020F0502020204030204" pitchFamily="34" charset="0"/>
                          <a:cs typeface="Calibri" panose="020F0502020204030204" pitchFamily="34" charset="0"/>
                        </a:rPr>
                        <a:t>24-31</a:t>
                      </a:r>
                    </a:p>
                  </a:txBody>
                  <a:tcPr/>
                </a:tc>
                <a:tc>
                  <a:txBody>
                    <a:bodyPr/>
                    <a:lstStyle/>
                    <a:p>
                      <a:r>
                        <a:rPr lang="en-GB" sz="1600" dirty="0">
                          <a:latin typeface="Calibri" panose="020F0502020204030204" pitchFamily="34" charset="0"/>
                          <a:cs typeface="Calibri" panose="020F0502020204030204" pitchFamily="34" charset="0"/>
                        </a:rPr>
                        <a:t>32-36</a:t>
                      </a:r>
                    </a:p>
                  </a:txBody>
                  <a:tcPr/>
                </a:tc>
                <a:tc>
                  <a:txBody>
                    <a:bodyPr/>
                    <a:lstStyle/>
                    <a:p>
                      <a:r>
                        <a:rPr lang="en-GB" sz="1600" dirty="0">
                          <a:latin typeface="Calibri" panose="020F0502020204030204" pitchFamily="34" charset="0"/>
                          <a:cs typeface="Calibri" panose="020F0502020204030204" pitchFamily="34" charset="0"/>
                        </a:rPr>
                        <a:t>37-40</a:t>
                      </a:r>
                    </a:p>
                  </a:txBody>
                  <a:tcPr/>
                </a:tc>
                <a:extLst>
                  <a:ext uri="{0D108BD9-81ED-4DB2-BD59-A6C34878D82A}">
                    <a16:rowId xmlns:a16="http://schemas.microsoft.com/office/drawing/2014/main" val="1040433193"/>
                  </a:ext>
                </a:extLst>
              </a:tr>
              <a:tr h="256547">
                <a:tc>
                  <a:txBody>
                    <a:bodyPr/>
                    <a:lstStyle/>
                    <a:p>
                      <a:endParaRPr lang="en-GB" sz="1600" dirty="0">
                        <a:latin typeface="Calibri" panose="020F0502020204030204" pitchFamily="34" charset="0"/>
                        <a:cs typeface="Calibri" panose="020F0502020204030204" pitchFamily="34" charset="0"/>
                      </a:endParaRPr>
                    </a:p>
                  </a:txBody>
                  <a:tcPr/>
                </a:tc>
                <a:tc>
                  <a:txBody>
                    <a:bodyPr/>
                    <a:lstStyle/>
                    <a:p>
                      <a:r>
                        <a:rPr lang="en-GB" sz="1600" dirty="0">
                          <a:latin typeface="Calibri" panose="020F0502020204030204" pitchFamily="34" charset="0"/>
                          <a:cs typeface="Calibri" panose="020F0502020204030204" pitchFamily="34" charset="0"/>
                        </a:rPr>
                        <a:t>WTS</a:t>
                      </a:r>
                    </a:p>
                  </a:txBody>
                  <a:tcPr/>
                </a:tc>
                <a:tc>
                  <a:txBody>
                    <a:bodyPr/>
                    <a:lstStyle/>
                    <a:p>
                      <a:r>
                        <a:rPr lang="en-GB" sz="1600" dirty="0">
                          <a:latin typeface="Calibri" panose="020F0502020204030204" pitchFamily="34" charset="0"/>
                          <a:cs typeface="Calibri" panose="020F0502020204030204" pitchFamily="34" charset="0"/>
                        </a:rPr>
                        <a:t>WTS</a:t>
                      </a:r>
                    </a:p>
                  </a:txBody>
                  <a:tcPr/>
                </a:tc>
                <a:tc>
                  <a:txBody>
                    <a:bodyPr/>
                    <a:lstStyle/>
                    <a:p>
                      <a:r>
                        <a:rPr lang="en-GB" sz="1600" dirty="0">
                          <a:latin typeface="Calibri" panose="020F0502020204030204" pitchFamily="34" charset="0"/>
                          <a:cs typeface="Calibri" panose="020F0502020204030204" pitchFamily="34" charset="0"/>
                        </a:rPr>
                        <a:t>WTS</a:t>
                      </a:r>
                    </a:p>
                  </a:txBody>
                  <a:tcPr/>
                </a:tc>
                <a:tc>
                  <a:txBody>
                    <a:bodyPr/>
                    <a:lstStyle/>
                    <a:p>
                      <a:r>
                        <a:rPr lang="en-GB" sz="1600" dirty="0">
                          <a:latin typeface="Calibri" panose="020F0502020204030204" pitchFamily="34" charset="0"/>
                          <a:cs typeface="Calibri" panose="020F0502020204030204" pitchFamily="34" charset="0"/>
                        </a:rPr>
                        <a:t>WA</a:t>
                      </a:r>
                    </a:p>
                  </a:txBody>
                  <a:tcPr/>
                </a:tc>
                <a:tc>
                  <a:txBody>
                    <a:bodyPr/>
                    <a:lstStyle/>
                    <a:p>
                      <a:r>
                        <a:rPr lang="en-GB" sz="1600" dirty="0">
                          <a:latin typeface="Calibri" panose="020F0502020204030204" pitchFamily="34" charset="0"/>
                          <a:cs typeface="Calibri" panose="020F0502020204030204" pitchFamily="34" charset="0"/>
                        </a:rPr>
                        <a:t>WA</a:t>
                      </a:r>
                    </a:p>
                  </a:txBody>
                  <a:tcPr/>
                </a:tc>
                <a:extLst>
                  <a:ext uri="{0D108BD9-81ED-4DB2-BD59-A6C34878D82A}">
                    <a16:rowId xmlns:a16="http://schemas.microsoft.com/office/drawing/2014/main" val="1455003692"/>
                  </a:ext>
                </a:extLst>
              </a:tr>
              <a:tr h="400635">
                <a:tc>
                  <a:txBody>
                    <a:bodyPr/>
                    <a:lstStyle/>
                    <a:p>
                      <a:r>
                        <a:rPr lang="en-GB" sz="1600" dirty="0">
                          <a:latin typeface="Calibri" panose="020F0502020204030204" pitchFamily="34" charset="0"/>
                          <a:cs typeface="Calibri" panose="020F0502020204030204" pitchFamily="34" charset="0"/>
                        </a:rPr>
                        <a:t>85.7%</a:t>
                      </a:r>
                    </a:p>
                  </a:txBody>
                  <a:tcPr/>
                </a:tc>
                <a:tc>
                  <a:txBody>
                    <a:bodyPr/>
                    <a:lstStyle/>
                    <a:p>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14.3%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dirty="0">
                          <a:latin typeface="Calibri" panose="020F0502020204030204" pitchFamily="34" charset="0"/>
                          <a:cs typeface="Calibri" panose="020F0502020204030204" pitchFamily="34" charset="0"/>
                        </a:rPr>
                        <a:t>0%</a:t>
                      </a:r>
                    </a:p>
                  </a:txBody>
                  <a:tcPr/>
                </a:tc>
                <a:extLst>
                  <a:ext uri="{0D108BD9-81ED-4DB2-BD59-A6C34878D82A}">
                    <a16:rowId xmlns:a16="http://schemas.microsoft.com/office/drawing/2014/main" val="1639374926"/>
                  </a:ext>
                </a:extLst>
              </a:tr>
            </a:tbl>
          </a:graphicData>
        </a:graphic>
      </p:graphicFrame>
      <p:sp>
        <p:nvSpPr>
          <p:cNvPr id="11" name="TextBox 10">
            <a:extLst>
              <a:ext uri="{FF2B5EF4-FFF2-40B4-BE49-F238E27FC236}">
                <a16:creationId xmlns:a16="http://schemas.microsoft.com/office/drawing/2014/main" id="{69AE1BD3-7E2D-40F3-93BF-D313EFA3E30D}"/>
              </a:ext>
            </a:extLst>
          </p:cNvPr>
          <p:cNvSpPr txBox="1"/>
          <p:nvPr/>
        </p:nvSpPr>
        <p:spPr>
          <a:xfrm>
            <a:off x="3742792" y="1242906"/>
            <a:ext cx="3612031" cy="1562770"/>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Local Authority Comparison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EYFS = only around 20% at Emerging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KS1 = around 70% Working at or above expected standard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KS2 = = around 70% Working at or above expected standard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Phonics = only 2.4% with no score and 80% Working at or above expected standard</a:t>
            </a:r>
          </a:p>
        </p:txBody>
      </p:sp>
      <p:sp>
        <p:nvSpPr>
          <p:cNvPr id="12" name="TextBox 11">
            <a:extLst>
              <a:ext uri="{FF2B5EF4-FFF2-40B4-BE49-F238E27FC236}">
                <a16:creationId xmlns:a16="http://schemas.microsoft.com/office/drawing/2014/main" id="{C1C9C3A6-45D0-4A37-9DBD-3DD78408FC53}"/>
              </a:ext>
            </a:extLst>
          </p:cNvPr>
          <p:cNvSpPr txBox="1"/>
          <p:nvPr/>
        </p:nvSpPr>
        <p:spPr>
          <a:xfrm>
            <a:off x="3742791" y="2879508"/>
            <a:ext cx="3612031" cy="3893945"/>
          </a:xfrm>
          <a:prstGeom prst="rect">
            <a:avLst/>
          </a:prstGeom>
          <a:noFill/>
          <a:ln w="25400">
            <a:solidFill>
              <a:schemeClr val="accent2">
                <a:lumMod val="75000"/>
              </a:schemeClr>
            </a:solidFill>
            <a:extLst>
              <a:ext uri="{C807C97D-BFC1-408E-A445-0C87EB9F89A2}">
                <ask:lineSketchStyleProps xmlns:ask="http://schemas.microsoft.com/office/drawing/2018/sketchyshapes" sd="3681440597">
                  <a:custGeom>
                    <a:avLst/>
                    <a:gdLst>
                      <a:gd name="connsiteX0" fmla="*/ 0 w 3401850"/>
                      <a:gd name="connsiteY0" fmla="*/ 0 h 1805293"/>
                      <a:gd name="connsiteX1" fmla="*/ 680370 w 3401850"/>
                      <a:gd name="connsiteY1" fmla="*/ 0 h 1805293"/>
                      <a:gd name="connsiteX2" fmla="*/ 1360740 w 3401850"/>
                      <a:gd name="connsiteY2" fmla="*/ 0 h 1805293"/>
                      <a:gd name="connsiteX3" fmla="*/ 2075129 w 3401850"/>
                      <a:gd name="connsiteY3" fmla="*/ 0 h 1805293"/>
                      <a:gd name="connsiteX4" fmla="*/ 2687462 w 3401850"/>
                      <a:gd name="connsiteY4" fmla="*/ 0 h 1805293"/>
                      <a:gd name="connsiteX5" fmla="*/ 3401850 w 3401850"/>
                      <a:gd name="connsiteY5" fmla="*/ 0 h 1805293"/>
                      <a:gd name="connsiteX6" fmla="*/ 3401850 w 3401850"/>
                      <a:gd name="connsiteY6" fmla="*/ 583711 h 1805293"/>
                      <a:gd name="connsiteX7" fmla="*/ 3401850 w 3401850"/>
                      <a:gd name="connsiteY7" fmla="*/ 1221582 h 1805293"/>
                      <a:gd name="connsiteX8" fmla="*/ 3401850 w 3401850"/>
                      <a:gd name="connsiteY8" fmla="*/ 1805293 h 1805293"/>
                      <a:gd name="connsiteX9" fmla="*/ 2755499 w 3401850"/>
                      <a:gd name="connsiteY9" fmla="*/ 1805293 h 1805293"/>
                      <a:gd name="connsiteX10" fmla="*/ 2075129 w 3401850"/>
                      <a:gd name="connsiteY10" fmla="*/ 1805293 h 1805293"/>
                      <a:gd name="connsiteX11" fmla="*/ 1326722 w 3401850"/>
                      <a:gd name="connsiteY11" fmla="*/ 1805293 h 1805293"/>
                      <a:gd name="connsiteX12" fmla="*/ 748407 w 3401850"/>
                      <a:gd name="connsiteY12" fmla="*/ 1805293 h 1805293"/>
                      <a:gd name="connsiteX13" fmla="*/ 0 w 3401850"/>
                      <a:gd name="connsiteY13" fmla="*/ 1805293 h 1805293"/>
                      <a:gd name="connsiteX14" fmla="*/ 0 w 3401850"/>
                      <a:gd name="connsiteY14" fmla="*/ 1167423 h 1805293"/>
                      <a:gd name="connsiteX15" fmla="*/ 0 w 3401850"/>
                      <a:gd name="connsiteY15" fmla="*/ 583711 h 1805293"/>
                      <a:gd name="connsiteX16" fmla="*/ 0 w 3401850"/>
                      <a:gd name="connsiteY16" fmla="*/ 0 h 1805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401850" h="1805293" extrusionOk="0">
                        <a:moveTo>
                          <a:pt x="0" y="0"/>
                        </a:moveTo>
                        <a:cubicBezTo>
                          <a:pt x="150088" y="-32699"/>
                          <a:pt x="348848" y="-5395"/>
                          <a:pt x="680370" y="0"/>
                        </a:cubicBezTo>
                        <a:cubicBezTo>
                          <a:pt x="1011892" y="5395"/>
                          <a:pt x="1057764" y="-13488"/>
                          <a:pt x="1360740" y="0"/>
                        </a:cubicBezTo>
                        <a:cubicBezTo>
                          <a:pt x="1663716" y="13488"/>
                          <a:pt x="1896100" y="23132"/>
                          <a:pt x="2075129" y="0"/>
                        </a:cubicBezTo>
                        <a:cubicBezTo>
                          <a:pt x="2254158" y="-23132"/>
                          <a:pt x="2556155" y="-11415"/>
                          <a:pt x="2687462" y="0"/>
                        </a:cubicBezTo>
                        <a:cubicBezTo>
                          <a:pt x="2818769" y="11415"/>
                          <a:pt x="3197909" y="35123"/>
                          <a:pt x="3401850" y="0"/>
                        </a:cubicBezTo>
                        <a:cubicBezTo>
                          <a:pt x="3374132" y="219496"/>
                          <a:pt x="3425028" y="389883"/>
                          <a:pt x="3401850" y="583711"/>
                        </a:cubicBezTo>
                        <a:cubicBezTo>
                          <a:pt x="3378672" y="777539"/>
                          <a:pt x="3430909" y="1012323"/>
                          <a:pt x="3401850" y="1221582"/>
                        </a:cubicBezTo>
                        <a:cubicBezTo>
                          <a:pt x="3372791" y="1430841"/>
                          <a:pt x="3397372" y="1670423"/>
                          <a:pt x="3401850" y="1805293"/>
                        </a:cubicBezTo>
                        <a:cubicBezTo>
                          <a:pt x="3202298" y="1819095"/>
                          <a:pt x="3074482" y="1811348"/>
                          <a:pt x="2755499" y="1805293"/>
                        </a:cubicBezTo>
                        <a:cubicBezTo>
                          <a:pt x="2436516" y="1799238"/>
                          <a:pt x="2281462" y="1816094"/>
                          <a:pt x="2075129" y="1805293"/>
                        </a:cubicBezTo>
                        <a:cubicBezTo>
                          <a:pt x="1868796" y="1794493"/>
                          <a:pt x="1526301" y="1781306"/>
                          <a:pt x="1326722" y="1805293"/>
                        </a:cubicBezTo>
                        <a:cubicBezTo>
                          <a:pt x="1127143" y="1829280"/>
                          <a:pt x="913783" y="1818376"/>
                          <a:pt x="748407" y="1805293"/>
                        </a:cubicBezTo>
                        <a:cubicBezTo>
                          <a:pt x="583031" y="1792210"/>
                          <a:pt x="263136" y="1789552"/>
                          <a:pt x="0" y="1805293"/>
                        </a:cubicBezTo>
                        <a:cubicBezTo>
                          <a:pt x="-29937" y="1587753"/>
                          <a:pt x="-17312" y="1342489"/>
                          <a:pt x="0" y="1167423"/>
                        </a:cubicBezTo>
                        <a:cubicBezTo>
                          <a:pt x="17312" y="992357"/>
                          <a:pt x="-9758" y="761811"/>
                          <a:pt x="0" y="583711"/>
                        </a:cubicBezTo>
                        <a:cubicBezTo>
                          <a:pt x="9758" y="405611"/>
                          <a:pt x="-2519" y="261503"/>
                          <a:pt x="0" y="0"/>
                        </a:cubicBezTo>
                        <a:close/>
                      </a:path>
                    </a:pathLst>
                  </a:custGeom>
                  <ask:type>
                    <ask:lineSketchNone/>
                  </ask:type>
                </ask:lineSketchStyleProps>
              </a:ext>
            </a:extLst>
          </a:ln>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Analysis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As a school we have 100% of  pupils working below expected standards. Less than 10% of the pupils who have completed the assessments are at a stage to be classed as working towards the standards.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For the pupils who are achieving WTS, we need to ensure that we have a curriculum that continues to challenge them and support them to make sustained progress.  This is what our Pathway 3 curriculum is designed to do.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For those pupils at Emerging and a Pre-Key stage standards we need a specialised curriculum designed to support pupils to make progress in their own unique way  That is our Pathway 2 and Pathway 1 curriculum.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Our curriculum is bespoke, varied and carefully planned to meet the needs of the different learners in our school ensuring they all make progress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rPr>
              <a:t>The assessments from KS2, to KS1 to EYFS also show the changing nature of pupils in the school and how our curriculum will need </a:t>
            </a:r>
            <a:r>
              <a:rPr kumimoji="0" lang="en-GB" sz="1200" b="0" i="0" u="none" strike="noStrike" kern="1200" cap="none" spc="0" normalizeH="0" baseline="0" noProof="0">
                <a:ln>
                  <a:noFill/>
                </a:ln>
                <a:solidFill>
                  <a:prstClr val="black"/>
                </a:solidFill>
                <a:effectLst/>
                <a:uLnTx/>
                <a:uFillTx/>
                <a:latin typeface="Calibri" panose="020F0502020204030204" pitchFamily="34" charset="0"/>
                <a:ea typeface="Calibri" panose="020F0502020204030204" pitchFamily="34" charset="0"/>
                <a:cs typeface="+mn-cs"/>
              </a:rPr>
              <a:t>to adapt.</a:t>
            </a: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mn-cs"/>
            </a:endParaRPr>
          </a:p>
        </p:txBody>
      </p:sp>
    </p:spTree>
    <p:extLst>
      <p:ext uri="{BB962C8B-B14F-4D97-AF65-F5344CB8AC3E}">
        <p14:creationId xmlns:p14="http://schemas.microsoft.com/office/powerpoint/2010/main" val="25031290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otalTime>0</TotalTime>
  <Words>537</Words>
  <Application>Microsoft Office PowerPoint</Application>
  <PresentationFormat>Widescreen</PresentationFormat>
  <Paragraphs>98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Wingdings 3</vt:lpstr>
      <vt:lpstr>Facet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Lamb</dc:creator>
  <cp:lastModifiedBy>Danielle Lamb</cp:lastModifiedBy>
  <cp:revision>1</cp:revision>
  <dcterms:created xsi:type="dcterms:W3CDTF">2024-03-04T15:17:51Z</dcterms:created>
  <dcterms:modified xsi:type="dcterms:W3CDTF">2024-03-04T15:18:10Z</dcterms:modified>
</cp:coreProperties>
</file>