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693" r:id="rId2"/>
    <p:sldId id="1694"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Sheet3!$K$3</c:f>
              <c:strCache>
                <c:ptCount val="1"/>
                <c:pt idx="0">
                  <c:v>Year 11</c:v>
                </c:pt>
              </c:strCache>
            </c:strRef>
          </c:tx>
          <c:spPr>
            <a:solidFill>
              <a:srgbClr val="C20EB1"/>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multiLvlStrRef>
              <c:f>Sheet3!$L$1:$AE$2</c:f>
              <c:multiLvlStrCache>
                <c:ptCount val="20"/>
                <c:lvl>
                  <c:pt idx="0">
                    <c:v>Engagement Model Level</c:v>
                  </c:pt>
                  <c:pt idx="1">
                    <c:v>Pre-Entry Level</c:v>
                  </c:pt>
                  <c:pt idx="2">
                    <c:v>Not sat Entry Level</c:v>
                  </c:pt>
                  <c:pt idx="3">
                    <c:v>E1</c:v>
                  </c:pt>
                  <c:pt idx="4">
                    <c:v>E2</c:v>
                  </c:pt>
                  <c:pt idx="5">
                    <c:v>E3</c:v>
                  </c:pt>
                  <c:pt idx="7">
                    <c:v>Engagement Model Level</c:v>
                  </c:pt>
                  <c:pt idx="8">
                    <c:v>Pre-Entry Level</c:v>
                  </c:pt>
                  <c:pt idx="9">
                    <c:v>Not sat Entry Level</c:v>
                  </c:pt>
                  <c:pt idx="10">
                    <c:v>E1</c:v>
                  </c:pt>
                  <c:pt idx="11">
                    <c:v>E2</c:v>
                  </c:pt>
                  <c:pt idx="12">
                    <c:v>E3</c:v>
                  </c:pt>
                  <c:pt idx="14">
                    <c:v>Engagement Model Level</c:v>
                  </c:pt>
                  <c:pt idx="15">
                    <c:v>Pre-Entry Level</c:v>
                  </c:pt>
                  <c:pt idx="16">
                    <c:v>Not sat Entry Level</c:v>
                  </c:pt>
                  <c:pt idx="17">
                    <c:v>E1</c:v>
                  </c:pt>
                  <c:pt idx="18">
                    <c:v>E2</c:v>
                  </c:pt>
                  <c:pt idx="19">
                    <c:v>E3</c:v>
                  </c:pt>
                </c:lvl>
                <c:lvl>
                  <c:pt idx="0">
                    <c:v>English</c:v>
                  </c:pt>
                  <c:pt idx="7">
                    <c:v>Maths</c:v>
                  </c:pt>
                  <c:pt idx="14">
                    <c:v>Computing</c:v>
                  </c:pt>
                </c:lvl>
              </c:multiLvlStrCache>
            </c:multiLvlStrRef>
          </c:cat>
          <c:val>
            <c:numRef>
              <c:f>Sheet3!$L$3:$AE$3</c:f>
              <c:numCache>
                <c:formatCode>General</c:formatCode>
                <c:ptCount val="20"/>
                <c:pt idx="0">
                  <c:v>3</c:v>
                </c:pt>
                <c:pt idx="1">
                  <c:v>3</c:v>
                </c:pt>
                <c:pt idx="2">
                  <c:v>2</c:v>
                </c:pt>
                <c:pt idx="3">
                  <c:v>1</c:v>
                </c:pt>
                <c:pt idx="4">
                  <c:v>2</c:v>
                </c:pt>
                <c:pt idx="5">
                  <c:v>1</c:v>
                </c:pt>
                <c:pt idx="6">
                  <c:v>0</c:v>
                </c:pt>
                <c:pt idx="7">
                  <c:v>3</c:v>
                </c:pt>
                <c:pt idx="8">
                  <c:v>3</c:v>
                </c:pt>
                <c:pt idx="9">
                  <c:v>1</c:v>
                </c:pt>
                <c:pt idx="10">
                  <c:v>0</c:v>
                </c:pt>
                <c:pt idx="11">
                  <c:v>2</c:v>
                </c:pt>
                <c:pt idx="12">
                  <c:v>3</c:v>
                </c:pt>
                <c:pt idx="13">
                  <c:v>0</c:v>
                </c:pt>
                <c:pt idx="14">
                  <c:v>3</c:v>
                </c:pt>
                <c:pt idx="15">
                  <c:v>3</c:v>
                </c:pt>
                <c:pt idx="16">
                  <c:v>6</c:v>
                </c:pt>
                <c:pt idx="17">
                  <c:v>0</c:v>
                </c:pt>
                <c:pt idx="18">
                  <c:v>0</c:v>
                </c:pt>
                <c:pt idx="19">
                  <c:v>0</c:v>
                </c:pt>
              </c:numCache>
            </c:numRef>
          </c:val>
          <c:extLst>
            <c:ext xmlns:c16="http://schemas.microsoft.com/office/drawing/2014/chart" uri="{C3380CC4-5D6E-409C-BE32-E72D297353CC}">
              <c16:uniqueId val="{00000000-6689-4B35-BA60-803E619BD9F8}"/>
            </c:ext>
          </c:extLst>
        </c:ser>
        <c:ser>
          <c:idx val="1"/>
          <c:order val="1"/>
          <c:tx>
            <c:strRef>
              <c:f>Sheet3!$K$4</c:f>
              <c:strCache>
                <c:ptCount val="1"/>
                <c:pt idx="0">
                  <c:v>Year 13/14</c:v>
                </c:pt>
              </c:strCache>
            </c:strRef>
          </c:tx>
          <c:spPr>
            <a:solidFill>
              <a:srgbClr val="2FECF5"/>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multiLvlStrRef>
              <c:f>Sheet3!$L$1:$AE$2</c:f>
              <c:multiLvlStrCache>
                <c:ptCount val="20"/>
                <c:lvl>
                  <c:pt idx="0">
                    <c:v>Engagement Model Level</c:v>
                  </c:pt>
                  <c:pt idx="1">
                    <c:v>Pre-Entry Level</c:v>
                  </c:pt>
                  <c:pt idx="2">
                    <c:v>Not sat Entry Level</c:v>
                  </c:pt>
                  <c:pt idx="3">
                    <c:v>E1</c:v>
                  </c:pt>
                  <c:pt idx="4">
                    <c:v>E2</c:v>
                  </c:pt>
                  <c:pt idx="5">
                    <c:v>E3</c:v>
                  </c:pt>
                  <c:pt idx="7">
                    <c:v>Engagement Model Level</c:v>
                  </c:pt>
                  <c:pt idx="8">
                    <c:v>Pre-Entry Level</c:v>
                  </c:pt>
                  <c:pt idx="9">
                    <c:v>Not sat Entry Level</c:v>
                  </c:pt>
                  <c:pt idx="10">
                    <c:v>E1</c:v>
                  </c:pt>
                  <c:pt idx="11">
                    <c:v>E2</c:v>
                  </c:pt>
                  <c:pt idx="12">
                    <c:v>E3</c:v>
                  </c:pt>
                  <c:pt idx="14">
                    <c:v>Engagement Model Level</c:v>
                  </c:pt>
                  <c:pt idx="15">
                    <c:v>Pre-Entry Level</c:v>
                  </c:pt>
                  <c:pt idx="16">
                    <c:v>Not sat Entry Level</c:v>
                  </c:pt>
                  <c:pt idx="17">
                    <c:v>E1</c:v>
                  </c:pt>
                  <c:pt idx="18">
                    <c:v>E2</c:v>
                  </c:pt>
                  <c:pt idx="19">
                    <c:v>E3</c:v>
                  </c:pt>
                </c:lvl>
                <c:lvl>
                  <c:pt idx="0">
                    <c:v>English</c:v>
                  </c:pt>
                  <c:pt idx="7">
                    <c:v>Maths</c:v>
                  </c:pt>
                  <c:pt idx="14">
                    <c:v>Computing</c:v>
                  </c:pt>
                </c:lvl>
              </c:multiLvlStrCache>
            </c:multiLvlStrRef>
          </c:cat>
          <c:val>
            <c:numRef>
              <c:f>Sheet3!$L$4:$AE$4</c:f>
              <c:numCache>
                <c:formatCode>General</c:formatCode>
                <c:ptCount val="20"/>
                <c:pt idx="0">
                  <c:v>3</c:v>
                </c:pt>
                <c:pt idx="1">
                  <c:v>2</c:v>
                </c:pt>
                <c:pt idx="2">
                  <c:v>0</c:v>
                </c:pt>
                <c:pt idx="3">
                  <c:v>3</c:v>
                </c:pt>
                <c:pt idx="4">
                  <c:v>0</c:v>
                </c:pt>
                <c:pt idx="5">
                  <c:v>3</c:v>
                </c:pt>
                <c:pt idx="6">
                  <c:v>0</c:v>
                </c:pt>
                <c:pt idx="7">
                  <c:v>3</c:v>
                </c:pt>
                <c:pt idx="8">
                  <c:v>2</c:v>
                </c:pt>
                <c:pt idx="9">
                  <c:v>0</c:v>
                </c:pt>
                <c:pt idx="10">
                  <c:v>1</c:v>
                </c:pt>
                <c:pt idx="11">
                  <c:v>2</c:v>
                </c:pt>
                <c:pt idx="12">
                  <c:v>3</c:v>
                </c:pt>
                <c:pt idx="13">
                  <c:v>0</c:v>
                </c:pt>
                <c:pt idx="14">
                  <c:v>3</c:v>
                </c:pt>
                <c:pt idx="15">
                  <c:v>2</c:v>
                </c:pt>
                <c:pt idx="16">
                  <c:v>3</c:v>
                </c:pt>
                <c:pt idx="17">
                  <c:v>0</c:v>
                </c:pt>
                <c:pt idx="18">
                  <c:v>2</c:v>
                </c:pt>
                <c:pt idx="19">
                  <c:v>2</c:v>
                </c:pt>
              </c:numCache>
            </c:numRef>
          </c:val>
          <c:extLst>
            <c:ext xmlns:c16="http://schemas.microsoft.com/office/drawing/2014/chart" uri="{C3380CC4-5D6E-409C-BE32-E72D297353CC}">
              <c16:uniqueId val="{00000001-6689-4B35-BA60-803E619BD9F8}"/>
            </c:ext>
          </c:extLst>
        </c:ser>
        <c:dLbls>
          <c:dLblPos val="inEnd"/>
          <c:showLegendKey val="0"/>
          <c:showVal val="1"/>
          <c:showCatName val="0"/>
          <c:showSerName val="0"/>
          <c:showPercent val="0"/>
          <c:showBubbleSize val="0"/>
        </c:dLbls>
        <c:gapWidth val="100"/>
        <c:overlap val="-24"/>
        <c:axId val="2013832224"/>
        <c:axId val="2013819744"/>
      </c:barChart>
      <c:catAx>
        <c:axId val="2013832224"/>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2013819744"/>
        <c:crosses val="autoZero"/>
        <c:auto val="1"/>
        <c:lblAlgn val="ctr"/>
        <c:lblOffset val="100"/>
        <c:noMultiLvlLbl val="0"/>
      </c:catAx>
      <c:valAx>
        <c:axId val="201381974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20138322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Sheet1!$M$25</c:f>
              <c:strCache>
                <c:ptCount val="1"/>
                <c:pt idx="0">
                  <c:v>Year 11</c:v>
                </c:pt>
              </c:strCache>
            </c:strRef>
          </c:tx>
          <c:spPr>
            <a:solidFill>
              <a:schemeClr val="accent1"/>
            </a:solidFill>
            <a:ln>
              <a:noFill/>
            </a:ln>
            <a:effectLst/>
          </c:spPr>
          <c:invertIfNegative val="0"/>
          <c:cat>
            <c:strRef>
              <c:f>Sheet1!$N$24:$Q$24</c:f>
              <c:strCache>
                <c:ptCount val="4"/>
                <c:pt idx="0">
                  <c:v>ISP</c:v>
                </c:pt>
                <c:pt idx="1">
                  <c:v>SEND College</c:v>
                </c:pt>
                <c:pt idx="2">
                  <c:v>Local College</c:v>
                </c:pt>
                <c:pt idx="3">
                  <c:v>EOTS</c:v>
                </c:pt>
              </c:strCache>
            </c:strRef>
          </c:cat>
          <c:val>
            <c:numRef>
              <c:f>Sheet1!$N$25:$Q$25</c:f>
              <c:numCache>
                <c:formatCode>General</c:formatCode>
                <c:ptCount val="4"/>
                <c:pt idx="0">
                  <c:v>1</c:v>
                </c:pt>
                <c:pt idx="2">
                  <c:v>2</c:v>
                </c:pt>
              </c:numCache>
            </c:numRef>
          </c:val>
          <c:extLst>
            <c:ext xmlns:c16="http://schemas.microsoft.com/office/drawing/2014/chart" uri="{C3380CC4-5D6E-409C-BE32-E72D297353CC}">
              <c16:uniqueId val="{00000000-38DC-4B29-A3BF-832B73381C7B}"/>
            </c:ext>
          </c:extLst>
        </c:ser>
        <c:ser>
          <c:idx val="1"/>
          <c:order val="1"/>
          <c:tx>
            <c:strRef>
              <c:f>Sheet1!$M$26</c:f>
              <c:strCache>
                <c:ptCount val="1"/>
                <c:pt idx="0">
                  <c:v>Year 12</c:v>
                </c:pt>
              </c:strCache>
            </c:strRef>
          </c:tx>
          <c:spPr>
            <a:solidFill>
              <a:schemeClr val="accent2"/>
            </a:solidFill>
            <a:ln>
              <a:noFill/>
            </a:ln>
            <a:effectLst/>
          </c:spPr>
          <c:invertIfNegative val="0"/>
          <c:cat>
            <c:strRef>
              <c:f>Sheet1!$N$24:$Q$24</c:f>
              <c:strCache>
                <c:ptCount val="4"/>
                <c:pt idx="0">
                  <c:v>ISP</c:v>
                </c:pt>
                <c:pt idx="1">
                  <c:v>SEND College</c:v>
                </c:pt>
                <c:pt idx="2">
                  <c:v>Local College</c:v>
                </c:pt>
                <c:pt idx="3">
                  <c:v>EOTS</c:v>
                </c:pt>
              </c:strCache>
            </c:strRef>
          </c:cat>
          <c:val>
            <c:numRef>
              <c:f>Sheet1!$N$26:$Q$26</c:f>
              <c:numCache>
                <c:formatCode>General</c:formatCode>
                <c:ptCount val="4"/>
                <c:pt idx="0">
                  <c:v>1</c:v>
                </c:pt>
                <c:pt idx="3">
                  <c:v>1</c:v>
                </c:pt>
              </c:numCache>
            </c:numRef>
          </c:val>
          <c:extLst>
            <c:ext xmlns:c16="http://schemas.microsoft.com/office/drawing/2014/chart" uri="{C3380CC4-5D6E-409C-BE32-E72D297353CC}">
              <c16:uniqueId val="{00000001-38DC-4B29-A3BF-832B73381C7B}"/>
            </c:ext>
          </c:extLst>
        </c:ser>
        <c:ser>
          <c:idx val="2"/>
          <c:order val="2"/>
          <c:tx>
            <c:strRef>
              <c:f>Sheet1!$M$27</c:f>
              <c:strCache>
                <c:ptCount val="1"/>
                <c:pt idx="0">
                  <c:v>Year 13</c:v>
                </c:pt>
              </c:strCache>
            </c:strRef>
          </c:tx>
          <c:spPr>
            <a:solidFill>
              <a:schemeClr val="accent3"/>
            </a:solidFill>
            <a:ln>
              <a:noFill/>
            </a:ln>
            <a:effectLst/>
          </c:spPr>
          <c:invertIfNegative val="0"/>
          <c:cat>
            <c:strRef>
              <c:f>Sheet1!$N$24:$Q$24</c:f>
              <c:strCache>
                <c:ptCount val="4"/>
                <c:pt idx="0">
                  <c:v>ISP</c:v>
                </c:pt>
                <c:pt idx="1">
                  <c:v>SEND College</c:v>
                </c:pt>
                <c:pt idx="2">
                  <c:v>Local College</c:v>
                </c:pt>
                <c:pt idx="3">
                  <c:v>EOTS</c:v>
                </c:pt>
              </c:strCache>
            </c:strRef>
          </c:cat>
          <c:val>
            <c:numRef>
              <c:f>Sheet1!$N$27:$Q$27</c:f>
              <c:numCache>
                <c:formatCode>General</c:formatCode>
                <c:ptCount val="4"/>
                <c:pt idx="0">
                  <c:v>1</c:v>
                </c:pt>
                <c:pt idx="1">
                  <c:v>5</c:v>
                </c:pt>
                <c:pt idx="2">
                  <c:v>2</c:v>
                </c:pt>
              </c:numCache>
            </c:numRef>
          </c:val>
          <c:extLst>
            <c:ext xmlns:c16="http://schemas.microsoft.com/office/drawing/2014/chart" uri="{C3380CC4-5D6E-409C-BE32-E72D297353CC}">
              <c16:uniqueId val="{00000002-38DC-4B29-A3BF-832B73381C7B}"/>
            </c:ext>
          </c:extLst>
        </c:ser>
        <c:ser>
          <c:idx val="3"/>
          <c:order val="3"/>
          <c:tx>
            <c:strRef>
              <c:f>Sheet1!$M$28</c:f>
              <c:strCache>
                <c:ptCount val="1"/>
                <c:pt idx="0">
                  <c:v>Year 14</c:v>
                </c:pt>
              </c:strCache>
            </c:strRef>
          </c:tx>
          <c:spPr>
            <a:solidFill>
              <a:schemeClr val="accent4"/>
            </a:solidFill>
            <a:ln>
              <a:noFill/>
            </a:ln>
            <a:effectLst/>
          </c:spPr>
          <c:invertIfNegative val="0"/>
          <c:cat>
            <c:strRef>
              <c:f>Sheet1!$N$24:$Q$24</c:f>
              <c:strCache>
                <c:ptCount val="4"/>
                <c:pt idx="0">
                  <c:v>ISP</c:v>
                </c:pt>
                <c:pt idx="1">
                  <c:v>SEND College</c:v>
                </c:pt>
                <c:pt idx="2">
                  <c:v>Local College</c:v>
                </c:pt>
                <c:pt idx="3">
                  <c:v>EOTS</c:v>
                </c:pt>
              </c:strCache>
            </c:strRef>
          </c:cat>
          <c:val>
            <c:numRef>
              <c:f>Sheet1!$N$28:$Q$28</c:f>
              <c:numCache>
                <c:formatCode>General</c:formatCode>
                <c:ptCount val="4"/>
                <c:pt idx="0">
                  <c:v>1</c:v>
                </c:pt>
                <c:pt idx="1">
                  <c:v>1</c:v>
                </c:pt>
              </c:numCache>
            </c:numRef>
          </c:val>
          <c:extLst>
            <c:ext xmlns:c16="http://schemas.microsoft.com/office/drawing/2014/chart" uri="{C3380CC4-5D6E-409C-BE32-E72D297353CC}">
              <c16:uniqueId val="{00000003-38DC-4B29-A3BF-832B73381C7B}"/>
            </c:ext>
          </c:extLst>
        </c:ser>
        <c:dLbls>
          <c:showLegendKey val="0"/>
          <c:showVal val="0"/>
          <c:showCatName val="0"/>
          <c:showSerName val="0"/>
          <c:showPercent val="0"/>
          <c:showBubbleSize val="0"/>
        </c:dLbls>
        <c:gapWidth val="150"/>
        <c:overlap val="100"/>
        <c:axId val="1804217616"/>
        <c:axId val="1804227600"/>
      </c:barChart>
      <c:catAx>
        <c:axId val="1804217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4227600"/>
        <c:crosses val="autoZero"/>
        <c:auto val="1"/>
        <c:lblAlgn val="ctr"/>
        <c:lblOffset val="100"/>
        <c:noMultiLvlLbl val="0"/>
      </c:catAx>
      <c:valAx>
        <c:axId val="18042276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42176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Sheet1!$B$24</c:f>
              <c:strCache>
                <c:ptCount val="1"/>
                <c:pt idx="0">
                  <c:v>Sea Shells</c:v>
                </c:pt>
              </c:strCache>
            </c:strRef>
          </c:tx>
          <c:spPr>
            <a:solidFill>
              <a:srgbClr val="FF0000"/>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cat>
            <c:strRef>
              <c:f>Sheet1!$A$25:$A$28</c:f>
              <c:strCache>
                <c:ptCount val="4"/>
                <c:pt idx="0">
                  <c:v>Year 11</c:v>
                </c:pt>
                <c:pt idx="1">
                  <c:v>Year 12</c:v>
                </c:pt>
                <c:pt idx="2">
                  <c:v>Year 13</c:v>
                </c:pt>
                <c:pt idx="3">
                  <c:v>Year 14</c:v>
                </c:pt>
              </c:strCache>
            </c:strRef>
          </c:cat>
          <c:val>
            <c:numRef>
              <c:f>Sheet1!$B$25:$B$28</c:f>
              <c:numCache>
                <c:formatCode>General</c:formatCode>
                <c:ptCount val="4"/>
                <c:pt idx="2">
                  <c:v>1</c:v>
                </c:pt>
              </c:numCache>
            </c:numRef>
          </c:val>
          <c:extLst>
            <c:ext xmlns:c16="http://schemas.microsoft.com/office/drawing/2014/chart" uri="{C3380CC4-5D6E-409C-BE32-E72D297353CC}">
              <c16:uniqueId val="{00000000-1574-479F-B450-9D44EDF67A67}"/>
            </c:ext>
          </c:extLst>
        </c:ser>
        <c:ser>
          <c:idx val="1"/>
          <c:order val="1"/>
          <c:tx>
            <c:strRef>
              <c:f>Sheet1!$C$24</c:f>
              <c:strCache>
                <c:ptCount val="1"/>
                <c:pt idx="0">
                  <c:v>David Lewis College</c:v>
                </c:pt>
              </c:strCache>
            </c:strRef>
          </c:tx>
          <c:spPr>
            <a:solidFill>
              <a:srgbClr val="C20EB1"/>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cat>
            <c:strRef>
              <c:f>Sheet1!$A$25:$A$28</c:f>
              <c:strCache>
                <c:ptCount val="4"/>
                <c:pt idx="0">
                  <c:v>Year 11</c:v>
                </c:pt>
                <c:pt idx="1">
                  <c:v>Year 12</c:v>
                </c:pt>
                <c:pt idx="2">
                  <c:v>Year 13</c:v>
                </c:pt>
                <c:pt idx="3">
                  <c:v>Year 14</c:v>
                </c:pt>
              </c:strCache>
            </c:strRef>
          </c:cat>
          <c:val>
            <c:numRef>
              <c:f>Sheet1!$C$25:$C$28</c:f>
              <c:numCache>
                <c:formatCode>General</c:formatCode>
                <c:ptCount val="4"/>
                <c:pt idx="3">
                  <c:v>1</c:v>
                </c:pt>
              </c:numCache>
            </c:numRef>
          </c:val>
          <c:extLst>
            <c:ext xmlns:c16="http://schemas.microsoft.com/office/drawing/2014/chart" uri="{C3380CC4-5D6E-409C-BE32-E72D297353CC}">
              <c16:uniqueId val="{00000001-1574-479F-B450-9D44EDF67A67}"/>
            </c:ext>
          </c:extLst>
        </c:ser>
        <c:ser>
          <c:idx val="2"/>
          <c:order val="2"/>
          <c:tx>
            <c:strRef>
              <c:f>Sheet1!$D$24</c:f>
              <c:strCache>
                <c:ptCount val="1"/>
                <c:pt idx="0">
                  <c:v>David Lewis School</c:v>
                </c:pt>
              </c:strCache>
            </c:strRef>
          </c:tx>
          <c:spPr>
            <a:solidFill>
              <a:srgbClr val="FFC000"/>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cat>
            <c:strRef>
              <c:f>Sheet1!$A$25:$A$28</c:f>
              <c:strCache>
                <c:ptCount val="4"/>
                <c:pt idx="0">
                  <c:v>Year 11</c:v>
                </c:pt>
                <c:pt idx="1">
                  <c:v>Year 12</c:v>
                </c:pt>
                <c:pt idx="2">
                  <c:v>Year 13</c:v>
                </c:pt>
                <c:pt idx="3">
                  <c:v>Year 14</c:v>
                </c:pt>
              </c:strCache>
            </c:strRef>
          </c:cat>
          <c:val>
            <c:numRef>
              <c:f>Sheet1!$D$25:$D$28</c:f>
              <c:numCache>
                <c:formatCode>General</c:formatCode>
                <c:ptCount val="4"/>
                <c:pt idx="0">
                  <c:v>1</c:v>
                </c:pt>
                <c:pt idx="1">
                  <c:v>1</c:v>
                </c:pt>
              </c:numCache>
            </c:numRef>
          </c:val>
          <c:extLst>
            <c:ext xmlns:c16="http://schemas.microsoft.com/office/drawing/2014/chart" uri="{C3380CC4-5D6E-409C-BE32-E72D297353CC}">
              <c16:uniqueId val="{00000002-1574-479F-B450-9D44EDF67A67}"/>
            </c:ext>
          </c:extLst>
        </c:ser>
        <c:ser>
          <c:idx val="3"/>
          <c:order val="3"/>
          <c:tx>
            <c:strRef>
              <c:f>Sheet1!$E$24</c:f>
              <c:strCache>
                <c:ptCount val="1"/>
                <c:pt idx="0">
                  <c:v>Petty Pool</c:v>
                </c:pt>
              </c:strCache>
            </c:strRef>
          </c:tx>
          <c:spPr>
            <a:solidFill>
              <a:srgbClr val="FE94E0"/>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cat>
            <c:strRef>
              <c:f>Sheet1!$A$25:$A$28</c:f>
              <c:strCache>
                <c:ptCount val="4"/>
                <c:pt idx="0">
                  <c:v>Year 11</c:v>
                </c:pt>
                <c:pt idx="1">
                  <c:v>Year 12</c:v>
                </c:pt>
                <c:pt idx="2">
                  <c:v>Year 13</c:v>
                </c:pt>
                <c:pt idx="3">
                  <c:v>Year 14</c:v>
                </c:pt>
              </c:strCache>
            </c:strRef>
          </c:cat>
          <c:val>
            <c:numRef>
              <c:f>Sheet1!$E$25:$E$28</c:f>
              <c:numCache>
                <c:formatCode>General</c:formatCode>
                <c:ptCount val="4"/>
                <c:pt idx="2">
                  <c:v>5</c:v>
                </c:pt>
                <c:pt idx="3">
                  <c:v>1</c:v>
                </c:pt>
              </c:numCache>
            </c:numRef>
          </c:val>
          <c:extLst>
            <c:ext xmlns:c16="http://schemas.microsoft.com/office/drawing/2014/chart" uri="{C3380CC4-5D6E-409C-BE32-E72D297353CC}">
              <c16:uniqueId val="{00000003-1574-479F-B450-9D44EDF67A67}"/>
            </c:ext>
          </c:extLst>
        </c:ser>
        <c:ser>
          <c:idx val="4"/>
          <c:order val="4"/>
          <c:tx>
            <c:strRef>
              <c:f>Sheet1!$F$24</c:f>
              <c:strCache>
                <c:ptCount val="1"/>
                <c:pt idx="0">
                  <c:v>Cheshire College South and West: Crewe</c:v>
                </c:pt>
              </c:strCache>
            </c:strRef>
          </c:tx>
          <c:spPr>
            <a:solidFill>
              <a:srgbClr val="92D050"/>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cat>
            <c:strRef>
              <c:f>Sheet1!$A$25:$A$28</c:f>
              <c:strCache>
                <c:ptCount val="4"/>
                <c:pt idx="0">
                  <c:v>Year 11</c:v>
                </c:pt>
                <c:pt idx="1">
                  <c:v>Year 12</c:v>
                </c:pt>
                <c:pt idx="2">
                  <c:v>Year 13</c:v>
                </c:pt>
                <c:pt idx="3">
                  <c:v>Year 14</c:v>
                </c:pt>
              </c:strCache>
            </c:strRef>
          </c:cat>
          <c:val>
            <c:numRef>
              <c:f>Sheet1!$F$25:$F$28</c:f>
              <c:numCache>
                <c:formatCode>General</c:formatCode>
                <c:ptCount val="4"/>
                <c:pt idx="2">
                  <c:v>1</c:v>
                </c:pt>
              </c:numCache>
            </c:numRef>
          </c:val>
          <c:extLst>
            <c:ext xmlns:c16="http://schemas.microsoft.com/office/drawing/2014/chart" uri="{C3380CC4-5D6E-409C-BE32-E72D297353CC}">
              <c16:uniqueId val="{00000004-1574-479F-B450-9D44EDF67A67}"/>
            </c:ext>
          </c:extLst>
        </c:ser>
        <c:ser>
          <c:idx val="5"/>
          <c:order val="5"/>
          <c:tx>
            <c:strRef>
              <c:f>Sheet1!$G$24</c:f>
              <c:strCache>
                <c:ptCount val="1"/>
                <c:pt idx="0">
                  <c:v>Cheshire College South and West: Other</c:v>
                </c:pt>
              </c:strCache>
            </c:strRef>
          </c:tx>
          <c:spPr>
            <a:solidFill>
              <a:schemeClr val="accent4">
                <a:lumMod val="75000"/>
              </a:schemeClr>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cat>
            <c:strRef>
              <c:f>Sheet1!$A$25:$A$28</c:f>
              <c:strCache>
                <c:ptCount val="4"/>
                <c:pt idx="0">
                  <c:v>Year 11</c:v>
                </c:pt>
                <c:pt idx="1">
                  <c:v>Year 12</c:v>
                </c:pt>
                <c:pt idx="2">
                  <c:v>Year 13</c:v>
                </c:pt>
                <c:pt idx="3">
                  <c:v>Year 14</c:v>
                </c:pt>
              </c:strCache>
            </c:strRef>
          </c:cat>
          <c:val>
            <c:numRef>
              <c:f>Sheet1!$G$25:$G$28</c:f>
              <c:numCache>
                <c:formatCode>General</c:formatCode>
                <c:ptCount val="4"/>
                <c:pt idx="0">
                  <c:v>1</c:v>
                </c:pt>
              </c:numCache>
            </c:numRef>
          </c:val>
          <c:extLst>
            <c:ext xmlns:c16="http://schemas.microsoft.com/office/drawing/2014/chart" uri="{C3380CC4-5D6E-409C-BE32-E72D297353CC}">
              <c16:uniqueId val="{00000005-1574-479F-B450-9D44EDF67A67}"/>
            </c:ext>
          </c:extLst>
        </c:ser>
        <c:ser>
          <c:idx val="6"/>
          <c:order val="6"/>
          <c:tx>
            <c:strRef>
              <c:f>Sheet1!$H$24</c:f>
              <c:strCache>
                <c:ptCount val="1"/>
                <c:pt idx="0">
                  <c:v>Reaseheath</c:v>
                </c:pt>
              </c:strCache>
            </c:strRef>
          </c:tx>
          <c:spPr>
            <a:solidFill>
              <a:srgbClr val="0066FF"/>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cat>
            <c:strRef>
              <c:f>Sheet1!$A$25:$A$28</c:f>
              <c:strCache>
                <c:ptCount val="4"/>
                <c:pt idx="0">
                  <c:v>Year 11</c:v>
                </c:pt>
                <c:pt idx="1">
                  <c:v>Year 12</c:v>
                </c:pt>
                <c:pt idx="2">
                  <c:v>Year 13</c:v>
                </c:pt>
                <c:pt idx="3">
                  <c:v>Year 14</c:v>
                </c:pt>
              </c:strCache>
            </c:strRef>
          </c:cat>
          <c:val>
            <c:numRef>
              <c:f>Sheet1!$H$25:$H$28</c:f>
              <c:numCache>
                <c:formatCode>General</c:formatCode>
                <c:ptCount val="4"/>
                <c:pt idx="0">
                  <c:v>1</c:v>
                </c:pt>
                <c:pt idx="2">
                  <c:v>1</c:v>
                </c:pt>
              </c:numCache>
            </c:numRef>
          </c:val>
          <c:extLst>
            <c:ext xmlns:c16="http://schemas.microsoft.com/office/drawing/2014/chart" uri="{C3380CC4-5D6E-409C-BE32-E72D297353CC}">
              <c16:uniqueId val="{00000006-1574-479F-B450-9D44EDF67A67}"/>
            </c:ext>
          </c:extLst>
        </c:ser>
        <c:ser>
          <c:idx val="7"/>
          <c:order val="7"/>
          <c:tx>
            <c:strRef>
              <c:f>Sheet1!$I$24</c:f>
              <c:strCache>
                <c:ptCount val="1"/>
                <c:pt idx="0">
                  <c:v>EOTS</c:v>
                </c:pt>
              </c:strCache>
            </c:strRef>
          </c:tx>
          <c:spPr>
            <a:solidFill>
              <a:schemeClr val="accent2">
                <a:lumMod val="50000"/>
              </a:schemeClr>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cat>
            <c:strRef>
              <c:f>Sheet1!$A$25:$A$28</c:f>
              <c:strCache>
                <c:ptCount val="4"/>
                <c:pt idx="0">
                  <c:v>Year 11</c:v>
                </c:pt>
                <c:pt idx="1">
                  <c:v>Year 12</c:v>
                </c:pt>
                <c:pt idx="2">
                  <c:v>Year 13</c:v>
                </c:pt>
                <c:pt idx="3">
                  <c:v>Year 14</c:v>
                </c:pt>
              </c:strCache>
            </c:strRef>
          </c:cat>
          <c:val>
            <c:numRef>
              <c:f>Sheet1!$I$25:$I$28</c:f>
              <c:numCache>
                <c:formatCode>General</c:formatCode>
                <c:ptCount val="4"/>
                <c:pt idx="1">
                  <c:v>1</c:v>
                </c:pt>
              </c:numCache>
            </c:numRef>
          </c:val>
          <c:extLst>
            <c:ext xmlns:c16="http://schemas.microsoft.com/office/drawing/2014/chart" uri="{C3380CC4-5D6E-409C-BE32-E72D297353CC}">
              <c16:uniqueId val="{00000007-1574-479F-B450-9D44EDF67A67}"/>
            </c:ext>
          </c:extLst>
        </c:ser>
        <c:dLbls>
          <c:showLegendKey val="0"/>
          <c:showVal val="0"/>
          <c:showCatName val="0"/>
          <c:showSerName val="0"/>
          <c:showPercent val="0"/>
          <c:showBubbleSize val="0"/>
        </c:dLbls>
        <c:gapWidth val="150"/>
        <c:overlap val="100"/>
        <c:axId val="1892948288"/>
        <c:axId val="1892926240"/>
      </c:barChart>
      <c:catAx>
        <c:axId val="1892948288"/>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892926240"/>
        <c:crosses val="autoZero"/>
        <c:auto val="1"/>
        <c:lblAlgn val="ctr"/>
        <c:lblOffset val="100"/>
        <c:noMultiLvlLbl val="0"/>
      </c:catAx>
      <c:valAx>
        <c:axId val="1892926240"/>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8929482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04">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0C0817-A112-4847-8014-A94B7D2A4EA3}"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78727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412750747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7758103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42301818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7591611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2244688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73359969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41210848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84076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C646AA-F36E-4540-911D-FFFC0A0EF24A}"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143296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7763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409142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040606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590054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8D12A6-918A-48BD-8CB9-CA713993B0EA}" type="datetime1">
              <a:rPr lang="en-US" smtClean="0"/>
              <a:t>3/4/2024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391515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
        <p:nvSpPr>
          <p:cNvPr id="5" name="Date Placeholder 4"/>
          <p:cNvSpPr>
            <a:spLocks noGrp="1"/>
          </p:cNvSpPr>
          <p:nvPr>
            <p:ph type="dt" sz="half" idx="10"/>
          </p:nvPr>
        </p:nvSpPr>
        <p:spPr/>
        <p:txBody>
          <a:bodyPr/>
          <a:lstStyle/>
          <a:p>
            <a:fld id="{E778CE86-875F-4587-BCF6-FA054AFC0D53}" type="datetime1">
              <a:rPr lang="en-US" smtClean="0"/>
              <a:pPr/>
              <a:t>3/4/2024</a:t>
            </a:fld>
            <a:endParaRPr lang="en-US" dirty="0"/>
          </a:p>
        </p:txBody>
      </p:sp>
    </p:spTree>
    <p:extLst>
      <p:ext uri="{BB962C8B-B14F-4D97-AF65-F5344CB8AC3E}">
        <p14:creationId xmlns:p14="http://schemas.microsoft.com/office/powerpoint/2010/main" val="383084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6FA2B21-3FCD-4721-B95C-427943F61125}" type="datetime1">
              <a:rPr lang="en-US" smtClean="0"/>
              <a:t>3/4/2024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789409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2">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3D47E0-A53E-2F62-74E9-907F69E8B2B2}"/>
              </a:ext>
            </a:extLst>
          </p:cNvPr>
          <p:cNvSpPr txBox="1">
            <a:spLocks noChangeAspect="1"/>
          </p:cNvSpPr>
          <p:nvPr/>
        </p:nvSpPr>
        <p:spPr>
          <a:xfrm>
            <a:off x="103857" y="4973373"/>
            <a:ext cx="5624949" cy="1800080"/>
          </a:xfrm>
          <a:prstGeom prst="rect">
            <a:avLst/>
          </a:prstGeom>
          <a:noFill/>
          <a:ln w="25400">
            <a:solidFill>
              <a:schemeClr val="accent2">
                <a:lumMod val="75000"/>
              </a:schemeClr>
            </a:solidFill>
            <a:extLst>
              <a:ext uri="{C807C97D-BFC1-408E-A445-0C87EB9F89A2}">
                <ask:lineSketchStyleProps xmlns:ask="http://schemas.microsoft.com/office/drawing/2018/sketchyshapes" sd="335621198">
                  <a:custGeom>
                    <a:avLst/>
                    <a:gdLst>
                      <a:gd name="connsiteX0" fmla="*/ 0 w 4525291"/>
                      <a:gd name="connsiteY0" fmla="*/ 0 h 1900535"/>
                      <a:gd name="connsiteX1" fmla="*/ 646470 w 4525291"/>
                      <a:gd name="connsiteY1" fmla="*/ 0 h 1900535"/>
                      <a:gd name="connsiteX2" fmla="*/ 1202434 w 4525291"/>
                      <a:gd name="connsiteY2" fmla="*/ 0 h 1900535"/>
                      <a:gd name="connsiteX3" fmla="*/ 1894158 w 4525291"/>
                      <a:gd name="connsiteY3" fmla="*/ 0 h 1900535"/>
                      <a:gd name="connsiteX4" fmla="*/ 2495375 w 4525291"/>
                      <a:gd name="connsiteY4" fmla="*/ 0 h 1900535"/>
                      <a:gd name="connsiteX5" fmla="*/ 3141845 w 4525291"/>
                      <a:gd name="connsiteY5" fmla="*/ 0 h 1900535"/>
                      <a:gd name="connsiteX6" fmla="*/ 3697809 w 4525291"/>
                      <a:gd name="connsiteY6" fmla="*/ 0 h 1900535"/>
                      <a:gd name="connsiteX7" fmla="*/ 4525291 w 4525291"/>
                      <a:gd name="connsiteY7" fmla="*/ 0 h 1900535"/>
                      <a:gd name="connsiteX8" fmla="*/ 4525291 w 4525291"/>
                      <a:gd name="connsiteY8" fmla="*/ 652517 h 1900535"/>
                      <a:gd name="connsiteX9" fmla="*/ 4525291 w 4525291"/>
                      <a:gd name="connsiteY9" fmla="*/ 1248018 h 1900535"/>
                      <a:gd name="connsiteX10" fmla="*/ 4525291 w 4525291"/>
                      <a:gd name="connsiteY10" fmla="*/ 1900535 h 1900535"/>
                      <a:gd name="connsiteX11" fmla="*/ 3924074 w 4525291"/>
                      <a:gd name="connsiteY11" fmla="*/ 1900535 h 1900535"/>
                      <a:gd name="connsiteX12" fmla="*/ 3277604 w 4525291"/>
                      <a:gd name="connsiteY12" fmla="*/ 1900535 h 1900535"/>
                      <a:gd name="connsiteX13" fmla="*/ 2540628 w 4525291"/>
                      <a:gd name="connsiteY13" fmla="*/ 1900535 h 1900535"/>
                      <a:gd name="connsiteX14" fmla="*/ 1939410 w 4525291"/>
                      <a:gd name="connsiteY14" fmla="*/ 1900535 h 1900535"/>
                      <a:gd name="connsiteX15" fmla="*/ 1202434 w 4525291"/>
                      <a:gd name="connsiteY15" fmla="*/ 1900535 h 1900535"/>
                      <a:gd name="connsiteX16" fmla="*/ 601217 w 4525291"/>
                      <a:gd name="connsiteY16" fmla="*/ 1900535 h 1900535"/>
                      <a:gd name="connsiteX17" fmla="*/ 0 w 4525291"/>
                      <a:gd name="connsiteY17" fmla="*/ 1900535 h 1900535"/>
                      <a:gd name="connsiteX18" fmla="*/ 0 w 4525291"/>
                      <a:gd name="connsiteY18" fmla="*/ 1324039 h 1900535"/>
                      <a:gd name="connsiteX19" fmla="*/ 0 w 4525291"/>
                      <a:gd name="connsiteY19" fmla="*/ 652517 h 1900535"/>
                      <a:gd name="connsiteX20" fmla="*/ 0 w 4525291"/>
                      <a:gd name="connsiteY20" fmla="*/ 0 h 190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525291" h="1900535" extrusionOk="0">
                        <a:moveTo>
                          <a:pt x="0" y="0"/>
                        </a:moveTo>
                        <a:cubicBezTo>
                          <a:pt x="139632" y="-25312"/>
                          <a:pt x="451045" y="8320"/>
                          <a:pt x="646470" y="0"/>
                        </a:cubicBezTo>
                        <a:cubicBezTo>
                          <a:pt x="841895" y="-8320"/>
                          <a:pt x="962432" y="1619"/>
                          <a:pt x="1202434" y="0"/>
                        </a:cubicBezTo>
                        <a:cubicBezTo>
                          <a:pt x="1442436" y="-1619"/>
                          <a:pt x="1572378" y="33718"/>
                          <a:pt x="1894158" y="0"/>
                        </a:cubicBezTo>
                        <a:cubicBezTo>
                          <a:pt x="2215938" y="-33718"/>
                          <a:pt x="2334888" y="-29067"/>
                          <a:pt x="2495375" y="0"/>
                        </a:cubicBezTo>
                        <a:cubicBezTo>
                          <a:pt x="2655862" y="29067"/>
                          <a:pt x="2946068" y="12517"/>
                          <a:pt x="3141845" y="0"/>
                        </a:cubicBezTo>
                        <a:cubicBezTo>
                          <a:pt x="3337622" y="-12517"/>
                          <a:pt x="3570105" y="665"/>
                          <a:pt x="3697809" y="0"/>
                        </a:cubicBezTo>
                        <a:cubicBezTo>
                          <a:pt x="3825513" y="-665"/>
                          <a:pt x="4195211" y="26200"/>
                          <a:pt x="4525291" y="0"/>
                        </a:cubicBezTo>
                        <a:cubicBezTo>
                          <a:pt x="4494315" y="136440"/>
                          <a:pt x="4533431" y="348273"/>
                          <a:pt x="4525291" y="652517"/>
                        </a:cubicBezTo>
                        <a:cubicBezTo>
                          <a:pt x="4517151" y="956761"/>
                          <a:pt x="4549322" y="1066498"/>
                          <a:pt x="4525291" y="1248018"/>
                        </a:cubicBezTo>
                        <a:cubicBezTo>
                          <a:pt x="4501260" y="1429538"/>
                          <a:pt x="4508539" y="1711319"/>
                          <a:pt x="4525291" y="1900535"/>
                        </a:cubicBezTo>
                        <a:cubicBezTo>
                          <a:pt x="4250753" y="1920743"/>
                          <a:pt x="4131824" y="1923688"/>
                          <a:pt x="3924074" y="1900535"/>
                        </a:cubicBezTo>
                        <a:cubicBezTo>
                          <a:pt x="3716324" y="1877382"/>
                          <a:pt x="3573356" y="1892322"/>
                          <a:pt x="3277604" y="1900535"/>
                        </a:cubicBezTo>
                        <a:cubicBezTo>
                          <a:pt x="2981852" y="1908749"/>
                          <a:pt x="2883669" y="1931954"/>
                          <a:pt x="2540628" y="1900535"/>
                        </a:cubicBezTo>
                        <a:cubicBezTo>
                          <a:pt x="2197587" y="1869116"/>
                          <a:pt x="2105667" y="1894911"/>
                          <a:pt x="1939410" y="1900535"/>
                        </a:cubicBezTo>
                        <a:cubicBezTo>
                          <a:pt x="1773153" y="1906159"/>
                          <a:pt x="1477469" y="1880180"/>
                          <a:pt x="1202434" y="1900535"/>
                        </a:cubicBezTo>
                        <a:cubicBezTo>
                          <a:pt x="927399" y="1920890"/>
                          <a:pt x="770640" y="1889959"/>
                          <a:pt x="601217" y="1900535"/>
                        </a:cubicBezTo>
                        <a:cubicBezTo>
                          <a:pt x="431794" y="1911111"/>
                          <a:pt x="178163" y="1920257"/>
                          <a:pt x="0" y="1900535"/>
                        </a:cubicBezTo>
                        <a:cubicBezTo>
                          <a:pt x="-21933" y="1641995"/>
                          <a:pt x="-16672" y="1569325"/>
                          <a:pt x="0" y="1324039"/>
                        </a:cubicBezTo>
                        <a:cubicBezTo>
                          <a:pt x="16672" y="1078753"/>
                          <a:pt x="-4662" y="951414"/>
                          <a:pt x="0" y="652517"/>
                        </a:cubicBezTo>
                        <a:cubicBezTo>
                          <a:pt x="4662" y="353620"/>
                          <a:pt x="3557" y="163278"/>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a:ea typeface="+mn-ea"/>
                <a:cs typeface="+mn-cs"/>
              </a:rPr>
              <a:t>Areas of information following last terms review</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Pupils achieved in line with teachers expectations showing that ongoing assessments are accurate and that teachers really understand the Entry Levels they teach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This has been our first year for streaming for the Entry Level teaching groups.  This has allowed us to tailor the teaching.  The impact seen has been in those achieving Entry 3 securely who we would have previously predicted to be on the cusp of 2/3</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Entry Levels are successful.  We have completed year 1 of 2 year science entry level.  But Should we be offering more Entry Levels – particularly for Pathway 3?</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TextBox 2">
            <a:extLst>
              <a:ext uri="{FF2B5EF4-FFF2-40B4-BE49-F238E27FC236}">
                <a16:creationId xmlns:a16="http://schemas.microsoft.com/office/drawing/2014/main" id="{BDA650EC-97FE-38A6-6B2E-643D71BCC93E}"/>
              </a:ext>
            </a:extLst>
          </p:cNvPr>
          <p:cNvSpPr txBox="1"/>
          <p:nvPr/>
        </p:nvSpPr>
        <p:spPr>
          <a:xfrm>
            <a:off x="8963715" y="4973373"/>
            <a:ext cx="3124426" cy="1800080"/>
          </a:xfrm>
          <a:prstGeom prst="rect">
            <a:avLst/>
          </a:prstGeom>
          <a:noFill/>
          <a:ln w="19050">
            <a:solidFill>
              <a:srgbClr val="00A8A8"/>
            </a:solidFill>
            <a:extLst>
              <a:ext uri="{C807C97D-BFC1-408E-A445-0C87EB9F89A2}">
                <ask:lineSketchStyleProps xmlns:ask="http://schemas.microsoft.com/office/drawing/2018/sketchyshapes" sd="2815220952">
                  <a:custGeom>
                    <a:avLst/>
                    <a:gdLst>
                      <a:gd name="connsiteX0" fmla="*/ 0 w 4914900"/>
                      <a:gd name="connsiteY0" fmla="*/ 0 h 1138773"/>
                      <a:gd name="connsiteX1" fmla="*/ 565214 w 4914900"/>
                      <a:gd name="connsiteY1" fmla="*/ 0 h 1138773"/>
                      <a:gd name="connsiteX2" fmla="*/ 1179576 w 4914900"/>
                      <a:gd name="connsiteY2" fmla="*/ 0 h 1138773"/>
                      <a:gd name="connsiteX3" fmla="*/ 1646491 w 4914900"/>
                      <a:gd name="connsiteY3" fmla="*/ 0 h 1138773"/>
                      <a:gd name="connsiteX4" fmla="*/ 2162556 w 4914900"/>
                      <a:gd name="connsiteY4" fmla="*/ 0 h 1138773"/>
                      <a:gd name="connsiteX5" fmla="*/ 2875217 w 4914900"/>
                      <a:gd name="connsiteY5" fmla="*/ 0 h 1138773"/>
                      <a:gd name="connsiteX6" fmla="*/ 3342132 w 4914900"/>
                      <a:gd name="connsiteY6" fmla="*/ 0 h 1138773"/>
                      <a:gd name="connsiteX7" fmla="*/ 3809047 w 4914900"/>
                      <a:gd name="connsiteY7" fmla="*/ 0 h 1138773"/>
                      <a:gd name="connsiteX8" fmla="*/ 4325112 w 4914900"/>
                      <a:gd name="connsiteY8" fmla="*/ 0 h 1138773"/>
                      <a:gd name="connsiteX9" fmla="*/ 4914900 w 4914900"/>
                      <a:gd name="connsiteY9" fmla="*/ 0 h 1138773"/>
                      <a:gd name="connsiteX10" fmla="*/ 4914900 w 4914900"/>
                      <a:gd name="connsiteY10" fmla="*/ 580774 h 1138773"/>
                      <a:gd name="connsiteX11" fmla="*/ 4914900 w 4914900"/>
                      <a:gd name="connsiteY11" fmla="*/ 1138773 h 1138773"/>
                      <a:gd name="connsiteX12" fmla="*/ 4398836 w 4914900"/>
                      <a:gd name="connsiteY12" fmla="*/ 1138773 h 1138773"/>
                      <a:gd name="connsiteX13" fmla="*/ 3931920 w 4914900"/>
                      <a:gd name="connsiteY13" fmla="*/ 1138773 h 1138773"/>
                      <a:gd name="connsiteX14" fmla="*/ 3268409 w 4914900"/>
                      <a:gd name="connsiteY14" fmla="*/ 1138773 h 1138773"/>
                      <a:gd name="connsiteX15" fmla="*/ 2752344 w 4914900"/>
                      <a:gd name="connsiteY15" fmla="*/ 1138773 h 1138773"/>
                      <a:gd name="connsiteX16" fmla="*/ 2187130 w 4914900"/>
                      <a:gd name="connsiteY16" fmla="*/ 1138773 h 1138773"/>
                      <a:gd name="connsiteX17" fmla="*/ 1572768 w 4914900"/>
                      <a:gd name="connsiteY17" fmla="*/ 1138773 h 1138773"/>
                      <a:gd name="connsiteX18" fmla="*/ 1056703 w 4914900"/>
                      <a:gd name="connsiteY18" fmla="*/ 1138773 h 1138773"/>
                      <a:gd name="connsiteX19" fmla="*/ 0 w 4914900"/>
                      <a:gd name="connsiteY19" fmla="*/ 1138773 h 1138773"/>
                      <a:gd name="connsiteX20" fmla="*/ 0 w 4914900"/>
                      <a:gd name="connsiteY20" fmla="*/ 557999 h 1138773"/>
                      <a:gd name="connsiteX21" fmla="*/ 0 w 4914900"/>
                      <a:gd name="connsiteY21" fmla="*/ 0 h 1138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14900" h="1138773" fill="none" extrusionOk="0">
                        <a:moveTo>
                          <a:pt x="0" y="0"/>
                        </a:moveTo>
                        <a:cubicBezTo>
                          <a:pt x="273928" y="-22002"/>
                          <a:pt x="417532" y="-2497"/>
                          <a:pt x="565214" y="0"/>
                        </a:cubicBezTo>
                        <a:cubicBezTo>
                          <a:pt x="712896" y="2497"/>
                          <a:pt x="1031112" y="-25349"/>
                          <a:pt x="1179576" y="0"/>
                        </a:cubicBezTo>
                        <a:cubicBezTo>
                          <a:pt x="1328040" y="25349"/>
                          <a:pt x="1517782" y="-5031"/>
                          <a:pt x="1646491" y="0"/>
                        </a:cubicBezTo>
                        <a:cubicBezTo>
                          <a:pt x="1775200" y="5031"/>
                          <a:pt x="1979364" y="20828"/>
                          <a:pt x="2162556" y="0"/>
                        </a:cubicBezTo>
                        <a:cubicBezTo>
                          <a:pt x="2345748" y="-20828"/>
                          <a:pt x="2554967" y="23654"/>
                          <a:pt x="2875217" y="0"/>
                        </a:cubicBezTo>
                        <a:cubicBezTo>
                          <a:pt x="3195467" y="-23654"/>
                          <a:pt x="3241532" y="-18320"/>
                          <a:pt x="3342132" y="0"/>
                        </a:cubicBezTo>
                        <a:cubicBezTo>
                          <a:pt x="3442732" y="18320"/>
                          <a:pt x="3582799" y="-6850"/>
                          <a:pt x="3809047" y="0"/>
                        </a:cubicBezTo>
                        <a:cubicBezTo>
                          <a:pt x="4035296" y="6850"/>
                          <a:pt x="4071808" y="9204"/>
                          <a:pt x="4325112" y="0"/>
                        </a:cubicBezTo>
                        <a:cubicBezTo>
                          <a:pt x="4578416" y="-9204"/>
                          <a:pt x="4704884" y="-23403"/>
                          <a:pt x="4914900" y="0"/>
                        </a:cubicBezTo>
                        <a:cubicBezTo>
                          <a:pt x="4912955" y="117740"/>
                          <a:pt x="4914541" y="457828"/>
                          <a:pt x="4914900" y="580774"/>
                        </a:cubicBezTo>
                        <a:cubicBezTo>
                          <a:pt x="4915259" y="703720"/>
                          <a:pt x="4912584" y="1019620"/>
                          <a:pt x="4914900" y="1138773"/>
                        </a:cubicBezTo>
                        <a:cubicBezTo>
                          <a:pt x="4697727" y="1152833"/>
                          <a:pt x="4607931" y="1157444"/>
                          <a:pt x="4398836" y="1138773"/>
                        </a:cubicBezTo>
                        <a:cubicBezTo>
                          <a:pt x="4189741" y="1120102"/>
                          <a:pt x="4125333" y="1152242"/>
                          <a:pt x="3931920" y="1138773"/>
                        </a:cubicBezTo>
                        <a:cubicBezTo>
                          <a:pt x="3738507" y="1125304"/>
                          <a:pt x="3530088" y="1168413"/>
                          <a:pt x="3268409" y="1138773"/>
                        </a:cubicBezTo>
                        <a:cubicBezTo>
                          <a:pt x="3006730" y="1109133"/>
                          <a:pt x="2985303" y="1147057"/>
                          <a:pt x="2752344" y="1138773"/>
                        </a:cubicBezTo>
                        <a:cubicBezTo>
                          <a:pt x="2519385" y="1130489"/>
                          <a:pt x="2353974" y="1126202"/>
                          <a:pt x="2187130" y="1138773"/>
                        </a:cubicBezTo>
                        <a:cubicBezTo>
                          <a:pt x="2020286" y="1151344"/>
                          <a:pt x="1831400" y="1146312"/>
                          <a:pt x="1572768" y="1138773"/>
                        </a:cubicBezTo>
                        <a:cubicBezTo>
                          <a:pt x="1314136" y="1131234"/>
                          <a:pt x="1234468" y="1113828"/>
                          <a:pt x="1056703" y="1138773"/>
                        </a:cubicBezTo>
                        <a:cubicBezTo>
                          <a:pt x="878939" y="1163718"/>
                          <a:pt x="448604" y="1172400"/>
                          <a:pt x="0" y="1138773"/>
                        </a:cubicBezTo>
                        <a:cubicBezTo>
                          <a:pt x="-11772" y="943611"/>
                          <a:pt x="-20080" y="756953"/>
                          <a:pt x="0" y="557999"/>
                        </a:cubicBezTo>
                        <a:cubicBezTo>
                          <a:pt x="20080" y="359045"/>
                          <a:pt x="2320" y="153573"/>
                          <a:pt x="0" y="0"/>
                        </a:cubicBezTo>
                        <a:close/>
                      </a:path>
                      <a:path w="4914900" h="1138773" stroke="0" extrusionOk="0">
                        <a:moveTo>
                          <a:pt x="0" y="0"/>
                        </a:moveTo>
                        <a:cubicBezTo>
                          <a:pt x="214835" y="-1235"/>
                          <a:pt x="368263" y="16708"/>
                          <a:pt x="565214" y="0"/>
                        </a:cubicBezTo>
                        <a:cubicBezTo>
                          <a:pt x="762165" y="-16708"/>
                          <a:pt x="992167" y="-126"/>
                          <a:pt x="1228725" y="0"/>
                        </a:cubicBezTo>
                        <a:cubicBezTo>
                          <a:pt x="1465283" y="126"/>
                          <a:pt x="1465114" y="-7383"/>
                          <a:pt x="1695640" y="0"/>
                        </a:cubicBezTo>
                        <a:cubicBezTo>
                          <a:pt x="1926167" y="7383"/>
                          <a:pt x="1993244" y="-6377"/>
                          <a:pt x="2162556" y="0"/>
                        </a:cubicBezTo>
                        <a:cubicBezTo>
                          <a:pt x="2331868" y="6377"/>
                          <a:pt x="2533442" y="6463"/>
                          <a:pt x="2629471" y="0"/>
                        </a:cubicBezTo>
                        <a:cubicBezTo>
                          <a:pt x="2725501" y="-6463"/>
                          <a:pt x="3050469" y="-15059"/>
                          <a:pt x="3342132" y="0"/>
                        </a:cubicBezTo>
                        <a:cubicBezTo>
                          <a:pt x="3633795" y="15059"/>
                          <a:pt x="3662033" y="8976"/>
                          <a:pt x="3809047" y="0"/>
                        </a:cubicBezTo>
                        <a:cubicBezTo>
                          <a:pt x="3956062" y="-8976"/>
                          <a:pt x="4624073" y="10384"/>
                          <a:pt x="4914900" y="0"/>
                        </a:cubicBezTo>
                        <a:cubicBezTo>
                          <a:pt x="4905688" y="184911"/>
                          <a:pt x="4916094" y="337945"/>
                          <a:pt x="4914900" y="557999"/>
                        </a:cubicBezTo>
                        <a:cubicBezTo>
                          <a:pt x="4913706" y="778053"/>
                          <a:pt x="4888622" y="951876"/>
                          <a:pt x="4914900" y="1138773"/>
                        </a:cubicBezTo>
                        <a:cubicBezTo>
                          <a:pt x="4591429" y="1155652"/>
                          <a:pt x="4544907" y="1108581"/>
                          <a:pt x="4251389" y="1138773"/>
                        </a:cubicBezTo>
                        <a:cubicBezTo>
                          <a:pt x="3957871" y="1168965"/>
                          <a:pt x="3932105" y="1125857"/>
                          <a:pt x="3735324" y="1138773"/>
                        </a:cubicBezTo>
                        <a:cubicBezTo>
                          <a:pt x="3538544" y="1151689"/>
                          <a:pt x="3175396" y="1149241"/>
                          <a:pt x="3022664" y="1138773"/>
                        </a:cubicBezTo>
                        <a:cubicBezTo>
                          <a:pt x="2869932" y="1128305"/>
                          <a:pt x="2658016" y="1143910"/>
                          <a:pt x="2457450" y="1138773"/>
                        </a:cubicBezTo>
                        <a:cubicBezTo>
                          <a:pt x="2256884" y="1133636"/>
                          <a:pt x="2124596" y="1118608"/>
                          <a:pt x="1990535" y="1138773"/>
                        </a:cubicBezTo>
                        <a:cubicBezTo>
                          <a:pt x="1856475" y="1158938"/>
                          <a:pt x="1545849" y="1144059"/>
                          <a:pt x="1376172" y="1138773"/>
                        </a:cubicBezTo>
                        <a:cubicBezTo>
                          <a:pt x="1206495" y="1133487"/>
                          <a:pt x="972078" y="1133504"/>
                          <a:pt x="810959" y="1138773"/>
                        </a:cubicBezTo>
                        <a:cubicBezTo>
                          <a:pt x="649840" y="1144042"/>
                          <a:pt x="351034" y="1112048"/>
                          <a:pt x="0" y="1138773"/>
                        </a:cubicBezTo>
                        <a:cubicBezTo>
                          <a:pt x="-16873" y="897456"/>
                          <a:pt x="-11277" y="775134"/>
                          <a:pt x="0" y="580774"/>
                        </a:cubicBezTo>
                        <a:cubicBezTo>
                          <a:pt x="11277" y="386414"/>
                          <a:pt x="-4521" y="227709"/>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a:ea typeface="+mn-ea"/>
                <a:cs typeface="+mn-cs"/>
              </a:rPr>
              <a:t>Analysis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Currently 50% of PfA can sit entry levels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These is a drop of 10% from year 13 to year 11 of who can sit </a:t>
            </a:r>
            <a:r>
              <a:rPr kumimoji="0" lang="en-GB" sz="1200" b="0" i="0" u="none" strike="noStrike" kern="1200" cap="none" spc="0" normalizeH="0" baseline="0" noProof="0" dirty="0" err="1">
                <a:ln>
                  <a:noFill/>
                </a:ln>
                <a:solidFill>
                  <a:prstClr val="black"/>
                </a:solidFill>
                <a:effectLst/>
                <a:uLnTx/>
                <a:uFillTx/>
                <a:latin typeface="Calibri"/>
                <a:ea typeface="+mn-ea"/>
                <a:cs typeface="+mn-cs"/>
              </a:rPr>
              <a:t>en</a:t>
            </a:r>
            <a:r>
              <a:rPr kumimoji="0" lang="en-GB" sz="1200" b="0" i="0" u="none" strike="noStrike" kern="1200" cap="none" spc="0" normalizeH="0" baseline="0" noProof="0" dirty="0">
                <a:ln>
                  <a:noFill/>
                </a:ln>
                <a:solidFill>
                  <a:prstClr val="black"/>
                </a:solidFill>
                <a:effectLst/>
                <a:uLnTx/>
                <a:uFillTx/>
                <a:latin typeface="Calibri"/>
                <a:ea typeface="+mn-ea"/>
                <a:cs typeface="+mn-cs"/>
              </a:rPr>
              <a:t>try levels indicating a change in school population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a:ea typeface="+mn-ea"/>
                <a:cs typeface="+mn-cs"/>
              </a:rPr>
              <a:t>This shows why we need 3 distinct pathways in school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a:ea typeface="+mn-ea"/>
                <a:cs typeface="+mn-cs"/>
              </a:rPr>
              <a:t>Pupils performed marginally better in Maths compared to English – different style of exams (8 small in maths, 6 big ones in English)</a:t>
            </a:r>
            <a:br>
              <a:rPr kumimoji="0" lang="en-GB" sz="1100" b="0" i="0" u="none" strike="noStrike" kern="1200" cap="none" spc="0" normalizeH="0" baseline="0" noProof="0" dirty="0">
                <a:ln>
                  <a:noFill/>
                </a:ln>
                <a:solidFill>
                  <a:prstClr val="black"/>
                </a:solidFill>
                <a:effectLst/>
                <a:uLnTx/>
                <a:uFillTx/>
                <a:latin typeface="Calibri"/>
                <a:ea typeface="+mn-ea"/>
                <a:cs typeface="+mn-cs"/>
              </a:rPr>
            </a:br>
            <a:endParaRPr kumimoji="0" lang="en-GB" sz="11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sng"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GB" sz="1200" b="0" i="0" u="none" strike="noStrike" kern="1200" cap="none" spc="0" normalizeH="0" baseline="0" noProof="0" dirty="0">
                <a:ln>
                  <a:noFill/>
                </a:ln>
                <a:solidFill>
                  <a:prstClr val="black"/>
                </a:solidFill>
                <a:effectLst/>
                <a:uLnTx/>
                <a:uFillTx/>
                <a:latin typeface="Calibri"/>
                <a:ea typeface="+mn-ea"/>
                <a:cs typeface="+mn-cs"/>
              </a:rPr>
            </a:b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C9964F42-C714-6D89-B5AC-BD15002C92A0}"/>
              </a:ext>
            </a:extLst>
          </p:cNvPr>
          <p:cNvSpPr txBox="1"/>
          <p:nvPr/>
        </p:nvSpPr>
        <p:spPr>
          <a:xfrm>
            <a:off x="103857" y="1242906"/>
            <a:ext cx="5624948" cy="1738310"/>
          </a:xfrm>
          <a:prstGeom prst="rect">
            <a:avLst/>
          </a:prstGeom>
          <a:noFill/>
          <a:ln w="25400">
            <a:solidFill>
              <a:schemeClr val="accent2">
                <a:lumMod val="75000"/>
              </a:schemeClr>
            </a:solidFill>
            <a:extLst>
              <a:ext uri="{C807C97D-BFC1-408E-A445-0C87EB9F89A2}">
                <ask:lineSketchStyleProps xmlns:ask="http://schemas.microsoft.com/office/drawing/2018/sketchyshapes" sd="3681440597">
                  <a:custGeom>
                    <a:avLst/>
                    <a:gdLst>
                      <a:gd name="connsiteX0" fmla="*/ 0 w 3394490"/>
                      <a:gd name="connsiteY0" fmla="*/ 0 h 1781993"/>
                      <a:gd name="connsiteX1" fmla="*/ 678898 w 3394490"/>
                      <a:gd name="connsiteY1" fmla="*/ 0 h 1781993"/>
                      <a:gd name="connsiteX2" fmla="*/ 1357796 w 3394490"/>
                      <a:gd name="connsiteY2" fmla="*/ 0 h 1781993"/>
                      <a:gd name="connsiteX3" fmla="*/ 2070639 w 3394490"/>
                      <a:gd name="connsiteY3" fmla="*/ 0 h 1781993"/>
                      <a:gd name="connsiteX4" fmla="*/ 2681647 w 3394490"/>
                      <a:gd name="connsiteY4" fmla="*/ 0 h 1781993"/>
                      <a:gd name="connsiteX5" fmla="*/ 3394490 w 3394490"/>
                      <a:gd name="connsiteY5" fmla="*/ 0 h 1781993"/>
                      <a:gd name="connsiteX6" fmla="*/ 3394490 w 3394490"/>
                      <a:gd name="connsiteY6" fmla="*/ 576178 h 1781993"/>
                      <a:gd name="connsiteX7" fmla="*/ 3394490 w 3394490"/>
                      <a:gd name="connsiteY7" fmla="*/ 1205815 h 1781993"/>
                      <a:gd name="connsiteX8" fmla="*/ 3394490 w 3394490"/>
                      <a:gd name="connsiteY8" fmla="*/ 1781993 h 1781993"/>
                      <a:gd name="connsiteX9" fmla="*/ 2749537 w 3394490"/>
                      <a:gd name="connsiteY9" fmla="*/ 1781993 h 1781993"/>
                      <a:gd name="connsiteX10" fmla="*/ 2070639 w 3394490"/>
                      <a:gd name="connsiteY10" fmla="*/ 1781993 h 1781993"/>
                      <a:gd name="connsiteX11" fmla="*/ 1323851 w 3394490"/>
                      <a:gd name="connsiteY11" fmla="*/ 1781993 h 1781993"/>
                      <a:gd name="connsiteX12" fmla="*/ 746788 w 3394490"/>
                      <a:gd name="connsiteY12" fmla="*/ 1781993 h 1781993"/>
                      <a:gd name="connsiteX13" fmla="*/ 0 w 3394490"/>
                      <a:gd name="connsiteY13" fmla="*/ 1781993 h 1781993"/>
                      <a:gd name="connsiteX14" fmla="*/ 0 w 3394490"/>
                      <a:gd name="connsiteY14" fmla="*/ 1152355 h 1781993"/>
                      <a:gd name="connsiteX15" fmla="*/ 0 w 3394490"/>
                      <a:gd name="connsiteY15" fmla="*/ 576178 h 1781993"/>
                      <a:gd name="connsiteX16" fmla="*/ 0 w 3394490"/>
                      <a:gd name="connsiteY16" fmla="*/ 0 h 1781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394490" h="1781993" extrusionOk="0">
                        <a:moveTo>
                          <a:pt x="0" y="0"/>
                        </a:moveTo>
                        <a:cubicBezTo>
                          <a:pt x="242997" y="19761"/>
                          <a:pt x="401779" y="-9215"/>
                          <a:pt x="678898" y="0"/>
                        </a:cubicBezTo>
                        <a:cubicBezTo>
                          <a:pt x="956017" y="9215"/>
                          <a:pt x="1142833" y="22213"/>
                          <a:pt x="1357796" y="0"/>
                        </a:cubicBezTo>
                        <a:cubicBezTo>
                          <a:pt x="1572759" y="-22213"/>
                          <a:pt x="1765218" y="20348"/>
                          <a:pt x="2070639" y="0"/>
                        </a:cubicBezTo>
                        <a:cubicBezTo>
                          <a:pt x="2376060" y="-20348"/>
                          <a:pt x="2400480" y="4429"/>
                          <a:pt x="2681647" y="0"/>
                        </a:cubicBezTo>
                        <a:cubicBezTo>
                          <a:pt x="2962814" y="-4429"/>
                          <a:pt x="3199046" y="23847"/>
                          <a:pt x="3394490" y="0"/>
                        </a:cubicBezTo>
                        <a:cubicBezTo>
                          <a:pt x="3406055" y="156174"/>
                          <a:pt x="3408935" y="326257"/>
                          <a:pt x="3394490" y="576178"/>
                        </a:cubicBezTo>
                        <a:cubicBezTo>
                          <a:pt x="3380045" y="826099"/>
                          <a:pt x="3390118" y="923664"/>
                          <a:pt x="3394490" y="1205815"/>
                        </a:cubicBezTo>
                        <a:cubicBezTo>
                          <a:pt x="3398862" y="1487966"/>
                          <a:pt x="3390469" y="1543037"/>
                          <a:pt x="3394490" y="1781993"/>
                        </a:cubicBezTo>
                        <a:cubicBezTo>
                          <a:pt x="3112741" y="1752217"/>
                          <a:pt x="2998996" y="1786169"/>
                          <a:pt x="2749537" y="1781993"/>
                        </a:cubicBezTo>
                        <a:cubicBezTo>
                          <a:pt x="2500078" y="1777817"/>
                          <a:pt x="2312978" y="1754906"/>
                          <a:pt x="2070639" y="1781993"/>
                        </a:cubicBezTo>
                        <a:cubicBezTo>
                          <a:pt x="1828300" y="1809080"/>
                          <a:pt x="1581655" y="1779135"/>
                          <a:pt x="1323851" y="1781993"/>
                        </a:cubicBezTo>
                        <a:cubicBezTo>
                          <a:pt x="1066047" y="1784851"/>
                          <a:pt x="898573" y="1764290"/>
                          <a:pt x="746788" y="1781993"/>
                        </a:cubicBezTo>
                        <a:cubicBezTo>
                          <a:pt x="595003" y="1799696"/>
                          <a:pt x="282538" y="1781150"/>
                          <a:pt x="0" y="1781993"/>
                        </a:cubicBezTo>
                        <a:cubicBezTo>
                          <a:pt x="221" y="1521199"/>
                          <a:pt x="26778" y="1431506"/>
                          <a:pt x="0" y="1152355"/>
                        </a:cubicBezTo>
                        <a:cubicBezTo>
                          <a:pt x="-26778" y="873204"/>
                          <a:pt x="26834" y="830162"/>
                          <a:pt x="0" y="576178"/>
                        </a:cubicBezTo>
                        <a:cubicBezTo>
                          <a:pt x="-26834" y="322194"/>
                          <a:pt x="9190" y="233381"/>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a:ea typeface="+mn-ea"/>
                <a:cs typeface="+mn-cs"/>
              </a:rPr>
              <a:t>Areas of Success</a:t>
            </a: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The pupils have shown their resilience and their ability to use and generalise skills across all their assessments.  This shows that the wider holistic curriculum is working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For a pupil who does not attend school, we have found every way for this pupil to sit their Entry Levels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Pupils responded well to the assessment process, the change in routine and the change in expectations</a:t>
            </a: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TextBox 5">
            <a:extLst>
              <a:ext uri="{FF2B5EF4-FFF2-40B4-BE49-F238E27FC236}">
                <a16:creationId xmlns:a16="http://schemas.microsoft.com/office/drawing/2014/main" id="{93786D0E-1054-FEB6-A04C-BE32D6A5FC54}"/>
              </a:ext>
            </a:extLst>
          </p:cNvPr>
          <p:cNvSpPr txBox="1"/>
          <p:nvPr/>
        </p:nvSpPr>
        <p:spPr>
          <a:xfrm>
            <a:off x="103858" y="3021496"/>
            <a:ext cx="5624948" cy="1908758"/>
          </a:xfrm>
          <a:prstGeom prst="rect">
            <a:avLst/>
          </a:prstGeom>
          <a:noFill/>
          <a:ln w="25400">
            <a:solidFill>
              <a:schemeClr val="accent2">
                <a:lumMod val="75000"/>
              </a:schemeClr>
            </a:solidFill>
            <a:extLst>
              <a:ext uri="{C807C97D-BFC1-408E-A445-0C87EB9F89A2}">
                <ask:lineSketchStyleProps xmlns:ask="http://schemas.microsoft.com/office/drawing/2018/sketchyshapes" sd="3681440597">
                  <a:custGeom>
                    <a:avLst/>
                    <a:gdLst>
                      <a:gd name="connsiteX0" fmla="*/ 0 w 3401850"/>
                      <a:gd name="connsiteY0" fmla="*/ 0 h 1805293"/>
                      <a:gd name="connsiteX1" fmla="*/ 680370 w 3401850"/>
                      <a:gd name="connsiteY1" fmla="*/ 0 h 1805293"/>
                      <a:gd name="connsiteX2" fmla="*/ 1360740 w 3401850"/>
                      <a:gd name="connsiteY2" fmla="*/ 0 h 1805293"/>
                      <a:gd name="connsiteX3" fmla="*/ 2075129 w 3401850"/>
                      <a:gd name="connsiteY3" fmla="*/ 0 h 1805293"/>
                      <a:gd name="connsiteX4" fmla="*/ 2687462 w 3401850"/>
                      <a:gd name="connsiteY4" fmla="*/ 0 h 1805293"/>
                      <a:gd name="connsiteX5" fmla="*/ 3401850 w 3401850"/>
                      <a:gd name="connsiteY5" fmla="*/ 0 h 1805293"/>
                      <a:gd name="connsiteX6" fmla="*/ 3401850 w 3401850"/>
                      <a:gd name="connsiteY6" fmla="*/ 583711 h 1805293"/>
                      <a:gd name="connsiteX7" fmla="*/ 3401850 w 3401850"/>
                      <a:gd name="connsiteY7" fmla="*/ 1221582 h 1805293"/>
                      <a:gd name="connsiteX8" fmla="*/ 3401850 w 3401850"/>
                      <a:gd name="connsiteY8" fmla="*/ 1805293 h 1805293"/>
                      <a:gd name="connsiteX9" fmla="*/ 2755499 w 3401850"/>
                      <a:gd name="connsiteY9" fmla="*/ 1805293 h 1805293"/>
                      <a:gd name="connsiteX10" fmla="*/ 2075129 w 3401850"/>
                      <a:gd name="connsiteY10" fmla="*/ 1805293 h 1805293"/>
                      <a:gd name="connsiteX11" fmla="*/ 1326722 w 3401850"/>
                      <a:gd name="connsiteY11" fmla="*/ 1805293 h 1805293"/>
                      <a:gd name="connsiteX12" fmla="*/ 748407 w 3401850"/>
                      <a:gd name="connsiteY12" fmla="*/ 1805293 h 1805293"/>
                      <a:gd name="connsiteX13" fmla="*/ 0 w 3401850"/>
                      <a:gd name="connsiteY13" fmla="*/ 1805293 h 1805293"/>
                      <a:gd name="connsiteX14" fmla="*/ 0 w 3401850"/>
                      <a:gd name="connsiteY14" fmla="*/ 1167423 h 1805293"/>
                      <a:gd name="connsiteX15" fmla="*/ 0 w 3401850"/>
                      <a:gd name="connsiteY15" fmla="*/ 583711 h 1805293"/>
                      <a:gd name="connsiteX16" fmla="*/ 0 w 3401850"/>
                      <a:gd name="connsiteY16" fmla="*/ 0 h 1805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01850" h="1805293" extrusionOk="0">
                        <a:moveTo>
                          <a:pt x="0" y="0"/>
                        </a:moveTo>
                        <a:cubicBezTo>
                          <a:pt x="150088" y="-32699"/>
                          <a:pt x="348848" y="-5395"/>
                          <a:pt x="680370" y="0"/>
                        </a:cubicBezTo>
                        <a:cubicBezTo>
                          <a:pt x="1011892" y="5395"/>
                          <a:pt x="1057764" y="-13488"/>
                          <a:pt x="1360740" y="0"/>
                        </a:cubicBezTo>
                        <a:cubicBezTo>
                          <a:pt x="1663716" y="13488"/>
                          <a:pt x="1896100" y="23132"/>
                          <a:pt x="2075129" y="0"/>
                        </a:cubicBezTo>
                        <a:cubicBezTo>
                          <a:pt x="2254158" y="-23132"/>
                          <a:pt x="2556155" y="-11415"/>
                          <a:pt x="2687462" y="0"/>
                        </a:cubicBezTo>
                        <a:cubicBezTo>
                          <a:pt x="2818769" y="11415"/>
                          <a:pt x="3197909" y="35123"/>
                          <a:pt x="3401850" y="0"/>
                        </a:cubicBezTo>
                        <a:cubicBezTo>
                          <a:pt x="3374132" y="219496"/>
                          <a:pt x="3425028" y="389883"/>
                          <a:pt x="3401850" y="583711"/>
                        </a:cubicBezTo>
                        <a:cubicBezTo>
                          <a:pt x="3378672" y="777539"/>
                          <a:pt x="3430909" y="1012323"/>
                          <a:pt x="3401850" y="1221582"/>
                        </a:cubicBezTo>
                        <a:cubicBezTo>
                          <a:pt x="3372791" y="1430841"/>
                          <a:pt x="3397372" y="1670423"/>
                          <a:pt x="3401850" y="1805293"/>
                        </a:cubicBezTo>
                        <a:cubicBezTo>
                          <a:pt x="3202298" y="1819095"/>
                          <a:pt x="3074482" y="1811348"/>
                          <a:pt x="2755499" y="1805293"/>
                        </a:cubicBezTo>
                        <a:cubicBezTo>
                          <a:pt x="2436516" y="1799238"/>
                          <a:pt x="2281462" y="1816094"/>
                          <a:pt x="2075129" y="1805293"/>
                        </a:cubicBezTo>
                        <a:cubicBezTo>
                          <a:pt x="1868796" y="1794493"/>
                          <a:pt x="1526301" y="1781306"/>
                          <a:pt x="1326722" y="1805293"/>
                        </a:cubicBezTo>
                        <a:cubicBezTo>
                          <a:pt x="1127143" y="1829280"/>
                          <a:pt x="913783" y="1818376"/>
                          <a:pt x="748407" y="1805293"/>
                        </a:cubicBezTo>
                        <a:cubicBezTo>
                          <a:pt x="583031" y="1792210"/>
                          <a:pt x="263136" y="1789552"/>
                          <a:pt x="0" y="1805293"/>
                        </a:cubicBezTo>
                        <a:cubicBezTo>
                          <a:pt x="-29937" y="1587753"/>
                          <a:pt x="-17312" y="1342489"/>
                          <a:pt x="0" y="1167423"/>
                        </a:cubicBezTo>
                        <a:cubicBezTo>
                          <a:pt x="17312" y="992357"/>
                          <a:pt x="-9758" y="761811"/>
                          <a:pt x="0" y="583711"/>
                        </a:cubicBezTo>
                        <a:cubicBezTo>
                          <a:pt x="9758" y="405611"/>
                          <a:pt x="-2519" y="261503"/>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a:ea typeface="+mn-ea"/>
                <a:cs typeface="+mn-cs"/>
              </a:rPr>
              <a:t>Areas for development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Complete work looking at the levels they are achieving in the Entry Levels, with where they are on WS P Steps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prstClr val="black"/>
                </a:solidFill>
                <a:latin typeface="Calibri"/>
              </a:rPr>
              <a:t>To continue to work on the process of Entry Level assessments across </a:t>
            </a:r>
            <a:r>
              <a:rPr lang="en-GB" sz="1200">
                <a:solidFill>
                  <a:prstClr val="black"/>
                </a:solidFill>
                <a:latin typeface="Calibri"/>
              </a:rPr>
              <a:t>the school years</a:t>
            </a:r>
            <a:endParaRPr lang="en-GB" sz="1200" dirty="0">
              <a:solidFill>
                <a:prstClr val="black"/>
              </a:solidFill>
              <a:latin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To work with </a:t>
            </a:r>
            <a:r>
              <a:rPr lang="en-GB" sz="1200" dirty="0">
                <a:solidFill>
                  <a:prstClr val="black"/>
                </a:solidFill>
                <a:latin typeface="Calibri"/>
              </a:rPr>
              <a:t>families to understand the Entry Levels expected and achieved and what this means for continuation of education after Hebden Green</a:t>
            </a: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TextBox 6">
            <a:extLst>
              <a:ext uri="{FF2B5EF4-FFF2-40B4-BE49-F238E27FC236}">
                <a16:creationId xmlns:a16="http://schemas.microsoft.com/office/drawing/2014/main" id="{4E98C040-DD5D-7465-8EF4-D52BC2278016}"/>
              </a:ext>
            </a:extLst>
          </p:cNvPr>
          <p:cNvSpPr txBox="1"/>
          <p:nvPr/>
        </p:nvSpPr>
        <p:spPr>
          <a:xfrm>
            <a:off x="1598762" y="140110"/>
            <a:ext cx="9471803"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4800" b="0" i="0" u="none" strike="noStrike" kern="1200" cap="none" spc="0" normalizeH="0" baseline="0" noProof="0" dirty="0">
                <a:ln>
                  <a:noFill/>
                </a:ln>
                <a:solidFill>
                  <a:prstClr val="white"/>
                </a:solidFill>
                <a:effectLst/>
                <a:uLnTx/>
                <a:uFillTx/>
                <a:latin typeface="Trebuchet MS" panose="020B0603020202020204"/>
                <a:ea typeface="+mn-ea"/>
                <a:cs typeface="+mn-cs"/>
              </a:rPr>
              <a:t>Entry Level Overview</a:t>
            </a:r>
          </a:p>
        </p:txBody>
      </p:sp>
      <p:sp>
        <p:nvSpPr>
          <p:cNvPr id="8" name="TextBox 7">
            <a:extLst>
              <a:ext uri="{FF2B5EF4-FFF2-40B4-BE49-F238E27FC236}">
                <a16:creationId xmlns:a16="http://schemas.microsoft.com/office/drawing/2014/main" id="{F259CB62-258E-4055-A51B-1DBB68BF7900}"/>
              </a:ext>
            </a:extLst>
          </p:cNvPr>
          <p:cNvSpPr txBox="1"/>
          <p:nvPr/>
        </p:nvSpPr>
        <p:spPr>
          <a:xfrm>
            <a:off x="5784048" y="1232529"/>
            <a:ext cx="6304092" cy="3697725"/>
          </a:xfrm>
          <a:prstGeom prst="rect">
            <a:avLst/>
          </a:prstGeom>
          <a:noFill/>
          <a:ln w="25400">
            <a:solidFill>
              <a:schemeClr val="accent2">
                <a:lumMod val="75000"/>
              </a:schemeClr>
            </a:solidFill>
            <a:extLst>
              <a:ext uri="{C807C97D-BFC1-408E-A445-0C87EB9F89A2}">
                <ask:lineSketchStyleProps xmlns:ask="http://schemas.microsoft.com/office/drawing/2018/sketchyshapes" sd="3681440597">
                  <a:custGeom>
                    <a:avLst/>
                    <a:gdLst>
                      <a:gd name="connsiteX0" fmla="*/ 0 w 3401850"/>
                      <a:gd name="connsiteY0" fmla="*/ 0 h 1805293"/>
                      <a:gd name="connsiteX1" fmla="*/ 680370 w 3401850"/>
                      <a:gd name="connsiteY1" fmla="*/ 0 h 1805293"/>
                      <a:gd name="connsiteX2" fmla="*/ 1360740 w 3401850"/>
                      <a:gd name="connsiteY2" fmla="*/ 0 h 1805293"/>
                      <a:gd name="connsiteX3" fmla="*/ 2075129 w 3401850"/>
                      <a:gd name="connsiteY3" fmla="*/ 0 h 1805293"/>
                      <a:gd name="connsiteX4" fmla="*/ 2687462 w 3401850"/>
                      <a:gd name="connsiteY4" fmla="*/ 0 h 1805293"/>
                      <a:gd name="connsiteX5" fmla="*/ 3401850 w 3401850"/>
                      <a:gd name="connsiteY5" fmla="*/ 0 h 1805293"/>
                      <a:gd name="connsiteX6" fmla="*/ 3401850 w 3401850"/>
                      <a:gd name="connsiteY6" fmla="*/ 583711 h 1805293"/>
                      <a:gd name="connsiteX7" fmla="*/ 3401850 w 3401850"/>
                      <a:gd name="connsiteY7" fmla="*/ 1221582 h 1805293"/>
                      <a:gd name="connsiteX8" fmla="*/ 3401850 w 3401850"/>
                      <a:gd name="connsiteY8" fmla="*/ 1805293 h 1805293"/>
                      <a:gd name="connsiteX9" fmla="*/ 2755499 w 3401850"/>
                      <a:gd name="connsiteY9" fmla="*/ 1805293 h 1805293"/>
                      <a:gd name="connsiteX10" fmla="*/ 2075129 w 3401850"/>
                      <a:gd name="connsiteY10" fmla="*/ 1805293 h 1805293"/>
                      <a:gd name="connsiteX11" fmla="*/ 1326722 w 3401850"/>
                      <a:gd name="connsiteY11" fmla="*/ 1805293 h 1805293"/>
                      <a:gd name="connsiteX12" fmla="*/ 748407 w 3401850"/>
                      <a:gd name="connsiteY12" fmla="*/ 1805293 h 1805293"/>
                      <a:gd name="connsiteX13" fmla="*/ 0 w 3401850"/>
                      <a:gd name="connsiteY13" fmla="*/ 1805293 h 1805293"/>
                      <a:gd name="connsiteX14" fmla="*/ 0 w 3401850"/>
                      <a:gd name="connsiteY14" fmla="*/ 1167423 h 1805293"/>
                      <a:gd name="connsiteX15" fmla="*/ 0 w 3401850"/>
                      <a:gd name="connsiteY15" fmla="*/ 583711 h 1805293"/>
                      <a:gd name="connsiteX16" fmla="*/ 0 w 3401850"/>
                      <a:gd name="connsiteY16" fmla="*/ 0 h 1805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01850" h="1805293" extrusionOk="0">
                        <a:moveTo>
                          <a:pt x="0" y="0"/>
                        </a:moveTo>
                        <a:cubicBezTo>
                          <a:pt x="150088" y="-32699"/>
                          <a:pt x="348848" y="-5395"/>
                          <a:pt x="680370" y="0"/>
                        </a:cubicBezTo>
                        <a:cubicBezTo>
                          <a:pt x="1011892" y="5395"/>
                          <a:pt x="1057764" y="-13488"/>
                          <a:pt x="1360740" y="0"/>
                        </a:cubicBezTo>
                        <a:cubicBezTo>
                          <a:pt x="1663716" y="13488"/>
                          <a:pt x="1896100" y="23132"/>
                          <a:pt x="2075129" y="0"/>
                        </a:cubicBezTo>
                        <a:cubicBezTo>
                          <a:pt x="2254158" y="-23132"/>
                          <a:pt x="2556155" y="-11415"/>
                          <a:pt x="2687462" y="0"/>
                        </a:cubicBezTo>
                        <a:cubicBezTo>
                          <a:pt x="2818769" y="11415"/>
                          <a:pt x="3197909" y="35123"/>
                          <a:pt x="3401850" y="0"/>
                        </a:cubicBezTo>
                        <a:cubicBezTo>
                          <a:pt x="3374132" y="219496"/>
                          <a:pt x="3425028" y="389883"/>
                          <a:pt x="3401850" y="583711"/>
                        </a:cubicBezTo>
                        <a:cubicBezTo>
                          <a:pt x="3378672" y="777539"/>
                          <a:pt x="3430909" y="1012323"/>
                          <a:pt x="3401850" y="1221582"/>
                        </a:cubicBezTo>
                        <a:cubicBezTo>
                          <a:pt x="3372791" y="1430841"/>
                          <a:pt x="3397372" y="1670423"/>
                          <a:pt x="3401850" y="1805293"/>
                        </a:cubicBezTo>
                        <a:cubicBezTo>
                          <a:pt x="3202298" y="1819095"/>
                          <a:pt x="3074482" y="1811348"/>
                          <a:pt x="2755499" y="1805293"/>
                        </a:cubicBezTo>
                        <a:cubicBezTo>
                          <a:pt x="2436516" y="1799238"/>
                          <a:pt x="2281462" y="1816094"/>
                          <a:pt x="2075129" y="1805293"/>
                        </a:cubicBezTo>
                        <a:cubicBezTo>
                          <a:pt x="1868796" y="1794493"/>
                          <a:pt x="1526301" y="1781306"/>
                          <a:pt x="1326722" y="1805293"/>
                        </a:cubicBezTo>
                        <a:cubicBezTo>
                          <a:pt x="1127143" y="1829280"/>
                          <a:pt x="913783" y="1818376"/>
                          <a:pt x="748407" y="1805293"/>
                        </a:cubicBezTo>
                        <a:cubicBezTo>
                          <a:pt x="583031" y="1792210"/>
                          <a:pt x="263136" y="1789552"/>
                          <a:pt x="0" y="1805293"/>
                        </a:cubicBezTo>
                        <a:cubicBezTo>
                          <a:pt x="-29937" y="1587753"/>
                          <a:pt x="-17312" y="1342489"/>
                          <a:pt x="0" y="1167423"/>
                        </a:cubicBezTo>
                        <a:cubicBezTo>
                          <a:pt x="17312" y="992357"/>
                          <a:pt x="-9758" y="761811"/>
                          <a:pt x="0" y="583711"/>
                        </a:cubicBezTo>
                        <a:cubicBezTo>
                          <a:pt x="9758" y="405611"/>
                          <a:pt x="-2519" y="261503"/>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p:txBody>
      </p:sp>
      <p:sp>
        <p:nvSpPr>
          <p:cNvPr id="4" name="TextBox 3">
            <a:extLst>
              <a:ext uri="{FF2B5EF4-FFF2-40B4-BE49-F238E27FC236}">
                <a16:creationId xmlns:a16="http://schemas.microsoft.com/office/drawing/2014/main" id="{5F0BADEB-A545-1DCC-06CE-9BF3A77E3CF5}"/>
              </a:ext>
            </a:extLst>
          </p:cNvPr>
          <p:cNvSpPr txBox="1"/>
          <p:nvPr/>
        </p:nvSpPr>
        <p:spPr>
          <a:xfrm>
            <a:off x="5784048" y="4973373"/>
            <a:ext cx="3124426" cy="1800080"/>
          </a:xfrm>
          <a:prstGeom prst="rect">
            <a:avLst/>
          </a:prstGeom>
          <a:noFill/>
          <a:ln w="19050">
            <a:solidFill>
              <a:srgbClr val="00A8A8"/>
            </a:solidFill>
            <a:extLst>
              <a:ext uri="{C807C97D-BFC1-408E-A445-0C87EB9F89A2}">
                <ask:lineSketchStyleProps xmlns:ask="http://schemas.microsoft.com/office/drawing/2018/sketchyshapes" sd="2815220952">
                  <a:custGeom>
                    <a:avLst/>
                    <a:gdLst>
                      <a:gd name="connsiteX0" fmla="*/ 0 w 4914900"/>
                      <a:gd name="connsiteY0" fmla="*/ 0 h 1138773"/>
                      <a:gd name="connsiteX1" fmla="*/ 565214 w 4914900"/>
                      <a:gd name="connsiteY1" fmla="*/ 0 h 1138773"/>
                      <a:gd name="connsiteX2" fmla="*/ 1179576 w 4914900"/>
                      <a:gd name="connsiteY2" fmla="*/ 0 h 1138773"/>
                      <a:gd name="connsiteX3" fmla="*/ 1646491 w 4914900"/>
                      <a:gd name="connsiteY3" fmla="*/ 0 h 1138773"/>
                      <a:gd name="connsiteX4" fmla="*/ 2162556 w 4914900"/>
                      <a:gd name="connsiteY4" fmla="*/ 0 h 1138773"/>
                      <a:gd name="connsiteX5" fmla="*/ 2875217 w 4914900"/>
                      <a:gd name="connsiteY5" fmla="*/ 0 h 1138773"/>
                      <a:gd name="connsiteX6" fmla="*/ 3342132 w 4914900"/>
                      <a:gd name="connsiteY6" fmla="*/ 0 h 1138773"/>
                      <a:gd name="connsiteX7" fmla="*/ 3809047 w 4914900"/>
                      <a:gd name="connsiteY7" fmla="*/ 0 h 1138773"/>
                      <a:gd name="connsiteX8" fmla="*/ 4325112 w 4914900"/>
                      <a:gd name="connsiteY8" fmla="*/ 0 h 1138773"/>
                      <a:gd name="connsiteX9" fmla="*/ 4914900 w 4914900"/>
                      <a:gd name="connsiteY9" fmla="*/ 0 h 1138773"/>
                      <a:gd name="connsiteX10" fmla="*/ 4914900 w 4914900"/>
                      <a:gd name="connsiteY10" fmla="*/ 580774 h 1138773"/>
                      <a:gd name="connsiteX11" fmla="*/ 4914900 w 4914900"/>
                      <a:gd name="connsiteY11" fmla="*/ 1138773 h 1138773"/>
                      <a:gd name="connsiteX12" fmla="*/ 4398836 w 4914900"/>
                      <a:gd name="connsiteY12" fmla="*/ 1138773 h 1138773"/>
                      <a:gd name="connsiteX13" fmla="*/ 3931920 w 4914900"/>
                      <a:gd name="connsiteY13" fmla="*/ 1138773 h 1138773"/>
                      <a:gd name="connsiteX14" fmla="*/ 3268409 w 4914900"/>
                      <a:gd name="connsiteY14" fmla="*/ 1138773 h 1138773"/>
                      <a:gd name="connsiteX15" fmla="*/ 2752344 w 4914900"/>
                      <a:gd name="connsiteY15" fmla="*/ 1138773 h 1138773"/>
                      <a:gd name="connsiteX16" fmla="*/ 2187130 w 4914900"/>
                      <a:gd name="connsiteY16" fmla="*/ 1138773 h 1138773"/>
                      <a:gd name="connsiteX17" fmla="*/ 1572768 w 4914900"/>
                      <a:gd name="connsiteY17" fmla="*/ 1138773 h 1138773"/>
                      <a:gd name="connsiteX18" fmla="*/ 1056703 w 4914900"/>
                      <a:gd name="connsiteY18" fmla="*/ 1138773 h 1138773"/>
                      <a:gd name="connsiteX19" fmla="*/ 0 w 4914900"/>
                      <a:gd name="connsiteY19" fmla="*/ 1138773 h 1138773"/>
                      <a:gd name="connsiteX20" fmla="*/ 0 w 4914900"/>
                      <a:gd name="connsiteY20" fmla="*/ 557999 h 1138773"/>
                      <a:gd name="connsiteX21" fmla="*/ 0 w 4914900"/>
                      <a:gd name="connsiteY21" fmla="*/ 0 h 1138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14900" h="1138773" fill="none" extrusionOk="0">
                        <a:moveTo>
                          <a:pt x="0" y="0"/>
                        </a:moveTo>
                        <a:cubicBezTo>
                          <a:pt x="273928" y="-22002"/>
                          <a:pt x="417532" y="-2497"/>
                          <a:pt x="565214" y="0"/>
                        </a:cubicBezTo>
                        <a:cubicBezTo>
                          <a:pt x="712896" y="2497"/>
                          <a:pt x="1031112" y="-25349"/>
                          <a:pt x="1179576" y="0"/>
                        </a:cubicBezTo>
                        <a:cubicBezTo>
                          <a:pt x="1328040" y="25349"/>
                          <a:pt x="1517782" y="-5031"/>
                          <a:pt x="1646491" y="0"/>
                        </a:cubicBezTo>
                        <a:cubicBezTo>
                          <a:pt x="1775200" y="5031"/>
                          <a:pt x="1979364" y="20828"/>
                          <a:pt x="2162556" y="0"/>
                        </a:cubicBezTo>
                        <a:cubicBezTo>
                          <a:pt x="2345748" y="-20828"/>
                          <a:pt x="2554967" y="23654"/>
                          <a:pt x="2875217" y="0"/>
                        </a:cubicBezTo>
                        <a:cubicBezTo>
                          <a:pt x="3195467" y="-23654"/>
                          <a:pt x="3241532" y="-18320"/>
                          <a:pt x="3342132" y="0"/>
                        </a:cubicBezTo>
                        <a:cubicBezTo>
                          <a:pt x="3442732" y="18320"/>
                          <a:pt x="3582799" y="-6850"/>
                          <a:pt x="3809047" y="0"/>
                        </a:cubicBezTo>
                        <a:cubicBezTo>
                          <a:pt x="4035296" y="6850"/>
                          <a:pt x="4071808" y="9204"/>
                          <a:pt x="4325112" y="0"/>
                        </a:cubicBezTo>
                        <a:cubicBezTo>
                          <a:pt x="4578416" y="-9204"/>
                          <a:pt x="4704884" y="-23403"/>
                          <a:pt x="4914900" y="0"/>
                        </a:cubicBezTo>
                        <a:cubicBezTo>
                          <a:pt x="4912955" y="117740"/>
                          <a:pt x="4914541" y="457828"/>
                          <a:pt x="4914900" y="580774"/>
                        </a:cubicBezTo>
                        <a:cubicBezTo>
                          <a:pt x="4915259" y="703720"/>
                          <a:pt x="4912584" y="1019620"/>
                          <a:pt x="4914900" y="1138773"/>
                        </a:cubicBezTo>
                        <a:cubicBezTo>
                          <a:pt x="4697727" y="1152833"/>
                          <a:pt x="4607931" y="1157444"/>
                          <a:pt x="4398836" y="1138773"/>
                        </a:cubicBezTo>
                        <a:cubicBezTo>
                          <a:pt x="4189741" y="1120102"/>
                          <a:pt x="4125333" y="1152242"/>
                          <a:pt x="3931920" y="1138773"/>
                        </a:cubicBezTo>
                        <a:cubicBezTo>
                          <a:pt x="3738507" y="1125304"/>
                          <a:pt x="3530088" y="1168413"/>
                          <a:pt x="3268409" y="1138773"/>
                        </a:cubicBezTo>
                        <a:cubicBezTo>
                          <a:pt x="3006730" y="1109133"/>
                          <a:pt x="2985303" y="1147057"/>
                          <a:pt x="2752344" y="1138773"/>
                        </a:cubicBezTo>
                        <a:cubicBezTo>
                          <a:pt x="2519385" y="1130489"/>
                          <a:pt x="2353974" y="1126202"/>
                          <a:pt x="2187130" y="1138773"/>
                        </a:cubicBezTo>
                        <a:cubicBezTo>
                          <a:pt x="2020286" y="1151344"/>
                          <a:pt x="1831400" y="1146312"/>
                          <a:pt x="1572768" y="1138773"/>
                        </a:cubicBezTo>
                        <a:cubicBezTo>
                          <a:pt x="1314136" y="1131234"/>
                          <a:pt x="1234468" y="1113828"/>
                          <a:pt x="1056703" y="1138773"/>
                        </a:cubicBezTo>
                        <a:cubicBezTo>
                          <a:pt x="878939" y="1163718"/>
                          <a:pt x="448604" y="1172400"/>
                          <a:pt x="0" y="1138773"/>
                        </a:cubicBezTo>
                        <a:cubicBezTo>
                          <a:pt x="-11772" y="943611"/>
                          <a:pt x="-20080" y="756953"/>
                          <a:pt x="0" y="557999"/>
                        </a:cubicBezTo>
                        <a:cubicBezTo>
                          <a:pt x="20080" y="359045"/>
                          <a:pt x="2320" y="153573"/>
                          <a:pt x="0" y="0"/>
                        </a:cubicBezTo>
                        <a:close/>
                      </a:path>
                      <a:path w="4914900" h="1138773" stroke="0" extrusionOk="0">
                        <a:moveTo>
                          <a:pt x="0" y="0"/>
                        </a:moveTo>
                        <a:cubicBezTo>
                          <a:pt x="214835" y="-1235"/>
                          <a:pt x="368263" y="16708"/>
                          <a:pt x="565214" y="0"/>
                        </a:cubicBezTo>
                        <a:cubicBezTo>
                          <a:pt x="762165" y="-16708"/>
                          <a:pt x="992167" y="-126"/>
                          <a:pt x="1228725" y="0"/>
                        </a:cubicBezTo>
                        <a:cubicBezTo>
                          <a:pt x="1465283" y="126"/>
                          <a:pt x="1465114" y="-7383"/>
                          <a:pt x="1695640" y="0"/>
                        </a:cubicBezTo>
                        <a:cubicBezTo>
                          <a:pt x="1926167" y="7383"/>
                          <a:pt x="1993244" y="-6377"/>
                          <a:pt x="2162556" y="0"/>
                        </a:cubicBezTo>
                        <a:cubicBezTo>
                          <a:pt x="2331868" y="6377"/>
                          <a:pt x="2533442" y="6463"/>
                          <a:pt x="2629471" y="0"/>
                        </a:cubicBezTo>
                        <a:cubicBezTo>
                          <a:pt x="2725501" y="-6463"/>
                          <a:pt x="3050469" y="-15059"/>
                          <a:pt x="3342132" y="0"/>
                        </a:cubicBezTo>
                        <a:cubicBezTo>
                          <a:pt x="3633795" y="15059"/>
                          <a:pt x="3662033" y="8976"/>
                          <a:pt x="3809047" y="0"/>
                        </a:cubicBezTo>
                        <a:cubicBezTo>
                          <a:pt x="3956062" y="-8976"/>
                          <a:pt x="4624073" y="10384"/>
                          <a:pt x="4914900" y="0"/>
                        </a:cubicBezTo>
                        <a:cubicBezTo>
                          <a:pt x="4905688" y="184911"/>
                          <a:pt x="4916094" y="337945"/>
                          <a:pt x="4914900" y="557999"/>
                        </a:cubicBezTo>
                        <a:cubicBezTo>
                          <a:pt x="4913706" y="778053"/>
                          <a:pt x="4888622" y="951876"/>
                          <a:pt x="4914900" y="1138773"/>
                        </a:cubicBezTo>
                        <a:cubicBezTo>
                          <a:pt x="4591429" y="1155652"/>
                          <a:pt x="4544907" y="1108581"/>
                          <a:pt x="4251389" y="1138773"/>
                        </a:cubicBezTo>
                        <a:cubicBezTo>
                          <a:pt x="3957871" y="1168965"/>
                          <a:pt x="3932105" y="1125857"/>
                          <a:pt x="3735324" y="1138773"/>
                        </a:cubicBezTo>
                        <a:cubicBezTo>
                          <a:pt x="3538544" y="1151689"/>
                          <a:pt x="3175396" y="1149241"/>
                          <a:pt x="3022664" y="1138773"/>
                        </a:cubicBezTo>
                        <a:cubicBezTo>
                          <a:pt x="2869932" y="1128305"/>
                          <a:pt x="2658016" y="1143910"/>
                          <a:pt x="2457450" y="1138773"/>
                        </a:cubicBezTo>
                        <a:cubicBezTo>
                          <a:pt x="2256884" y="1133636"/>
                          <a:pt x="2124596" y="1118608"/>
                          <a:pt x="1990535" y="1138773"/>
                        </a:cubicBezTo>
                        <a:cubicBezTo>
                          <a:pt x="1856475" y="1158938"/>
                          <a:pt x="1545849" y="1144059"/>
                          <a:pt x="1376172" y="1138773"/>
                        </a:cubicBezTo>
                        <a:cubicBezTo>
                          <a:pt x="1206495" y="1133487"/>
                          <a:pt x="972078" y="1133504"/>
                          <a:pt x="810959" y="1138773"/>
                        </a:cubicBezTo>
                        <a:cubicBezTo>
                          <a:pt x="649840" y="1144042"/>
                          <a:pt x="351034" y="1112048"/>
                          <a:pt x="0" y="1138773"/>
                        </a:cubicBezTo>
                        <a:cubicBezTo>
                          <a:pt x="-16873" y="897456"/>
                          <a:pt x="-11277" y="775134"/>
                          <a:pt x="0" y="580774"/>
                        </a:cubicBezTo>
                        <a:cubicBezTo>
                          <a:pt x="11277" y="386414"/>
                          <a:pt x="-4521" y="227709"/>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a:ea typeface="+mn-ea"/>
                <a:cs typeface="+mn-cs"/>
              </a:rPr>
              <a:t>Numerical Information</a:t>
            </a:r>
            <a:br>
              <a:rPr kumimoji="0" lang="en-GB" sz="1200" b="0" i="0" u="none" strike="noStrike" kern="1200" cap="none" spc="0" normalizeH="0" baseline="0" noProof="0" dirty="0">
                <a:ln>
                  <a:noFill/>
                </a:ln>
                <a:solidFill>
                  <a:prstClr val="black"/>
                </a:solidFill>
                <a:effectLst/>
                <a:uLnTx/>
                <a:uFillTx/>
                <a:latin typeface="Calibri"/>
                <a:ea typeface="+mn-ea"/>
                <a:cs typeface="+mn-cs"/>
              </a:rPr>
            </a:b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white"/>
              </a:solidFill>
              <a:effectLst/>
              <a:uLnTx/>
              <a:uFillTx/>
              <a:latin typeface="Calibri"/>
              <a:ea typeface="+mn-ea"/>
              <a:cs typeface="+mn-cs"/>
            </a:endParaRPr>
          </a:p>
        </p:txBody>
      </p:sp>
      <p:graphicFrame>
        <p:nvGraphicFramePr>
          <p:cNvPr id="10" name="Chart 9">
            <a:extLst>
              <a:ext uri="{FF2B5EF4-FFF2-40B4-BE49-F238E27FC236}">
                <a16:creationId xmlns:a16="http://schemas.microsoft.com/office/drawing/2014/main" id="{B32EC8D5-547B-44B9-8F19-BFB41012DCD0}"/>
              </a:ext>
            </a:extLst>
          </p:cNvPr>
          <p:cNvGraphicFramePr>
            <a:graphicFrameLocks/>
          </p:cNvGraphicFramePr>
          <p:nvPr/>
        </p:nvGraphicFramePr>
        <p:xfrm>
          <a:off x="5784046" y="1242905"/>
          <a:ext cx="6262179" cy="363578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Table 11">
            <a:extLst>
              <a:ext uri="{FF2B5EF4-FFF2-40B4-BE49-F238E27FC236}">
                <a16:creationId xmlns:a16="http://schemas.microsoft.com/office/drawing/2014/main" id="{249E686D-57FF-4422-9BEA-4BEEE0C7A516}"/>
              </a:ext>
            </a:extLst>
          </p:cNvPr>
          <p:cNvGraphicFramePr>
            <a:graphicFrameLocks noGrp="1"/>
          </p:cNvGraphicFramePr>
          <p:nvPr/>
        </p:nvGraphicFramePr>
        <p:xfrm>
          <a:off x="5835583" y="5273973"/>
          <a:ext cx="3024440" cy="1466784"/>
        </p:xfrm>
        <a:graphic>
          <a:graphicData uri="http://schemas.openxmlformats.org/drawingml/2006/table">
            <a:tbl>
              <a:tblPr firstRow="1" bandRow="1">
                <a:tableStyleId>{5C22544A-7EE6-4342-B048-85BDC9FD1C3A}</a:tableStyleId>
              </a:tblPr>
              <a:tblGrid>
                <a:gridCol w="756110">
                  <a:extLst>
                    <a:ext uri="{9D8B030D-6E8A-4147-A177-3AD203B41FA5}">
                      <a16:colId xmlns:a16="http://schemas.microsoft.com/office/drawing/2014/main" val="1567769192"/>
                    </a:ext>
                  </a:extLst>
                </a:gridCol>
                <a:gridCol w="756110">
                  <a:extLst>
                    <a:ext uri="{9D8B030D-6E8A-4147-A177-3AD203B41FA5}">
                      <a16:colId xmlns:a16="http://schemas.microsoft.com/office/drawing/2014/main" val="3518191374"/>
                    </a:ext>
                  </a:extLst>
                </a:gridCol>
                <a:gridCol w="756110">
                  <a:extLst>
                    <a:ext uri="{9D8B030D-6E8A-4147-A177-3AD203B41FA5}">
                      <a16:colId xmlns:a16="http://schemas.microsoft.com/office/drawing/2014/main" val="2291965841"/>
                    </a:ext>
                  </a:extLst>
                </a:gridCol>
                <a:gridCol w="756110">
                  <a:extLst>
                    <a:ext uri="{9D8B030D-6E8A-4147-A177-3AD203B41FA5}">
                      <a16:colId xmlns:a16="http://schemas.microsoft.com/office/drawing/2014/main" val="977196865"/>
                    </a:ext>
                  </a:extLst>
                </a:gridCol>
              </a:tblGrid>
              <a:tr h="336528">
                <a:tc>
                  <a:txBody>
                    <a:bodyPr/>
                    <a:lstStyle/>
                    <a:p>
                      <a:endParaRPr lang="en-GB" sz="1200" dirty="0">
                        <a:latin typeface="Calibri" panose="020F0502020204030204" pitchFamily="34" charset="0"/>
                        <a:cs typeface="Calibri" panose="020F0502020204030204" pitchFamily="34" charset="0"/>
                      </a:endParaRPr>
                    </a:p>
                  </a:txBody>
                  <a:tcPr/>
                </a:tc>
                <a:tc>
                  <a:txBody>
                    <a:bodyPr/>
                    <a:lstStyle/>
                    <a:p>
                      <a:r>
                        <a:rPr lang="en-GB" sz="800" dirty="0">
                          <a:latin typeface="Calibri" panose="020F0502020204030204" pitchFamily="34" charset="0"/>
                          <a:cs typeface="Calibri" panose="020F0502020204030204" pitchFamily="34" charset="0"/>
                        </a:rPr>
                        <a:t>Engagement Model</a:t>
                      </a:r>
                    </a:p>
                  </a:txBody>
                  <a:tcPr/>
                </a:tc>
                <a:tc>
                  <a:txBody>
                    <a:bodyPr/>
                    <a:lstStyle/>
                    <a:p>
                      <a:r>
                        <a:rPr lang="en-GB" sz="800" dirty="0">
                          <a:latin typeface="Calibri" panose="020F0502020204030204" pitchFamily="34" charset="0"/>
                          <a:cs typeface="Calibri" panose="020F0502020204030204" pitchFamily="34" charset="0"/>
                        </a:rPr>
                        <a:t>Pre EL</a:t>
                      </a:r>
                    </a:p>
                  </a:txBody>
                  <a:tcPr/>
                </a:tc>
                <a:tc>
                  <a:txBody>
                    <a:bodyPr/>
                    <a:lstStyle/>
                    <a:p>
                      <a:r>
                        <a:rPr lang="en-GB" sz="800" dirty="0">
                          <a:latin typeface="Calibri" panose="020F0502020204030204" pitchFamily="34" charset="0"/>
                          <a:cs typeface="Calibri" panose="020F0502020204030204" pitchFamily="34" charset="0"/>
                        </a:rPr>
                        <a:t>Entry Level</a:t>
                      </a:r>
                    </a:p>
                  </a:txBody>
                  <a:tcPr/>
                </a:tc>
                <a:extLst>
                  <a:ext uri="{0D108BD9-81ED-4DB2-BD59-A6C34878D82A}">
                    <a16:rowId xmlns:a16="http://schemas.microsoft.com/office/drawing/2014/main" val="643137977"/>
                  </a:ext>
                </a:extLst>
              </a:tr>
              <a:tr h="336528">
                <a:tc>
                  <a:txBody>
                    <a:bodyPr/>
                    <a:lstStyle/>
                    <a:p>
                      <a:r>
                        <a:rPr lang="en-GB" sz="1200" dirty="0">
                          <a:latin typeface="Calibri" panose="020F0502020204030204" pitchFamily="34" charset="0"/>
                          <a:cs typeface="Calibri" panose="020F0502020204030204" pitchFamily="34" charset="0"/>
                        </a:rPr>
                        <a:t>Year 11</a:t>
                      </a:r>
                    </a:p>
                  </a:txBody>
                  <a:tcPr/>
                </a:tc>
                <a:tc>
                  <a:txBody>
                    <a:bodyPr/>
                    <a:lstStyle/>
                    <a:p>
                      <a:r>
                        <a:rPr lang="en-GB" sz="1200" dirty="0">
                          <a:latin typeface="Calibri" panose="020F0502020204030204" pitchFamily="34" charset="0"/>
                          <a:cs typeface="Calibri" panose="020F0502020204030204" pitchFamily="34" charset="0"/>
                        </a:rPr>
                        <a:t>27%</a:t>
                      </a:r>
                    </a:p>
                  </a:txBody>
                  <a:tcPr/>
                </a:tc>
                <a:tc>
                  <a:txBody>
                    <a:bodyPr/>
                    <a:lstStyle/>
                    <a:p>
                      <a:r>
                        <a:rPr lang="en-GB" sz="1200" dirty="0">
                          <a:latin typeface="Calibri" panose="020F0502020204030204" pitchFamily="34" charset="0"/>
                          <a:cs typeface="Calibri" panose="020F0502020204030204" pitchFamily="34" charset="0"/>
                        </a:rPr>
                        <a:t>27%</a:t>
                      </a:r>
                    </a:p>
                  </a:txBody>
                  <a:tcPr/>
                </a:tc>
                <a:tc>
                  <a:txBody>
                    <a:bodyPr/>
                    <a:lstStyle/>
                    <a:p>
                      <a:r>
                        <a:rPr lang="en-GB" sz="1200" dirty="0">
                          <a:latin typeface="Calibri" panose="020F0502020204030204" pitchFamily="34" charset="0"/>
                          <a:cs typeface="Calibri" panose="020F0502020204030204" pitchFamily="34" charset="0"/>
                        </a:rPr>
                        <a:t>46%</a:t>
                      </a:r>
                    </a:p>
                  </a:txBody>
                  <a:tcPr/>
                </a:tc>
                <a:extLst>
                  <a:ext uri="{0D108BD9-81ED-4DB2-BD59-A6C34878D82A}">
                    <a16:rowId xmlns:a16="http://schemas.microsoft.com/office/drawing/2014/main" val="4032697949"/>
                  </a:ext>
                </a:extLst>
              </a:tr>
              <a:tr h="434333">
                <a:tc>
                  <a:txBody>
                    <a:bodyPr/>
                    <a:lstStyle/>
                    <a:p>
                      <a:r>
                        <a:rPr lang="en-GB" sz="1200" dirty="0">
                          <a:latin typeface="Calibri" panose="020F0502020204030204" pitchFamily="34" charset="0"/>
                          <a:cs typeface="Calibri" panose="020F0502020204030204" pitchFamily="34" charset="0"/>
                        </a:rPr>
                        <a:t>Year 13/14</a:t>
                      </a:r>
                    </a:p>
                  </a:txBody>
                  <a:tcPr/>
                </a:tc>
                <a:tc>
                  <a:txBody>
                    <a:bodyPr/>
                    <a:lstStyle/>
                    <a:p>
                      <a:r>
                        <a:rPr lang="en-GB" sz="1200" dirty="0">
                          <a:latin typeface="Calibri" panose="020F0502020204030204" pitchFamily="34" charset="0"/>
                          <a:cs typeface="Calibri" panose="020F0502020204030204" pitchFamily="34" charset="0"/>
                        </a:rPr>
                        <a:t>27%</a:t>
                      </a:r>
                    </a:p>
                  </a:txBody>
                  <a:tcPr/>
                </a:tc>
                <a:tc>
                  <a:txBody>
                    <a:bodyPr/>
                    <a:lstStyle/>
                    <a:p>
                      <a:r>
                        <a:rPr lang="en-GB" sz="1200" dirty="0">
                          <a:latin typeface="Calibri" panose="020F0502020204030204" pitchFamily="34" charset="0"/>
                          <a:cs typeface="Calibri" panose="020F0502020204030204" pitchFamily="34" charset="0"/>
                        </a:rPr>
                        <a:t>18%</a:t>
                      </a:r>
                    </a:p>
                  </a:txBody>
                  <a:tcPr/>
                </a:tc>
                <a:tc>
                  <a:txBody>
                    <a:bodyPr/>
                    <a:lstStyle/>
                    <a:p>
                      <a:r>
                        <a:rPr lang="en-GB" sz="1200" dirty="0">
                          <a:latin typeface="Calibri" panose="020F0502020204030204" pitchFamily="34" charset="0"/>
                          <a:cs typeface="Calibri" panose="020F0502020204030204" pitchFamily="34" charset="0"/>
                        </a:rPr>
                        <a:t>55%</a:t>
                      </a:r>
                    </a:p>
                  </a:txBody>
                  <a:tcPr/>
                </a:tc>
                <a:extLst>
                  <a:ext uri="{0D108BD9-81ED-4DB2-BD59-A6C34878D82A}">
                    <a16:rowId xmlns:a16="http://schemas.microsoft.com/office/drawing/2014/main" val="4138966337"/>
                  </a:ext>
                </a:extLst>
              </a:tr>
              <a:tr h="336528">
                <a:tc>
                  <a:txBody>
                    <a:bodyPr/>
                    <a:lstStyle/>
                    <a:p>
                      <a:r>
                        <a:rPr lang="en-GB" sz="1200" dirty="0">
                          <a:latin typeface="Calibri" panose="020F0502020204030204" pitchFamily="34" charset="0"/>
                          <a:cs typeface="Calibri" panose="020F0502020204030204" pitchFamily="34" charset="0"/>
                        </a:rPr>
                        <a:t>Total</a:t>
                      </a:r>
                    </a:p>
                  </a:txBody>
                  <a:tcPr/>
                </a:tc>
                <a:tc>
                  <a:txBody>
                    <a:bodyPr/>
                    <a:lstStyle/>
                    <a:p>
                      <a:r>
                        <a:rPr lang="en-GB" sz="1200" dirty="0">
                          <a:latin typeface="Calibri" panose="020F0502020204030204" pitchFamily="34" charset="0"/>
                          <a:cs typeface="Calibri" panose="020F0502020204030204" pitchFamily="34" charset="0"/>
                        </a:rPr>
                        <a:t>27%</a:t>
                      </a:r>
                    </a:p>
                  </a:txBody>
                  <a:tcPr/>
                </a:tc>
                <a:tc>
                  <a:txBody>
                    <a:bodyPr/>
                    <a:lstStyle/>
                    <a:p>
                      <a:r>
                        <a:rPr lang="en-GB" sz="1200" dirty="0">
                          <a:latin typeface="Calibri" panose="020F0502020204030204" pitchFamily="34" charset="0"/>
                          <a:cs typeface="Calibri" panose="020F0502020204030204" pitchFamily="34" charset="0"/>
                        </a:rPr>
                        <a:t>23%</a:t>
                      </a:r>
                    </a:p>
                  </a:txBody>
                  <a:tcPr/>
                </a:tc>
                <a:tc>
                  <a:txBody>
                    <a:bodyPr/>
                    <a:lstStyle/>
                    <a:p>
                      <a:r>
                        <a:rPr lang="en-GB" sz="1200" dirty="0">
                          <a:latin typeface="Calibri" panose="020F0502020204030204" pitchFamily="34" charset="0"/>
                          <a:cs typeface="Calibri" panose="020F0502020204030204" pitchFamily="34" charset="0"/>
                        </a:rPr>
                        <a:t>50%</a:t>
                      </a:r>
                    </a:p>
                  </a:txBody>
                  <a:tcPr/>
                </a:tc>
                <a:extLst>
                  <a:ext uri="{0D108BD9-81ED-4DB2-BD59-A6C34878D82A}">
                    <a16:rowId xmlns:a16="http://schemas.microsoft.com/office/drawing/2014/main" val="3429949682"/>
                  </a:ext>
                </a:extLst>
              </a:tr>
            </a:tbl>
          </a:graphicData>
        </a:graphic>
      </p:graphicFrame>
    </p:spTree>
    <p:extLst>
      <p:ext uri="{BB962C8B-B14F-4D97-AF65-F5344CB8AC3E}">
        <p14:creationId xmlns:p14="http://schemas.microsoft.com/office/powerpoint/2010/main" val="2425268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2">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3D47E0-A53E-2F62-74E9-907F69E8B2B2}"/>
              </a:ext>
            </a:extLst>
          </p:cNvPr>
          <p:cNvSpPr txBox="1">
            <a:spLocks noChangeAspect="1"/>
          </p:cNvSpPr>
          <p:nvPr/>
        </p:nvSpPr>
        <p:spPr>
          <a:xfrm>
            <a:off x="103857" y="4973373"/>
            <a:ext cx="5624949" cy="1800080"/>
          </a:xfrm>
          <a:prstGeom prst="rect">
            <a:avLst/>
          </a:prstGeom>
          <a:noFill/>
          <a:ln w="25400">
            <a:solidFill>
              <a:schemeClr val="accent2">
                <a:lumMod val="75000"/>
              </a:schemeClr>
            </a:solidFill>
            <a:extLst>
              <a:ext uri="{C807C97D-BFC1-408E-A445-0C87EB9F89A2}">
                <ask:lineSketchStyleProps xmlns:ask="http://schemas.microsoft.com/office/drawing/2018/sketchyshapes" sd="335621198">
                  <a:custGeom>
                    <a:avLst/>
                    <a:gdLst>
                      <a:gd name="connsiteX0" fmla="*/ 0 w 4525291"/>
                      <a:gd name="connsiteY0" fmla="*/ 0 h 1900535"/>
                      <a:gd name="connsiteX1" fmla="*/ 646470 w 4525291"/>
                      <a:gd name="connsiteY1" fmla="*/ 0 h 1900535"/>
                      <a:gd name="connsiteX2" fmla="*/ 1202434 w 4525291"/>
                      <a:gd name="connsiteY2" fmla="*/ 0 h 1900535"/>
                      <a:gd name="connsiteX3" fmla="*/ 1894158 w 4525291"/>
                      <a:gd name="connsiteY3" fmla="*/ 0 h 1900535"/>
                      <a:gd name="connsiteX4" fmla="*/ 2495375 w 4525291"/>
                      <a:gd name="connsiteY4" fmla="*/ 0 h 1900535"/>
                      <a:gd name="connsiteX5" fmla="*/ 3141845 w 4525291"/>
                      <a:gd name="connsiteY5" fmla="*/ 0 h 1900535"/>
                      <a:gd name="connsiteX6" fmla="*/ 3697809 w 4525291"/>
                      <a:gd name="connsiteY6" fmla="*/ 0 h 1900535"/>
                      <a:gd name="connsiteX7" fmla="*/ 4525291 w 4525291"/>
                      <a:gd name="connsiteY7" fmla="*/ 0 h 1900535"/>
                      <a:gd name="connsiteX8" fmla="*/ 4525291 w 4525291"/>
                      <a:gd name="connsiteY8" fmla="*/ 652517 h 1900535"/>
                      <a:gd name="connsiteX9" fmla="*/ 4525291 w 4525291"/>
                      <a:gd name="connsiteY9" fmla="*/ 1248018 h 1900535"/>
                      <a:gd name="connsiteX10" fmla="*/ 4525291 w 4525291"/>
                      <a:gd name="connsiteY10" fmla="*/ 1900535 h 1900535"/>
                      <a:gd name="connsiteX11" fmla="*/ 3924074 w 4525291"/>
                      <a:gd name="connsiteY11" fmla="*/ 1900535 h 1900535"/>
                      <a:gd name="connsiteX12" fmla="*/ 3277604 w 4525291"/>
                      <a:gd name="connsiteY12" fmla="*/ 1900535 h 1900535"/>
                      <a:gd name="connsiteX13" fmla="*/ 2540628 w 4525291"/>
                      <a:gd name="connsiteY13" fmla="*/ 1900535 h 1900535"/>
                      <a:gd name="connsiteX14" fmla="*/ 1939410 w 4525291"/>
                      <a:gd name="connsiteY14" fmla="*/ 1900535 h 1900535"/>
                      <a:gd name="connsiteX15" fmla="*/ 1202434 w 4525291"/>
                      <a:gd name="connsiteY15" fmla="*/ 1900535 h 1900535"/>
                      <a:gd name="connsiteX16" fmla="*/ 601217 w 4525291"/>
                      <a:gd name="connsiteY16" fmla="*/ 1900535 h 1900535"/>
                      <a:gd name="connsiteX17" fmla="*/ 0 w 4525291"/>
                      <a:gd name="connsiteY17" fmla="*/ 1900535 h 1900535"/>
                      <a:gd name="connsiteX18" fmla="*/ 0 w 4525291"/>
                      <a:gd name="connsiteY18" fmla="*/ 1324039 h 1900535"/>
                      <a:gd name="connsiteX19" fmla="*/ 0 w 4525291"/>
                      <a:gd name="connsiteY19" fmla="*/ 652517 h 1900535"/>
                      <a:gd name="connsiteX20" fmla="*/ 0 w 4525291"/>
                      <a:gd name="connsiteY20" fmla="*/ 0 h 190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525291" h="1900535" extrusionOk="0">
                        <a:moveTo>
                          <a:pt x="0" y="0"/>
                        </a:moveTo>
                        <a:cubicBezTo>
                          <a:pt x="139632" y="-25312"/>
                          <a:pt x="451045" y="8320"/>
                          <a:pt x="646470" y="0"/>
                        </a:cubicBezTo>
                        <a:cubicBezTo>
                          <a:pt x="841895" y="-8320"/>
                          <a:pt x="962432" y="1619"/>
                          <a:pt x="1202434" y="0"/>
                        </a:cubicBezTo>
                        <a:cubicBezTo>
                          <a:pt x="1442436" y="-1619"/>
                          <a:pt x="1572378" y="33718"/>
                          <a:pt x="1894158" y="0"/>
                        </a:cubicBezTo>
                        <a:cubicBezTo>
                          <a:pt x="2215938" y="-33718"/>
                          <a:pt x="2334888" y="-29067"/>
                          <a:pt x="2495375" y="0"/>
                        </a:cubicBezTo>
                        <a:cubicBezTo>
                          <a:pt x="2655862" y="29067"/>
                          <a:pt x="2946068" y="12517"/>
                          <a:pt x="3141845" y="0"/>
                        </a:cubicBezTo>
                        <a:cubicBezTo>
                          <a:pt x="3337622" y="-12517"/>
                          <a:pt x="3570105" y="665"/>
                          <a:pt x="3697809" y="0"/>
                        </a:cubicBezTo>
                        <a:cubicBezTo>
                          <a:pt x="3825513" y="-665"/>
                          <a:pt x="4195211" y="26200"/>
                          <a:pt x="4525291" y="0"/>
                        </a:cubicBezTo>
                        <a:cubicBezTo>
                          <a:pt x="4494315" y="136440"/>
                          <a:pt x="4533431" y="348273"/>
                          <a:pt x="4525291" y="652517"/>
                        </a:cubicBezTo>
                        <a:cubicBezTo>
                          <a:pt x="4517151" y="956761"/>
                          <a:pt x="4549322" y="1066498"/>
                          <a:pt x="4525291" y="1248018"/>
                        </a:cubicBezTo>
                        <a:cubicBezTo>
                          <a:pt x="4501260" y="1429538"/>
                          <a:pt x="4508539" y="1711319"/>
                          <a:pt x="4525291" y="1900535"/>
                        </a:cubicBezTo>
                        <a:cubicBezTo>
                          <a:pt x="4250753" y="1920743"/>
                          <a:pt x="4131824" y="1923688"/>
                          <a:pt x="3924074" y="1900535"/>
                        </a:cubicBezTo>
                        <a:cubicBezTo>
                          <a:pt x="3716324" y="1877382"/>
                          <a:pt x="3573356" y="1892322"/>
                          <a:pt x="3277604" y="1900535"/>
                        </a:cubicBezTo>
                        <a:cubicBezTo>
                          <a:pt x="2981852" y="1908749"/>
                          <a:pt x="2883669" y="1931954"/>
                          <a:pt x="2540628" y="1900535"/>
                        </a:cubicBezTo>
                        <a:cubicBezTo>
                          <a:pt x="2197587" y="1869116"/>
                          <a:pt x="2105667" y="1894911"/>
                          <a:pt x="1939410" y="1900535"/>
                        </a:cubicBezTo>
                        <a:cubicBezTo>
                          <a:pt x="1773153" y="1906159"/>
                          <a:pt x="1477469" y="1880180"/>
                          <a:pt x="1202434" y="1900535"/>
                        </a:cubicBezTo>
                        <a:cubicBezTo>
                          <a:pt x="927399" y="1920890"/>
                          <a:pt x="770640" y="1889959"/>
                          <a:pt x="601217" y="1900535"/>
                        </a:cubicBezTo>
                        <a:cubicBezTo>
                          <a:pt x="431794" y="1911111"/>
                          <a:pt x="178163" y="1920257"/>
                          <a:pt x="0" y="1900535"/>
                        </a:cubicBezTo>
                        <a:cubicBezTo>
                          <a:pt x="-21933" y="1641995"/>
                          <a:pt x="-16672" y="1569325"/>
                          <a:pt x="0" y="1324039"/>
                        </a:cubicBezTo>
                        <a:cubicBezTo>
                          <a:pt x="16672" y="1078753"/>
                          <a:pt x="-4662" y="951414"/>
                          <a:pt x="0" y="652517"/>
                        </a:cubicBezTo>
                        <a:cubicBezTo>
                          <a:pt x="4662" y="353620"/>
                          <a:pt x="3557" y="163278"/>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a:ea typeface="+mn-ea"/>
                <a:cs typeface="+mn-cs"/>
              </a:rPr>
              <a:t>Areas of information following last terms review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In the destinations this time we have mainstream colleges; SEND colleges; and Independent Specialist Providers. Pupils have had information about Apprenticeships and Supported Internships – they have had talks from different providers.  For the pupils who could access these, they see the Supported Internship as the next step after College, once they have gained qualifications and experience in their chosen areas.  They are all leaving Hebden Green knowing that this is step that they should be aiming for after their college course, to enter the world of work and employment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TextBox 2">
            <a:extLst>
              <a:ext uri="{FF2B5EF4-FFF2-40B4-BE49-F238E27FC236}">
                <a16:creationId xmlns:a16="http://schemas.microsoft.com/office/drawing/2014/main" id="{BDA650EC-97FE-38A6-6B2E-643D71BCC93E}"/>
              </a:ext>
            </a:extLst>
          </p:cNvPr>
          <p:cNvSpPr txBox="1"/>
          <p:nvPr/>
        </p:nvSpPr>
        <p:spPr>
          <a:xfrm>
            <a:off x="8963715" y="4973373"/>
            <a:ext cx="3124426" cy="1800080"/>
          </a:xfrm>
          <a:prstGeom prst="rect">
            <a:avLst/>
          </a:prstGeom>
          <a:noFill/>
          <a:ln w="19050">
            <a:solidFill>
              <a:srgbClr val="00A8A8"/>
            </a:solidFill>
            <a:extLst>
              <a:ext uri="{C807C97D-BFC1-408E-A445-0C87EB9F89A2}">
                <ask:lineSketchStyleProps xmlns:ask="http://schemas.microsoft.com/office/drawing/2018/sketchyshapes" sd="2815220952">
                  <a:custGeom>
                    <a:avLst/>
                    <a:gdLst>
                      <a:gd name="connsiteX0" fmla="*/ 0 w 4914900"/>
                      <a:gd name="connsiteY0" fmla="*/ 0 h 1138773"/>
                      <a:gd name="connsiteX1" fmla="*/ 565214 w 4914900"/>
                      <a:gd name="connsiteY1" fmla="*/ 0 h 1138773"/>
                      <a:gd name="connsiteX2" fmla="*/ 1179576 w 4914900"/>
                      <a:gd name="connsiteY2" fmla="*/ 0 h 1138773"/>
                      <a:gd name="connsiteX3" fmla="*/ 1646491 w 4914900"/>
                      <a:gd name="connsiteY3" fmla="*/ 0 h 1138773"/>
                      <a:gd name="connsiteX4" fmla="*/ 2162556 w 4914900"/>
                      <a:gd name="connsiteY4" fmla="*/ 0 h 1138773"/>
                      <a:gd name="connsiteX5" fmla="*/ 2875217 w 4914900"/>
                      <a:gd name="connsiteY5" fmla="*/ 0 h 1138773"/>
                      <a:gd name="connsiteX6" fmla="*/ 3342132 w 4914900"/>
                      <a:gd name="connsiteY6" fmla="*/ 0 h 1138773"/>
                      <a:gd name="connsiteX7" fmla="*/ 3809047 w 4914900"/>
                      <a:gd name="connsiteY7" fmla="*/ 0 h 1138773"/>
                      <a:gd name="connsiteX8" fmla="*/ 4325112 w 4914900"/>
                      <a:gd name="connsiteY8" fmla="*/ 0 h 1138773"/>
                      <a:gd name="connsiteX9" fmla="*/ 4914900 w 4914900"/>
                      <a:gd name="connsiteY9" fmla="*/ 0 h 1138773"/>
                      <a:gd name="connsiteX10" fmla="*/ 4914900 w 4914900"/>
                      <a:gd name="connsiteY10" fmla="*/ 580774 h 1138773"/>
                      <a:gd name="connsiteX11" fmla="*/ 4914900 w 4914900"/>
                      <a:gd name="connsiteY11" fmla="*/ 1138773 h 1138773"/>
                      <a:gd name="connsiteX12" fmla="*/ 4398836 w 4914900"/>
                      <a:gd name="connsiteY12" fmla="*/ 1138773 h 1138773"/>
                      <a:gd name="connsiteX13" fmla="*/ 3931920 w 4914900"/>
                      <a:gd name="connsiteY13" fmla="*/ 1138773 h 1138773"/>
                      <a:gd name="connsiteX14" fmla="*/ 3268409 w 4914900"/>
                      <a:gd name="connsiteY14" fmla="*/ 1138773 h 1138773"/>
                      <a:gd name="connsiteX15" fmla="*/ 2752344 w 4914900"/>
                      <a:gd name="connsiteY15" fmla="*/ 1138773 h 1138773"/>
                      <a:gd name="connsiteX16" fmla="*/ 2187130 w 4914900"/>
                      <a:gd name="connsiteY16" fmla="*/ 1138773 h 1138773"/>
                      <a:gd name="connsiteX17" fmla="*/ 1572768 w 4914900"/>
                      <a:gd name="connsiteY17" fmla="*/ 1138773 h 1138773"/>
                      <a:gd name="connsiteX18" fmla="*/ 1056703 w 4914900"/>
                      <a:gd name="connsiteY18" fmla="*/ 1138773 h 1138773"/>
                      <a:gd name="connsiteX19" fmla="*/ 0 w 4914900"/>
                      <a:gd name="connsiteY19" fmla="*/ 1138773 h 1138773"/>
                      <a:gd name="connsiteX20" fmla="*/ 0 w 4914900"/>
                      <a:gd name="connsiteY20" fmla="*/ 557999 h 1138773"/>
                      <a:gd name="connsiteX21" fmla="*/ 0 w 4914900"/>
                      <a:gd name="connsiteY21" fmla="*/ 0 h 1138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14900" h="1138773" fill="none" extrusionOk="0">
                        <a:moveTo>
                          <a:pt x="0" y="0"/>
                        </a:moveTo>
                        <a:cubicBezTo>
                          <a:pt x="273928" y="-22002"/>
                          <a:pt x="417532" y="-2497"/>
                          <a:pt x="565214" y="0"/>
                        </a:cubicBezTo>
                        <a:cubicBezTo>
                          <a:pt x="712896" y="2497"/>
                          <a:pt x="1031112" y="-25349"/>
                          <a:pt x="1179576" y="0"/>
                        </a:cubicBezTo>
                        <a:cubicBezTo>
                          <a:pt x="1328040" y="25349"/>
                          <a:pt x="1517782" y="-5031"/>
                          <a:pt x="1646491" y="0"/>
                        </a:cubicBezTo>
                        <a:cubicBezTo>
                          <a:pt x="1775200" y="5031"/>
                          <a:pt x="1979364" y="20828"/>
                          <a:pt x="2162556" y="0"/>
                        </a:cubicBezTo>
                        <a:cubicBezTo>
                          <a:pt x="2345748" y="-20828"/>
                          <a:pt x="2554967" y="23654"/>
                          <a:pt x="2875217" y="0"/>
                        </a:cubicBezTo>
                        <a:cubicBezTo>
                          <a:pt x="3195467" y="-23654"/>
                          <a:pt x="3241532" y="-18320"/>
                          <a:pt x="3342132" y="0"/>
                        </a:cubicBezTo>
                        <a:cubicBezTo>
                          <a:pt x="3442732" y="18320"/>
                          <a:pt x="3582799" y="-6850"/>
                          <a:pt x="3809047" y="0"/>
                        </a:cubicBezTo>
                        <a:cubicBezTo>
                          <a:pt x="4035296" y="6850"/>
                          <a:pt x="4071808" y="9204"/>
                          <a:pt x="4325112" y="0"/>
                        </a:cubicBezTo>
                        <a:cubicBezTo>
                          <a:pt x="4578416" y="-9204"/>
                          <a:pt x="4704884" y="-23403"/>
                          <a:pt x="4914900" y="0"/>
                        </a:cubicBezTo>
                        <a:cubicBezTo>
                          <a:pt x="4912955" y="117740"/>
                          <a:pt x="4914541" y="457828"/>
                          <a:pt x="4914900" y="580774"/>
                        </a:cubicBezTo>
                        <a:cubicBezTo>
                          <a:pt x="4915259" y="703720"/>
                          <a:pt x="4912584" y="1019620"/>
                          <a:pt x="4914900" y="1138773"/>
                        </a:cubicBezTo>
                        <a:cubicBezTo>
                          <a:pt x="4697727" y="1152833"/>
                          <a:pt x="4607931" y="1157444"/>
                          <a:pt x="4398836" y="1138773"/>
                        </a:cubicBezTo>
                        <a:cubicBezTo>
                          <a:pt x="4189741" y="1120102"/>
                          <a:pt x="4125333" y="1152242"/>
                          <a:pt x="3931920" y="1138773"/>
                        </a:cubicBezTo>
                        <a:cubicBezTo>
                          <a:pt x="3738507" y="1125304"/>
                          <a:pt x="3530088" y="1168413"/>
                          <a:pt x="3268409" y="1138773"/>
                        </a:cubicBezTo>
                        <a:cubicBezTo>
                          <a:pt x="3006730" y="1109133"/>
                          <a:pt x="2985303" y="1147057"/>
                          <a:pt x="2752344" y="1138773"/>
                        </a:cubicBezTo>
                        <a:cubicBezTo>
                          <a:pt x="2519385" y="1130489"/>
                          <a:pt x="2353974" y="1126202"/>
                          <a:pt x="2187130" y="1138773"/>
                        </a:cubicBezTo>
                        <a:cubicBezTo>
                          <a:pt x="2020286" y="1151344"/>
                          <a:pt x="1831400" y="1146312"/>
                          <a:pt x="1572768" y="1138773"/>
                        </a:cubicBezTo>
                        <a:cubicBezTo>
                          <a:pt x="1314136" y="1131234"/>
                          <a:pt x="1234468" y="1113828"/>
                          <a:pt x="1056703" y="1138773"/>
                        </a:cubicBezTo>
                        <a:cubicBezTo>
                          <a:pt x="878939" y="1163718"/>
                          <a:pt x="448604" y="1172400"/>
                          <a:pt x="0" y="1138773"/>
                        </a:cubicBezTo>
                        <a:cubicBezTo>
                          <a:pt x="-11772" y="943611"/>
                          <a:pt x="-20080" y="756953"/>
                          <a:pt x="0" y="557999"/>
                        </a:cubicBezTo>
                        <a:cubicBezTo>
                          <a:pt x="20080" y="359045"/>
                          <a:pt x="2320" y="153573"/>
                          <a:pt x="0" y="0"/>
                        </a:cubicBezTo>
                        <a:close/>
                      </a:path>
                      <a:path w="4914900" h="1138773" stroke="0" extrusionOk="0">
                        <a:moveTo>
                          <a:pt x="0" y="0"/>
                        </a:moveTo>
                        <a:cubicBezTo>
                          <a:pt x="214835" y="-1235"/>
                          <a:pt x="368263" y="16708"/>
                          <a:pt x="565214" y="0"/>
                        </a:cubicBezTo>
                        <a:cubicBezTo>
                          <a:pt x="762165" y="-16708"/>
                          <a:pt x="992167" y="-126"/>
                          <a:pt x="1228725" y="0"/>
                        </a:cubicBezTo>
                        <a:cubicBezTo>
                          <a:pt x="1465283" y="126"/>
                          <a:pt x="1465114" y="-7383"/>
                          <a:pt x="1695640" y="0"/>
                        </a:cubicBezTo>
                        <a:cubicBezTo>
                          <a:pt x="1926167" y="7383"/>
                          <a:pt x="1993244" y="-6377"/>
                          <a:pt x="2162556" y="0"/>
                        </a:cubicBezTo>
                        <a:cubicBezTo>
                          <a:pt x="2331868" y="6377"/>
                          <a:pt x="2533442" y="6463"/>
                          <a:pt x="2629471" y="0"/>
                        </a:cubicBezTo>
                        <a:cubicBezTo>
                          <a:pt x="2725501" y="-6463"/>
                          <a:pt x="3050469" y="-15059"/>
                          <a:pt x="3342132" y="0"/>
                        </a:cubicBezTo>
                        <a:cubicBezTo>
                          <a:pt x="3633795" y="15059"/>
                          <a:pt x="3662033" y="8976"/>
                          <a:pt x="3809047" y="0"/>
                        </a:cubicBezTo>
                        <a:cubicBezTo>
                          <a:pt x="3956062" y="-8976"/>
                          <a:pt x="4624073" y="10384"/>
                          <a:pt x="4914900" y="0"/>
                        </a:cubicBezTo>
                        <a:cubicBezTo>
                          <a:pt x="4905688" y="184911"/>
                          <a:pt x="4916094" y="337945"/>
                          <a:pt x="4914900" y="557999"/>
                        </a:cubicBezTo>
                        <a:cubicBezTo>
                          <a:pt x="4913706" y="778053"/>
                          <a:pt x="4888622" y="951876"/>
                          <a:pt x="4914900" y="1138773"/>
                        </a:cubicBezTo>
                        <a:cubicBezTo>
                          <a:pt x="4591429" y="1155652"/>
                          <a:pt x="4544907" y="1108581"/>
                          <a:pt x="4251389" y="1138773"/>
                        </a:cubicBezTo>
                        <a:cubicBezTo>
                          <a:pt x="3957871" y="1168965"/>
                          <a:pt x="3932105" y="1125857"/>
                          <a:pt x="3735324" y="1138773"/>
                        </a:cubicBezTo>
                        <a:cubicBezTo>
                          <a:pt x="3538544" y="1151689"/>
                          <a:pt x="3175396" y="1149241"/>
                          <a:pt x="3022664" y="1138773"/>
                        </a:cubicBezTo>
                        <a:cubicBezTo>
                          <a:pt x="2869932" y="1128305"/>
                          <a:pt x="2658016" y="1143910"/>
                          <a:pt x="2457450" y="1138773"/>
                        </a:cubicBezTo>
                        <a:cubicBezTo>
                          <a:pt x="2256884" y="1133636"/>
                          <a:pt x="2124596" y="1118608"/>
                          <a:pt x="1990535" y="1138773"/>
                        </a:cubicBezTo>
                        <a:cubicBezTo>
                          <a:pt x="1856475" y="1158938"/>
                          <a:pt x="1545849" y="1144059"/>
                          <a:pt x="1376172" y="1138773"/>
                        </a:cubicBezTo>
                        <a:cubicBezTo>
                          <a:pt x="1206495" y="1133487"/>
                          <a:pt x="972078" y="1133504"/>
                          <a:pt x="810959" y="1138773"/>
                        </a:cubicBezTo>
                        <a:cubicBezTo>
                          <a:pt x="649840" y="1144042"/>
                          <a:pt x="351034" y="1112048"/>
                          <a:pt x="0" y="1138773"/>
                        </a:cubicBezTo>
                        <a:cubicBezTo>
                          <a:pt x="-16873" y="897456"/>
                          <a:pt x="-11277" y="775134"/>
                          <a:pt x="0" y="580774"/>
                        </a:cubicBezTo>
                        <a:cubicBezTo>
                          <a:pt x="11277" y="386414"/>
                          <a:pt x="-4521" y="227709"/>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GB" sz="1100" b="0" i="0" u="none" strike="noStrike" kern="1200" cap="none" spc="0" normalizeH="0" baseline="0" noProof="0" dirty="0">
                <a:ln>
                  <a:noFill/>
                </a:ln>
                <a:solidFill>
                  <a:prstClr val="black"/>
                </a:solidFill>
                <a:effectLst/>
                <a:uLnTx/>
                <a:uFillTx/>
                <a:latin typeface="Calibri"/>
                <a:ea typeface="+mn-ea"/>
                <a:cs typeface="+mn-cs"/>
              </a:rPr>
            </a:br>
            <a:endParaRPr kumimoji="0" lang="en-GB" sz="11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sng"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GB" sz="1200" b="0" i="0" u="none" strike="noStrike" kern="1200" cap="none" spc="0" normalizeH="0" baseline="0" noProof="0" dirty="0">
                <a:ln>
                  <a:noFill/>
                </a:ln>
                <a:solidFill>
                  <a:prstClr val="black"/>
                </a:solidFill>
                <a:effectLst/>
                <a:uLnTx/>
                <a:uFillTx/>
                <a:latin typeface="Calibri"/>
                <a:ea typeface="+mn-ea"/>
                <a:cs typeface="+mn-cs"/>
              </a:rPr>
            </a:b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C9964F42-C714-6D89-B5AC-BD15002C92A0}"/>
              </a:ext>
            </a:extLst>
          </p:cNvPr>
          <p:cNvSpPr txBox="1"/>
          <p:nvPr/>
        </p:nvSpPr>
        <p:spPr>
          <a:xfrm>
            <a:off x="103857" y="1242906"/>
            <a:ext cx="5624948" cy="1738310"/>
          </a:xfrm>
          <a:prstGeom prst="rect">
            <a:avLst/>
          </a:prstGeom>
          <a:noFill/>
          <a:ln w="25400">
            <a:solidFill>
              <a:schemeClr val="accent2">
                <a:lumMod val="75000"/>
              </a:schemeClr>
            </a:solidFill>
            <a:extLst>
              <a:ext uri="{C807C97D-BFC1-408E-A445-0C87EB9F89A2}">
                <ask:lineSketchStyleProps xmlns:ask="http://schemas.microsoft.com/office/drawing/2018/sketchyshapes" sd="3681440597">
                  <a:custGeom>
                    <a:avLst/>
                    <a:gdLst>
                      <a:gd name="connsiteX0" fmla="*/ 0 w 3394490"/>
                      <a:gd name="connsiteY0" fmla="*/ 0 h 1781993"/>
                      <a:gd name="connsiteX1" fmla="*/ 678898 w 3394490"/>
                      <a:gd name="connsiteY1" fmla="*/ 0 h 1781993"/>
                      <a:gd name="connsiteX2" fmla="*/ 1357796 w 3394490"/>
                      <a:gd name="connsiteY2" fmla="*/ 0 h 1781993"/>
                      <a:gd name="connsiteX3" fmla="*/ 2070639 w 3394490"/>
                      <a:gd name="connsiteY3" fmla="*/ 0 h 1781993"/>
                      <a:gd name="connsiteX4" fmla="*/ 2681647 w 3394490"/>
                      <a:gd name="connsiteY4" fmla="*/ 0 h 1781993"/>
                      <a:gd name="connsiteX5" fmla="*/ 3394490 w 3394490"/>
                      <a:gd name="connsiteY5" fmla="*/ 0 h 1781993"/>
                      <a:gd name="connsiteX6" fmla="*/ 3394490 w 3394490"/>
                      <a:gd name="connsiteY6" fmla="*/ 576178 h 1781993"/>
                      <a:gd name="connsiteX7" fmla="*/ 3394490 w 3394490"/>
                      <a:gd name="connsiteY7" fmla="*/ 1205815 h 1781993"/>
                      <a:gd name="connsiteX8" fmla="*/ 3394490 w 3394490"/>
                      <a:gd name="connsiteY8" fmla="*/ 1781993 h 1781993"/>
                      <a:gd name="connsiteX9" fmla="*/ 2749537 w 3394490"/>
                      <a:gd name="connsiteY9" fmla="*/ 1781993 h 1781993"/>
                      <a:gd name="connsiteX10" fmla="*/ 2070639 w 3394490"/>
                      <a:gd name="connsiteY10" fmla="*/ 1781993 h 1781993"/>
                      <a:gd name="connsiteX11" fmla="*/ 1323851 w 3394490"/>
                      <a:gd name="connsiteY11" fmla="*/ 1781993 h 1781993"/>
                      <a:gd name="connsiteX12" fmla="*/ 746788 w 3394490"/>
                      <a:gd name="connsiteY12" fmla="*/ 1781993 h 1781993"/>
                      <a:gd name="connsiteX13" fmla="*/ 0 w 3394490"/>
                      <a:gd name="connsiteY13" fmla="*/ 1781993 h 1781993"/>
                      <a:gd name="connsiteX14" fmla="*/ 0 w 3394490"/>
                      <a:gd name="connsiteY14" fmla="*/ 1152355 h 1781993"/>
                      <a:gd name="connsiteX15" fmla="*/ 0 w 3394490"/>
                      <a:gd name="connsiteY15" fmla="*/ 576178 h 1781993"/>
                      <a:gd name="connsiteX16" fmla="*/ 0 w 3394490"/>
                      <a:gd name="connsiteY16" fmla="*/ 0 h 1781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394490" h="1781993" extrusionOk="0">
                        <a:moveTo>
                          <a:pt x="0" y="0"/>
                        </a:moveTo>
                        <a:cubicBezTo>
                          <a:pt x="242997" y="19761"/>
                          <a:pt x="401779" y="-9215"/>
                          <a:pt x="678898" y="0"/>
                        </a:cubicBezTo>
                        <a:cubicBezTo>
                          <a:pt x="956017" y="9215"/>
                          <a:pt x="1142833" y="22213"/>
                          <a:pt x="1357796" y="0"/>
                        </a:cubicBezTo>
                        <a:cubicBezTo>
                          <a:pt x="1572759" y="-22213"/>
                          <a:pt x="1765218" y="20348"/>
                          <a:pt x="2070639" y="0"/>
                        </a:cubicBezTo>
                        <a:cubicBezTo>
                          <a:pt x="2376060" y="-20348"/>
                          <a:pt x="2400480" y="4429"/>
                          <a:pt x="2681647" y="0"/>
                        </a:cubicBezTo>
                        <a:cubicBezTo>
                          <a:pt x="2962814" y="-4429"/>
                          <a:pt x="3199046" y="23847"/>
                          <a:pt x="3394490" y="0"/>
                        </a:cubicBezTo>
                        <a:cubicBezTo>
                          <a:pt x="3406055" y="156174"/>
                          <a:pt x="3408935" y="326257"/>
                          <a:pt x="3394490" y="576178"/>
                        </a:cubicBezTo>
                        <a:cubicBezTo>
                          <a:pt x="3380045" y="826099"/>
                          <a:pt x="3390118" y="923664"/>
                          <a:pt x="3394490" y="1205815"/>
                        </a:cubicBezTo>
                        <a:cubicBezTo>
                          <a:pt x="3398862" y="1487966"/>
                          <a:pt x="3390469" y="1543037"/>
                          <a:pt x="3394490" y="1781993"/>
                        </a:cubicBezTo>
                        <a:cubicBezTo>
                          <a:pt x="3112741" y="1752217"/>
                          <a:pt x="2998996" y="1786169"/>
                          <a:pt x="2749537" y="1781993"/>
                        </a:cubicBezTo>
                        <a:cubicBezTo>
                          <a:pt x="2500078" y="1777817"/>
                          <a:pt x="2312978" y="1754906"/>
                          <a:pt x="2070639" y="1781993"/>
                        </a:cubicBezTo>
                        <a:cubicBezTo>
                          <a:pt x="1828300" y="1809080"/>
                          <a:pt x="1581655" y="1779135"/>
                          <a:pt x="1323851" y="1781993"/>
                        </a:cubicBezTo>
                        <a:cubicBezTo>
                          <a:pt x="1066047" y="1784851"/>
                          <a:pt x="898573" y="1764290"/>
                          <a:pt x="746788" y="1781993"/>
                        </a:cubicBezTo>
                        <a:cubicBezTo>
                          <a:pt x="595003" y="1799696"/>
                          <a:pt x="282538" y="1781150"/>
                          <a:pt x="0" y="1781993"/>
                        </a:cubicBezTo>
                        <a:cubicBezTo>
                          <a:pt x="221" y="1521199"/>
                          <a:pt x="26778" y="1431506"/>
                          <a:pt x="0" y="1152355"/>
                        </a:cubicBezTo>
                        <a:cubicBezTo>
                          <a:pt x="-26778" y="873204"/>
                          <a:pt x="26834" y="830162"/>
                          <a:pt x="0" y="576178"/>
                        </a:cubicBezTo>
                        <a:cubicBezTo>
                          <a:pt x="-26834" y="322194"/>
                          <a:pt x="9190" y="233381"/>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a:ea typeface="+mn-ea"/>
                <a:cs typeface="+mn-cs"/>
              </a:rPr>
              <a:t>Areas of Success</a:t>
            </a: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We have 15 leavers: All moving into continued education, with 0% NEET</a:t>
            </a:r>
            <a:endPar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The different settings have worked with us on transition. Petty Pool is beacon of </a:t>
            </a: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best practice to complete transition with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We work with pupils and families to leave HGS at a time that is right for them,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We have no bias on the time that a pupil leaves our setting and we have no bias as to which provision they move onto next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All our leavers are skilled and equipped to leave us with success, confidence and resilience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TextBox 5">
            <a:extLst>
              <a:ext uri="{FF2B5EF4-FFF2-40B4-BE49-F238E27FC236}">
                <a16:creationId xmlns:a16="http://schemas.microsoft.com/office/drawing/2014/main" id="{93786D0E-1054-FEB6-A04C-BE32D6A5FC54}"/>
              </a:ext>
            </a:extLst>
          </p:cNvPr>
          <p:cNvSpPr txBox="1"/>
          <p:nvPr/>
        </p:nvSpPr>
        <p:spPr>
          <a:xfrm>
            <a:off x="103858" y="3021496"/>
            <a:ext cx="5624948" cy="1908758"/>
          </a:xfrm>
          <a:prstGeom prst="rect">
            <a:avLst/>
          </a:prstGeom>
          <a:noFill/>
          <a:ln w="25400">
            <a:solidFill>
              <a:schemeClr val="accent2">
                <a:lumMod val="75000"/>
              </a:schemeClr>
            </a:solidFill>
            <a:extLst>
              <a:ext uri="{C807C97D-BFC1-408E-A445-0C87EB9F89A2}">
                <ask:lineSketchStyleProps xmlns:ask="http://schemas.microsoft.com/office/drawing/2018/sketchyshapes" sd="3681440597">
                  <a:custGeom>
                    <a:avLst/>
                    <a:gdLst>
                      <a:gd name="connsiteX0" fmla="*/ 0 w 3401850"/>
                      <a:gd name="connsiteY0" fmla="*/ 0 h 1805293"/>
                      <a:gd name="connsiteX1" fmla="*/ 680370 w 3401850"/>
                      <a:gd name="connsiteY1" fmla="*/ 0 h 1805293"/>
                      <a:gd name="connsiteX2" fmla="*/ 1360740 w 3401850"/>
                      <a:gd name="connsiteY2" fmla="*/ 0 h 1805293"/>
                      <a:gd name="connsiteX3" fmla="*/ 2075129 w 3401850"/>
                      <a:gd name="connsiteY3" fmla="*/ 0 h 1805293"/>
                      <a:gd name="connsiteX4" fmla="*/ 2687462 w 3401850"/>
                      <a:gd name="connsiteY4" fmla="*/ 0 h 1805293"/>
                      <a:gd name="connsiteX5" fmla="*/ 3401850 w 3401850"/>
                      <a:gd name="connsiteY5" fmla="*/ 0 h 1805293"/>
                      <a:gd name="connsiteX6" fmla="*/ 3401850 w 3401850"/>
                      <a:gd name="connsiteY6" fmla="*/ 583711 h 1805293"/>
                      <a:gd name="connsiteX7" fmla="*/ 3401850 w 3401850"/>
                      <a:gd name="connsiteY7" fmla="*/ 1221582 h 1805293"/>
                      <a:gd name="connsiteX8" fmla="*/ 3401850 w 3401850"/>
                      <a:gd name="connsiteY8" fmla="*/ 1805293 h 1805293"/>
                      <a:gd name="connsiteX9" fmla="*/ 2755499 w 3401850"/>
                      <a:gd name="connsiteY9" fmla="*/ 1805293 h 1805293"/>
                      <a:gd name="connsiteX10" fmla="*/ 2075129 w 3401850"/>
                      <a:gd name="connsiteY10" fmla="*/ 1805293 h 1805293"/>
                      <a:gd name="connsiteX11" fmla="*/ 1326722 w 3401850"/>
                      <a:gd name="connsiteY11" fmla="*/ 1805293 h 1805293"/>
                      <a:gd name="connsiteX12" fmla="*/ 748407 w 3401850"/>
                      <a:gd name="connsiteY12" fmla="*/ 1805293 h 1805293"/>
                      <a:gd name="connsiteX13" fmla="*/ 0 w 3401850"/>
                      <a:gd name="connsiteY13" fmla="*/ 1805293 h 1805293"/>
                      <a:gd name="connsiteX14" fmla="*/ 0 w 3401850"/>
                      <a:gd name="connsiteY14" fmla="*/ 1167423 h 1805293"/>
                      <a:gd name="connsiteX15" fmla="*/ 0 w 3401850"/>
                      <a:gd name="connsiteY15" fmla="*/ 583711 h 1805293"/>
                      <a:gd name="connsiteX16" fmla="*/ 0 w 3401850"/>
                      <a:gd name="connsiteY16" fmla="*/ 0 h 1805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01850" h="1805293" extrusionOk="0">
                        <a:moveTo>
                          <a:pt x="0" y="0"/>
                        </a:moveTo>
                        <a:cubicBezTo>
                          <a:pt x="150088" y="-32699"/>
                          <a:pt x="348848" y="-5395"/>
                          <a:pt x="680370" y="0"/>
                        </a:cubicBezTo>
                        <a:cubicBezTo>
                          <a:pt x="1011892" y="5395"/>
                          <a:pt x="1057764" y="-13488"/>
                          <a:pt x="1360740" y="0"/>
                        </a:cubicBezTo>
                        <a:cubicBezTo>
                          <a:pt x="1663716" y="13488"/>
                          <a:pt x="1896100" y="23132"/>
                          <a:pt x="2075129" y="0"/>
                        </a:cubicBezTo>
                        <a:cubicBezTo>
                          <a:pt x="2254158" y="-23132"/>
                          <a:pt x="2556155" y="-11415"/>
                          <a:pt x="2687462" y="0"/>
                        </a:cubicBezTo>
                        <a:cubicBezTo>
                          <a:pt x="2818769" y="11415"/>
                          <a:pt x="3197909" y="35123"/>
                          <a:pt x="3401850" y="0"/>
                        </a:cubicBezTo>
                        <a:cubicBezTo>
                          <a:pt x="3374132" y="219496"/>
                          <a:pt x="3425028" y="389883"/>
                          <a:pt x="3401850" y="583711"/>
                        </a:cubicBezTo>
                        <a:cubicBezTo>
                          <a:pt x="3378672" y="777539"/>
                          <a:pt x="3430909" y="1012323"/>
                          <a:pt x="3401850" y="1221582"/>
                        </a:cubicBezTo>
                        <a:cubicBezTo>
                          <a:pt x="3372791" y="1430841"/>
                          <a:pt x="3397372" y="1670423"/>
                          <a:pt x="3401850" y="1805293"/>
                        </a:cubicBezTo>
                        <a:cubicBezTo>
                          <a:pt x="3202298" y="1819095"/>
                          <a:pt x="3074482" y="1811348"/>
                          <a:pt x="2755499" y="1805293"/>
                        </a:cubicBezTo>
                        <a:cubicBezTo>
                          <a:pt x="2436516" y="1799238"/>
                          <a:pt x="2281462" y="1816094"/>
                          <a:pt x="2075129" y="1805293"/>
                        </a:cubicBezTo>
                        <a:cubicBezTo>
                          <a:pt x="1868796" y="1794493"/>
                          <a:pt x="1526301" y="1781306"/>
                          <a:pt x="1326722" y="1805293"/>
                        </a:cubicBezTo>
                        <a:cubicBezTo>
                          <a:pt x="1127143" y="1829280"/>
                          <a:pt x="913783" y="1818376"/>
                          <a:pt x="748407" y="1805293"/>
                        </a:cubicBezTo>
                        <a:cubicBezTo>
                          <a:pt x="583031" y="1792210"/>
                          <a:pt x="263136" y="1789552"/>
                          <a:pt x="0" y="1805293"/>
                        </a:cubicBezTo>
                        <a:cubicBezTo>
                          <a:pt x="-29937" y="1587753"/>
                          <a:pt x="-17312" y="1342489"/>
                          <a:pt x="0" y="1167423"/>
                        </a:cubicBezTo>
                        <a:cubicBezTo>
                          <a:pt x="17312" y="992357"/>
                          <a:pt x="-9758" y="761811"/>
                          <a:pt x="0" y="583711"/>
                        </a:cubicBezTo>
                        <a:cubicBezTo>
                          <a:pt x="9758" y="405611"/>
                          <a:pt x="-2519" y="261503"/>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a:ea typeface="+mn-ea"/>
                <a:cs typeface="+mn-cs"/>
              </a:rPr>
              <a:t>Areas for development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Continue to work to ensure we are supporting pupils to access the best next steps for them.  In the destinations this time we have mainstream colleges; SEND colleges; and Independent Specialist Providers.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To ensure that we continue to offer breath of different providers within each of the areas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To work with the authority to look at local provisions and how they can improve and develop to meet the needs of pupils who are currently moving to Independent Specialist Providers</a:t>
            </a:r>
          </a:p>
        </p:txBody>
      </p:sp>
      <p:sp>
        <p:nvSpPr>
          <p:cNvPr id="7" name="TextBox 6">
            <a:extLst>
              <a:ext uri="{FF2B5EF4-FFF2-40B4-BE49-F238E27FC236}">
                <a16:creationId xmlns:a16="http://schemas.microsoft.com/office/drawing/2014/main" id="{4E98C040-DD5D-7465-8EF4-D52BC2278016}"/>
              </a:ext>
            </a:extLst>
          </p:cNvPr>
          <p:cNvSpPr txBox="1"/>
          <p:nvPr/>
        </p:nvSpPr>
        <p:spPr>
          <a:xfrm>
            <a:off x="1598762" y="140110"/>
            <a:ext cx="9471803"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4800" b="0" i="0" u="none" strike="noStrike" kern="1200" cap="none" spc="0" normalizeH="0" baseline="0" noProof="0" dirty="0">
                <a:ln>
                  <a:noFill/>
                </a:ln>
                <a:solidFill>
                  <a:prstClr val="white"/>
                </a:solidFill>
                <a:effectLst/>
                <a:uLnTx/>
                <a:uFillTx/>
                <a:latin typeface="Trebuchet MS" panose="020B0603020202020204"/>
                <a:ea typeface="+mn-ea"/>
                <a:cs typeface="+mn-cs"/>
              </a:rPr>
              <a:t>Destination Data Overview</a:t>
            </a:r>
          </a:p>
        </p:txBody>
      </p:sp>
      <p:sp>
        <p:nvSpPr>
          <p:cNvPr id="8" name="TextBox 7">
            <a:extLst>
              <a:ext uri="{FF2B5EF4-FFF2-40B4-BE49-F238E27FC236}">
                <a16:creationId xmlns:a16="http://schemas.microsoft.com/office/drawing/2014/main" id="{F259CB62-258E-4055-A51B-1DBB68BF7900}"/>
              </a:ext>
            </a:extLst>
          </p:cNvPr>
          <p:cNvSpPr txBox="1"/>
          <p:nvPr/>
        </p:nvSpPr>
        <p:spPr>
          <a:xfrm>
            <a:off x="5784048" y="1226233"/>
            <a:ext cx="6304092" cy="3697725"/>
          </a:xfrm>
          <a:prstGeom prst="rect">
            <a:avLst/>
          </a:prstGeom>
          <a:noFill/>
          <a:ln w="25400">
            <a:solidFill>
              <a:schemeClr val="accent2">
                <a:lumMod val="75000"/>
              </a:schemeClr>
            </a:solidFill>
            <a:extLst>
              <a:ext uri="{C807C97D-BFC1-408E-A445-0C87EB9F89A2}">
                <ask:lineSketchStyleProps xmlns:ask="http://schemas.microsoft.com/office/drawing/2018/sketchyshapes" sd="3681440597">
                  <a:custGeom>
                    <a:avLst/>
                    <a:gdLst>
                      <a:gd name="connsiteX0" fmla="*/ 0 w 3401850"/>
                      <a:gd name="connsiteY0" fmla="*/ 0 h 1805293"/>
                      <a:gd name="connsiteX1" fmla="*/ 680370 w 3401850"/>
                      <a:gd name="connsiteY1" fmla="*/ 0 h 1805293"/>
                      <a:gd name="connsiteX2" fmla="*/ 1360740 w 3401850"/>
                      <a:gd name="connsiteY2" fmla="*/ 0 h 1805293"/>
                      <a:gd name="connsiteX3" fmla="*/ 2075129 w 3401850"/>
                      <a:gd name="connsiteY3" fmla="*/ 0 h 1805293"/>
                      <a:gd name="connsiteX4" fmla="*/ 2687462 w 3401850"/>
                      <a:gd name="connsiteY4" fmla="*/ 0 h 1805293"/>
                      <a:gd name="connsiteX5" fmla="*/ 3401850 w 3401850"/>
                      <a:gd name="connsiteY5" fmla="*/ 0 h 1805293"/>
                      <a:gd name="connsiteX6" fmla="*/ 3401850 w 3401850"/>
                      <a:gd name="connsiteY6" fmla="*/ 583711 h 1805293"/>
                      <a:gd name="connsiteX7" fmla="*/ 3401850 w 3401850"/>
                      <a:gd name="connsiteY7" fmla="*/ 1221582 h 1805293"/>
                      <a:gd name="connsiteX8" fmla="*/ 3401850 w 3401850"/>
                      <a:gd name="connsiteY8" fmla="*/ 1805293 h 1805293"/>
                      <a:gd name="connsiteX9" fmla="*/ 2755499 w 3401850"/>
                      <a:gd name="connsiteY9" fmla="*/ 1805293 h 1805293"/>
                      <a:gd name="connsiteX10" fmla="*/ 2075129 w 3401850"/>
                      <a:gd name="connsiteY10" fmla="*/ 1805293 h 1805293"/>
                      <a:gd name="connsiteX11" fmla="*/ 1326722 w 3401850"/>
                      <a:gd name="connsiteY11" fmla="*/ 1805293 h 1805293"/>
                      <a:gd name="connsiteX12" fmla="*/ 748407 w 3401850"/>
                      <a:gd name="connsiteY12" fmla="*/ 1805293 h 1805293"/>
                      <a:gd name="connsiteX13" fmla="*/ 0 w 3401850"/>
                      <a:gd name="connsiteY13" fmla="*/ 1805293 h 1805293"/>
                      <a:gd name="connsiteX14" fmla="*/ 0 w 3401850"/>
                      <a:gd name="connsiteY14" fmla="*/ 1167423 h 1805293"/>
                      <a:gd name="connsiteX15" fmla="*/ 0 w 3401850"/>
                      <a:gd name="connsiteY15" fmla="*/ 583711 h 1805293"/>
                      <a:gd name="connsiteX16" fmla="*/ 0 w 3401850"/>
                      <a:gd name="connsiteY16" fmla="*/ 0 h 1805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01850" h="1805293" extrusionOk="0">
                        <a:moveTo>
                          <a:pt x="0" y="0"/>
                        </a:moveTo>
                        <a:cubicBezTo>
                          <a:pt x="150088" y="-32699"/>
                          <a:pt x="348848" y="-5395"/>
                          <a:pt x="680370" y="0"/>
                        </a:cubicBezTo>
                        <a:cubicBezTo>
                          <a:pt x="1011892" y="5395"/>
                          <a:pt x="1057764" y="-13488"/>
                          <a:pt x="1360740" y="0"/>
                        </a:cubicBezTo>
                        <a:cubicBezTo>
                          <a:pt x="1663716" y="13488"/>
                          <a:pt x="1896100" y="23132"/>
                          <a:pt x="2075129" y="0"/>
                        </a:cubicBezTo>
                        <a:cubicBezTo>
                          <a:pt x="2254158" y="-23132"/>
                          <a:pt x="2556155" y="-11415"/>
                          <a:pt x="2687462" y="0"/>
                        </a:cubicBezTo>
                        <a:cubicBezTo>
                          <a:pt x="2818769" y="11415"/>
                          <a:pt x="3197909" y="35123"/>
                          <a:pt x="3401850" y="0"/>
                        </a:cubicBezTo>
                        <a:cubicBezTo>
                          <a:pt x="3374132" y="219496"/>
                          <a:pt x="3425028" y="389883"/>
                          <a:pt x="3401850" y="583711"/>
                        </a:cubicBezTo>
                        <a:cubicBezTo>
                          <a:pt x="3378672" y="777539"/>
                          <a:pt x="3430909" y="1012323"/>
                          <a:pt x="3401850" y="1221582"/>
                        </a:cubicBezTo>
                        <a:cubicBezTo>
                          <a:pt x="3372791" y="1430841"/>
                          <a:pt x="3397372" y="1670423"/>
                          <a:pt x="3401850" y="1805293"/>
                        </a:cubicBezTo>
                        <a:cubicBezTo>
                          <a:pt x="3202298" y="1819095"/>
                          <a:pt x="3074482" y="1811348"/>
                          <a:pt x="2755499" y="1805293"/>
                        </a:cubicBezTo>
                        <a:cubicBezTo>
                          <a:pt x="2436516" y="1799238"/>
                          <a:pt x="2281462" y="1816094"/>
                          <a:pt x="2075129" y="1805293"/>
                        </a:cubicBezTo>
                        <a:cubicBezTo>
                          <a:pt x="1868796" y="1794493"/>
                          <a:pt x="1526301" y="1781306"/>
                          <a:pt x="1326722" y="1805293"/>
                        </a:cubicBezTo>
                        <a:cubicBezTo>
                          <a:pt x="1127143" y="1829280"/>
                          <a:pt x="913783" y="1818376"/>
                          <a:pt x="748407" y="1805293"/>
                        </a:cubicBezTo>
                        <a:cubicBezTo>
                          <a:pt x="583031" y="1792210"/>
                          <a:pt x="263136" y="1789552"/>
                          <a:pt x="0" y="1805293"/>
                        </a:cubicBezTo>
                        <a:cubicBezTo>
                          <a:pt x="-29937" y="1587753"/>
                          <a:pt x="-17312" y="1342489"/>
                          <a:pt x="0" y="1167423"/>
                        </a:cubicBezTo>
                        <a:cubicBezTo>
                          <a:pt x="17312" y="992357"/>
                          <a:pt x="-9758" y="761811"/>
                          <a:pt x="0" y="583711"/>
                        </a:cubicBezTo>
                        <a:cubicBezTo>
                          <a:pt x="9758" y="405611"/>
                          <a:pt x="-2519" y="261503"/>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GRAPH TO SHOW THE DIFFERENT TYPES OF PATHWAYS</a:t>
            </a:r>
          </a:p>
        </p:txBody>
      </p:sp>
      <p:sp>
        <p:nvSpPr>
          <p:cNvPr id="4" name="TextBox 3">
            <a:extLst>
              <a:ext uri="{FF2B5EF4-FFF2-40B4-BE49-F238E27FC236}">
                <a16:creationId xmlns:a16="http://schemas.microsoft.com/office/drawing/2014/main" id="{5F0BADEB-A545-1DCC-06CE-9BF3A77E3CF5}"/>
              </a:ext>
            </a:extLst>
          </p:cNvPr>
          <p:cNvSpPr txBox="1"/>
          <p:nvPr/>
        </p:nvSpPr>
        <p:spPr>
          <a:xfrm>
            <a:off x="5784048" y="4973373"/>
            <a:ext cx="3124426" cy="1800080"/>
          </a:xfrm>
          <a:prstGeom prst="rect">
            <a:avLst/>
          </a:prstGeom>
          <a:noFill/>
          <a:ln w="19050">
            <a:solidFill>
              <a:srgbClr val="00A8A8"/>
            </a:solidFill>
            <a:extLst>
              <a:ext uri="{C807C97D-BFC1-408E-A445-0C87EB9F89A2}">
                <ask:lineSketchStyleProps xmlns:ask="http://schemas.microsoft.com/office/drawing/2018/sketchyshapes" sd="2815220952">
                  <a:custGeom>
                    <a:avLst/>
                    <a:gdLst>
                      <a:gd name="connsiteX0" fmla="*/ 0 w 4914900"/>
                      <a:gd name="connsiteY0" fmla="*/ 0 h 1138773"/>
                      <a:gd name="connsiteX1" fmla="*/ 565214 w 4914900"/>
                      <a:gd name="connsiteY1" fmla="*/ 0 h 1138773"/>
                      <a:gd name="connsiteX2" fmla="*/ 1179576 w 4914900"/>
                      <a:gd name="connsiteY2" fmla="*/ 0 h 1138773"/>
                      <a:gd name="connsiteX3" fmla="*/ 1646491 w 4914900"/>
                      <a:gd name="connsiteY3" fmla="*/ 0 h 1138773"/>
                      <a:gd name="connsiteX4" fmla="*/ 2162556 w 4914900"/>
                      <a:gd name="connsiteY4" fmla="*/ 0 h 1138773"/>
                      <a:gd name="connsiteX5" fmla="*/ 2875217 w 4914900"/>
                      <a:gd name="connsiteY5" fmla="*/ 0 h 1138773"/>
                      <a:gd name="connsiteX6" fmla="*/ 3342132 w 4914900"/>
                      <a:gd name="connsiteY6" fmla="*/ 0 h 1138773"/>
                      <a:gd name="connsiteX7" fmla="*/ 3809047 w 4914900"/>
                      <a:gd name="connsiteY7" fmla="*/ 0 h 1138773"/>
                      <a:gd name="connsiteX8" fmla="*/ 4325112 w 4914900"/>
                      <a:gd name="connsiteY8" fmla="*/ 0 h 1138773"/>
                      <a:gd name="connsiteX9" fmla="*/ 4914900 w 4914900"/>
                      <a:gd name="connsiteY9" fmla="*/ 0 h 1138773"/>
                      <a:gd name="connsiteX10" fmla="*/ 4914900 w 4914900"/>
                      <a:gd name="connsiteY10" fmla="*/ 580774 h 1138773"/>
                      <a:gd name="connsiteX11" fmla="*/ 4914900 w 4914900"/>
                      <a:gd name="connsiteY11" fmla="*/ 1138773 h 1138773"/>
                      <a:gd name="connsiteX12" fmla="*/ 4398836 w 4914900"/>
                      <a:gd name="connsiteY12" fmla="*/ 1138773 h 1138773"/>
                      <a:gd name="connsiteX13" fmla="*/ 3931920 w 4914900"/>
                      <a:gd name="connsiteY13" fmla="*/ 1138773 h 1138773"/>
                      <a:gd name="connsiteX14" fmla="*/ 3268409 w 4914900"/>
                      <a:gd name="connsiteY14" fmla="*/ 1138773 h 1138773"/>
                      <a:gd name="connsiteX15" fmla="*/ 2752344 w 4914900"/>
                      <a:gd name="connsiteY15" fmla="*/ 1138773 h 1138773"/>
                      <a:gd name="connsiteX16" fmla="*/ 2187130 w 4914900"/>
                      <a:gd name="connsiteY16" fmla="*/ 1138773 h 1138773"/>
                      <a:gd name="connsiteX17" fmla="*/ 1572768 w 4914900"/>
                      <a:gd name="connsiteY17" fmla="*/ 1138773 h 1138773"/>
                      <a:gd name="connsiteX18" fmla="*/ 1056703 w 4914900"/>
                      <a:gd name="connsiteY18" fmla="*/ 1138773 h 1138773"/>
                      <a:gd name="connsiteX19" fmla="*/ 0 w 4914900"/>
                      <a:gd name="connsiteY19" fmla="*/ 1138773 h 1138773"/>
                      <a:gd name="connsiteX20" fmla="*/ 0 w 4914900"/>
                      <a:gd name="connsiteY20" fmla="*/ 557999 h 1138773"/>
                      <a:gd name="connsiteX21" fmla="*/ 0 w 4914900"/>
                      <a:gd name="connsiteY21" fmla="*/ 0 h 1138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14900" h="1138773" fill="none" extrusionOk="0">
                        <a:moveTo>
                          <a:pt x="0" y="0"/>
                        </a:moveTo>
                        <a:cubicBezTo>
                          <a:pt x="273928" y="-22002"/>
                          <a:pt x="417532" y="-2497"/>
                          <a:pt x="565214" y="0"/>
                        </a:cubicBezTo>
                        <a:cubicBezTo>
                          <a:pt x="712896" y="2497"/>
                          <a:pt x="1031112" y="-25349"/>
                          <a:pt x="1179576" y="0"/>
                        </a:cubicBezTo>
                        <a:cubicBezTo>
                          <a:pt x="1328040" y="25349"/>
                          <a:pt x="1517782" y="-5031"/>
                          <a:pt x="1646491" y="0"/>
                        </a:cubicBezTo>
                        <a:cubicBezTo>
                          <a:pt x="1775200" y="5031"/>
                          <a:pt x="1979364" y="20828"/>
                          <a:pt x="2162556" y="0"/>
                        </a:cubicBezTo>
                        <a:cubicBezTo>
                          <a:pt x="2345748" y="-20828"/>
                          <a:pt x="2554967" y="23654"/>
                          <a:pt x="2875217" y="0"/>
                        </a:cubicBezTo>
                        <a:cubicBezTo>
                          <a:pt x="3195467" y="-23654"/>
                          <a:pt x="3241532" y="-18320"/>
                          <a:pt x="3342132" y="0"/>
                        </a:cubicBezTo>
                        <a:cubicBezTo>
                          <a:pt x="3442732" y="18320"/>
                          <a:pt x="3582799" y="-6850"/>
                          <a:pt x="3809047" y="0"/>
                        </a:cubicBezTo>
                        <a:cubicBezTo>
                          <a:pt x="4035296" y="6850"/>
                          <a:pt x="4071808" y="9204"/>
                          <a:pt x="4325112" y="0"/>
                        </a:cubicBezTo>
                        <a:cubicBezTo>
                          <a:pt x="4578416" y="-9204"/>
                          <a:pt x="4704884" y="-23403"/>
                          <a:pt x="4914900" y="0"/>
                        </a:cubicBezTo>
                        <a:cubicBezTo>
                          <a:pt x="4912955" y="117740"/>
                          <a:pt x="4914541" y="457828"/>
                          <a:pt x="4914900" y="580774"/>
                        </a:cubicBezTo>
                        <a:cubicBezTo>
                          <a:pt x="4915259" y="703720"/>
                          <a:pt x="4912584" y="1019620"/>
                          <a:pt x="4914900" y="1138773"/>
                        </a:cubicBezTo>
                        <a:cubicBezTo>
                          <a:pt x="4697727" y="1152833"/>
                          <a:pt x="4607931" y="1157444"/>
                          <a:pt x="4398836" y="1138773"/>
                        </a:cubicBezTo>
                        <a:cubicBezTo>
                          <a:pt x="4189741" y="1120102"/>
                          <a:pt x="4125333" y="1152242"/>
                          <a:pt x="3931920" y="1138773"/>
                        </a:cubicBezTo>
                        <a:cubicBezTo>
                          <a:pt x="3738507" y="1125304"/>
                          <a:pt x="3530088" y="1168413"/>
                          <a:pt x="3268409" y="1138773"/>
                        </a:cubicBezTo>
                        <a:cubicBezTo>
                          <a:pt x="3006730" y="1109133"/>
                          <a:pt x="2985303" y="1147057"/>
                          <a:pt x="2752344" y="1138773"/>
                        </a:cubicBezTo>
                        <a:cubicBezTo>
                          <a:pt x="2519385" y="1130489"/>
                          <a:pt x="2353974" y="1126202"/>
                          <a:pt x="2187130" y="1138773"/>
                        </a:cubicBezTo>
                        <a:cubicBezTo>
                          <a:pt x="2020286" y="1151344"/>
                          <a:pt x="1831400" y="1146312"/>
                          <a:pt x="1572768" y="1138773"/>
                        </a:cubicBezTo>
                        <a:cubicBezTo>
                          <a:pt x="1314136" y="1131234"/>
                          <a:pt x="1234468" y="1113828"/>
                          <a:pt x="1056703" y="1138773"/>
                        </a:cubicBezTo>
                        <a:cubicBezTo>
                          <a:pt x="878939" y="1163718"/>
                          <a:pt x="448604" y="1172400"/>
                          <a:pt x="0" y="1138773"/>
                        </a:cubicBezTo>
                        <a:cubicBezTo>
                          <a:pt x="-11772" y="943611"/>
                          <a:pt x="-20080" y="756953"/>
                          <a:pt x="0" y="557999"/>
                        </a:cubicBezTo>
                        <a:cubicBezTo>
                          <a:pt x="20080" y="359045"/>
                          <a:pt x="2320" y="153573"/>
                          <a:pt x="0" y="0"/>
                        </a:cubicBezTo>
                        <a:close/>
                      </a:path>
                      <a:path w="4914900" h="1138773" stroke="0" extrusionOk="0">
                        <a:moveTo>
                          <a:pt x="0" y="0"/>
                        </a:moveTo>
                        <a:cubicBezTo>
                          <a:pt x="214835" y="-1235"/>
                          <a:pt x="368263" y="16708"/>
                          <a:pt x="565214" y="0"/>
                        </a:cubicBezTo>
                        <a:cubicBezTo>
                          <a:pt x="762165" y="-16708"/>
                          <a:pt x="992167" y="-126"/>
                          <a:pt x="1228725" y="0"/>
                        </a:cubicBezTo>
                        <a:cubicBezTo>
                          <a:pt x="1465283" y="126"/>
                          <a:pt x="1465114" y="-7383"/>
                          <a:pt x="1695640" y="0"/>
                        </a:cubicBezTo>
                        <a:cubicBezTo>
                          <a:pt x="1926167" y="7383"/>
                          <a:pt x="1993244" y="-6377"/>
                          <a:pt x="2162556" y="0"/>
                        </a:cubicBezTo>
                        <a:cubicBezTo>
                          <a:pt x="2331868" y="6377"/>
                          <a:pt x="2533442" y="6463"/>
                          <a:pt x="2629471" y="0"/>
                        </a:cubicBezTo>
                        <a:cubicBezTo>
                          <a:pt x="2725501" y="-6463"/>
                          <a:pt x="3050469" y="-15059"/>
                          <a:pt x="3342132" y="0"/>
                        </a:cubicBezTo>
                        <a:cubicBezTo>
                          <a:pt x="3633795" y="15059"/>
                          <a:pt x="3662033" y="8976"/>
                          <a:pt x="3809047" y="0"/>
                        </a:cubicBezTo>
                        <a:cubicBezTo>
                          <a:pt x="3956062" y="-8976"/>
                          <a:pt x="4624073" y="10384"/>
                          <a:pt x="4914900" y="0"/>
                        </a:cubicBezTo>
                        <a:cubicBezTo>
                          <a:pt x="4905688" y="184911"/>
                          <a:pt x="4916094" y="337945"/>
                          <a:pt x="4914900" y="557999"/>
                        </a:cubicBezTo>
                        <a:cubicBezTo>
                          <a:pt x="4913706" y="778053"/>
                          <a:pt x="4888622" y="951876"/>
                          <a:pt x="4914900" y="1138773"/>
                        </a:cubicBezTo>
                        <a:cubicBezTo>
                          <a:pt x="4591429" y="1155652"/>
                          <a:pt x="4544907" y="1108581"/>
                          <a:pt x="4251389" y="1138773"/>
                        </a:cubicBezTo>
                        <a:cubicBezTo>
                          <a:pt x="3957871" y="1168965"/>
                          <a:pt x="3932105" y="1125857"/>
                          <a:pt x="3735324" y="1138773"/>
                        </a:cubicBezTo>
                        <a:cubicBezTo>
                          <a:pt x="3538544" y="1151689"/>
                          <a:pt x="3175396" y="1149241"/>
                          <a:pt x="3022664" y="1138773"/>
                        </a:cubicBezTo>
                        <a:cubicBezTo>
                          <a:pt x="2869932" y="1128305"/>
                          <a:pt x="2658016" y="1143910"/>
                          <a:pt x="2457450" y="1138773"/>
                        </a:cubicBezTo>
                        <a:cubicBezTo>
                          <a:pt x="2256884" y="1133636"/>
                          <a:pt x="2124596" y="1118608"/>
                          <a:pt x="1990535" y="1138773"/>
                        </a:cubicBezTo>
                        <a:cubicBezTo>
                          <a:pt x="1856475" y="1158938"/>
                          <a:pt x="1545849" y="1144059"/>
                          <a:pt x="1376172" y="1138773"/>
                        </a:cubicBezTo>
                        <a:cubicBezTo>
                          <a:pt x="1206495" y="1133487"/>
                          <a:pt x="972078" y="1133504"/>
                          <a:pt x="810959" y="1138773"/>
                        </a:cubicBezTo>
                        <a:cubicBezTo>
                          <a:pt x="649840" y="1144042"/>
                          <a:pt x="351034" y="1112048"/>
                          <a:pt x="0" y="1138773"/>
                        </a:cubicBezTo>
                        <a:cubicBezTo>
                          <a:pt x="-16873" y="897456"/>
                          <a:pt x="-11277" y="775134"/>
                          <a:pt x="0" y="580774"/>
                        </a:cubicBezTo>
                        <a:cubicBezTo>
                          <a:pt x="11277" y="386414"/>
                          <a:pt x="-4521" y="227709"/>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a:ea typeface="+mn-ea"/>
                <a:cs typeface="+mn-cs"/>
              </a:rPr>
              <a:t>Numerical Information</a:t>
            </a:r>
            <a:br>
              <a:rPr kumimoji="0" lang="en-GB" sz="1200" b="0" i="0" u="none" strike="noStrike" kern="1200" cap="none" spc="0" normalizeH="0" baseline="0" noProof="0" dirty="0">
                <a:ln>
                  <a:noFill/>
                </a:ln>
                <a:solidFill>
                  <a:prstClr val="black"/>
                </a:solidFill>
                <a:effectLst/>
                <a:uLnTx/>
                <a:uFillTx/>
                <a:latin typeface="Calibri"/>
                <a:ea typeface="+mn-ea"/>
                <a:cs typeface="+mn-cs"/>
              </a:rPr>
            </a:b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0% NEET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53% in Year 13, 13% year 12, 20% year 11, 13% year 14</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40% to SEND college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27% to ISP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27% to local college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7% to EOTS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white"/>
              </a:solidFill>
              <a:effectLst/>
              <a:uLnTx/>
              <a:uFillTx/>
              <a:latin typeface="Calibri"/>
              <a:ea typeface="+mn-ea"/>
              <a:cs typeface="+mn-cs"/>
            </a:endParaRPr>
          </a:p>
        </p:txBody>
      </p:sp>
      <p:graphicFrame>
        <p:nvGraphicFramePr>
          <p:cNvPr id="13" name="Chart 12">
            <a:extLst>
              <a:ext uri="{FF2B5EF4-FFF2-40B4-BE49-F238E27FC236}">
                <a16:creationId xmlns:a16="http://schemas.microsoft.com/office/drawing/2014/main" id="{30A734DD-1802-4045-82DD-5D561AC54090}"/>
              </a:ext>
            </a:extLst>
          </p:cNvPr>
          <p:cNvGraphicFramePr>
            <a:graphicFrameLocks/>
          </p:cNvGraphicFramePr>
          <p:nvPr/>
        </p:nvGraphicFramePr>
        <p:xfrm>
          <a:off x="9013371" y="5060437"/>
          <a:ext cx="3015817" cy="17130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a:extLst>
              <a:ext uri="{FF2B5EF4-FFF2-40B4-BE49-F238E27FC236}">
                <a16:creationId xmlns:a16="http://schemas.microsoft.com/office/drawing/2014/main" id="{5DD0F489-B443-4D52-9F2B-BC11A812B62B}"/>
              </a:ext>
            </a:extLst>
          </p:cNvPr>
          <p:cNvGraphicFramePr>
            <a:graphicFrameLocks/>
          </p:cNvGraphicFramePr>
          <p:nvPr/>
        </p:nvGraphicFramePr>
        <p:xfrm>
          <a:off x="5827170" y="1242906"/>
          <a:ext cx="6202018" cy="36123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8660173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otalTime>6</TotalTime>
  <Words>697</Words>
  <Application>Microsoft Office PowerPoint</Application>
  <PresentationFormat>Widescreen</PresentationFormat>
  <Paragraphs>113</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Trebuchet MS</vt:lpstr>
      <vt:lpstr>Wingdings 3</vt:lpstr>
      <vt:lpstr>Facet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Danielle Lamb</dc:creator>
  <cp:lastModifiedBy>Danielle Lamb</cp:lastModifiedBy>
  <cp:revision>1</cp:revision>
  <dcterms:created xsi:type="dcterms:W3CDTF">2024-03-04T15:05:53Z</dcterms:created>
  <dcterms:modified xsi:type="dcterms:W3CDTF">2024-03-04T15:12:29Z</dcterms:modified>
</cp:coreProperties>
</file>