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67" r:id="rId10"/>
    <p:sldId id="268" r:id="rId11"/>
    <p:sldId id="269" r:id="rId12"/>
    <p:sldId id="273" r:id="rId13"/>
    <p:sldId id="270" r:id="rId14"/>
    <p:sldId id="272" r:id="rId15"/>
    <p:sldId id="259" r:id="rId16"/>
    <p:sldId id="260" r:id="rId17"/>
    <p:sldId id="261" r:id="rId18"/>
    <p:sldId id="27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8810" autoAdjust="0"/>
  </p:normalViewPr>
  <p:slideViewPr>
    <p:cSldViewPr>
      <p:cViewPr varScale="1">
        <p:scale>
          <a:sx n="65" d="100"/>
          <a:sy n="65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64DF-83A7-4681-9D7D-801DFED1FB4C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6F888-8792-4D65-A9C1-F57FF08C90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6C90-E6A6-4943-87BD-0FFB85F4FDB6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F40A7-9029-42AF-8377-04AD6088A5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2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(1) They organise courses for groups and organisations, educational courses for schools and colleges and adventure holidays for Urdd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(4) Within this curriculum</a:t>
            </a:r>
            <a:r>
              <a:rPr lang="en-GB" baseline="0" dirty="0" smtClean="0"/>
              <a:t> lie aspects of PSE Earth Education.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6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8A4EB-9B73-4BCF-AEC9-65354CB4315B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76" y="76470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Year 3 &amp; 4 </a:t>
            </a:r>
            <a:br>
              <a:rPr lang="en-GB" sz="4000" b="1" dirty="0" smtClean="0">
                <a:latin typeface="Comic Sans MS" panose="030F0702030302020204" pitchFamily="66" charset="0"/>
              </a:rPr>
            </a:br>
            <a:r>
              <a:rPr lang="en-GB" sz="4000" b="1" dirty="0" smtClean="0">
                <a:latin typeface="Comic Sans MS" panose="030F0702030302020204" pitchFamily="66" charset="0"/>
              </a:rPr>
              <a:t>Glan-Llyn </a:t>
            </a:r>
            <a:r>
              <a:rPr lang="en-GB" sz="4000" b="1" dirty="0" smtClean="0">
                <a:latin typeface="Comic Sans MS" panose="030F0702030302020204" pitchFamily="66" charset="0"/>
              </a:rPr>
              <a:t>2019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westwood 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r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equipment do I need?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3081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Everything included on the </a:t>
            </a:r>
            <a:r>
              <a:rPr lang="en-GB" b="1" u="sng" dirty="0">
                <a:latin typeface="Comic Sans MS" panose="030F0702030302020204" pitchFamily="66" charset="0"/>
              </a:rPr>
              <a:t>kit list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Old </a:t>
            </a:r>
            <a:r>
              <a:rPr lang="en-GB" b="1" dirty="0" smtClean="0">
                <a:latin typeface="Comic Sans MS" panose="030F0702030302020204" pitchFamily="66" charset="0"/>
              </a:rPr>
              <a:t>clothes!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Medication/inhalers labelled </a:t>
            </a:r>
            <a:r>
              <a:rPr lang="en-GB" dirty="0">
                <a:latin typeface="Comic Sans MS" panose="030F0702030302020204" pitchFamily="66" charset="0"/>
              </a:rPr>
              <a:t>with dosage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No specialist equipment </a:t>
            </a:r>
            <a:r>
              <a:rPr lang="en-GB" dirty="0">
                <a:latin typeface="Comic Sans MS" panose="030F0702030302020204" pitchFamily="66" charset="0"/>
              </a:rPr>
              <a:t>– all provided (you can bring walking shoes if you wish)</a:t>
            </a:r>
          </a:p>
          <a:p>
            <a:r>
              <a:rPr lang="en-GB" dirty="0">
                <a:latin typeface="Comic Sans MS" panose="030F0702030302020204" pitchFamily="66" charset="0"/>
              </a:rPr>
              <a:t>Spending money in a purse/wallet </a:t>
            </a:r>
            <a:r>
              <a:rPr lang="en-GB" b="1" dirty="0">
                <a:latin typeface="Comic Sans MS" panose="030F0702030302020204" pitchFamily="66" charset="0"/>
              </a:rPr>
              <a:t>(£</a:t>
            </a:r>
            <a:r>
              <a:rPr lang="en-GB" b="1" dirty="0" smtClean="0">
                <a:latin typeface="Comic Sans MS" panose="030F0702030302020204" pitchFamily="66" charset="0"/>
              </a:rPr>
              <a:t>5-£10 </a:t>
            </a:r>
            <a:r>
              <a:rPr lang="en-GB" b="1" dirty="0">
                <a:latin typeface="Comic Sans MS" panose="030F0702030302020204" pitchFamily="66" charset="0"/>
              </a:rPr>
              <a:t>max)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No mobile phones!</a:t>
            </a:r>
          </a:p>
          <a:p>
            <a:r>
              <a:rPr lang="en-GB" dirty="0">
                <a:latin typeface="Comic Sans MS" panose="030F0702030302020204" pitchFamily="66" charset="0"/>
              </a:rPr>
              <a:t>Sun cream/ insect </a:t>
            </a:r>
            <a:r>
              <a:rPr lang="en-GB" dirty="0" smtClean="0">
                <a:latin typeface="Comic Sans MS" panose="030F0702030302020204" pitchFamily="66" charset="0"/>
              </a:rPr>
              <a:t>repellent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04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expected of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2" y="1196752"/>
            <a:ext cx="8892480" cy="5445224"/>
          </a:xfrm>
        </p:spPr>
        <p:txBody>
          <a:bodyPr>
            <a:no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Commitmen</a:t>
            </a:r>
            <a:r>
              <a:rPr lang="en-GB" sz="2400" b="1" dirty="0">
                <a:latin typeface="Comic Sans MS" panose="030F0702030302020204" pitchFamily="66" charset="0"/>
              </a:rPr>
              <a:t>t - </a:t>
            </a:r>
            <a:r>
              <a:rPr lang="en-GB" sz="2400" dirty="0">
                <a:latin typeface="Comic Sans MS" panose="030F0702030302020204" pitchFamily="66" charset="0"/>
              </a:rPr>
              <a:t>to every activity, making the most of every opportunity</a:t>
            </a:r>
          </a:p>
          <a:p>
            <a:r>
              <a:rPr lang="en-GB" sz="2400" b="1" u="sng" dirty="0">
                <a:latin typeface="Comic Sans MS" panose="030F0702030302020204" pitchFamily="66" charset="0"/>
              </a:rPr>
              <a:t>Consideration</a:t>
            </a:r>
            <a:r>
              <a:rPr lang="en-GB" sz="2400" b="1" dirty="0">
                <a:latin typeface="Comic Sans MS" panose="030F0702030302020204" pitchFamily="66" charset="0"/>
              </a:rPr>
              <a:t> - </a:t>
            </a:r>
            <a:r>
              <a:rPr lang="en-GB" sz="2400" dirty="0">
                <a:latin typeface="Comic Sans MS" panose="030F0702030302020204" pitchFamily="66" charset="0"/>
              </a:rPr>
              <a:t>for others, including staff</a:t>
            </a:r>
          </a:p>
          <a:p>
            <a:r>
              <a:rPr lang="en-GB" sz="2400" b="1" u="sng" dirty="0">
                <a:latin typeface="Comic Sans MS" panose="030F0702030302020204" pitchFamily="66" charset="0"/>
              </a:rPr>
              <a:t>Cooperation</a:t>
            </a:r>
            <a:r>
              <a:rPr lang="en-GB" sz="2400" b="1" dirty="0">
                <a:latin typeface="Comic Sans MS" panose="030F0702030302020204" pitchFamily="66" charset="0"/>
              </a:rPr>
              <a:t> - </a:t>
            </a:r>
            <a:r>
              <a:rPr lang="en-GB" sz="2400" dirty="0">
                <a:latin typeface="Comic Sans MS" panose="030F0702030302020204" pitchFamily="66" charset="0"/>
              </a:rPr>
              <a:t>work together, support your peers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Good manners </a:t>
            </a:r>
            <a:r>
              <a:rPr lang="en-GB" sz="2400" dirty="0">
                <a:latin typeface="Comic Sans MS" panose="030F0702030302020204" pitchFamily="66" charset="0"/>
              </a:rPr>
              <a:t>- inside and outside the centre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Listen </a:t>
            </a:r>
            <a:r>
              <a:rPr lang="en-GB" sz="2400" dirty="0">
                <a:latin typeface="Comic Sans MS" panose="030F0702030302020204" pitchFamily="66" charset="0"/>
              </a:rPr>
              <a:t>carefully to instructions and advice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Respect</a:t>
            </a:r>
            <a:r>
              <a:rPr lang="en-GB" sz="2400" dirty="0">
                <a:latin typeface="Comic Sans MS" panose="030F0702030302020204" pitchFamily="66" charset="0"/>
              </a:rPr>
              <a:t> for the centre and its equipment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Maturity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Independence</a:t>
            </a:r>
          </a:p>
          <a:p>
            <a:r>
              <a:rPr lang="en-GB" sz="2800" b="1" dirty="0">
                <a:latin typeface="Comic Sans MS" panose="030F0702030302020204" pitchFamily="66" charset="0"/>
              </a:rPr>
              <a:t>Appropriate behaviour – </a:t>
            </a:r>
            <a:r>
              <a:rPr lang="en-GB" sz="2800" b="1" u="sng" dirty="0">
                <a:latin typeface="Comic Sans MS" panose="030F0702030302020204" pitchFamily="66" charset="0"/>
              </a:rPr>
              <a:t>essential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Enjoy</a:t>
            </a:r>
            <a:r>
              <a:rPr lang="en-GB" sz="2400" dirty="0">
                <a:latin typeface="Comic Sans MS" panose="030F0702030302020204" pitchFamily="66" charset="0"/>
              </a:rPr>
              <a:t> ourselves, use your Welsh, and make the most of the opportunity</a:t>
            </a:r>
            <a:r>
              <a:rPr lang="en-GB" sz="2400" dirty="0" smtClean="0">
                <a:latin typeface="Comic Sans MS" panose="030F0702030302020204" pitchFamily="66" charset="0"/>
              </a:rPr>
              <a:t>! </a:t>
            </a:r>
            <a:r>
              <a:rPr lang="en-GB" sz="2400" dirty="0" smtClean="0">
                <a:latin typeface="Comic Sans MS" panose="030F0702030302020204" pitchFamily="66" charset="0"/>
                <a:sym typeface="Wingdings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3007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9740" t="16166" r="17662" b="10277"/>
          <a:stretch>
            <a:fillRect/>
          </a:stretch>
        </p:blipFill>
        <p:spPr bwMode="auto">
          <a:xfrm>
            <a:off x="395536" y="260648"/>
            <a:ext cx="8479234" cy="61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en-GB" dirty="0" smtClean="0"/>
              <a:t>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10708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READ AND SIGN THE HOME SCHOOL </a:t>
            </a:r>
            <a:r>
              <a:rPr lang="en-GB" sz="2400" dirty="0" smtClean="0">
                <a:latin typeface="Comic Sans MS" panose="030F0702030302020204" pitchFamily="66" charset="0"/>
              </a:rPr>
              <a:t>AGREEMENT (given out in the New Year).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COMPLETE THE HEALTH </a:t>
            </a:r>
            <a:r>
              <a:rPr lang="en-GB" sz="2400" dirty="0" smtClean="0">
                <a:latin typeface="Comic Sans MS" panose="030F0702030302020204" pitchFamily="66" charset="0"/>
              </a:rPr>
              <a:t>CERTIFICATE (given out in the New Year).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</a:t>
            </a:r>
            <a:r>
              <a:rPr lang="en-GB" sz="2400" dirty="0" smtClean="0">
                <a:latin typeface="Comic Sans MS" panose="030F0702030302020204" pitchFamily="66" charset="0"/>
              </a:rPr>
              <a:t>HAND </a:t>
            </a:r>
            <a:r>
              <a:rPr lang="en-GB" sz="2400" dirty="0">
                <a:latin typeface="Comic Sans MS" panose="030F0702030302020204" pitchFamily="66" charset="0"/>
              </a:rPr>
              <a:t>ANY LABELLED MEDICATION WITH WRITTEN INSTRUCTIONS TO </a:t>
            </a:r>
            <a:r>
              <a:rPr lang="en-GB" sz="2400" dirty="0" smtClean="0">
                <a:latin typeface="Comic Sans MS" panose="030F0702030302020204" pitchFamily="66" charset="0"/>
              </a:rPr>
              <a:t>STAFF (to be discussed closer to the date </a:t>
            </a:r>
            <a:r>
              <a:rPr lang="en-GB" sz="2400" dirty="0" err="1" smtClean="0">
                <a:latin typeface="Comic Sans MS" panose="030F0702030302020204" pitchFamily="66" charset="0"/>
              </a:rPr>
              <a:t>ofGlan-Llyn</a:t>
            </a:r>
            <a:r>
              <a:rPr lang="en-GB" sz="2400" dirty="0" smtClean="0">
                <a:latin typeface="Comic Sans MS" panose="030F0702030302020204" pitchFamily="66" charset="0"/>
              </a:rPr>
              <a:t>).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2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9512" y="3212976"/>
            <a:ext cx="8676456" cy="3744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en-GB" b="1" u="sng" dirty="0" smtClean="0">
                <a:latin typeface="Comic Sans MS" pitchFamily="66" charset="0"/>
              </a:rPr>
              <a:t>total </a:t>
            </a:r>
            <a:r>
              <a:rPr lang="en-GB" b="1" u="sng" dirty="0" smtClean="0">
                <a:latin typeface="Comic Sans MS" pitchFamily="66" charset="0"/>
              </a:rPr>
              <a:t>price...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544616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>
                <a:latin typeface="Comic Sans MS" pitchFamily="66" charset="0"/>
              </a:rPr>
              <a:t>PRICES:</a:t>
            </a:r>
            <a:endParaRPr lang="en-GB" b="1" u="sng" dirty="0" smtClean="0">
              <a:latin typeface="Comic Sans MS" pitchFamily="66" charset="0"/>
            </a:endParaRPr>
          </a:p>
          <a:p>
            <a:pPr lvl="2">
              <a:lnSpc>
                <a:spcPct val="170000"/>
              </a:lnSpc>
            </a:pPr>
            <a:r>
              <a:rPr lang="en-GB" sz="3000" b="1" dirty="0" smtClean="0">
                <a:latin typeface="Comic Sans MS" pitchFamily="66" charset="0"/>
              </a:rPr>
              <a:t>£</a:t>
            </a:r>
            <a:r>
              <a:rPr lang="en-GB" sz="3000" b="1" dirty="0" smtClean="0">
                <a:latin typeface="Comic Sans MS" pitchFamily="66" charset="0"/>
              </a:rPr>
              <a:t>85</a:t>
            </a:r>
            <a:endParaRPr lang="en-GB" sz="3000" b="1" dirty="0" smtClean="0">
              <a:latin typeface="Comic Sans MS" pitchFamily="66" charset="0"/>
            </a:endParaRPr>
          </a:p>
          <a:p>
            <a:pPr lvl="2">
              <a:lnSpc>
                <a:spcPct val="170000"/>
              </a:lnSpc>
            </a:pPr>
            <a:r>
              <a:rPr lang="en-GB" sz="3000" b="1" dirty="0" smtClean="0">
                <a:latin typeface="Comic Sans MS" pitchFamily="66" charset="0"/>
              </a:rPr>
              <a:t>£75 for children eligible for Free School meals.</a:t>
            </a:r>
            <a:endParaRPr lang="en-GB" sz="3100" b="1" dirty="0" smtClean="0">
              <a:latin typeface="Comic Sans MS" pitchFamily="66" charset="0"/>
            </a:endParaRPr>
          </a:p>
          <a:p>
            <a:pPr lvl="2" algn="ctr">
              <a:lnSpc>
                <a:spcPct val="170000"/>
              </a:lnSpc>
              <a:buNone/>
            </a:pPr>
            <a:r>
              <a:rPr lang="en-GB" sz="3100" b="1" dirty="0" smtClean="0">
                <a:latin typeface="Comic Sans MS" pitchFamily="66" charset="0"/>
              </a:rPr>
              <a:t>Deposits are needed ASAP and Full payment is </a:t>
            </a:r>
            <a:r>
              <a:rPr lang="en-GB" sz="3100" b="1" dirty="0" smtClean="0">
                <a:latin typeface="Comic Sans MS" pitchFamily="66" charset="0"/>
              </a:rPr>
              <a:t>needed by </a:t>
            </a:r>
          </a:p>
          <a:p>
            <a:pPr lvl="2" algn="ctr">
              <a:lnSpc>
                <a:spcPct val="170000"/>
              </a:lnSpc>
              <a:buNone/>
            </a:pPr>
            <a:r>
              <a:rPr lang="en-GB" sz="4100" b="1" u="sng" dirty="0" smtClean="0">
                <a:latin typeface="Comic Sans MS" pitchFamily="66" charset="0"/>
              </a:rPr>
              <a:t>Monday 14</a:t>
            </a:r>
            <a:r>
              <a:rPr lang="en-GB" sz="4100" b="1" u="sng" baseline="30000" dirty="0" smtClean="0">
                <a:latin typeface="Comic Sans MS" pitchFamily="66" charset="0"/>
              </a:rPr>
              <a:t>th</a:t>
            </a:r>
            <a:r>
              <a:rPr lang="en-GB" sz="4100" b="1" u="sng" dirty="0" smtClean="0">
                <a:latin typeface="Comic Sans MS" pitchFamily="66" charset="0"/>
              </a:rPr>
              <a:t> January 2019</a:t>
            </a:r>
            <a:r>
              <a:rPr lang="en-GB" sz="4100" b="1" dirty="0" smtClean="0">
                <a:latin typeface="Comic Sans MS" pitchFamily="66" charset="0"/>
              </a:rPr>
              <a:t> </a:t>
            </a:r>
            <a:r>
              <a:rPr lang="en-GB" sz="3100" b="1" dirty="0" smtClean="0">
                <a:latin typeface="Comic Sans MS" pitchFamily="66" charset="0"/>
              </a:rPr>
              <a:t>to </a:t>
            </a:r>
            <a:r>
              <a:rPr lang="en-GB" sz="3100" b="1" dirty="0" smtClean="0">
                <a:latin typeface="Comic Sans MS" pitchFamily="66" charset="0"/>
              </a:rPr>
              <a:t>secure our booking at Glan-Llyn</a:t>
            </a:r>
          </a:p>
          <a:p>
            <a:pPr lvl="2"/>
            <a:endParaRPr lang="en-GB" b="1" dirty="0" smtClean="0">
              <a:latin typeface="Comic Sans MS" pitchFamily="66" charset="0"/>
            </a:endParaRPr>
          </a:p>
          <a:p>
            <a:pPr lvl="2"/>
            <a:endParaRPr lang="en-GB" b="1" dirty="0" smtClean="0">
              <a:latin typeface="Comic Sans MS" pitchFamily="66" charset="0"/>
            </a:endParaRPr>
          </a:p>
          <a:p>
            <a:pPr lvl="2"/>
            <a:endParaRPr lang="en-GB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Roles and responsibilities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111" y="1628800"/>
            <a:ext cx="8686800" cy="4525963"/>
          </a:xfrm>
        </p:spPr>
        <p:txBody>
          <a:bodyPr/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Glan-Llyn</a:t>
            </a:r>
            <a:r>
              <a:rPr lang="en-GB" u="sng" dirty="0" smtClean="0">
                <a:latin typeface="Comic Sans MS" panose="030F0702030302020204" pitchFamily="66" charset="0"/>
              </a:rPr>
              <a:t> Staff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30490" r="25001" b="35861"/>
          <a:stretch/>
        </p:blipFill>
        <p:spPr bwMode="auto">
          <a:xfrm>
            <a:off x="-1" y="2538248"/>
            <a:ext cx="9128819" cy="36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6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70" y="116632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Roles and responsibilities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68" y="1268760"/>
            <a:ext cx="8686800" cy="4525963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Course Leader/Director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31681" r="24027" b="22198"/>
          <a:stretch/>
        </p:blipFill>
        <p:spPr bwMode="auto">
          <a:xfrm>
            <a:off x="-5498" y="1952434"/>
            <a:ext cx="9124863" cy="470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9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Roles and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Visiting Staff and Volunteers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t="34698" r="24390" b="41380"/>
          <a:stretch/>
        </p:blipFill>
        <p:spPr bwMode="auto">
          <a:xfrm>
            <a:off x="0" y="2636912"/>
            <a:ext cx="91729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0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ny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9531"/>
            <a:ext cx="4845313" cy="49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0"/>
            <a:ext cx="4720488" cy="1143000"/>
          </a:xfrm>
        </p:spPr>
        <p:txBody>
          <a:bodyPr/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54461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Gwersyll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Glan-llyn</a:t>
            </a:r>
            <a:r>
              <a:rPr lang="en-GB" sz="2400" dirty="0">
                <a:latin typeface="Comic Sans MS" panose="030F0702030302020204" pitchFamily="66" charset="0"/>
              </a:rPr>
              <a:t> is an outdoor education centre located on the shores of </a:t>
            </a:r>
            <a:r>
              <a:rPr lang="en-GB" sz="2400" dirty="0" err="1">
                <a:latin typeface="Comic Sans MS" panose="030F0702030302020204" pitchFamily="66" charset="0"/>
              </a:rPr>
              <a:t>Llyn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Tegid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near </a:t>
            </a:r>
            <a:r>
              <a:rPr lang="en-GB" sz="2400" dirty="0" err="1">
                <a:latin typeface="Comic Sans MS" panose="030F0702030302020204" pitchFamily="66" charset="0"/>
              </a:rPr>
              <a:t>Bala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It has been providing quality outdoor education courses since the 1950s!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centre has been developed over the years and is now said to be one of the leading outdoor education centres in Wales.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latin typeface="Comic Sans MS" panose="030F0702030302020204" pitchFamily="66" charset="0"/>
              </a:rPr>
              <a:t>Glan-Llyn</a:t>
            </a:r>
            <a:r>
              <a:rPr lang="en-GB" sz="2400" dirty="0" smtClean="0">
                <a:latin typeface="Comic Sans MS" panose="030F0702030302020204" pitchFamily="66" charset="0"/>
              </a:rPr>
              <a:t> has established its own curriculum with 4 main components; the Welsh language, being Welsh, the Urdd and Wales.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1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NATIONAL CURRICULUM </a:t>
            </a:r>
            <a:r>
              <a:rPr lang="en-GB" sz="2000" dirty="0" smtClean="0">
                <a:latin typeface="Comic Sans MS" panose="030F0702030302020204" pitchFamily="66" charset="0"/>
              </a:rPr>
              <a:t>(ASPECTS OF </a:t>
            </a:r>
            <a:r>
              <a:rPr lang="en-GB" sz="2000" dirty="0" err="1" smtClean="0">
                <a:latin typeface="Comic Sans MS" panose="030F0702030302020204" pitchFamily="66" charset="0"/>
              </a:rPr>
              <a:t>pe</a:t>
            </a:r>
            <a:r>
              <a:rPr lang="en-GB" sz="2000" dirty="0" smtClean="0">
                <a:latin typeface="Comic Sans MS" panose="030F0702030302020204" pitchFamily="66" charset="0"/>
              </a:rPr>
              <a:t>, 2008)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251520" y="1484784"/>
            <a:ext cx="5616624" cy="11513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Health, Fitness and Well being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4329943" y="3140968"/>
            <a:ext cx="4608512" cy="10801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Competitive Sports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98408" y="4221088"/>
            <a:ext cx="4870905" cy="9361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Adventurous Activities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4788024" y="5589240"/>
            <a:ext cx="4176464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Creative Activities</a:t>
            </a:r>
          </a:p>
        </p:txBody>
      </p:sp>
    </p:spTree>
    <p:extLst>
      <p:ext uri="{BB962C8B-B14F-4D97-AF65-F5344CB8AC3E}">
        <p14:creationId xmlns:p14="http://schemas.microsoft.com/office/powerpoint/2010/main" val="14676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Why go on a residential?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5292080" cy="5328592"/>
          </a:xfrm>
        </p:spPr>
        <p:txBody>
          <a:bodyPr>
            <a:normAutofit lnSpcReduction="1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Purposes:</a:t>
            </a: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further develop the pupils </a:t>
            </a:r>
            <a:r>
              <a:rPr lang="en-GB" sz="2400" dirty="0" smtClean="0">
                <a:latin typeface="Comic Sans MS" panose="030F0702030302020204" pitchFamily="66" charset="0"/>
              </a:rPr>
              <a:t>independence.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provide elements of challenge and </a:t>
            </a:r>
            <a:r>
              <a:rPr lang="en-GB" sz="2400" dirty="0" smtClean="0">
                <a:latin typeface="Comic Sans MS" panose="030F0702030302020204" pitchFamily="66" charset="0"/>
              </a:rPr>
              <a:t>adventure.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acquire new and relevant skills and knowledge that are </a:t>
            </a:r>
            <a:r>
              <a:rPr lang="en-GB" sz="2400" dirty="0" smtClean="0">
                <a:latin typeface="Comic Sans MS" panose="030F0702030302020204" pitchFamily="66" charset="0"/>
              </a:rPr>
              <a:t>transferable.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provide new opportunities - future use of leisure </a:t>
            </a:r>
            <a:r>
              <a:rPr lang="en-GB" sz="2400" dirty="0" smtClean="0">
                <a:latin typeface="Comic Sans MS" panose="030F0702030302020204" pitchFamily="66" charset="0"/>
              </a:rPr>
              <a:t>time.</a:t>
            </a:r>
          </a:p>
          <a:p>
            <a:pPr lvl="1"/>
            <a:r>
              <a:rPr lang="en-GB" sz="2400" dirty="0" smtClean="0">
                <a:latin typeface="Comic Sans MS" panose="030F0702030302020204" pitchFamily="66" charset="0"/>
              </a:rPr>
              <a:t>To become fully immersed in the Welsh language and culture. 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For </a:t>
            </a:r>
            <a:r>
              <a:rPr lang="en-GB" sz="2400" dirty="0" smtClean="0">
                <a:latin typeface="Comic Sans MS" panose="030F0702030302020204" pitchFamily="66" charset="0"/>
              </a:rPr>
              <a:t>enjoyment!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wels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77272"/>
            <a:ext cx="144016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92080" y="1341078"/>
            <a:ext cx="3671887" cy="1079500"/>
          </a:xfrm>
          <a:prstGeom prst="wedgeEllipseCallout">
            <a:avLst>
              <a:gd name="adj1" fmla="val 40826"/>
              <a:gd name="adj2" fmla="val 105997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Times New Roman" pitchFamily="18" charset="0"/>
              </a:rPr>
              <a:t>‘The children haven’t stopped talking about it’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Headteacher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615929" y="2924944"/>
            <a:ext cx="3024188" cy="1512888"/>
          </a:xfrm>
          <a:prstGeom prst="wedgeEllipseCallout">
            <a:avLst>
              <a:gd name="adj1" fmla="val -56618"/>
              <a:gd name="adj2" fmla="val 73486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Times New Roman" pitchFamily="18" charset="0"/>
              </a:rPr>
              <a:t>‘It was really brilliant, I wish I could still be </a:t>
            </a:r>
            <a:r>
              <a:rPr lang="en-GB" altLang="en-US" sz="1600" b="1" dirty="0" smtClean="0">
                <a:solidFill>
                  <a:schemeClr val="tx1"/>
                </a:solidFill>
                <a:latin typeface="Times New Roman" pitchFamily="18" charset="0"/>
              </a:rPr>
              <a:t>there! ’</a:t>
            </a:r>
            <a:endParaRPr lang="en-GB" altLang="en-US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Pupil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59598" y="4907588"/>
            <a:ext cx="2736850" cy="1439863"/>
          </a:xfrm>
          <a:prstGeom prst="wedgeEllipseCallout">
            <a:avLst>
              <a:gd name="adj1" fmla="val 53940"/>
              <a:gd name="adj2" fmla="val 71197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Times New Roman" pitchFamily="18" charset="0"/>
              </a:rPr>
              <a:t>‘The best few days of his life’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Junior School Parent</a:t>
            </a:r>
          </a:p>
        </p:txBody>
      </p:sp>
    </p:spTree>
    <p:extLst>
      <p:ext uri="{BB962C8B-B14F-4D97-AF65-F5344CB8AC3E}">
        <p14:creationId xmlns:p14="http://schemas.microsoft.com/office/powerpoint/2010/main" val="1947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else does </a:t>
            </a:r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b="1" dirty="0" smtClean="0">
                <a:latin typeface="Comic Sans MS" panose="030F0702030302020204" pitchFamily="66" charset="0"/>
              </a:rPr>
              <a:t> offer?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Visits </a:t>
            </a:r>
            <a:r>
              <a:rPr lang="en-GB" sz="2800" dirty="0" smtClean="0">
                <a:latin typeface="Comic Sans MS" panose="030F0702030302020204" pitchFamily="66" charset="0"/>
              </a:rPr>
              <a:t>are organised </a:t>
            </a:r>
            <a:r>
              <a:rPr lang="en-GB" sz="2800" dirty="0">
                <a:latin typeface="Comic Sans MS" panose="030F0702030302020204" pitchFamily="66" charset="0"/>
              </a:rPr>
              <a:t>away from school to enrich the Curriculum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Whilst </a:t>
            </a:r>
            <a:r>
              <a:rPr lang="en-GB" sz="2800" dirty="0">
                <a:latin typeface="Comic Sans MS" panose="030F0702030302020204" pitchFamily="66" charset="0"/>
              </a:rPr>
              <a:t>away from school, opportunities are offered to develop: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6027634" y="4797152"/>
            <a:ext cx="2987824" cy="56175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Self Confidence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3528" y="4649767"/>
            <a:ext cx="2664296" cy="611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Self Reliance</a:t>
            </a: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843808" y="3933600"/>
            <a:ext cx="3183826" cy="8635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Responsibility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23528" y="5629714"/>
            <a:ext cx="8642350" cy="935037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Care and regard for others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7140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2019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3096026"/>
            <a:ext cx="237611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Listening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Observing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Communicating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Planning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performing and evaluating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Thinking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logically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Decision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making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Problem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solving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Developing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aesthetic and safety awareness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35896" y="3744658"/>
            <a:ext cx="2089150" cy="26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Co-operation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Competition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Self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discipline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Sharing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Self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esteem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Leadership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Appreciation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Perseverance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Tolerance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Respect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28381" y="4724800"/>
            <a:ext cx="21605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Body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management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Endurance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Strength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Stamina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Co-ordination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879936" y="2341424"/>
            <a:ext cx="20891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Cognitive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594978" y="2441422"/>
            <a:ext cx="2233166" cy="10954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Personal</a:t>
            </a:r>
          </a:p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 Social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6128381" y="4077100"/>
            <a:ext cx="2376488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Physical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850" y="1232693"/>
            <a:ext cx="8567738" cy="792163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tile tx="0" ty="0" sx="100000" sy="100000" flip="none" algn="tl"/>
          </a:blipFill>
          <a:ln w="9525">
            <a:solidFill>
              <a:srgbClr val="6231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623100"/>
                </a:solidFill>
                <a:latin typeface="Comic Sans MS" panose="030F0702030302020204" pitchFamily="66" charset="0"/>
              </a:rPr>
              <a:t>At </a:t>
            </a:r>
            <a:r>
              <a:rPr lang="en-GB" altLang="en-US" sz="2000" dirty="0" err="1" smtClean="0">
                <a:solidFill>
                  <a:srgbClr val="623100"/>
                </a:solidFill>
                <a:latin typeface="Comic Sans MS" panose="030F0702030302020204" pitchFamily="66" charset="0"/>
              </a:rPr>
              <a:t>Glan</a:t>
            </a:r>
            <a:r>
              <a:rPr lang="en-GB" altLang="en-US" sz="2000" dirty="0" smtClean="0">
                <a:solidFill>
                  <a:srgbClr val="62310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2000" dirty="0" smtClean="0">
                <a:solidFill>
                  <a:srgbClr val="623100"/>
                </a:solidFill>
                <a:latin typeface="Comic Sans MS" panose="030F0702030302020204" pitchFamily="66" charset="0"/>
              </a:rPr>
              <a:t>L</a:t>
            </a:r>
            <a:r>
              <a:rPr lang="en-GB" altLang="en-US" sz="2000" dirty="0" err="1">
                <a:solidFill>
                  <a:srgbClr val="623100"/>
                </a:solidFill>
                <a:latin typeface="Comic Sans MS" panose="030F0702030302020204" pitchFamily="66" charset="0"/>
              </a:rPr>
              <a:t>lyn</a:t>
            </a:r>
            <a:r>
              <a:rPr lang="en-GB" altLang="en-US" sz="2000" dirty="0">
                <a:solidFill>
                  <a:srgbClr val="623100"/>
                </a:solidFill>
                <a:latin typeface="Comic Sans MS" panose="030F0702030302020204" pitchFamily="66" charset="0"/>
              </a:rPr>
              <a:t> the following skills and attributes are enhanced through outdoor and adventurous activities:</a:t>
            </a:r>
          </a:p>
        </p:txBody>
      </p:sp>
      <p:pic>
        <p:nvPicPr>
          <p:cNvPr id="12" name="Picture 2" descr="Image result for welsh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05048"/>
            <a:ext cx="2328371" cy="13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Glan-Llyn </a:t>
            </a:r>
            <a:r>
              <a:rPr lang="en-GB" sz="3200" b="1" dirty="0" smtClean="0">
                <a:latin typeface="Comic Sans MS" panose="030F0702030302020204" pitchFamily="66" charset="0"/>
              </a:rPr>
              <a:t>2019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three C’s: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916832"/>
            <a:ext cx="61125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C-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Commitment 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284984"/>
            <a:ext cx="62664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C-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Consideration</a:t>
            </a:r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653136"/>
            <a:ext cx="5997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C-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Co-operation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Possible Activities…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62" y="1844824"/>
            <a:ext cx="3452957" cy="4652308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Raft </a:t>
            </a:r>
            <a:r>
              <a:rPr lang="en-GB" dirty="0" smtClean="0">
                <a:latin typeface="Comic Sans MS" panose="030F0702030302020204" pitchFamily="66" charset="0"/>
              </a:rPr>
              <a:t>Building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Canoeing</a:t>
            </a:r>
          </a:p>
          <a:p>
            <a:r>
              <a:rPr lang="en-GB" dirty="0">
                <a:latin typeface="Comic Sans MS" panose="030F0702030302020204" pitchFamily="66" charset="0"/>
              </a:rPr>
              <a:t>Ten pin </a:t>
            </a:r>
            <a:r>
              <a:rPr lang="en-GB" dirty="0" smtClean="0">
                <a:latin typeface="Comic Sans MS" panose="030F0702030302020204" pitchFamily="66" charset="0"/>
              </a:rPr>
              <a:t>bowling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Kayaking</a:t>
            </a:r>
          </a:p>
          <a:p>
            <a:r>
              <a:rPr lang="en-GB" dirty="0">
                <a:latin typeface="Comic Sans MS" panose="030F0702030302020204" pitchFamily="66" charset="0"/>
              </a:rPr>
              <a:t>High </a:t>
            </a:r>
            <a:r>
              <a:rPr lang="en-GB" dirty="0" smtClean="0">
                <a:latin typeface="Comic Sans MS" panose="030F0702030302020204" pitchFamily="66" charset="0"/>
              </a:rPr>
              <a:t>Ropes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Rock climbing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Archery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17411" r="65865" b="41295"/>
          <a:stretch/>
        </p:blipFill>
        <p:spPr bwMode="auto">
          <a:xfrm>
            <a:off x="3851920" y="1357496"/>
            <a:ext cx="1829062" cy="18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7" t="17340" r="38898" b="41224"/>
          <a:stretch/>
        </p:blipFill>
        <p:spPr bwMode="auto">
          <a:xfrm>
            <a:off x="5672771" y="3191875"/>
            <a:ext cx="1737727" cy="17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9" t="18447" r="12367" b="40776"/>
          <a:stretch/>
        </p:blipFill>
        <p:spPr bwMode="auto">
          <a:xfrm>
            <a:off x="7493140" y="1357496"/>
            <a:ext cx="1592623" cy="183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949" r="65631" b="39925"/>
          <a:stretch/>
        </p:blipFill>
        <p:spPr bwMode="auto">
          <a:xfrm>
            <a:off x="3851920" y="3176724"/>
            <a:ext cx="1841820" cy="17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t="23599" r="39095" b="35668"/>
          <a:stretch/>
        </p:blipFill>
        <p:spPr bwMode="auto">
          <a:xfrm>
            <a:off x="5658761" y="1357496"/>
            <a:ext cx="1834379" cy="183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8" t="29849" r="12195" b="27909"/>
          <a:stretch/>
        </p:blipFill>
        <p:spPr bwMode="auto">
          <a:xfrm>
            <a:off x="7421117" y="3176724"/>
            <a:ext cx="1669565" cy="17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 result for Glan lly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926017"/>
            <a:ext cx="5233843" cy="17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2019: </a:t>
            </a:r>
            <a:r>
              <a:rPr lang="en-GB" b="1" dirty="0" smtClean="0">
                <a:latin typeface="Comic Sans MS" panose="030F0702030302020204" pitchFamily="66" charset="0"/>
              </a:rPr>
              <a:t>Itinerary*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196752"/>
            <a:ext cx="4419600" cy="54726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rgbClr val="623100"/>
            </a:solidFill>
            <a:miter lim="800000"/>
            <a:headEnd/>
            <a:tailEnd/>
          </a:ln>
        </p:spPr>
        <p:txBody>
          <a:bodyPr vert="horz" rIns="5400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800" b="1" u="sng" dirty="0" smtClean="0">
                <a:latin typeface="Comic Sans MS" panose="030F0702030302020204" pitchFamily="66" charset="0"/>
              </a:rPr>
              <a:t>Day One</a:t>
            </a:r>
          </a:p>
          <a:p>
            <a:pPr>
              <a:buFontTx/>
              <a:buNone/>
            </a:pPr>
            <a:endParaRPr lang="en-GB" altLang="en-US" sz="1800" b="1" i="1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 am</a:t>
            </a:r>
            <a:r>
              <a:rPr lang="en-GB" altLang="en-US" sz="1800" i="1" dirty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Leave school for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10:45 am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approx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):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Arrive at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11:00 – 12:00 pm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children allocated dormitories, beds made (by children!), unpacking, meet staff, fire drill, timetable given and ‘kit’ allocation.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12:30 – 1:00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Lunch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1:30 – 4:30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Afternoon activities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4:30 – 5:00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Free Time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5:00 – 6:00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Tea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6:00 – 9:00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Evening Activities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ish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!)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lights out!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716016" y="1196752"/>
            <a:ext cx="4320479" cy="5472607"/>
          </a:xfrm>
          <a:prstGeom prst="rect">
            <a:avLst/>
          </a:prstGeom>
          <a:noFill/>
          <a:ln w="9525">
            <a:solidFill>
              <a:srgbClr val="623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u="sng" dirty="0">
                <a:latin typeface="Comic Sans MS" panose="030F0702030302020204" pitchFamily="66" charset="0"/>
              </a:rPr>
              <a:t>Day Two </a:t>
            </a:r>
            <a:endParaRPr lang="en-GB" altLang="en-US" sz="2800" b="1" u="sng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 i="1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8:30 am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Breakfast</a:t>
            </a:r>
            <a:endParaRPr lang="en-GB" altLang="en-US" sz="1800" b="1" i="1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 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– 12.30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am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</a:t>
            </a:r>
            <a:r>
              <a:rPr lang="en-GB" altLang="en-US" sz="1800" dirty="0">
                <a:latin typeface="Comic Sans MS" panose="030F0702030302020204" pitchFamily="66" charset="0"/>
              </a:rPr>
              <a:t>Morning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activities.</a:t>
            </a:r>
            <a:endParaRPr lang="en-GB" altLang="en-U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12:30 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–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1:00 pm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 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Lunch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1:30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approx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)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Leave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Glan-Llyn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3:15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Arrive back at school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31" descr="MCj014085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9" y="3429000"/>
            <a:ext cx="2049516" cy="25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1530</TotalTime>
  <Words>707</Words>
  <Application>Microsoft Office PowerPoint</Application>
  <PresentationFormat>On-screen Show (4:3)</PresentationFormat>
  <Paragraphs>124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Comic Sans MS</vt:lpstr>
      <vt:lpstr>Franklin Gothic Book</vt:lpstr>
      <vt:lpstr>Franklin Gothic Medium</vt:lpstr>
      <vt:lpstr>Maiandra GD</vt:lpstr>
      <vt:lpstr>Script MT Bold</vt:lpstr>
      <vt:lpstr>Times New Roman</vt:lpstr>
      <vt:lpstr>Wingdings</vt:lpstr>
      <vt:lpstr>Wingdings 2</vt:lpstr>
      <vt:lpstr>Trek</vt:lpstr>
      <vt:lpstr>Year 3 &amp; 4  Glan-Llyn 2019</vt:lpstr>
      <vt:lpstr>Glan-llyn</vt:lpstr>
      <vt:lpstr>NATIONAL CURRICULUM (ASPECTS OF pe, 2008)</vt:lpstr>
      <vt:lpstr>Why go on a residential?</vt:lpstr>
      <vt:lpstr>What else does Glan-Llyn offer?</vt:lpstr>
      <vt:lpstr>Glan-llyn 2019</vt:lpstr>
      <vt:lpstr>Glan-Llyn 2019</vt:lpstr>
      <vt:lpstr>Possible Activities…</vt:lpstr>
      <vt:lpstr>Glan-llyn 2019: Itinerary* </vt:lpstr>
      <vt:lpstr>What equipment do I need?</vt:lpstr>
      <vt:lpstr>What is expected of us?</vt:lpstr>
      <vt:lpstr>PowerPoint Presentation</vt:lpstr>
      <vt:lpstr>Continued…</vt:lpstr>
      <vt:lpstr>total price...</vt:lpstr>
      <vt:lpstr>Roles and responsibilities </vt:lpstr>
      <vt:lpstr>Roles and responsibilities </vt:lpstr>
      <vt:lpstr>Roles and responsibilities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and 4  Glan-Llyn 2017</dc:title>
  <dc:creator>MERRY CHRISTMAS BEN</dc:creator>
  <cp:lastModifiedBy>Zoe Moorcroft</cp:lastModifiedBy>
  <cp:revision>34</cp:revision>
  <dcterms:created xsi:type="dcterms:W3CDTF">2017-01-07T20:30:23Z</dcterms:created>
  <dcterms:modified xsi:type="dcterms:W3CDTF">2018-11-19T21:51:00Z</dcterms:modified>
</cp:coreProperties>
</file>