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70" r:id="rId3"/>
    <p:sldId id="271" r:id="rId4"/>
    <p:sldId id="272" r:id="rId5"/>
    <p:sldId id="273" r:id="rId6"/>
    <p:sldId id="274" r:id="rId7"/>
    <p:sldId id="275" r:id="rId8"/>
    <p:sldId id="276" r:id="rId9"/>
    <p:sldId id="277" r:id="rId10"/>
    <p:sldId id="278" r:id="rId11"/>
    <p:sldId id="279"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9429"/>
    <a:srgbClr val="E51E21"/>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5" d="100"/>
          <a:sy n="85" d="100"/>
        </p:scale>
        <p:origin x="1363" y="4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27/03/2025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3.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3.xml"/><Relationship Id="rId4" Type="http://schemas.openxmlformats.org/officeDocument/2006/relationships/image" Target="../media/image13.tiff"/></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hyperlink" Target="https://www.twinkl.co.uk/resources/ks2-history/ks2-history-of-britain/early-british-history-british-history-history-subjects-key-stage-2"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9C5F71A4-12C5-4130-8BB2-DDF87B25A043}"/>
              </a:ext>
            </a:extLst>
          </p:cNvPr>
          <p:cNvSpPr/>
          <p:nvPr/>
        </p:nvSpPr>
        <p:spPr>
          <a:xfrm>
            <a:off x="3816991" y="5402510"/>
            <a:ext cx="1333849" cy="889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a:extLst>
              <a:ext uri="{FF2B5EF4-FFF2-40B4-BE49-F238E27FC236}">
                <a16:creationId xmlns:a16="http://schemas.microsoft.com/office/drawing/2014/main" id="{16A8D508-BE15-4A68-A759-A3E77B41EF4D}"/>
              </a:ext>
            </a:extLst>
          </p:cNvPr>
          <p:cNvSpPr/>
          <p:nvPr/>
        </p:nvSpPr>
        <p:spPr>
          <a:xfrm>
            <a:off x="8472881" y="5999526"/>
            <a:ext cx="671119" cy="889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34D63454-E6B3-4212-AA3A-A9100372A6A0}"/>
              </a:ext>
            </a:extLst>
          </p:cNvPr>
          <p:cNvSpPr/>
          <p:nvPr/>
        </p:nvSpPr>
        <p:spPr>
          <a:xfrm>
            <a:off x="8472881" y="6596544"/>
            <a:ext cx="671119" cy="26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9E72055D-AA47-4095-BFE0-A83D3960E059}"/>
              </a:ext>
            </a:extLst>
          </p:cNvPr>
          <p:cNvSpPr txBox="1">
            <a:spLocks/>
          </p:cNvSpPr>
          <p:nvPr/>
        </p:nvSpPr>
        <p:spPr>
          <a:xfrm>
            <a:off x="427838" y="662730"/>
            <a:ext cx="8271545" cy="810470"/>
          </a:xfrm>
          <a:prstGeom prst="roundRect">
            <a:avLst>
              <a:gd name="adj" fmla="val 0"/>
            </a:avLst>
          </a:prstGeom>
          <a:solidFill>
            <a:srgbClr val="689429"/>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Purpose of a Vehicle</a:t>
            </a:r>
            <a:endParaRPr lang="en-GB" dirty="0">
              <a:solidFill>
                <a:schemeClr val="bg1"/>
              </a:solidFill>
              <a:latin typeface="+mn-lt"/>
            </a:endParaRPr>
          </a:p>
        </p:txBody>
      </p:sp>
      <p:sp>
        <p:nvSpPr>
          <p:cNvPr id="5" name="Rectangle: Rounded Corners 4">
            <a:extLst>
              <a:ext uri="{FF2B5EF4-FFF2-40B4-BE49-F238E27FC236}">
                <a16:creationId xmlns:a16="http://schemas.microsoft.com/office/drawing/2014/main" id="{A593B8EF-ACF1-4ACF-BFC5-EAA7BA226F60}"/>
              </a:ext>
            </a:extLst>
          </p:cNvPr>
          <p:cNvSpPr/>
          <p:nvPr/>
        </p:nvSpPr>
        <p:spPr>
          <a:xfrm>
            <a:off x="636732" y="1547041"/>
            <a:ext cx="7853755" cy="18819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GB" altLang="en-US" dirty="0">
                <a:solidFill>
                  <a:schemeClr val="tx1"/>
                </a:solidFill>
              </a:rPr>
              <a:t>The materials you use and the design of your vehicle will depend on what the vehicle needs to do and where it will be travelling.</a:t>
            </a:r>
          </a:p>
          <a:p>
            <a:pPr algn="just">
              <a:spcBef>
                <a:spcPct val="0"/>
              </a:spcBef>
            </a:pPr>
            <a:endParaRPr lang="en-GB" altLang="en-US" dirty="0">
              <a:solidFill>
                <a:schemeClr val="tx1"/>
              </a:solidFill>
            </a:endParaRPr>
          </a:p>
          <a:p>
            <a:pPr algn="just">
              <a:spcBef>
                <a:spcPct val="0"/>
              </a:spcBef>
            </a:pPr>
            <a:r>
              <a:rPr lang="en-GB" altLang="en-US" dirty="0">
                <a:solidFill>
                  <a:schemeClr val="tx1"/>
                </a:solidFill>
              </a:rPr>
              <a:t>Will it be transporting people or something else? Will it need to travel at high speeds? What kind of ground will it travel on?</a:t>
            </a:r>
            <a:endParaRPr lang="en-GB" altLang="en-US" dirty="0">
              <a:solidFill>
                <a:srgbClr val="FF0000"/>
              </a:solidFill>
            </a:endParaRPr>
          </a:p>
        </p:txBody>
      </p:sp>
      <p:sp>
        <p:nvSpPr>
          <p:cNvPr id="14" name="Rectangle: Rounded Corners 13">
            <a:extLst>
              <a:ext uri="{FF2B5EF4-FFF2-40B4-BE49-F238E27FC236}">
                <a16:creationId xmlns:a16="http://schemas.microsoft.com/office/drawing/2014/main" id="{97A9E49F-D427-4C89-89C3-45BB90258E89}"/>
              </a:ext>
            </a:extLst>
          </p:cNvPr>
          <p:cNvSpPr/>
          <p:nvPr/>
        </p:nvSpPr>
        <p:spPr>
          <a:xfrm>
            <a:off x="752475" y="3752851"/>
            <a:ext cx="2486025" cy="1986733"/>
          </a:xfrm>
          <a:prstGeom prst="roundRect">
            <a:avLst/>
          </a:prstGeom>
          <a:blipFill>
            <a:blip r:embed="rId3" cstate="screen">
              <a:extLst>
                <a:ext uri="{28A0092B-C50C-407E-A947-70E740481C1C}">
                  <a14:useLocalDpi xmlns:a14="http://schemas.microsoft.com/office/drawing/2010/main"/>
                </a:ext>
              </a:extLst>
            </a:blip>
            <a:stretch>
              <a:fillRect/>
            </a:stretch>
          </a:blip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CCCB4272-615D-4596-88C1-AC7ADAF4B553}"/>
              </a:ext>
            </a:extLst>
          </p:cNvPr>
          <p:cNvSpPr/>
          <p:nvPr/>
        </p:nvSpPr>
        <p:spPr>
          <a:xfrm>
            <a:off x="3352800" y="3752850"/>
            <a:ext cx="2486025" cy="1986733"/>
          </a:xfrm>
          <a:prstGeom prst="roundRect">
            <a:avLst/>
          </a:prstGeom>
          <a:blipFill>
            <a:blip r:embed="rId4" cstate="screen">
              <a:extLst>
                <a:ext uri="{28A0092B-C50C-407E-A947-70E740481C1C}">
                  <a14:useLocalDpi xmlns:a14="http://schemas.microsoft.com/office/drawing/2010/main"/>
                </a:ext>
              </a:extLst>
            </a:blip>
            <a:stretch>
              <a:fillRect/>
            </a:stretch>
          </a:blip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0F6D717F-9FA1-40A1-BBD8-A29BF508C406}"/>
              </a:ext>
            </a:extLst>
          </p:cNvPr>
          <p:cNvSpPr/>
          <p:nvPr/>
        </p:nvSpPr>
        <p:spPr>
          <a:xfrm>
            <a:off x="5953125" y="3752850"/>
            <a:ext cx="2486025" cy="1986733"/>
          </a:xfrm>
          <a:prstGeom prst="roundRect">
            <a:avLst/>
          </a:prstGeom>
          <a:blipFill>
            <a:blip r:embed="rId5" cstate="screen">
              <a:extLst>
                <a:ext uri="{28A0092B-C50C-407E-A947-70E740481C1C}">
                  <a14:useLocalDpi xmlns:a14="http://schemas.microsoft.com/office/drawing/2010/main"/>
                </a:ext>
              </a:extLst>
            </a:blip>
            <a:stretch>
              <a:fillRect/>
            </a:stretch>
          </a:blip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100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90259512-ECBE-4EFF-9BD1-F479486EE242}"/>
              </a:ext>
            </a:extLst>
          </p:cNvPr>
          <p:cNvSpPr/>
          <p:nvPr/>
        </p:nvSpPr>
        <p:spPr>
          <a:xfrm>
            <a:off x="8472881" y="6596544"/>
            <a:ext cx="671119" cy="26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EE4A4F69-478C-4E6C-ACCA-9F1AC35CFCA8}"/>
              </a:ext>
            </a:extLst>
          </p:cNvPr>
          <p:cNvSpPr txBox="1">
            <a:spLocks/>
          </p:cNvSpPr>
          <p:nvPr/>
        </p:nvSpPr>
        <p:spPr>
          <a:xfrm>
            <a:off x="427838" y="662730"/>
            <a:ext cx="8271545" cy="810470"/>
          </a:xfrm>
          <a:prstGeom prst="roundRect">
            <a:avLst>
              <a:gd name="adj" fmla="val 0"/>
            </a:avLst>
          </a:prstGeom>
          <a:solidFill>
            <a:srgbClr val="689429"/>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3600" dirty="0">
                <a:solidFill>
                  <a:schemeClr val="bg1"/>
                </a:solidFill>
              </a:rPr>
              <a:t>What Will Your Vehicle Look Like?</a:t>
            </a:r>
            <a:endParaRPr lang="en-GB" sz="3600" dirty="0">
              <a:solidFill>
                <a:schemeClr val="bg1"/>
              </a:solidFill>
              <a:latin typeface="+mn-lt"/>
            </a:endParaRPr>
          </a:p>
        </p:txBody>
      </p:sp>
      <p:sp>
        <p:nvSpPr>
          <p:cNvPr id="5" name="Rectangle: Rounded Corners 4">
            <a:extLst>
              <a:ext uri="{FF2B5EF4-FFF2-40B4-BE49-F238E27FC236}">
                <a16:creationId xmlns:a16="http://schemas.microsoft.com/office/drawing/2014/main" id="{15D49B80-DEB7-4804-9FCF-8868C2462506}"/>
              </a:ext>
            </a:extLst>
          </p:cNvPr>
          <p:cNvSpPr/>
          <p:nvPr/>
        </p:nvSpPr>
        <p:spPr>
          <a:xfrm>
            <a:off x="636732" y="1480366"/>
            <a:ext cx="7853755" cy="8913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GB" altLang="en-US" dirty="0">
                <a:solidFill>
                  <a:schemeClr val="tx1"/>
                </a:solidFill>
              </a:rPr>
              <a:t>Once you’ve designed the wheels, axle and chassis, it is then time to think about what your vehicle will look like.</a:t>
            </a:r>
            <a:endParaRPr lang="en-GB" altLang="en-US" dirty="0">
              <a:solidFill>
                <a:srgbClr val="FF0000"/>
              </a:solidFill>
            </a:endParaRPr>
          </a:p>
        </p:txBody>
      </p:sp>
      <p:sp>
        <p:nvSpPr>
          <p:cNvPr id="8" name="Rectangle: Rounded Corners 7">
            <a:extLst>
              <a:ext uri="{FF2B5EF4-FFF2-40B4-BE49-F238E27FC236}">
                <a16:creationId xmlns:a16="http://schemas.microsoft.com/office/drawing/2014/main" id="{3D50B422-D632-4AC8-BE6F-260385AC2D89}"/>
              </a:ext>
            </a:extLst>
          </p:cNvPr>
          <p:cNvSpPr/>
          <p:nvPr/>
        </p:nvSpPr>
        <p:spPr>
          <a:xfrm>
            <a:off x="1872000" y="2438399"/>
            <a:ext cx="2495549" cy="1811655"/>
          </a:xfrm>
          <a:prstGeom prst="roundRect">
            <a:avLst/>
          </a:prstGeom>
          <a:blipFill>
            <a:blip r:embed="rId3" cstate="screen">
              <a:extLst>
                <a:ext uri="{28A0092B-C50C-407E-A947-70E740481C1C}">
                  <a14:useLocalDpi xmlns:a14="http://schemas.microsoft.com/office/drawing/2010/main"/>
                </a:ext>
              </a:extLst>
            </a:blip>
            <a:stretch>
              <a:fillRect l="-1933" r="-1933"/>
            </a:stretch>
          </a:blip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D61ADE3-E3A1-4154-ADAA-B39686B1D01B}"/>
              </a:ext>
            </a:extLst>
          </p:cNvPr>
          <p:cNvSpPr/>
          <p:nvPr/>
        </p:nvSpPr>
        <p:spPr>
          <a:xfrm>
            <a:off x="1872000" y="4419601"/>
            <a:ext cx="2484000" cy="1811655"/>
          </a:xfrm>
          <a:prstGeom prst="roundRect">
            <a:avLst/>
          </a:prstGeom>
          <a:blipFill>
            <a:blip r:embed="rId4" cstate="screen">
              <a:extLst>
                <a:ext uri="{28A0092B-C50C-407E-A947-70E740481C1C}">
                  <a14:useLocalDpi xmlns:a14="http://schemas.microsoft.com/office/drawing/2010/main"/>
                </a:ext>
              </a:extLst>
            </a:blip>
            <a:stretch>
              <a:fillRect l="-21740" t="-11601" r="-13044" b="-35447"/>
            </a:stretch>
          </a:blip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D7F6F535-D1C5-4915-A837-FEE9FE254BCD}"/>
              </a:ext>
            </a:extLst>
          </p:cNvPr>
          <p:cNvSpPr/>
          <p:nvPr/>
        </p:nvSpPr>
        <p:spPr>
          <a:xfrm>
            <a:off x="4611543" y="2447926"/>
            <a:ext cx="2495549" cy="1811655"/>
          </a:xfrm>
          <a:prstGeom prst="roundRect">
            <a:avLst/>
          </a:prstGeom>
          <a:blipFill>
            <a:blip r:embed="rId5" cstate="screen">
              <a:extLst>
                <a:ext uri="{28A0092B-C50C-407E-A947-70E740481C1C}">
                  <a14:useLocalDpi xmlns:a14="http://schemas.microsoft.com/office/drawing/2010/main"/>
                </a:ext>
              </a:extLst>
            </a:blip>
            <a:stretch>
              <a:fillRect/>
            </a:stretch>
          </a:blip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2A70B0D9-E5A8-45C8-81BA-84905FD1B86A}"/>
              </a:ext>
            </a:extLst>
          </p:cNvPr>
          <p:cNvSpPr/>
          <p:nvPr/>
        </p:nvSpPr>
        <p:spPr>
          <a:xfrm>
            <a:off x="4611543" y="4419601"/>
            <a:ext cx="2495549" cy="1811655"/>
          </a:xfrm>
          <a:prstGeom prst="roundRect">
            <a:avLst/>
          </a:prstGeom>
          <a:blipFill>
            <a:blip r:embed="rId6" cstate="screen">
              <a:extLst>
                <a:ext uri="{28A0092B-C50C-407E-A947-70E740481C1C}">
                  <a14:useLocalDpi xmlns:a14="http://schemas.microsoft.com/office/drawing/2010/main"/>
                </a:ext>
              </a:extLst>
            </a:blip>
            <a:stretch>
              <a:fillRect l="-63962" t="-7627" r="-6260" b="-35447"/>
            </a:stretch>
          </a:blip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8166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1B32732-274E-4F81-98DC-ABF26091917D}"/>
              </a:ext>
            </a:extLst>
          </p:cNvPr>
          <p:cNvSpPr/>
          <p:nvPr/>
        </p:nvSpPr>
        <p:spPr>
          <a:xfrm>
            <a:off x="3905075" y="2984383"/>
            <a:ext cx="1333849" cy="889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7C5B0269-5675-49F8-944A-EC264C528A45}"/>
              </a:ext>
            </a:extLst>
          </p:cNvPr>
          <p:cNvSpPr/>
          <p:nvPr/>
        </p:nvSpPr>
        <p:spPr>
          <a:xfrm>
            <a:off x="8472881" y="5999526"/>
            <a:ext cx="671119" cy="889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21A5-F0BF-424F-9541-E374CAE38F4A}"/>
              </a:ext>
            </a:extLst>
          </p:cNvPr>
          <p:cNvSpPr>
            <a:spLocks noGrp="1"/>
          </p:cNvSpPr>
          <p:nvPr>
            <p:ph type="title"/>
          </p:nvPr>
        </p:nvSpPr>
        <p:spPr>
          <a:xfrm>
            <a:off x="427838" y="662730"/>
            <a:ext cx="8271545" cy="810470"/>
          </a:xfrm>
          <a:prstGeom prst="roundRect">
            <a:avLst>
              <a:gd name="adj" fmla="val 0"/>
            </a:avLst>
          </a:prstGeom>
          <a:solidFill>
            <a:srgbClr val="689429"/>
          </a:solidFill>
        </p:spPr>
        <p:txBody>
          <a:bodyPr/>
          <a:lstStyle/>
          <a:p>
            <a:r>
              <a:rPr lang="en-GB" dirty="0">
                <a:solidFill>
                  <a:schemeClr val="bg1"/>
                </a:solidFill>
                <a:latin typeface="+mn-lt"/>
              </a:rPr>
              <a:t>How Does It Move?</a:t>
            </a:r>
          </a:p>
        </p:txBody>
      </p:sp>
      <p:sp>
        <p:nvSpPr>
          <p:cNvPr id="3" name="Rectangle 2">
            <a:hlinkClick r:id="rId2"/>
            <a:extLst>
              <a:ext uri="{FF2B5EF4-FFF2-40B4-BE49-F238E27FC236}">
                <a16:creationId xmlns:a16="http://schemas.microsoft.com/office/drawing/2014/main" id="{5C8B94AB-2B09-476A-8C6A-58C19B8F61BD}"/>
              </a:ext>
            </a:extLst>
          </p:cNvPr>
          <p:cNvSpPr/>
          <p:nvPr/>
        </p:nvSpPr>
        <p:spPr>
          <a:xfrm>
            <a:off x="8472881" y="6627303"/>
            <a:ext cx="671119" cy="26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FA0FBA88-D875-4359-8092-641FC45ED3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1421" y="3342584"/>
            <a:ext cx="5401158" cy="2424552"/>
          </a:xfrm>
          <a:prstGeom prst="rect">
            <a:avLst/>
          </a:prstGeom>
        </p:spPr>
      </p:pic>
      <p:sp>
        <p:nvSpPr>
          <p:cNvPr id="9" name="Rectangle: Rounded Corners 8">
            <a:extLst>
              <a:ext uri="{FF2B5EF4-FFF2-40B4-BE49-F238E27FC236}">
                <a16:creationId xmlns:a16="http://schemas.microsoft.com/office/drawing/2014/main" id="{3EE5D8A6-508B-4567-B8FF-344B20B74378}"/>
              </a:ext>
            </a:extLst>
          </p:cNvPr>
          <p:cNvSpPr/>
          <p:nvPr/>
        </p:nvSpPr>
        <p:spPr>
          <a:xfrm>
            <a:off x="658535" y="1728016"/>
            <a:ext cx="7826928" cy="810471"/>
          </a:xfrm>
          <a:prstGeom prst="roundRect">
            <a:avLst/>
          </a:prstGeom>
          <a:solidFill>
            <a:schemeClr val="bg1"/>
          </a:solidFill>
          <a:ln>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rPr>
              <a:t>Look at this toy car. When you push it, how does it move?</a:t>
            </a:r>
            <a:r>
              <a:rPr lang="en-GB" altLang="en-US" dirty="0"/>
              <a:t>?</a:t>
            </a:r>
          </a:p>
        </p:txBody>
      </p:sp>
    </p:spTree>
    <p:extLst>
      <p:ext uri="{BB962C8B-B14F-4D97-AF65-F5344CB8AC3E}">
        <p14:creationId xmlns:p14="http://schemas.microsoft.com/office/powerpoint/2010/main" val="182634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187CF705-0443-40C8-BF57-7933A4D22820}"/>
              </a:ext>
            </a:extLst>
          </p:cNvPr>
          <p:cNvSpPr/>
          <p:nvPr/>
        </p:nvSpPr>
        <p:spPr>
          <a:xfrm>
            <a:off x="8472881" y="6627303"/>
            <a:ext cx="671119" cy="26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5A362459-B06E-47DF-B0A0-6A4B8488D7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4269" y="3286387"/>
            <a:ext cx="5175462" cy="2769760"/>
          </a:xfrm>
          <a:prstGeom prst="rect">
            <a:avLst/>
          </a:prstGeom>
        </p:spPr>
      </p:pic>
      <p:sp>
        <p:nvSpPr>
          <p:cNvPr id="9" name="Title 1">
            <a:extLst>
              <a:ext uri="{FF2B5EF4-FFF2-40B4-BE49-F238E27FC236}">
                <a16:creationId xmlns:a16="http://schemas.microsoft.com/office/drawing/2014/main" id="{9102D3BE-96FD-4111-906B-C978E54AB450}"/>
              </a:ext>
            </a:extLst>
          </p:cNvPr>
          <p:cNvSpPr>
            <a:spLocks noGrp="1"/>
          </p:cNvSpPr>
          <p:nvPr>
            <p:ph type="title"/>
          </p:nvPr>
        </p:nvSpPr>
        <p:spPr>
          <a:xfrm>
            <a:off x="427838" y="662730"/>
            <a:ext cx="8271545" cy="810470"/>
          </a:xfrm>
          <a:prstGeom prst="roundRect">
            <a:avLst>
              <a:gd name="adj" fmla="val 0"/>
            </a:avLst>
          </a:prstGeom>
          <a:solidFill>
            <a:srgbClr val="689429"/>
          </a:solidFill>
        </p:spPr>
        <p:txBody>
          <a:bodyPr/>
          <a:lstStyle/>
          <a:p>
            <a:r>
              <a:rPr lang="en-GB" dirty="0">
                <a:solidFill>
                  <a:schemeClr val="bg1"/>
                </a:solidFill>
                <a:latin typeface="+mn-lt"/>
              </a:rPr>
              <a:t>How Does It Move?</a:t>
            </a:r>
          </a:p>
        </p:txBody>
      </p:sp>
      <p:sp>
        <p:nvSpPr>
          <p:cNvPr id="11" name="Rectangle: Rounded Corners 10">
            <a:extLst>
              <a:ext uri="{FF2B5EF4-FFF2-40B4-BE49-F238E27FC236}">
                <a16:creationId xmlns:a16="http://schemas.microsoft.com/office/drawing/2014/main" id="{DCCEC529-6515-4837-9336-A5130C911D28}"/>
              </a:ext>
            </a:extLst>
          </p:cNvPr>
          <p:cNvSpPr/>
          <p:nvPr/>
        </p:nvSpPr>
        <p:spPr>
          <a:xfrm>
            <a:off x="780176" y="1728016"/>
            <a:ext cx="7583648" cy="1224909"/>
          </a:xfrm>
          <a:prstGeom prst="roundRect">
            <a:avLst/>
          </a:prstGeom>
          <a:solidFill>
            <a:schemeClr val="bg1"/>
          </a:solidFill>
          <a:ln>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tx1"/>
                </a:solidFill>
              </a:rPr>
              <a:t>When you push the toy car, the wheels turn, which is how the car can move. Do you think all the wheels turn at the same time and at the same speed?</a:t>
            </a:r>
          </a:p>
        </p:txBody>
      </p:sp>
    </p:spTree>
    <p:extLst>
      <p:ext uri="{BB962C8B-B14F-4D97-AF65-F5344CB8AC3E}">
        <p14:creationId xmlns:p14="http://schemas.microsoft.com/office/powerpoint/2010/main" val="2705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6249EB8C-1094-49DF-B50C-577762BE0392}"/>
              </a:ext>
            </a:extLst>
          </p:cNvPr>
          <p:cNvSpPr/>
          <p:nvPr/>
        </p:nvSpPr>
        <p:spPr>
          <a:xfrm>
            <a:off x="8472881" y="6627303"/>
            <a:ext cx="671119" cy="26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7A4FCED0-F5A3-4835-8317-410ACB02EE33}"/>
              </a:ext>
            </a:extLst>
          </p:cNvPr>
          <p:cNvSpPr txBox="1">
            <a:spLocks/>
          </p:cNvSpPr>
          <p:nvPr/>
        </p:nvSpPr>
        <p:spPr>
          <a:xfrm>
            <a:off x="427838" y="662730"/>
            <a:ext cx="8271545" cy="810470"/>
          </a:xfrm>
          <a:prstGeom prst="roundRect">
            <a:avLst>
              <a:gd name="adj" fmla="val 0"/>
            </a:avLst>
          </a:prstGeom>
          <a:solidFill>
            <a:srgbClr val="689429"/>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Wheels and Axles</a:t>
            </a:r>
            <a:endParaRPr lang="en-GB" dirty="0">
              <a:solidFill>
                <a:schemeClr val="bg1"/>
              </a:solidFill>
              <a:latin typeface="+mn-lt"/>
            </a:endParaRPr>
          </a:p>
        </p:txBody>
      </p:sp>
      <p:sp>
        <p:nvSpPr>
          <p:cNvPr id="12" name="Rectangle: Rounded Corners 11">
            <a:extLst>
              <a:ext uri="{FF2B5EF4-FFF2-40B4-BE49-F238E27FC236}">
                <a16:creationId xmlns:a16="http://schemas.microsoft.com/office/drawing/2014/main" id="{F8EEF4D4-4A43-4A4F-BFA9-EA2E21D3AB3D}"/>
              </a:ext>
            </a:extLst>
          </p:cNvPr>
          <p:cNvSpPr/>
          <p:nvPr/>
        </p:nvSpPr>
        <p:spPr>
          <a:xfrm>
            <a:off x="658535" y="1728016"/>
            <a:ext cx="7826928" cy="1446168"/>
          </a:xfrm>
          <a:prstGeom prst="roundRect">
            <a:avLst/>
          </a:prstGeom>
          <a:solidFill>
            <a:schemeClr val="bg1"/>
          </a:solidFill>
          <a:ln>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tx1"/>
                </a:solidFill>
              </a:rPr>
              <a:t>The wheels on the toy car move at the same time and speed because each pair of wheels is attached to a pole called an axle. Real vehicles, such as cars and vans, also have axles.</a:t>
            </a:r>
          </a:p>
        </p:txBody>
      </p:sp>
      <p:pic>
        <p:nvPicPr>
          <p:cNvPr id="7" name="Picture 6">
            <a:extLst>
              <a:ext uri="{FF2B5EF4-FFF2-40B4-BE49-F238E27FC236}">
                <a16:creationId xmlns:a16="http://schemas.microsoft.com/office/drawing/2014/main" id="{34F8CC10-3401-404A-8982-70AA3674F9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1277" y="3429000"/>
            <a:ext cx="6164665" cy="2480662"/>
          </a:xfrm>
          <a:prstGeom prst="rect">
            <a:avLst/>
          </a:prstGeom>
        </p:spPr>
      </p:pic>
      <p:pic>
        <p:nvPicPr>
          <p:cNvPr id="14" name="Picture 13">
            <a:extLst>
              <a:ext uri="{FF2B5EF4-FFF2-40B4-BE49-F238E27FC236}">
                <a16:creationId xmlns:a16="http://schemas.microsoft.com/office/drawing/2014/main" id="{4BE171BA-DDE0-4CE2-9921-E91CE09FA5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9667" y="3429000"/>
            <a:ext cx="6164665" cy="2480662"/>
          </a:xfrm>
          <a:prstGeom prst="rect">
            <a:avLst/>
          </a:prstGeom>
        </p:spPr>
      </p:pic>
    </p:spTree>
    <p:extLst>
      <p:ext uri="{BB962C8B-B14F-4D97-AF65-F5344CB8AC3E}">
        <p14:creationId xmlns:p14="http://schemas.microsoft.com/office/powerpoint/2010/main" val="297049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1D07D463-51C1-4B2B-A12F-04590AD1B1D5}"/>
              </a:ext>
            </a:extLst>
          </p:cNvPr>
          <p:cNvSpPr/>
          <p:nvPr/>
        </p:nvSpPr>
        <p:spPr>
          <a:xfrm>
            <a:off x="8472881" y="6596544"/>
            <a:ext cx="671119" cy="26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62B66223-598F-4FDB-810C-7F9F4CFCB384}"/>
              </a:ext>
            </a:extLst>
          </p:cNvPr>
          <p:cNvSpPr txBox="1">
            <a:spLocks/>
          </p:cNvSpPr>
          <p:nvPr/>
        </p:nvSpPr>
        <p:spPr>
          <a:xfrm>
            <a:off x="427838" y="662730"/>
            <a:ext cx="8271545" cy="810470"/>
          </a:xfrm>
          <a:prstGeom prst="roundRect">
            <a:avLst>
              <a:gd name="adj" fmla="val 0"/>
            </a:avLst>
          </a:prstGeom>
          <a:solidFill>
            <a:srgbClr val="689429"/>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Wheels and Axles</a:t>
            </a:r>
            <a:endParaRPr lang="en-GB" dirty="0">
              <a:solidFill>
                <a:schemeClr val="bg1"/>
              </a:solidFill>
              <a:latin typeface="+mn-lt"/>
            </a:endParaRPr>
          </a:p>
        </p:txBody>
      </p:sp>
      <p:sp>
        <p:nvSpPr>
          <p:cNvPr id="7" name="Rectangle: Rounded Corners 6">
            <a:extLst>
              <a:ext uri="{FF2B5EF4-FFF2-40B4-BE49-F238E27FC236}">
                <a16:creationId xmlns:a16="http://schemas.microsoft.com/office/drawing/2014/main" id="{7E016CCB-C288-4DA1-A4F6-876EA693112A}"/>
              </a:ext>
            </a:extLst>
          </p:cNvPr>
          <p:cNvSpPr/>
          <p:nvPr/>
        </p:nvSpPr>
        <p:spPr>
          <a:xfrm>
            <a:off x="658535" y="1728016"/>
            <a:ext cx="7826928" cy="1862472"/>
          </a:xfrm>
          <a:prstGeom prst="roundRect">
            <a:avLst/>
          </a:prstGeom>
          <a:solidFill>
            <a:schemeClr val="bg1"/>
          </a:solidFill>
          <a:ln>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GB" altLang="en-US" dirty="0">
                <a:solidFill>
                  <a:schemeClr val="tx1"/>
                </a:solidFill>
              </a:rPr>
              <a:t>On toy cars, if a wheel isn’t directly attached to an axle, it will need to be secured in place so it doesn’t move from side to side. </a:t>
            </a:r>
          </a:p>
          <a:p>
            <a:pPr algn="just">
              <a:spcBef>
                <a:spcPts val="1200"/>
              </a:spcBef>
            </a:pPr>
            <a:r>
              <a:rPr lang="en-GB" altLang="en-US" dirty="0">
                <a:solidFill>
                  <a:schemeClr val="tx1"/>
                </a:solidFill>
              </a:rPr>
              <a:t>If you are making your own toy car, wheels can be secured with a washer on either side. You could even use small pieces of modelling clay either side of the wheel if you don’t have any washers.</a:t>
            </a:r>
          </a:p>
        </p:txBody>
      </p:sp>
      <p:pic>
        <p:nvPicPr>
          <p:cNvPr id="8" name="Picture 7">
            <a:extLst>
              <a:ext uri="{FF2B5EF4-FFF2-40B4-BE49-F238E27FC236}">
                <a16:creationId xmlns:a16="http://schemas.microsoft.com/office/drawing/2014/main" id="{70FA7840-D4F4-45DE-9CAF-3A12C239AA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94144" y="3935268"/>
            <a:ext cx="5355712" cy="2155139"/>
          </a:xfrm>
          <a:prstGeom prst="rect">
            <a:avLst/>
          </a:prstGeom>
        </p:spPr>
      </p:pic>
      <p:cxnSp>
        <p:nvCxnSpPr>
          <p:cNvPr id="10" name="Straight Arrow Connector 9">
            <a:extLst>
              <a:ext uri="{FF2B5EF4-FFF2-40B4-BE49-F238E27FC236}">
                <a16:creationId xmlns:a16="http://schemas.microsoft.com/office/drawing/2014/main" id="{0EB110C2-2FBF-4EDA-B755-396E3E0731AC}"/>
              </a:ext>
            </a:extLst>
          </p:cNvPr>
          <p:cNvCxnSpPr>
            <a:cxnSpLocks/>
          </p:cNvCxnSpPr>
          <p:nvPr/>
        </p:nvCxnSpPr>
        <p:spPr>
          <a:xfrm flipH="1">
            <a:off x="6904140" y="4446165"/>
            <a:ext cx="345716" cy="5033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80B1A743-274E-42CA-9269-1F357AE9E7D2}"/>
              </a:ext>
            </a:extLst>
          </p:cNvPr>
          <p:cNvSpPr txBox="1"/>
          <p:nvPr/>
        </p:nvSpPr>
        <p:spPr>
          <a:xfrm>
            <a:off x="6904140" y="4101385"/>
            <a:ext cx="1140902" cy="369332"/>
          </a:xfrm>
          <a:prstGeom prst="rect">
            <a:avLst/>
          </a:prstGeom>
          <a:noFill/>
        </p:spPr>
        <p:txBody>
          <a:bodyPr wrap="square" rtlCol="0">
            <a:spAutoFit/>
          </a:bodyPr>
          <a:lstStyle/>
          <a:p>
            <a:r>
              <a:rPr lang="en-GB" dirty="0"/>
              <a:t>washers</a:t>
            </a:r>
          </a:p>
        </p:txBody>
      </p:sp>
      <p:sp>
        <p:nvSpPr>
          <p:cNvPr id="14" name="TextBox 13">
            <a:extLst>
              <a:ext uri="{FF2B5EF4-FFF2-40B4-BE49-F238E27FC236}">
                <a16:creationId xmlns:a16="http://schemas.microsoft.com/office/drawing/2014/main" id="{0813CD14-7B5E-4904-B60A-3DB1315E8A7B}"/>
              </a:ext>
            </a:extLst>
          </p:cNvPr>
          <p:cNvSpPr txBox="1"/>
          <p:nvPr/>
        </p:nvSpPr>
        <p:spPr>
          <a:xfrm>
            <a:off x="1209413" y="4101385"/>
            <a:ext cx="1140902" cy="369332"/>
          </a:xfrm>
          <a:prstGeom prst="rect">
            <a:avLst/>
          </a:prstGeom>
          <a:noFill/>
        </p:spPr>
        <p:txBody>
          <a:bodyPr wrap="square" rtlCol="0">
            <a:spAutoFit/>
          </a:bodyPr>
          <a:lstStyle/>
          <a:p>
            <a:r>
              <a:rPr lang="en-GB" dirty="0"/>
              <a:t>washers</a:t>
            </a:r>
          </a:p>
        </p:txBody>
      </p:sp>
      <p:cxnSp>
        <p:nvCxnSpPr>
          <p:cNvPr id="19" name="Straight Arrow Connector 18">
            <a:extLst>
              <a:ext uri="{FF2B5EF4-FFF2-40B4-BE49-F238E27FC236}">
                <a16:creationId xmlns:a16="http://schemas.microsoft.com/office/drawing/2014/main" id="{7BEE2C9D-4E40-4EB9-B0F7-A4411A3BC6AB}"/>
              </a:ext>
            </a:extLst>
          </p:cNvPr>
          <p:cNvCxnSpPr/>
          <p:nvPr/>
        </p:nvCxnSpPr>
        <p:spPr>
          <a:xfrm>
            <a:off x="1894144" y="4415481"/>
            <a:ext cx="330072" cy="2306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86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8A44F094-E3C6-4652-8C0C-B08D767051B2}"/>
              </a:ext>
            </a:extLst>
          </p:cNvPr>
          <p:cNvSpPr/>
          <p:nvPr/>
        </p:nvSpPr>
        <p:spPr>
          <a:xfrm>
            <a:off x="8472881" y="6596544"/>
            <a:ext cx="671119" cy="26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4F3F809B-C1B5-4573-ABAE-56C31058FCBE}"/>
              </a:ext>
            </a:extLst>
          </p:cNvPr>
          <p:cNvSpPr txBox="1">
            <a:spLocks/>
          </p:cNvSpPr>
          <p:nvPr/>
        </p:nvSpPr>
        <p:spPr>
          <a:xfrm>
            <a:off x="427838" y="662730"/>
            <a:ext cx="8271545" cy="810470"/>
          </a:xfrm>
          <a:prstGeom prst="roundRect">
            <a:avLst>
              <a:gd name="adj" fmla="val 0"/>
            </a:avLst>
          </a:prstGeom>
          <a:solidFill>
            <a:srgbClr val="689429"/>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Wheels, Axles and Chassis</a:t>
            </a:r>
            <a:endParaRPr lang="en-GB" dirty="0">
              <a:solidFill>
                <a:schemeClr val="bg1"/>
              </a:solidFill>
              <a:latin typeface="+mn-lt"/>
            </a:endParaRPr>
          </a:p>
        </p:txBody>
      </p:sp>
      <p:sp>
        <p:nvSpPr>
          <p:cNvPr id="5" name="Rectangle: Rounded Corners 4">
            <a:extLst>
              <a:ext uri="{FF2B5EF4-FFF2-40B4-BE49-F238E27FC236}">
                <a16:creationId xmlns:a16="http://schemas.microsoft.com/office/drawing/2014/main" id="{2714FBE1-DD86-4A77-95A1-FE5B541250DB}"/>
              </a:ext>
            </a:extLst>
          </p:cNvPr>
          <p:cNvSpPr/>
          <p:nvPr/>
        </p:nvSpPr>
        <p:spPr>
          <a:xfrm>
            <a:off x="658535" y="1728016"/>
            <a:ext cx="7826928" cy="1034234"/>
          </a:xfrm>
          <a:prstGeom prst="roundRect">
            <a:avLst/>
          </a:prstGeom>
          <a:solidFill>
            <a:schemeClr val="bg1"/>
          </a:solidFill>
          <a:ln>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tx1"/>
                </a:solidFill>
              </a:rPr>
              <a:t>An axle needs to be attached to the chassis (said ‘shah-see’). A chassis is  the frame upon which the rest of the vehicle is built.</a:t>
            </a:r>
          </a:p>
        </p:txBody>
      </p:sp>
      <p:pic>
        <p:nvPicPr>
          <p:cNvPr id="7" name="Picture 6">
            <a:extLst>
              <a:ext uri="{FF2B5EF4-FFF2-40B4-BE49-F238E27FC236}">
                <a16:creationId xmlns:a16="http://schemas.microsoft.com/office/drawing/2014/main" id="{1064D3BC-BD79-4FE1-A6A1-1E898EE5EE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1131" y="3017066"/>
            <a:ext cx="2978257" cy="2393133"/>
          </a:xfrm>
          <a:prstGeom prst="rect">
            <a:avLst/>
          </a:prstGeom>
        </p:spPr>
      </p:pic>
      <p:sp>
        <p:nvSpPr>
          <p:cNvPr id="10" name="TextBox 9">
            <a:extLst>
              <a:ext uri="{FF2B5EF4-FFF2-40B4-BE49-F238E27FC236}">
                <a16:creationId xmlns:a16="http://schemas.microsoft.com/office/drawing/2014/main" id="{047AEFA7-0531-45EB-BA6D-DB9CF1409592}"/>
              </a:ext>
            </a:extLst>
          </p:cNvPr>
          <p:cNvSpPr txBox="1"/>
          <p:nvPr/>
        </p:nvSpPr>
        <p:spPr>
          <a:xfrm>
            <a:off x="658535" y="5562599"/>
            <a:ext cx="7765933" cy="923330"/>
          </a:xfrm>
          <a:prstGeom prst="rect">
            <a:avLst/>
          </a:prstGeom>
          <a:noFill/>
        </p:spPr>
        <p:txBody>
          <a:bodyPr wrap="square" rtlCol="0">
            <a:spAutoFit/>
          </a:bodyPr>
          <a:lstStyle/>
          <a:p>
            <a:r>
              <a:rPr lang="en-GB" altLang="en-US" dirty="0"/>
              <a:t>In this picture, the chassis is an upside down shoebox lid. Holes have been made on each side of the box and the axles have been threaded through.</a:t>
            </a:r>
          </a:p>
          <a:p>
            <a:endParaRPr lang="en-GB" dirty="0"/>
          </a:p>
        </p:txBody>
      </p:sp>
    </p:spTree>
    <p:extLst>
      <p:ext uri="{BB962C8B-B14F-4D97-AF65-F5344CB8AC3E}">
        <p14:creationId xmlns:p14="http://schemas.microsoft.com/office/powerpoint/2010/main" val="367809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36EAF7A2-95B7-4B16-A05F-D8DADAAD6125}"/>
              </a:ext>
            </a:extLst>
          </p:cNvPr>
          <p:cNvSpPr/>
          <p:nvPr/>
        </p:nvSpPr>
        <p:spPr>
          <a:xfrm>
            <a:off x="8472881" y="6596544"/>
            <a:ext cx="671119" cy="26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A9ADCEF-06D0-45F6-95E2-AFE6316ACE5D}"/>
              </a:ext>
            </a:extLst>
          </p:cNvPr>
          <p:cNvSpPr txBox="1">
            <a:spLocks/>
          </p:cNvSpPr>
          <p:nvPr/>
        </p:nvSpPr>
        <p:spPr>
          <a:xfrm>
            <a:off x="427838" y="662730"/>
            <a:ext cx="8271545" cy="810470"/>
          </a:xfrm>
          <a:prstGeom prst="roundRect">
            <a:avLst>
              <a:gd name="adj" fmla="val 0"/>
            </a:avLst>
          </a:prstGeom>
          <a:solidFill>
            <a:srgbClr val="689429"/>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Wheels</a:t>
            </a:r>
            <a:endParaRPr lang="en-GB" dirty="0">
              <a:solidFill>
                <a:schemeClr val="bg1"/>
              </a:solidFill>
              <a:latin typeface="+mn-lt"/>
            </a:endParaRPr>
          </a:p>
        </p:txBody>
      </p:sp>
      <p:sp>
        <p:nvSpPr>
          <p:cNvPr id="5" name="Rectangle: Rounded Corners 4">
            <a:extLst>
              <a:ext uri="{FF2B5EF4-FFF2-40B4-BE49-F238E27FC236}">
                <a16:creationId xmlns:a16="http://schemas.microsoft.com/office/drawing/2014/main" id="{F085CA08-D2F5-4ECE-AAB4-945FE9D26CD0}"/>
              </a:ext>
            </a:extLst>
          </p:cNvPr>
          <p:cNvSpPr/>
          <p:nvPr/>
        </p:nvSpPr>
        <p:spPr>
          <a:xfrm>
            <a:off x="838200" y="1728016"/>
            <a:ext cx="7439026" cy="1034234"/>
          </a:xfrm>
          <a:prstGeom prst="roundRect">
            <a:avLst/>
          </a:prstGeom>
          <a:solidFill>
            <a:schemeClr val="bg1"/>
          </a:solidFill>
          <a:ln>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defRPr/>
            </a:pPr>
            <a:r>
              <a:rPr lang="en-GB" altLang="en-US" dirty="0">
                <a:solidFill>
                  <a:schemeClr val="tx1"/>
                </a:solidFill>
              </a:rPr>
              <a:t>If you were creating your own toy vehicle, what could you use for your wheels?</a:t>
            </a:r>
          </a:p>
        </p:txBody>
      </p:sp>
      <p:pic>
        <p:nvPicPr>
          <p:cNvPr id="7" name="Picture 6">
            <a:extLst>
              <a:ext uri="{FF2B5EF4-FFF2-40B4-BE49-F238E27FC236}">
                <a16:creationId xmlns:a16="http://schemas.microsoft.com/office/drawing/2014/main" id="{F70E3594-F1A4-40D4-82B7-2332616C81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0851" y="3673378"/>
            <a:ext cx="1910416" cy="2224066"/>
          </a:xfrm>
          <a:prstGeom prst="rect">
            <a:avLst/>
          </a:prstGeom>
        </p:spPr>
      </p:pic>
      <p:pic>
        <p:nvPicPr>
          <p:cNvPr id="9" name="Picture 8">
            <a:extLst>
              <a:ext uri="{FF2B5EF4-FFF2-40B4-BE49-F238E27FC236}">
                <a16:creationId xmlns:a16="http://schemas.microsoft.com/office/drawing/2014/main" id="{B0C94E8C-89C4-48A6-9432-951434804C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5282" y="4216051"/>
            <a:ext cx="1893930" cy="1889970"/>
          </a:xfrm>
          <a:prstGeom prst="rect">
            <a:avLst/>
          </a:prstGeom>
        </p:spPr>
      </p:pic>
      <p:sp>
        <p:nvSpPr>
          <p:cNvPr id="10" name="TextBox 9">
            <a:extLst>
              <a:ext uri="{FF2B5EF4-FFF2-40B4-BE49-F238E27FC236}">
                <a16:creationId xmlns:a16="http://schemas.microsoft.com/office/drawing/2014/main" id="{2FC97C9C-6BE8-47CA-B23D-D7B938B0D0E3}"/>
              </a:ext>
            </a:extLst>
          </p:cNvPr>
          <p:cNvSpPr txBox="1"/>
          <p:nvPr/>
        </p:nvSpPr>
        <p:spPr>
          <a:xfrm>
            <a:off x="838200" y="2888515"/>
            <a:ext cx="3800475" cy="369332"/>
          </a:xfrm>
          <a:prstGeom prst="rect">
            <a:avLst/>
          </a:prstGeom>
          <a:noFill/>
        </p:spPr>
        <p:txBody>
          <a:bodyPr wrap="square" rtlCol="0">
            <a:spAutoFit/>
          </a:bodyPr>
          <a:lstStyle/>
          <a:p>
            <a:r>
              <a:rPr lang="en-GB" altLang="en-US" dirty="0"/>
              <a:t>Here are some ideas:</a:t>
            </a:r>
          </a:p>
        </p:txBody>
      </p:sp>
      <p:sp>
        <p:nvSpPr>
          <p:cNvPr id="11" name="TextBox 10">
            <a:extLst>
              <a:ext uri="{FF2B5EF4-FFF2-40B4-BE49-F238E27FC236}">
                <a16:creationId xmlns:a16="http://schemas.microsoft.com/office/drawing/2014/main" id="{9097F9EE-9B64-432F-AD0E-D6859F0AF2A5}"/>
              </a:ext>
            </a:extLst>
          </p:cNvPr>
          <p:cNvSpPr txBox="1"/>
          <p:nvPr/>
        </p:nvSpPr>
        <p:spPr>
          <a:xfrm>
            <a:off x="866775" y="3267372"/>
            <a:ext cx="3800475" cy="369332"/>
          </a:xfrm>
          <a:prstGeom prst="rect">
            <a:avLst/>
          </a:prstGeom>
          <a:noFill/>
        </p:spPr>
        <p:txBody>
          <a:bodyPr wrap="square" rtlCol="0">
            <a:spAutoFit/>
          </a:bodyPr>
          <a:lstStyle/>
          <a:p>
            <a:pPr marL="285750" indent="-285750">
              <a:spcBef>
                <a:spcPct val="0"/>
              </a:spcBef>
              <a:buFont typeface="Arial" panose="020B0604020202020204" pitchFamily="34" charset="0"/>
              <a:buChar char="•"/>
              <a:defRPr/>
            </a:pPr>
            <a:r>
              <a:rPr lang="en-GB" altLang="en-US" dirty="0"/>
              <a:t>wooden wheels</a:t>
            </a:r>
          </a:p>
        </p:txBody>
      </p:sp>
      <p:sp>
        <p:nvSpPr>
          <p:cNvPr id="12" name="TextBox 11">
            <a:extLst>
              <a:ext uri="{FF2B5EF4-FFF2-40B4-BE49-F238E27FC236}">
                <a16:creationId xmlns:a16="http://schemas.microsoft.com/office/drawing/2014/main" id="{8F1E4E49-F9AA-4C74-899A-D9501EE8FE33}"/>
              </a:ext>
            </a:extLst>
          </p:cNvPr>
          <p:cNvSpPr txBox="1"/>
          <p:nvPr/>
        </p:nvSpPr>
        <p:spPr>
          <a:xfrm>
            <a:off x="866775" y="3670302"/>
            <a:ext cx="3800475" cy="369332"/>
          </a:xfrm>
          <a:prstGeom prst="rect">
            <a:avLst/>
          </a:prstGeom>
          <a:noFill/>
        </p:spPr>
        <p:txBody>
          <a:bodyPr wrap="square" rtlCol="0">
            <a:spAutoFit/>
          </a:bodyPr>
          <a:lstStyle/>
          <a:p>
            <a:pPr marL="285750" indent="-285750">
              <a:spcBef>
                <a:spcPct val="0"/>
              </a:spcBef>
              <a:buFont typeface="Arial" panose="020B0604020202020204" pitchFamily="34" charset="0"/>
              <a:buChar char="•"/>
              <a:defRPr/>
            </a:pPr>
            <a:r>
              <a:rPr lang="en-GB" altLang="en-US" dirty="0"/>
              <a:t>wheels from plastic brick toys</a:t>
            </a:r>
          </a:p>
        </p:txBody>
      </p:sp>
      <p:sp>
        <p:nvSpPr>
          <p:cNvPr id="13" name="TextBox 12">
            <a:extLst>
              <a:ext uri="{FF2B5EF4-FFF2-40B4-BE49-F238E27FC236}">
                <a16:creationId xmlns:a16="http://schemas.microsoft.com/office/drawing/2014/main" id="{992B6B44-971A-4A06-BC29-FF8A6EB294D9}"/>
              </a:ext>
            </a:extLst>
          </p:cNvPr>
          <p:cNvSpPr txBox="1"/>
          <p:nvPr/>
        </p:nvSpPr>
        <p:spPr>
          <a:xfrm>
            <a:off x="866775" y="4073232"/>
            <a:ext cx="3800475" cy="369332"/>
          </a:xfrm>
          <a:prstGeom prst="rect">
            <a:avLst/>
          </a:prstGeom>
          <a:noFill/>
        </p:spPr>
        <p:txBody>
          <a:bodyPr wrap="square" rtlCol="0">
            <a:spAutoFit/>
          </a:bodyPr>
          <a:lstStyle/>
          <a:p>
            <a:pPr marL="285750" indent="-285750">
              <a:spcBef>
                <a:spcPct val="0"/>
              </a:spcBef>
              <a:buFont typeface="Arial" panose="020B0604020202020204" pitchFamily="34" charset="0"/>
              <a:buChar char="•"/>
              <a:defRPr/>
            </a:pPr>
            <a:r>
              <a:rPr lang="en-GB" altLang="en-US" dirty="0"/>
              <a:t>cotton reels</a:t>
            </a:r>
          </a:p>
        </p:txBody>
      </p:sp>
    </p:spTree>
    <p:extLst>
      <p:ext uri="{BB962C8B-B14F-4D97-AF65-F5344CB8AC3E}">
        <p14:creationId xmlns:p14="http://schemas.microsoft.com/office/powerpoint/2010/main" val="18802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8C730949-5425-4A54-ABC9-D7B86FE66E05}"/>
              </a:ext>
            </a:extLst>
          </p:cNvPr>
          <p:cNvSpPr/>
          <p:nvPr/>
        </p:nvSpPr>
        <p:spPr>
          <a:xfrm>
            <a:off x="8472881" y="6596544"/>
            <a:ext cx="671119" cy="26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720E023F-94C2-4C42-9254-9FFB0C368D39}"/>
              </a:ext>
            </a:extLst>
          </p:cNvPr>
          <p:cNvSpPr txBox="1">
            <a:spLocks/>
          </p:cNvSpPr>
          <p:nvPr/>
        </p:nvSpPr>
        <p:spPr>
          <a:xfrm>
            <a:off x="427838" y="662730"/>
            <a:ext cx="8271545" cy="810470"/>
          </a:xfrm>
          <a:prstGeom prst="roundRect">
            <a:avLst>
              <a:gd name="adj" fmla="val 0"/>
            </a:avLst>
          </a:prstGeom>
          <a:solidFill>
            <a:srgbClr val="689429"/>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Axles</a:t>
            </a:r>
            <a:endParaRPr lang="en-GB" dirty="0">
              <a:solidFill>
                <a:schemeClr val="bg1"/>
              </a:solidFill>
              <a:latin typeface="+mn-lt"/>
            </a:endParaRPr>
          </a:p>
        </p:txBody>
      </p:sp>
      <p:sp>
        <p:nvSpPr>
          <p:cNvPr id="5" name="Rectangle: Rounded Corners 4">
            <a:extLst>
              <a:ext uri="{FF2B5EF4-FFF2-40B4-BE49-F238E27FC236}">
                <a16:creationId xmlns:a16="http://schemas.microsoft.com/office/drawing/2014/main" id="{9200430C-56E0-4705-87FD-0F7357397CB7}"/>
              </a:ext>
            </a:extLst>
          </p:cNvPr>
          <p:cNvSpPr/>
          <p:nvPr/>
        </p:nvSpPr>
        <p:spPr>
          <a:xfrm>
            <a:off x="838200" y="1756591"/>
            <a:ext cx="7391400" cy="1034234"/>
          </a:xfrm>
          <a:prstGeom prst="roundRect">
            <a:avLst/>
          </a:prstGeom>
          <a:solidFill>
            <a:schemeClr val="bg1"/>
          </a:solidFill>
          <a:ln>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defRPr/>
            </a:pPr>
            <a:r>
              <a:rPr lang="en-GB" altLang="en-US" dirty="0">
                <a:solidFill>
                  <a:schemeClr val="tx1"/>
                </a:solidFill>
              </a:rPr>
              <a:t>If you were creating your own toy vehicle, what could you use for your axles?</a:t>
            </a:r>
          </a:p>
        </p:txBody>
      </p:sp>
      <p:sp>
        <p:nvSpPr>
          <p:cNvPr id="6" name="TextBox 5">
            <a:extLst>
              <a:ext uri="{FF2B5EF4-FFF2-40B4-BE49-F238E27FC236}">
                <a16:creationId xmlns:a16="http://schemas.microsoft.com/office/drawing/2014/main" id="{8D05D484-5A88-4FB5-8843-A81321CB39E9}"/>
              </a:ext>
            </a:extLst>
          </p:cNvPr>
          <p:cNvSpPr txBox="1"/>
          <p:nvPr/>
        </p:nvSpPr>
        <p:spPr>
          <a:xfrm>
            <a:off x="838200" y="2895422"/>
            <a:ext cx="3800475" cy="1431161"/>
          </a:xfrm>
          <a:prstGeom prst="rect">
            <a:avLst/>
          </a:prstGeom>
          <a:noFill/>
        </p:spPr>
        <p:txBody>
          <a:bodyPr wrap="square" rtlCol="0">
            <a:spAutoFit/>
          </a:bodyPr>
          <a:lstStyle/>
          <a:p>
            <a:pPr>
              <a:spcBef>
                <a:spcPct val="0"/>
              </a:spcBef>
              <a:defRPr/>
            </a:pPr>
            <a:r>
              <a:rPr lang="en-GB" altLang="en-US" dirty="0"/>
              <a:t>Here are some ideas:</a:t>
            </a:r>
          </a:p>
          <a:p>
            <a:pPr marL="285750" indent="-285750">
              <a:spcBef>
                <a:spcPts val="600"/>
              </a:spcBef>
              <a:buFont typeface="Arial" panose="020B0604020202020204" pitchFamily="34" charset="0"/>
              <a:buChar char="•"/>
              <a:defRPr/>
            </a:pPr>
            <a:r>
              <a:rPr lang="en-GB" altLang="en-US" dirty="0"/>
              <a:t>wooden dowel</a:t>
            </a:r>
          </a:p>
          <a:p>
            <a:pPr marL="285750" indent="-285750">
              <a:spcBef>
                <a:spcPts val="600"/>
              </a:spcBef>
              <a:buFont typeface="Arial" panose="020B0604020202020204" pitchFamily="34" charset="0"/>
              <a:buChar char="•"/>
              <a:defRPr/>
            </a:pPr>
            <a:r>
              <a:rPr lang="en-GB" altLang="en-US" dirty="0"/>
              <a:t>straw</a:t>
            </a:r>
          </a:p>
          <a:p>
            <a:pPr marL="285750" indent="-285750">
              <a:spcBef>
                <a:spcPts val="600"/>
              </a:spcBef>
              <a:buFont typeface="Arial" panose="020B0604020202020204" pitchFamily="34" charset="0"/>
              <a:buChar char="•"/>
              <a:defRPr/>
            </a:pPr>
            <a:r>
              <a:rPr lang="en-GB" altLang="en-US" dirty="0"/>
              <a:t>cotton bud</a:t>
            </a:r>
          </a:p>
        </p:txBody>
      </p:sp>
      <p:pic>
        <p:nvPicPr>
          <p:cNvPr id="15" name="Picture 14">
            <a:extLst>
              <a:ext uri="{FF2B5EF4-FFF2-40B4-BE49-F238E27FC236}">
                <a16:creationId xmlns:a16="http://schemas.microsoft.com/office/drawing/2014/main" id="{5D457CEB-61FF-4D30-A6CD-61B2A83C66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508875">
            <a:off x="5259899" y="3147828"/>
            <a:ext cx="2066982" cy="2808524"/>
          </a:xfrm>
          <a:prstGeom prst="rect">
            <a:avLst/>
          </a:prstGeom>
        </p:spPr>
      </p:pic>
      <p:pic>
        <p:nvPicPr>
          <p:cNvPr id="11" name="Picture 10">
            <a:extLst>
              <a:ext uri="{FF2B5EF4-FFF2-40B4-BE49-F238E27FC236}">
                <a16:creationId xmlns:a16="http://schemas.microsoft.com/office/drawing/2014/main" id="{538DC595-928C-4256-BB27-55A519118E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732210">
            <a:off x="5625962" y="4861276"/>
            <a:ext cx="2371942" cy="1554565"/>
          </a:xfrm>
          <a:prstGeom prst="rect">
            <a:avLst/>
          </a:prstGeom>
        </p:spPr>
      </p:pic>
    </p:spTree>
    <p:extLst>
      <p:ext uri="{BB962C8B-B14F-4D97-AF65-F5344CB8AC3E}">
        <p14:creationId xmlns:p14="http://schemas.microsoft.com/office/powerpoint/2010/main" val="348782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882FB901-9B7D-4399-8444-D72FCFDE8266}"/>
              </a:ext>
            </a:extLst>
          </p:cNvPr>
          <p:cNvSpPr/>
          <p:nvPr/>
        </p:nvSpPr>
        <p:spPr>
          <a:xfrm>
            <a:off x="8472881" y="6596544"/>
            <a:ext cx="671119" cy="26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CE469C3-1266-4AEC-A7BC-3E022E647846}"/>
              </a:ext>
            </a:extLst>
          </p:cNvPr>
          <p:cNvSpPr txBox="1">
            <a:spLocks/>
          </p:cNvSpPr>
          <p:nvPr/>
        </p:nvSpPr>
        <p:spPr>
          <a:xfrm>
            <a:off x="427838" y="662730"/>
            <a:ext cx="8271545" cy="810470"/>
          </a:xfrm>
          <a:prstGeom prst="roundRect">
            <a:avLst>
              <a:gd name="adj" fmla="val 0"/>
            </a:avLst>
          </a:prstGeom>
          <a:solidFill>
            <a:srgbClr val="689429"/>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Chassis</a:t>
            </a:r>
            <a:endParaRPr lang="en-GB" dirty="0">
              <a:solidFill>
                <a:schemeClr val="bg1"/>
              </a:solidFill>
              <a:latin typeface="+mn-lt"/>
            </a:endParaRPr>
          </a:p>
        </p:txBody>
      </p:sp>
      <p:sp>
        <p:nvSpPr>
          <p:cNvPr id="5" name="Rectangle: Rounded Corners 4">
            <a:extLst>
              <a:ext uri="{FF2B5EF4-FFF2-40B4-BE49-F238E27FC236}">
                <a16:creationId xmlns:a16="http://schemas.microsoft.com/office/drawing/2014/main" id="{275FBC83-8126-47F0-B2F3-571CBC0C1F9B}"/>
              </a:ext>
            </a:extLst>
          </p:cNvPr>
          <p:cNvSpPr/>
          <p:nvPr/>
        </p:nvSpPr>
        <p:spPr>
          <a:xfrm>
            <a:off x="762000" y="1756591"/>
            <a:ext cx="7629525" cy="1034234"/>
          </a:xfrm>
          <a:prstGeom prst="roundRect">
            <a:avLst/>
          </a:prstGeom>
          <a:solidFill>
            <a:schemeClr val="bg1"/>
          </a:solidFill>
          <a:ln>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GB" altLang="en-US" dirty="0">
                <a:solidFill>
                  <a:schemeClr val="tx1"/>
                </a:solidFill>
              </a:rPr>
              <a:t>If you were creating your own toy vehicle, how could you attach the axles to the chassis?</a:t>
            </a:r>
          </a:p>
        </p:txBody>
      </p:sp>
      <p:pic>
        <p:nvPicPr>
          <p:cNvPr id="6" name="Picture 5">
            <a:extLst>
              <a:ext uri="{FF2B5EF4-FFF2-40B4-BE49-F238E27FC236}">
                <a16:creationId xmlns:a16="http://schemas.microsoft.com/office/drawing/2014/main" id="{EF4D7F0E-03B7-4DF6-8809-CE120B7FEC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4892" y="3264716"/>
            <a:ext cx="3394216" cy="2647384"/>
          </a:xfrm>
          <a:prstGeom prst="rect">
            <a:avLst/>
          </a:prstGeom>
        </p:spPr>
      </p:pic>
    </p:spTree>
    <p:extLst>
      <p:ext uri="{BB962C8B-B14F-4D97-AF65-F5344CB8AC3E}">
        <p14:creationId xmlns:p14="http://schemas.microsoft.com/office/powerpoint/2010/main" val="1245915852"/>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105</TotalTime>
  <Words>415</Words>
  <Application>Microsoft Office PowerPoint</Application>
  <PresentationFormat>On-screen Show (4:3)</PresentationFormat>
  <Paragraphs>34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Twinkl</vt:lpstr>
      <vt:lpstr>Calibri</vt:lpstr>
      <vt:lpstr>Office Theme</vt:lpstr>
      <vt:lpstr>PowerPoint Presentation</vt:lpstr>
      <vt:lpstr>How Does It Move?</vt:lpstr>
      <vt:lpstr>How Does It Move?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Terrie Shaw</cp:lastModifiedBy>
  <cp:revision>15</cp:revision>
  <dcterms:created xsi:type="dcterms:W3CDTF">2020-05-11T08:06:14Z</dcterms:created>
  <dcterms:modified xsi:type="dcterms:W3CDTF">2025-03-27T16:47:55Z</dcterms:modified>
</cp:coreProperties>
</file>