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25"/>
  </p:handoutMasterIdLst>
  <p:sldIdLst>
    <p:sldId id="256" r:id="rId5"/>
    <p:sldId id="290" r:id="rId6"/>
    <p:sldId id="257" r:id="rId7"/>
    <p:sldId id="258" r:id="rId8"/>
    <p:sldId id="275" r:id="rId9"/>
    <p:sldId id="291" r:id="rId10"/>
    <p:sldId id="292" r:id="rId11"/>
    <p:sldId id="259" r:id="rId12"/>
    <p:sldId id="260" r:id="rId13"/>
    <p:sldId id="277" r:id="rId14"/>
    <p:sldId id="286" r:id="rId15"/>
    <p:sldId id="288" r:id="rId16"/>
    <p:sldId id="285" r:id="rId17"/>
    <p:sldId id="279" r:id="rId18"/>
    <p:sldId id="261" r:id="rId19"/>
    <p:sldId id="262" r:id="rId20"/>
    <p:sldId id="268" r:id="rId21"/>
    <p:sldId id="263" r:id="rId22"/>
    <p:sldId id="281" r:id="rId23"/>
    <p:sldId id="267" r:id="rId2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45" autoAdjust="0"/>
    <p:restoredTop sz="94660"/>
  </p:normalViewPr>
  <p:slideViewPr>
    <p:cSldViewPr>
      <p:cViewPr varScale="1">
        <p:scale>
          <a:sx n="80" d="100"/>
          <a:sy n="80" d="100"/>
        </p:scale>
        <p:origin x="1603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rie Shaw" userId="e13a1bdf-cfdc-47d6-8485-585cfedaf6be" providerId="ADAL" clId="{E2CF5FF0-EA31-4EFD-8FF4-63A677CF375E}"/>
    <pc:docChg chg="addSld delSld modSld">
      <pc:chgData name="Terrie Shaw" userId="e13a1bdf-cfdc-47d6-8485-585cfedaf6be" providerId="ADAL" clId="{E2CF5FF0-EA31-4EFD-8FF4-63A677CF375E}" dt="2026-09-24T13:55:17.640" v="10" actId="47"/>
      <pc:docMkLst>
        <pc:docMk/>
      </pc:docMkLst>
      <pc:sldChg chg="del">
        <pc:chgData name="Terrie Shaw" userId="e13a1bdf-cfdc-47d6-8485-585cfedaf6be" providerId="ADAL" clId="{E2CF5FF0-EA31-4EFD-8FF4-63A677CF375E}" dt="2026-09-24T13:55:07.561" v="9" actId="47"/>
        <pc:sldMkLst>
          <pc:docMk/>
          <pc:sldMk cId="1650648874" sldId="283"/>
        </pc:sldMkLst>
      </pc:sldChg>
      <pc:sldChg chg="del">
        <pc:chgData name="Terrie Shaw" userId="e13a1bdf-cfdc-47d6-8485-585cfedaf6be" providerId="ADAL" clId="{E2CF5FF0-EA31-4EFD-8FF4-63A677CF375E}" dt="2026-09-24T13:55:00.028" v="8" actId="47"/>
        <pc:sldMkLst>
          <pc:docMk/>
          <pc:sldMk cId="3622280580" sldId="287"/>
        </pc:sldMkLst>
      </pc:sldChg>
      <pc:sldChg chg="del">
        <pc:chgData name="Terrie Shaw" userId="e13a1bdf-cfdc-47d6-8485-585cfedaf6be" providerId="ADAL" clId="{E2CF5FF0-EA31-4EFD-8FF4-63A677CF375E}" dt="2026-09-24T13:55:17.640" v="10" actId="47"/>
        <pc:sldMkLst>
          <pc:docMk/>
          <pc:sldMk cId="1350442573" sldId="289"/>
        </pc:sldMkLst>
      </pc:sldChg>
      <pc:sldChg chg="del">
        <pc:chgData name="Terrie Shaw" userId="e13a1bdf-cfdc-47d6-8485-585cfedaf6be" providerId="ADAL" clId="{E2CF5FF0-EA31-4EFD-8FF4-63A677CF375E}" dt="2026-09-22T18:06:39.743" v="0" actId="2696"/>
        <pc:sldMkLst>
          <pc:docMk/>
          <pc:sldMk cId="1174477661" sldId="291"/>
        </pc:sldMkLst>
      </pc:sldChg>
      <pc:sldChg chg="addSp modSp add mod">
        <pc:chgData name="Terrie Shaw" userId="e13a1bdf-cfdc-47d6-8485-585cfedaf6be" providerId="ADAL" clId="{E2CF5FF0-EA31-4EFD-8FF4-63A677CF375E}" dt="2026-09-24T13:54:39.816" v="7" actId="14100"/>
        <pc:sldMkLst>
          <pc:docMk/>
          <pc:sldMk cId="3260313068" sldId="291"/>
        </pc:sldMkLst>
        <pc:picChg chg="add mod">
          <ac:chgData name="Terrie Shaw" userId="e13a1bdf-cfdc-47d6-8485-585cfedaf6be" providerId="ADAL" clId="{E2CF5FF0-EA31-4EFD-8FF4-63A677CF375E}" dt="2026-09-24T13:54:39.816" v="7" actId="14100"/>
          <ac:picMkLst>
            <pc:docMk/>
            <pc:sldMk cId="3260313068" sldId="291"/>
            <ac:picMk id="5" creationId="{63B39A4C-393B-4779-A1C0-255BB3794898}"/>
          </ac:picMkLst>
        </pc:picChg>
      </pc:sldChg>
      <pc:sldChg chg="new del">
        <pc:chgData name="Terrie Shaw" userId="e13a1bdf-cfdc-47d6-8485-585cfedaf6be" providerId="ADAL" clId="{E2CF5FF0-EA31-4EFD-8FF4-63A677CF375E}" dt="2026-09-22T18:06:56.398" v="3" actId="47"/>
        <pc:sldMkLst>
          <pc:docMk/>
          <pc:sldMk cId="3574187920" sldId="29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62FDBC-CDA6-4465-8232-855AAC0DD92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510393-0F81-4741-BA3F-7943C530E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4474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CD67-0E18-4F1D-870C-5007C222A03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F5A75-843F-4494-A983-A349A60F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76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CD67-0E18-4F1D-870C-5007C222A03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F5A75-843F-4494-A983-A349A60F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151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CD67-0E18-4F1D-870C-5007C222A03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F5A75-843F-4494-A983-A349A60F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005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CD67-0E18-4F1D-870C-5007C222A03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F5A75-843F-4494-A983-A349A60F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847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CD67-0E18-4F1D-870C-5007C222A03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F5A75-843F-4494-A983-A349A60F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045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CD67-0E18-4F1D-870C-5007C222A03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F5A75-843F-4494-A983-A349A60F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595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CD67-0E18-4F1D-870C-5007C222A03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F5A75-843F-4494-A983-A349A60F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6054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CD67-0E18-4F1D-870C-5007C222A03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F5A75-843F-4494-A983-A349A60F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2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CD67-0E18-4F1D-870C-5007C222A03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F5A75-843F-4494-A983-A349A60F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891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CD67-0E18-4F1D-870C-5007C222A03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F5A75-843F-4494-A983-A349A60F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09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9CD67-0E18-4F1D-870C-5007C222A03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F5A75-843F-4494-A983-A349A60F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266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9CD67-0E18-4F1D-870C-5007C222A031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F5A75-843F-4494-A983-A349A60F25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778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jpeg"/><Relationship Id="rId7" Type="http://schemas.openxmlformats.org/officeDocument/2006/relationships/image" Target="../media/image39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28.jpe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Welcome to Year 1's Parent Information Meeting!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005064"/>
            <a:ext cx="358140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2856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6847C-668D-43FC-AB25-68DF718A5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School Values!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E8DA59-638B-4FBB-BAF8-AE13C0E279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934" y="1874837"/>
            <a:ext cx="7672131" cy="2416721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924D2D8-B800-49C9-8E81-18705812C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0192" y="4983163"/>
            <a:ext cx="2386608" cy="11430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3779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http://www.naturalhydrationcouncil.org.uk/hydration-facts/hydration-and-water-facts-for-kids-2/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403" y="2149020"/>
            <a:ext cx="2896597" cy="2491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5371475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http://www.water-for-health.co.uk/our-blog/2015/05/children-found-to-have-improved-memory-and-attention-when-hydrated/</a:t>
            </a:r>
          </a:p>
        </p:txBody>
      </p:sp>
      <p:pic>
        <p:nvPicPr>
          <p:cNvPr id="1028" name="Picture 4" descr="Image result for water bott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834017"/>
            <a:ext cx="3178696" cy="317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125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http://www.nhs.uk/livewell/childrenssleep/Pages/childrenssleephome.aspx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504" y="1988840"/>
            <a:ext cx="3995872" cy="3034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8792" y="5398516"/>
            <a:ext cx="79208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/>
              <a:t>11 hours every night!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08503" y="1792948"/>
            <a:ext cx="28803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In bed by 7.30!</a:t>
            </a:r>
          </a:p>
          <a:p>
            <a:pPr algn="ctr"/>
            <a:endParaRPr lang="en-GB" sz="5400" dirty="0"/>
          </a:p>
        </p:txBody>
      </p:sp>
      <p:pic>
        <p:nvPicPr>
          <p:cNvPr id="9" name="Picture 2" descr="Image result for half past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677111"/>
            <a:ext cx="1721404" cy="1721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698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Limit technology especially near to bed-time and on week-ends</a:t>
            </a:r>
          </a:p>
        </p:txBody>
      </p:sp>
      <p:pic>
        <p:nvPicPr>
          <p:cNvPr id="3074" name="Picture 2" descr="Image result for computer technology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614" y="2282253"/>
            <a:ext cx="3073117" cy="2107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1498967"/>
            <a:ext cx="2242592" cy="14069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128" y="1373747"/>
            <a:ext cx="3082040" cy="1733648"/>
          </a:xfrm>
          <a:prstGeom prst="rect">
            <a:avLst/>
          </a:prstGeom>
        </p:spPr>
      </p:pic>
      <p:pic>
        <p:nvPicPr>
          <p:cNvPr id="10" name="Picture 4" descr="R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174" y="3303499"/>
            <a:ext cx="2639851" cy="2112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mage result for supervised children on technolog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94" y="4797152"/>
            <a:ext cx="3481362" cy="174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851920" y="5349518"/>
            <a:ext cx="374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Supervise children at all times</a:t>
            </a:r>
          </a:p>
        </p:txBody>
      </p:sp>
    </p:spTree>
    <p:extLst>
      <p:ext uri="{BB962C8B-B14F-4D97-AF65-F5344CB8AC3E}">
        <p14:creationId xmlns:p14="http://schemas.microsoft.com/office/powerpoint/2010/main" val="2080756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012E-2ABF-485A-A628-2819C68FA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62094B1F-845B-4F8A-ACA6-909F7E6569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6035" y="1600200"/>
            <a:ext cx="5851929" cy="4525963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B39A4C-393B-4779-A1C0-255BB3794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6256" y="2492897"/>
            <a:ext cx="927783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313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7A466-E5CB-40BD-A1DD-AFFF18A91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Please label EVERYTHING!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DE30C72-8F69-496E-9BFC-D467845EEC4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79" y="1292865"/>
            <a:ext cx="2397272" cy="239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903CAC-D491-440E-9D6C-435C823BE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23" y="4520362"/>
            <a:ext cx="2895238" cy="19333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E04CC4-23A1-470C-AA4D-B839FCBF6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168" y="1263487"/>
            <a:ext cx="2535482" cy="2530624"/>
          </a:xfrm>
          <a:prstGeom prst="rect">
            <a:avLst/>
          </a:prstGeom>
        </p:spPr>
      </p:pic>
      <p:pic>
        <p:nvPicPr>
          <p:cNvPr id="1026" name="Picture 2" descr="Walton Royal Blue Cardigan with School Logo">
            <a:extLst>
              <a:ext uri="{FF2B5EF4-FFF2-40B4-BE49-F238E27FC236}">
                <a16:creationId xmlns:a16="http://schemas.microsoft.com/office/drawing/2014/main" id="{97B76EE4-10C4-4E48-A62D-0B4BD84EA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504805"/>
            <a:ext cx="1878014" cy="220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chool V Neck Sweatshirt - School Uniform 247 | Boys School Uniform">
            <a:extLst>
              <a:ext uri="{FF2B5EF4-FFF2-40B4-BE49-F238E27FC236}">
                <a16:creationId xmlns:a16="http://schemas.microsoft.com/office/drawing/2014/main" id="{FF95693F-5C8A-4DED-98BF-31D542170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1834" y="4329201"/>
            <a:ext cx="2192666" cy="2192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ron On Labels – 40 Personalised clothing Labels | Labels4school ...">
            <a:extLst>
              <a:ext uri="{FF2B5EF4-FFF2-40B4-BE49-F238E27FC236}">
                <a16:creationId xmlns:a16="http://schemas.microsoft.com/office/drawing/2014/main" id="{A852CAE9-5A2F-43E7-8E85-C5FA52904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4035799"/>
            <a:ext cx="2192666" cy="2192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837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br>
              <a:rPr lang="en-GB" b="1" dirty="0"/>
            </a:br>
            <a:r>
              <a:rPr lang="en-GB" b="1" dirty="0"/>
              <a:t>PE </a:t>
            </a:r>
            <a:br>
              <a:rPr lang="en-GB" dirty="0"/>
            </a:br>
            <a:r>
              <a:rPr lang="en-GB" dirty="0"/>
              <a:t>Tuesday and Friday</a:t>
            </a:r>
            <a:br>
              <a:rPr lang="en-GB" dirty="0"/>
            </a:br>
            <a:r>
              <a:rPr lang="en-GB" b="1" dirty="0"/>
              <a:t>Children can come to school wearing their PE kit.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2852936"/>
            <a:ext cx="3816424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057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/>
              <a:t>Building Independence</a:t>
            </a:r>
            <a:br>
              <a:rPr lang="en-GB" dirty="0"/>
            </a:br>
            <a:r>
              <a:rPr lang="en-GB" sz="4000" dirty="0"/>
              <a:t>Please help your child to be independent. Give them time to do it for themselves.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067297"/>
            <a:ext cx="3331416" cy="2050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4442013"/>
            <a:ext cx="3456384" cy="23070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4470990"/>
            <a:ext cx="3563887" cy="22274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67EB8F-1521-482B-AAA2-E762895AD1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295" y="1592451"/>
            <a:ext cx="2636912" cy="26369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6F78D9-B2F8-4030-B9B7-D069160387B1}"/>
              </a:ext>
            </a:extLst>
          </p:cNvPr>
          <p:cNvSpPr txBox="1"/>
          <p:nvPr/>
        </p:nvSpPr>
        <p:spPr>
          <a:xfrm>
            <a:off x="4956559" y="3627802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Velcro is better!</a:t>
            </a:r>
          </a:p>
        </p:txBody>
      </p:sp>
    </p:spTree>
    <p:extLst>
      <p:ext uri="{BB962C8B-B14F-4D97-AF65-F5344CB8AC3E}">
        <p14:creationId xmlns:p14="http://schemas.microsoft.com/office/powerpoint/2010/main" val="2631584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en-GB" dirty="0"/>
              <a:t>Knowledge Organiser - Science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6951" y="980728"/>
            <a:ext cx="7610098" cy="539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402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4FB67-E597-4A42-A914-786D08548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Maths in Year 1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203F06-8CDD-4375-8D26-96A6EE53E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3648" y="1196752"/>
            <a:ext cx="5779098" cy="392635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B19401-E06D-41A3-A46C-7EBC79476F9C}"/>
              </a:ext>
            </a:extLst>
          </p:cNvPr>
          <p:cNvSpPr txBox="1"/>
          <p:nvPr/>
        </p:nvSpPr>
        <p:spPr>
          <a:xfrm>
            <a:off x="323528" y="5260388"/>
            <a:ext cx="87129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Please practise counting everyday. Children should be able to count to and within 100 forwards and backwards.</a:t>
            </a:r>
          </a:p>
        </p:txBody>
      </p:sp>
    </p:spTree>
    <p:extLst>
      <p:ext uri="{BB962C8B-B14F-4D97-AF65-F5344CB8AC3E}">
        <p14:creationId xmlns:p14="http://schemas.microsoft.com/office/powerpoint/2010/main" val="2844936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753B9-6ECA-41A4-AF58-BDBD3A574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6512" y="274638"/>
            <a:ext cx="900100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English – Reading in Year 1</a:t>
            </a:r>
            <a:br>
              <a:rPr lang="en-GB" dirty="0"/>
            </a:br>
            <a:r>
              <a:rPr lang="en-GB" dirty="0"/>
              <a:t>Phonics and Reading sessions are EVERYDAY!</a:t>
            </a:r>
          </a:p>
        </p:txBody>
      </p:sp>
      <p:pic>
        <p:nvPicPr>
          <p:cNvPr id="4098" name="Picture 2" descr="Big Cat Phonics for Little Wandle Complete Pack 1-5 For Year Reception ...">
            <a:extLst>
              <a:ext uri="{FF2B5EF4-FFF2-40B4-BE49-F238E27FC236}">
                <a16:creationId xmlns:a16="http://schemas.microsoft.com/office/drawing/2014/main" id="{31304D6E-318B-4788-BD09-17D5697616D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397" y="1916832"/>
            <a:ext cx="4063182" cy="4063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4684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8EBFA-AD10-40FF-A357-5856644BD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English</a:t>
            </a:r>
            <a:br>
              <a:rPr lang="en-GB" dirty="0"/>
            </a:br>
            <a:r>
              <a:rPr lang="en-GB" dirty="0"/>
              <a:t>Reading at home:</a:t>
            </a:r>
            <a:br>
              <a:rPr lang="en-GB" dirty="0"/>
            </a:br>
            <a:endParaRPr lang="en-GB" dirty="0"/>
          </a:p>
        </p:txBody>
      </p:sp>
      <p:pic>
        <p:nvPicPr>
          <p:cNvPr id="2050" name="Picture 2" descr="Contact Us - Collins Hub">
            <a:extLst>
              <a:ext uri="{FF2B5EF4-FFF2-40B4-BE49-F238E27FC236}">
                <a16:creationId xmlns:a16="http://schemas.microsoft.com/office/drawing/2014/main" id="{ABED09C5-7A50-4C1D-AE61-8E3ADDA3BF6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844824"/>
            <a:ext cx="4464496" cy="274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164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421" y="260648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r>
              <a:rPr lang="en-GB" dirty="0"/>
              <a:t>Trip to Heeley City Farm</a:t>
            </a:r>
            <a:br>
              <a:rPr lang="en-GB" dirty="0"/>
            </a:br>
            <a:endParaRPr lang="en-GB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43701DD-044F-4249-AB23-60F28D9409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5776" y="1844824"/>
            <a:ext cx="5352447" cy="3816424"/>
          </a:xfrm>
        </p:spPr>
      </p:pic>
    </p:spTree>
    <p:extLst>
      <p:ext uri="{BB962C8B-B14F-4D97-AF65-F5344CB8AC3E}">
        <p14:creationId xmlns:p14="http://schemas.microsoft.com/office/powerpoint/2010/main" val="2862137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354162"/>
          </a:xfrm>
        </p:spPr>
        <p:txBody>
          <a:bodyPr>
            <a:normAutofit fontScale="90000"/>
          </a:bodyPr>
          <a:lstStyle/>
          <a:p>
            <a:r>
              <a:rPr lang="en-GB" dirty="0"/>
              <a:t>Keep checking the school website, especially the Y1 pages including phonics resources.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69931"/>
            <a:ext cx="7128792" cy="46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Arrow 3"/>
          <p:cNvSpPr/>
          <p:nvPr/>
        </p:nvSpPr>
        <p:spPr>
          <a:xfrm rot="16200000">
            <a:off x="5262485" y="2666507"/>
            <a:ext cx="1656184" cy="588881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4980862" y="3818206"/>
            <a:ext cx="22194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Select your language!</a:t>
            </a:r>
          </a:p>
        </p:txBody>
      </p:sp>
    </p:spTree>
    <p:extLst>
      <p:ext uri="{BB962C8B-B14F-4D97-AF65-F5344CB8AC3E}">
        <p14:creationId xmlns:p14="http://schemas.microsoft.com/office/powerpoint/2010/main" val="3577684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>
                <a:solidFill>
                  <a:srgbClr val="000000"/>
                </a:solidFill>
                <a:effectLst/>
                <a:latin typeface="Comic Sans MS"/>
              </a:rPr>
              <a:t>Letterjoin</a:t>
            </a:r>
            <a:r>
              <a:rPr lang="en-GB" dirty="0">
                <a:solidFill>
                  <a:srgbClr val="000000"/>
                </a:solidFill>
                <a:effectLst/>
                <a:latin typeface="Comic Sans MS"/>
              </a:rPr>
              <a:t> and Letter Formation – see our school website</a:t>
            </a:r>
            <a:endParaRPr lang="en-GB" dirty="0"/>
          </a:p>
        </p:txBody>
      </p:sp>
      <p:pic>
        <p:nvPicPr>
          <p:cNvPr id="1026" name="Picture 2" descr="Related imag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884" y="3573016"/>
            <a:ext cx="2721322" cy="2721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23528" y="3203684"/>
            <a:ext cx="39789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https://www.letterjoin.co.uk/log-in.html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28419D-E405-4F2D-AEE8-B24FB1192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7204" y="3006244"/>
            <a:ext cx="4064687" cy="27216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C06CD6-8D84-4A68-8E35-69703B9A33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" y="1483748"/>
            <a:ext cx="9144000" cy="115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681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en-GB" sz="6000" u="sng" dirty="0">
                <a:solidFill>
                  <a:srgbClr val="002060"/>
                </a:solidFill>
              </a:rPr>
              <a:t>Homework!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208823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GB" sz="4800" dirty="0">
                <a:solidFill>
                  <a:srgbClr val="002060"/>
                </a:solidFill>
              </a:rPr>
              <a:t>Homework is given out on Fridays - return all homework to school by Thursday the following week, or any day before this.</a:t>
            </a:r>
          </a:p>
          <a:p>
            <a:pPr marL="0" indent="0" algn="ctr">
              <a:buNone/>
            </a:pPr>
            <a:endParaRPr lang="en-GB" sz="4800" dirty="0">
              <a:solidFill>
                <a:srgbClr val="002060"/>
              </a:solidFill>
            </a:endParaRPr>
          </a:p>
        </p:txBody>
      </p:sp>
      <p:pic>
        <p:nvPicPr>
          <p:cNvPr id="5124" name="Picture 4" descr="Image result for calenda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396722"/>
            <a:ext cx="3672408" cy="244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214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5832" y="743430"/>
            <a:ext cx="2677224" cy="922114"/>
          </a:xfrm>
        </p:spPr>
        <p:txBody>
          <a:bodyPr/>
          <a:lstStyle/>
          <a:p>
            <a:r>
              <a:rPr lang="en-GB" u="sng" dirty="0">
                <a:solidFill>
                  <a:srgbClr val="000000"/>
                </a:solidFill>
                <a:effectLst/>
                <a:latin typeface="Comic Sans MS"/>
              </a:rPr>
              <a:t>Reading</a:t>
            </a:r>
            <a:endParaRPr lang="en-GB" u="sng" dirty="0"/>
          </a:p>
        </p:txBody>
      </p:sp>
      <p:sp>
        <p:nvSpPr>
          <p:cNvPr id="4" name="Rectangle 3"/>
          <p:cNvSpPr/>
          <p:nvPr/>
        </p:nvSpPr>
        <p:spPr>
          <a:xfrm>
            <a:off x="5001255" y="1473525"/>
            <a:ext cx="3911648" cy="646331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en-GB" sz="3600" u="sng" dirty="0">
                <a:solidFill>
                  <a:srgbClr val="000000"/>
                </a:solidFill>
                <a:latin typeface="Comic Sans MS"/>
              </a:rPr>
              <a:t>Letter Formation</a:t>
            </a:r>
            <a:endParaRPr lang="en-GB" sz="3600" u="sng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177911"/>
              </p:ext>
            </p:extLst>
          </p:nvPr>
        </p:nvGraphicFramePr>
        <p:xfrm>
          <a:off x="457201" y="3848525"/>
          <a:ext cx="2890664" cy="822960"/>
        </p:xfrm>
        <a:graphic>
          <a:graphicData uri="http://schemas.openxmlformats.org/drawingml/2006/table">
            <a:tbl>
              <a:tblPr/>
              <a:tblGrid>
                <a:gridCol w="2890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sz="4800" u="sng" dirty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Counting</a:t>
                      </a:r>
                      <a:endParaRPr lang="en-GB" dirty="0">
                        <a:effectLst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24013" y="3013"/>
            <a:ext cx="71445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solidFill>
                  <a:srgbClr val="FF0000"/>
                </a:solidFill>
                <a:latin typeface="BlackCat Primary" panose="00000400000000000000" pitchFamily="2" charset="0"/>
              </a:rPr>
              <a:t>Every day if you can…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20299" y="1450512"/>
            <a:ext cx="2376264" cy="93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12" name="Picture 2" descr="Image result for five minut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442" y="1383773"/>
            <a:ext cx="1239370" cy="1239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five minut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569" y="5162610"/>
            <a:ext cx="1230179" cy="123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math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02" y="4788376"/>
            <a:ext cx="1943955" cy="150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1488" y="4366887"/>
            <a:ext cx="1289031" cy="12830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6C7F767-0D5E-7890-C465-FFBF0F3609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0451" y="305498"/>
            <a:ext cx="1289031" cy="128300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A602239-FBA1-29C0-542A-897EE0A86643}"/>
              </a:ext>
            </a:extLst>
          </p:cNvPr>
          <p:cNvSpPr/>
          <p:nvPr/>
        </p:nvSpPr>
        <p:spPr>
          <a:xfrm>
            <a:off x="5501946" y="3354662"/>
            <a:ext cx="3488455" cy="707886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en-GB" sz="4000" u="sng" dirty="0">
                <a:solidFill>
                  <a:srgbClr val="000000"/>
                </a:solidFill>
                <a:effectLst/>
                <a:latin typeface="Comic Sans MS"/>
              </a:rPr>
              <a:t>Tricky Words</a:t>
            </a:r>
            <a:endParaRPr lang="en-GB" sz="4000" u="sng" dirty="0"/>
          </a:p>
        </p:txBody>
      </p:sp>
      <p:pic>
        <p:nvPicPr>
          <p:cNvPr id="17" name="Picture 2" descr="Contact Us - Collins Hub">
            <a:extLst>
              <a:ext uri="{FF2B5EF4-FFF2-40B4-BE49-F238E27FC236}">
                <a16:creationId xmlns:a16="http://schemas.microsoft.com/office/drawing/2014/main" id="{045C470A-A2D7-48B7-B94F-8D519CA9C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502" y="3206926"/>
            <a:ext cx="1944216" cy="119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We Can Cook: Phase 3 Set 2 (Big Cat Phonics for Little Wandle Letters ...">
            <a:extLst>
              <a:ext uri="{FF2B5EF4-FFF2-40B4-BE49-F238E27FC236}">
                <a16:creationId xmlns:a16="http://schemas.microsoft.com/office/drawing/2014/main" id="{28E3EABB-6CD3-41D1-9F02-7CE075F9F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44" y="1600753"/>
            <a:ext cx="1230708" cy="119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14B92C2-811A-416E-8CC8-427AE6ADAF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0519" y="4397655"/>
            <a:ext cx="2741991" cy="180242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7F97B73-75E3-4D76-8D73-C24F80F32B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9040" y="2161173"/>
            <a:ext cx="4197074" cy="75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60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rmAutofit fontScale="90000"/>
          </a:bodyPr>
          <a:lstStyle/>
          <a:p>
            <a:r>
              <a:rPr lang="en-GB" dirty="0"/>
              <a:t>Communication.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8164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Parent consultations will be after October half-term.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I work Tuesday to Friday and Mrs Dawson teaches Y1 on Mondays.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5675" y="846139"/>
            <a:ext cx="2152650" cy="193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8291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 for your support!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207" y="1600200"/>
            <a:ext cx="497358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375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E2143D40FEA147A7918D17CEC73772" ma:contentTypeVersion="21" ma:contentTypeDescription="Create a new document." ma:contentTypeScope="" ma:versionID="4f0ffba9109aa5854243b76dd5f3e25b">
  <xsd:schema xmlns:xsd="http://www.w3.org/2001/XMLSchema" xmlns:xs="http://www.w3.org/2001/XMLSchema" xmlns:p="http://schemas.microsoft.com/office/2006/metadata/properties" xmlns:ns3="0287e324-2132-4727-88e5-d11c9ba13a05" xmlns:ns4="b2bd5ca4-0c94-40ae-973d-a69c89db3db7" targetNamespace="http://schemas.microsoft.com/office/2006/metadata/properties" ma:root="true" ma:fieldsID="32424e1b4ec71ce5978c03c4bbfe087c" ns3:_="" ns4:_="">
    <xsd:import namespace="0287e324-2132-4727-88e5-d11c9ba13a05"/>
    <xsd:import namespace="b2bd5ca4-0c94-40ae-973d-a69c89db3db7"/>
    <xsd:element name="properties">
      <xsd:complexType>
        <xsd:sequence>
          <xsd:element name="documentManagement">
            <xsd:complexType>
              <xsd:all>
                <xsd:element ref="ns3:MigrationWizId" minOccurs="0"/>
                <xsd:element ref="ns3:MigrationWizIdPermissions" minOccurs="0"/>
                <xsd:element ref="ns3:MigrationWizIdPermissionLevels" minOccurs="0"/>
                <xsd:element ref="ns3:MigrationWizIdDocumentLibraryPermissions" minOccurs="0"/>
                <xsd:element ref="ns3:MigrationWizIdSecurityGroup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87e324-2132-4727-88e5-d11c9ba13a05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10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1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2" nillable="true" ma:displayName="MigrationWizIdSecurityGroups" ma:internalName="MigrationWizIdSecurityGroups">
      <xsd:simpleType>
        <xsd:restriction base="dms:Text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Tags" ma:index="20" nillable="true" ma:displayName="Tags" ma:internalName="MediaServiceAutoTags" ma:readOnly="tru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  <xsd:element name="_activity" ma:index="27" nillable="true" ma:displayName="_activity" ma:hidden="true" ma:internalName="_activity">
      <xsd:simpleType>
        <xsd:restriction base="dms:Note"/>
      </xsd:simpleType>
    </xsd:element>
    <xsd:element name="MediaServiceObjectDetectorVersions" ma:index="2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bd5ca4-0c94-40ae-973d-a69c89db3db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Permissions xmlns="0287e324-2132-4727-88e5-d11c9ba13a05" xsi:nil="true"/>
    <MigrationWizIdSecurityGroups xmlns="0287e324-2132-4727-88e5-d11c9ba13a05" xsi:nil="true"/>
    <MigrationWizIdPermissionLevels xmlns="0287e324-2132-4727-88e5-d11c9ba13a05" xsi:nil="true"/>
    <MigrationWizId xmlns="0287e324-2132-4727-88e5-d11c9ba13a05" xsi:nil="true"/>
    <MigrationWizIdDocumentLibraryPermissions xmlns="0287e324-2132-4727-88e5-d11c9ba13a05" xsi:nil="true"/>
    <_activity xmlns="0287e324-2132-4727-88e5-d11c9ba13a05" xsi:nil="true"/>
  </documentManagement>
</p:properties>
</file>

<file path=customXml/itemProps1.xml><?xml version="1.0" encoding="utf-8"?>
<ds:datastoreItem xmlns:ds="http://schemas.openxmlformats.org/officeDocument/2006/customXml" ds:itemID="{E81040D4-037D-4F41-90FB-78D2AD822C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87e324-2132-4727-88e5-d11c9ba13a05"/>
    <ds:schemaRef ds:uri="b2bd5ca4-0c94-40ae-973d-a69c89db3d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3970FB4-AF54-4BCB-8BA0-15CE57C534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DC1EAE4-73AA-46CE-BB30-582DE716B3A3}">
  <ds:schemaRefs>
    <ds:schemaRef ds:uri="http://purl.org/dc/terms/"/>
    <ds:schemaRef ds:uri="http://schemas.microsoft.com/office/infopath/2007/PartnerControls"/>
    <ds:schemaRef ds:uri="http://www.w3.org/XML/1998/namespace"/>
    <ds:schemaRef ds:uri="b2bd5ca4-0c94-40ae-973d-a69c89db3db7"/>
    <ds:schemaRef ds:uri="http://schemas.microsoft.com/office/2006/documentManagement/types"/>
    <ds:schemaRef ds:uri="http://purl.org/dc/elements/1.1/"/>
    <ds:schemaRef ds:uri="0287e324-2132-4727-88e5-d11c9ba13a05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7470</TotalTime>
  <Words>292</Words>
  <Application>Microsoft Office PowerPoint</Application>
  <PresentationFormat>On-screen Show (4:3)</PresentationFormat>
  <Paragraphs>35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BlackCat Primary</vt:lpstr>
      <vt:lpstr>Calibri</vt:lpstr>
      <vt:lpstr>Comic Sans MS</vt:lpstr>
      <vt:lpstr>Office Theme</vt:lpstr>
      <vt:lpstr>Welcome to Year 1's Parent Information Meeting!</vt:lpstr>
      <vt:lpstr>Our School Values!</vt:lpstr>
      <vt:lpstr>http://www.naturalhydrationcouncil.org.uk/hydration-facts/hydration-and-water-facts-for-kids-2/</vt:lpstr>
      <vt:lpstr>http://www.nhs.uk/livewell/childrenssleep/Pages/childrenssleephome.aspx</vt:lpstr>
      <vt:lpstr>Limit technology especially near to bed-time and on week-ends</vt:lpstr>
      <vt:lpstr>PowerPoint Presentation</vt:lpstr>
      <vt:lpstr>Please label EVERYTHING!</vt:lpstr>
      <vt:lpstr> PE  Tuesday and Friday Children can come to school wearing their PE kit.</vt:lpstr>
      <vt:lpstr>Building Independence Please help your child to be independent. Give them time to do it for themselves.</vt:lpstr>
      <vt:lpstr>Knowledge Organiser - Science</vt:lpstr>
      <vt:lpstr>Maths in Year 1</vt:lpstr>
      <vt:lpstr>English – Reading in Year 1 Phonics and Reading sessions are EVERYDAY!</vt:lpstr>
      <vt:lpstr>English Reading at home: </vt:lpstr>
      <vt:lpstr>  Trip to Heeley City Farm </vt:lpstr>
      <vt:lpstr>Keep checking the school website, especially the Y1 pages including phonics resources.</vt:lpstr>
      <vt:lpstr>Letterjoin and Letter Formation – see our school website</vt:lpstr>
      <vt:lpstr>Homework!</vt:lpstr>
      <vt:lpstr>Reading</vt:lpstr>
      <vt:lpstr>Communication. </vt:lpstr>
      <vt:lpstr>Thank you for your support!</vt:lpstr>
    </vt:vector>
  </TitlesOfParts>
  <Company>Sheffield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1's Parent Information Morning!</dc:title>
  <dc:creator>Sheffield Schools</dc:creator>
  <cp:lastModifiedBy>Terrie Shaw</cp:lastModifiedBy>
  <cp:revision>54</cp:revision>
  <cp:lastPrinted>2016-09-21T12:33:24Z</cp:lastPrinted>
  <dcterms:created xsi:type="dcterms:W3CDTF">2016-09-21T12:16:57Z</dcterms:created>
  <dcterms:modified xsi:type="dcterms:W3CDTF">2026-09-24T13:55:35Z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0x01010072E2143D40FEA147A7918D17CEC73772</vt:lpwstr>
  </property>
</Properties>
</file>