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59" r:id="rId7"/>
    <p:sldId id="260" r:id="rId8"/>
    <p:sldId id="302" r:id="rId9"/>
    <p:sldId id="303" r:id="rId10"/>
    <p:sldId id="299" r:id="rId11"/>
    <p:sldId id="301" r:id="rId12"/>
    <p:sldId id="296" r:id="rId13"/>
    <p:sldId id="284" r:id="rId14"/>
    <p:sldId id="295" r:id="rId15"/>
    <p:sldId id="292" r:id="rId16"/>
    <p:sldId id="297" r:id="rId17"/>
    <p:sldId id="298" r:id="rId18"/>
    <p:sldId id="262" r:id="rId19"/>
    <p:sldId id="293" r:id="rId20"/>
    <p:sldId id="287" r:id="rId21"/>
    <p:sldId id="268" r:id="rId22"/>
    <p:sldId id="290" r:id="rId23"/>
    <p:sldId id="26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>
      <p:cViewPr varScale="1">
        <p:scale>
          <a:sx n="80" d="100"/>
          <a:sy n="80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e Shaw" userId="e13a1bdf-cfdc-47d6-8485-585cfedaf6be" providerId="ADAL" clId="{13CBE08A-9392-4290-B61F-AEE2E92484F4}"/>
    <pc:docChg chg="addSld delSld modSld">
      <pc:chgData name="Terrie Shaw" userId="e13a1bdf-cfdc-47d6-8485-585cfedaf6be" providerId="ADAL" clId="{13CBE08A-9392-4290-B61F-AEE2E92484F4}" dt="2026-01-22T16:36:31.114" v="22" actId="20577"/>
      <pc:docMkLst>
        <pc:docMk/>
      </pc:docMkLst>
      <pc:sldChg chg="del">
        <pc:chgData name="Terrie Shaw" userId="e13a1bdf-cfdc-47d6-8485-585cfedaf6be" providerId="ADAL" clId="{13CBE08A-9392-4290-B61F-AEE2E92484F4}" dt="2026-01-22T15:46:57.762" v="0" actId="47"/>
        <pc:sldMkLst>
          <pc:docMk/>
          <pc:sldMk cId="2189402142" sldId="277"/>
        </pc:sldMkLst>
      </pc:sldChg>
      <pc:sldChg chg="addSp delSp modSp new mod modNotesTx">
        <pc:chgData name="Terrie Shaw" userId="e13a1bdf-cfdc-47d6-8485-585cfedaf6be" providerId="ADAL" clId="{13CBE08A-9392-4290-B61F-AEE2E92484F4}" dt="2026-01-22T16:36:31.114" v="22" actId="20577"/>
        <pc:sldMkLst>
          <pc:docMk/>
          <pc:sldMk cId="2214110089" sldId="303"/>
        </pc:sldMkLst>
        <pc:spChg chg="del mod">
          <ac:chgData name="Terrie Shaw" userId="e13a1bdf-cfdc-47d6-8485-585cfedaf6be" providerId="ADAL" clId="{13CBE08A-9392-4290-B61F-AEE2E92484F4}" dt="2026-01-22T16:35:01.961" v="3"/>
          <ac:spMkLst>
            <pc:docMk/>
            <pc:sldMk cId="2214110089" sldId="303"/>
            <ac:spMk id="3" creationId="{07841C1B-25BD-4A37-B3A1-4722121FFD6E}"/>
          </ac:spMkLst>
        </pc:spChg>
        <pc:picChg chg="add mod">
          <ac:chgData name="Terrie Shaw" userId="e13a1bdf-cfdc-47d6-8485-585cfedaf6be" providerId="ADAL" clId="{13CBE08A-9392-4290-B61F-AEE2E92484F4}" dt="2026-01-22T16:35:07.163" v="5" actId="1076"/>
          <ac:picMkLst>
            <pc:docMk/>
            <pc:sldMk cId="2214110089" sldId="303"/>
            <ac:picMk id="2050" creationId="{0A622FEF-0420-4128-A03E-89BE085E68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2FDBC-CDA6-4465-8232-855AAC0DD927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0393-0F81-4741-BA3F-7943C530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4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4914C-3153-4EA0-9DB3-0AC6D7117367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B4E21-CC7F-4289-9F13-89FB2A3C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6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Netherthorpe1234!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4E21-CC7F-4289-9F13-89FB2A3C06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2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5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0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4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9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5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9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CD67-0E18-4F1D-870C-5007C222A031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7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hiteroseeducation.com/parent-pupil-resources/maths/home-learning?year=year-1-new&amp;term=summer&amp;term=autumn&amp;term=spr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jpeg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andlanguage.org.uk/help-for-families/resource-library-for-families/supporting-childrens-early-communication-skills/" TargetMode="External"/><Relationship Id="rId2" Type="http://schemas.openxmlformats.org/officeDocument/2006/relationships/hyperlink" Target="https://www.bbc.co.uk/tiny-happy-people/key-talking-t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ttlewandlelettersandsounds.org.uk/resources/for-paren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Year 1's Parent Information Morning!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31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/>
              <a:t>Tricky Words – These are on the school website in the Y1pages.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565CD8-6F71-4E17-A4BD-C3C1D26CA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1486030"/>
            <a:ext cx="2513266" cy="4074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F8513-82F1-4578-8468-02C5C8685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2736305" cy="4075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F7D95-C720-4A24-A2EF-BD1D199091B4}"/>
              </a:ext>
            </a:extLst>
          </p:cNvPr>
          <p:cNvSpPr txBox="1"/>
          <p:nvPr/>
        </p:nvSpPr>
        <p:spPr>
          <a:xfrm>
            <a:off x="2195736" y="598660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PrimaryInfant" panose="00000400000000000000" pitchFamily="2" charset="0"/>
              </a:rPr>
              <a:t>Try to practice everyday!</a:t>
            </a:r>
          </a:p>
        </p:txBody>
      </p:sp>
    </p:spTree>
    <p:extLst>
      <p:ext uri="{BB962C8B-B14F-4D97-AF65-F5344CB8AC3E}">
        <p14:creationId xmlns:p14="http://schemas.microsoft.com/office/powerpoint/2010/main" val="383323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5580-CEBC-4269-A0C9-FEE73353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Organisers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6456-865F-45B1-86CC-A49E2BED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How to use them at home!</a:t>
            </a:r>
          </a:p>
          <a:p>
            <a:pPr marL="0" indent="0" algn="ctr">
              <a:buNone/>
            </a:pPr>
            <a:endParaRPr lang="en-GB" sz="5400" dirty="0"/>
          </a:p>
        </p:txBody>
      </p:sp>
      <p:pic>
        <p:nvPicPr>
          <p:cNvPr id="5124" name="Picture 4" descr="Free House Cartoon Images, Download Free House Cartoon Images png ...">
            <a:extLst>
              <a:ext uri="{FF2B5EF4-FFF2-40B4-BE49-F238E27FC236}">
                <a16:creationId xmlns:a16="http://schemas.microsoft.com/office/drawing/2014/main" id="{4183E9CA-1299-4125-B2F1-0ADDD50D0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78914"/>
            <a:ext cx="4769222" cy="39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9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81" y="241473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GB" dirty="0"/>
              <a:t>Knowledge Organiser – RHSE – Physical Health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0DF4735-F400-468A-9228-856954922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05" y="1484784"/>
            <a:ext cx="7007189" cy="48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2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7CE4-9144-486C-BBC3-680A3B57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B05F3-2FC1-456E-82DE-8102066CD9E1}"/>
              </a:ext>
            </a:extLst>
          </p:cNvPr>
          <p:cNvSpPr txBox="1"/>
          <p:nvPr/>
        </p:nvSpPr>
        <p:spPr>
          <a:xfrm>
            <a:off x="5436095" y="1916831"/>
            <a:ext cx="277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Maths home learning | Home learning | White Rose Education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75DA1F-258D-4C9E-AE25-F8E4BB6E5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556792"/>
            <a:ext cx="3937794" cy="3816424"/>
          </a:xfrm>
        </p:spPr>
      </p:pic>
    </p:spTree>
    <p:extLst>
      <p:ext uri="{BB962C8B-B14F-4D97-AF65-F5344CB8AC3E}">
        <p14:creationId xmlns:p14="http://schemas.microsoft.com/office/powerpoint/2010/main" val="400775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82E6-210A-401F-8695-A1981AD8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0E501-F840-42D4-8EA8-914C9AE64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731" y="1268760"/>
            <a:ext cx="7076537" cy="48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7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0000"/>
                </a:solidFill>
                <a:effectLst/>
                <a:latin typeface="Comic Sans MS"/>
              </a:rPr>
            </a:br>
            <a:br>
              <a:rPr lang="en-GB" dirty="0">
                <a:solidFill>
                  <a:srgbClr val="000000"/>
                </a:solidFill>
                <a:effectLst/>
                <a:latin typeface="Comic Sans MS"/>
              </a:rPr>
            </a:br>
            <a:r>
              <a:rPr lang="en-GB" dirty="0" err="1">
                <a:solidFill>
                  <a:srgbClr val="000000"/>
                </a:solidFill>
                <a:effectLst/>
                <a:latin typeface="Comic Sans MS"/>
              </a:rPr>
              <a:t>Letterjoin</a:t>
            </a:r>
            <a:br>
              <a:rPr lang="en-GB" dirty="0">
                <a:solidFill>
                  <a:srgbClr val="000000"/>
                </a:solidFill>
                <a:effectLst/>
                <a:latin typeface="Comic Sans MS"/>
              </a:rPr>
            </a:br>
            <a:endParaRPr lang="en-GB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39" y="3244334"/>
            <a:ext cx="2008733" cy="20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2545" y="2875002"/>
            <a:ext cx="397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https://www.letterjoin.co.uk/log-in.html</a:t>
            </a:r>
          </a:p>
        </p:txBody>
      </p:sp>
    </p:spTree>
    <p:extLst>
      <p:ext uri="{BB962C8B-B14F-4D97-AF65-F5344CB8AC3E}">
        <p14:creationId xmlns:p14="http://schemas.microsoft.com/office/powerpoint/2010/main" val="394868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3981-1591-4940-8A1E-20EBDFAE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Letter and number 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46B4C-45B5-43DF-80BF-6656CF755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536099"/>
            <a:ext cx="3696482" cy="3922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C97B9-11ED-4FE7-B6D1-66CA3FFA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994" y="3212976"/>
            <a:ext cx="5088494" cy="30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26" y="1449501"/>
            <a:ext cx="2677224" cy="922114"/>
          </a:xfrm>
        </p:spPr>
        <p:txBody>
          <a:bodyPr/>
          <a:lstStyle/>
          <a:p>
            <a:r>
              <a:rPr lang="en-GB" u="sng" dirty="0">
                <a:solidFill>
                  <a:srgbClr val="000000"/>
                </a:solidFill>
                <a:effectLst/>
                <a:latin typeface="Comic Sans MS"/>
              </a:rPr>
              <a:t>Reading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50425" y="5650347"/>
            <a:ext cx="2989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u="sng" dirty="0">
                <a:solidFill>
                  <a:srgbClr val="000000"/>
                </a:solidFill>
                <a:latin typeface="Comic Sans MS"/>
              </a:rPr>
              <a:t>Tricky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words</a:t>
            </a:r>
            <a:endParaRPr kumimoji="0" lang="en-GB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4757"/>
              </p:ext>
            </p:extLst>
          </p:nvPr>
        </p:nvGraphicFramePr>
        <p:xfrm>
          <a:off x="5043915" y="1472455"/>
          <a:ext cx="3563898" cy="1798320"/>
        </p:xfrm>
        <a:graphic>
          <a:graphicData uri="http://schemas.openxmlformats.org/drawingml/2006/table">
            <a:tbl>
              <a:tblPr/>
              <a:tblGrid>
                <a:gridCol w="356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Counting in 1s,2s,5s,10s and especially backwards!</a:t>
                      </a:r>
                      <a:endParaRPr lang="en-GB" sz="2800" u="sng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-111401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lackCat Primary" panose="00000400000000000000" pitchFamily="2" charset="0"/>
              </a:rPr>
              <a:t>At </a:t>
            </a:r>
            <a:r>
              <a:rPr lang="en-GB" sz="5400" b="1" u="sng" dirty="0">
                <a:latin typeface="BlackCat Primary" panose="00000400000000000000" pitchFamily="2" charset="0"/>
              </a:rPr>
              <a:t>Home </a:t>
            </a:r>
            <a:r>
              <a:rPr lang="en-GB" sz="5400" b="1" dirty="0">
                <a:latin typeface="BlackCat Primary" panose="00000400000000000000" pitchFamily="2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lackCat Primary" panose="00000400000000000000" pitchFamily="2" charset="0"/>
              </a:rPr>
              <a:t>Every day if you can…</a:t>
            </a:r>
          </a:p>
        </p:txBody>
      </p:sp>
      <p:pic>
        <p:nvPicPr>
          <p:cNvPr id="12" name="Picture 2" descr="Image result for five minu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95" y="3418580"/>
            <a:ext cx="1098625" cy="10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ve minu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19" y="4696583"/>
            <a:ext cx="1108681" cy="11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t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02" y="2516633"/>
            <a:ext cx="1060811" cy="8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290" y="2217803"/>
            <a:ext cx="1156895" cy="1151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687" y="2317919"/>
            <a:ext cx="927611" cy="114524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C98567-5B6F-444A-B214-CA402C405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44156"/>
              </p:ext>
            </p:extLst>
          </p:nvPr>
        </p:nvGraphicFramePr>
        <p:xfrm>
          <a:off x="4555092" y="3857676"/>
          <a:ext cx="3089260" cy="1371600"/>
        </p:xfrm>
        <a:graphic>
          <a:graphicData uri="http://schemas.openxmlformats.org/drawingml/2006/table">
            <a:tbl>
              <a:tblPr/>
              <a:tblGrid>
                <a:gridCol w="308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Letter and </a:t>
                      </a:r>
                    </a:p>
                    <a:p>
                      <a:pPr algn="ctr"/>
                      <a:r>
                        <a:rPr lang="en-GB" sz="2800" u="sng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number </a:t>
                      </a:r>
                    </a:p>
                    <a:p>
                      <a:pPr algn="ctr"/>
                      <a:r>
                        <a:rPr lang="en-GB" sz="2800" u="sng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formation</a:t>
                      </a:r>
                      <a:endParaRPr lang="en-GB" sz="2800" u="sng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2" descr="Image result for five minutes">
            <a:extLst>
              <a:ext uri="{FF2B5EF4-FFF2-40B4-BE49-F238E27FC236}">
                <a16:creationId xmlns:a16="http://schemas.microsoft.com/office/drawing/2014/main" id="{19E088D3-9DAA-4344-970D-7CF90D78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63" y="3874246"/>
            <a:ext cx="1142235" cy="11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84A8E691-4405-4D08-92B1-EA6632F85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01339" y="5263845"/>
            <a:ext cx="1391023" cy="1475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825727-2600-4C14-8408-73E8AD7361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955" y="5449756"/>
            <a:ext cx="1688904" cy="1003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64EBB6-7A77-4D05-9F41-E7F66039B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211" y="4871828"/>
            <a:ext cx="1285781" cy="1915196"/>
          </a:xfrm>
          <a:prstGeom prst="rect">
            <a:avLst/>
          </a:prstGeom>
        </p:spPr>
      </p:pic>
      <p:pic>
        <p:nvPicPr>
          <p:cNvPr id="1026" name="Picture 2" descr="Terms and Conditions - Collins Hub">
            <a:extLst>
              <a:ext uri="{FF2B5EF4-FFF2-40B4-BE49-F238E27FC236}">
                <a16:creationId xmlns:a16="http://schemas.microsoft.com/office/drawing/2014/main" id="{A49FB562-D2AE-4EBA-8EFF-1306F5E5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0" y="2670924"/>
            <a:ext cx="1450834" cy="8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3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6000" u="sng" dirty="0">
                <a:solidFill>
                  <a:srgbClr val="002060"/>
                </a:solidFill>
              </a:rPr>
              <a:t>Homework!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</a:rPr>
              <a:t>Homework is given out on Fridays - return all homework to school by Thursday the following week, or any day before this.</a:t>
            </a:r>
          </a:p>
          <a:p>
            <a:pPr marL="0" indent="0" algn="ctr">
              <a:buNone/>
            </a:pPr>
            <a:endParaRPr lang="en-GB" sz="48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Image result for calend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6722"/>
            <a:ext cx="3672408" cy="24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72438" cy="56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http://www.nhs.uk/livewell/childrenssleep/Pages/childrenssleephome.aspx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04" y="1988840"/>
            <a:ext cx="3995872" cy="30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792" y="539851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11 hours every night!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8503" y="1792948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In bed by 7.30!</a:t>
            </a:r>
          </a:p>
          <a:p>
            <a:pPr algn="ctr"/>
            <a:endParaRPr lang="en-GB" sz="5400" dirty="0"/>
          </a:p>
        </p:txBody>
      </p:sp>
      <p:pic>
        <p:nvPicPr>
          <p:cNvPr id="9" name="Picture 2" descr="Image result for half pas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77111"/>
            <a:ext cx="1721404" cy="17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98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support!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07" y="1600200"/>
            <a:ext cx="49735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37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98178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sz="6700" b="1" dirty="0"/>
              <a:t>PE </a:t>
            </a:r>
            <a:br>
              <a:rPr lang="en-GB" dirty="0"/>
            </a:br>
            <a:r>
              <a:rPr lang="en-GB" sz="6000" dirty="0"/>
              <a:t>Wednesday and Friday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54025"/>
            <a:ext cx="2230635" cy="220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5" y="4077072"/>
            <a:ext cx="2403211" cy="2403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203520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Labelled PE kit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509120"/>
            <a:ext cx="26958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Building Independence</a:t>
            </a:r>
            <a:br>
              <a:rPr lang="en-GB" dirty="0"/>
            </a:br>
            <a:r>
              <a:rPr lang="en-GB" sz="4000" dirty="0"/>
              <a:t>Please help your child to be independent. Give them time to do it for themselves.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7096"/>
            <a:ext cx="2402221" cy="147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014521"/>
            <a:ext cx="2365264" cy="1478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E5B30-6E78-4F35-9494-95538B29E82F}"/>
              </a:ext>
            </a:extLst>
          </p:cNvPr>
          <p:cNvSpPr txBox="1"/>
          <p:nvPr/>
        </p:nvSpPr>
        <p:spPr>
          <a:xfrm>
            <a:off x="323528" y="3736826"/>
            <a:ext cx="836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But also…being responsible for their own belongings!</a:t>
            </a:r>
          </a:p>
        </p:txBody>
      </p:sp>
      <p:pic>
        <p:nvPicPr>
          <p:cNvPr id="1030" name="Picture 6" descr="7 things organised mums do before the start of school | Mum's Grapevine">
            <a:extLst>
              <a:ext uri="{FF2B5EF4-FFF2-40B4-BE49-F238E27FC236}">
                <a16:creationId xmlns:a16="http://schemas.microsoft.com/office/drawing/2014/main" id="{C0129CFE-3270-4641-A5F3-86DF52C2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70" y="4937155"/>
            <a:ext cx="1984690" cy="13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9B06A-AAB7-4CBC-A11E-B3E65D9AF1A7}"/>
              </a:ext>
            </a:extLst>
          </p:cNvPr>
          <p:cNvSpPr txBox="1"/>
          <p:nvPr/>
        </p:nvSpPr>
        <p:spPr>
          <a:xfrm>
            <a:off x="899592" y="501317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Where is my hat?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B3222EE-72BF-42A4-A83B-DDDE299A8ECF}"/>
              </a:ext>
            </a:extLst>
          </p:cNvPr>
          <p:cNvSpPr/>
          <p:nvPr/>
        </p:nvSpPr>
        <p:spPr>
          <a:xfrm>
            <a:off x="899592" y="4797152"/>
            <a:ext cx="3096344" cy="1512168"/>
          </a:xfrm>
          <a:prstGeom prst="wedgeRoundRectCallout">
            <a:avLst>
              <a:gd name="adj1" fmla="val -57747"/>
              <a:gd name="adj2" fmla="val 78877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8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6693-22D5-4553-ACE3-F2AB805D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Rainy Weather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336FC-EBD3-498B-9158-CA75D2A86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344069"/>
            <a:ext cx="4867798" cy="2740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E8F33C-91D8-4DBB-B853-35969740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269321"/>
            <a:ext cx="4140851" cy="2074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205F2-57CC-4E8E-A3A8-B0B5C05EB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843263"/>
            <a:ext cx="2740099" cy="2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A71E-D6B5-4BD1-B57B-8927B3FF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GCSE Revision - Free practice - Collins Hub">
            <a:extLst>
              <a:ext uri="{FF2B5EF4-FFF2-40B4-BE49-F238E27FC236}">
                <a16:creationId xmlns:a16="http://schemas.microsoft.com/office/drawing/2014/main" id="{0A622FEF-0420-4128-A03E-89BE085E68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977505" cy="30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1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BAF15-A229-4296-8CF2-8D0DC1FBB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229600" cy="3434556"/>
          </a:xfrm>
        </p:spPr>
      </p:pic>
    </p:spTree>
    <p:extLst>
      <p:ext uri="{BB962C8B-B14F-4D97-AF65-F5344CB8AC3E}">
        <p14:creationId xmlns:p14="http://schemas.microsoft.com/office/powerpoint/2010/main" val="192282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650D-E4BB-46EF-A667-904291E8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95C0-D899-415E-8315-22301C784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1" y="19076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Tiny Happy People - Key talking tips for any age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Supporting children's early communication skills - Speech and Language UK: Changing young lives</a:t>
            </a:r>
            <a:endParaRPr lang="en-GB" dirty="0"/>
          </a:p>
        </p:txBody>
      </p:sp>
      <p:pic>
        <p:nvPicPr>
          <p:cNvPr id="2050" name="Picture 2" descr="The key stages of children's language development - Kumon UK">
            <a:extLst>
              <a:ext uri="{FF2B5EF4-FFF2-40B4-BE49-F238E27FC236}">
                <a16:creationId xmlns:a16="http://schemas.microsoft.com/office/drawing/2014/main" id="{B716AE1E-5AFF-4A4D-ABF6-DEEB6A0D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58493"/>
            <a:ext cx="45148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5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32C7-C1BD-42AF-9394-25DC2EDE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Phonics</a:t>
            </a:r>
            <a:br>
              <a:rPr lang="en-GB" dirty="0"/>
            </a:br>
            <a:r>
              <a:rPr lang="en-GB" dirty="0"/>
              <a:t>How to say pure sounds.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887F-AD1E-4BAD-A9CE-41B3EA08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https://www.littlewandlelettersandsounds.org.uk/resources/for-parents/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707FC-F0DD-4608-BA77-33919216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936" y="2875988"/>
            <a:ext cx="4186127" cy="2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0287e324-2132-4727-88e5-d11c9ba13a05" xsi:nil="true"/>
    <MigrationWizIdSecurityGroups xmlns="0287e324-2132-4727-88e5-d11c9ba13a05" xsi:nil="true"/>
    <MigrationWizIdPermissionLevels xmlns="0287e324-2132-4727-88e5-d11c9ba13a05" xsi:nil="true"/>
    <_activity xmlns="0287e324-2132-4727-88e5-d11c9ba13a05" xsi:nil="true"/>
    <MigrationWizId xmlns="0287e324-2132-4727-88e5-d11c9ba13a05" xsi:nil="true"/>
    <MigrationWizIdDocumentLibraryPermissions xmlns="0287e324-2132-4727-88e5-d11c9ba13a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2143D40FEA147A7918D17CEC73772" ma:contentTypeVersion="23" ma:contentTypeDescription="Create a new document." ma:contentTypeScope="" ma:versionID="f0e537df866c0a6b7a10af8753c3b784">
  <xsd:schema xmlns:xsd="http://www.w3.org/2001/XMLSchema" xmlns:xs="http://www.w3.org/2001/XMLSchema" xmlns:p="http://schemas.microsoft.com/office/2006/metadata/properties" xmlns:ns3="0287e324-2132-4727-88e5-d11c9ba13a05" xmlns:ns4="b2bd5ca4-0c94-40ae-973d-a69c89db3db7" targetNamespace="http://schemas.microsoft.com/office/2006/metadata/properties" ma:root="true" ma:fieldsID="f3090d78a0e59dcc79051ee49d093bc9" ns3:_="" ns4:_="">
    <xsd:import namespace="0287e324-2132-4727-88e5-d11c9ba13a05"/>
    <xsd:import namespace="b2bd5ca4-0c94-40ae-973d-a69c89db3db7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7e324-2132-4727-88e5-d11c9ba13a0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d5ca4-0c94-40ae-973d-a69c89db3d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474A5-FF62-4851-8223-76DEC7BF3FAB}">
  <ds:schemaRefs>
    <ds:schemaRef ds:uri="http://www.w3.org/XML/1998/namespace"/>
    <ds:schemaRef ds:uri="b2bd5ca4-0c94-40ae-973d-a69c89db3db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0287e324-2132-4727-88e5-d11c9ba13a05"/>
  </ds:schemaRefs>
</ds:datastoreItem>
</file>

<file path=customXml/itemProps2.xml><?xml version="1.0" encoding="utf-8"?>
<ds:datastoreItem xmlns:ds="http://schemas.openxmlformats.org/officeDocument/2006/customXml" ds:itemID="{893BA454-3659-4066-AA81-3108F9588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7e324-2132-4727-88e5-d11c9ba13a05"/>
    <ds:schemaRef ds:uri="b2bd5ca4-0c94-40ae-973d-a69c89db3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16179D-989E-45BD-B1AE-73C9994E38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262</Words>
  <Application>Microsoft Office PowerPoint</Application>
  <PresentationFormat>On-screen Show (4:3)</PresentationFormat>
  <Paragraphs>41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BlackCat Primary</vt:lpstr>
      <vt:lpstr>Calibri</vt:lpstr>
      <vt:lpstr>Comic Sans MS</vt:lpstr>
      <vt:lpstr>SassoonPrimaryInfant</vt:lpstr>
      <vt:lpstr>Office Theme</vt:lpstr>
      <vt:lpstr>Welcome to Year 1's Parent Information Morning!</vt:lpstr>
      <vt:lpstr>http://www.nhs.uk/livewell/childrenssleep/Pages/childrenssleephome.aspx</vt:lpstr>
      <vt:lpstr> PE  Wednesday and Friday </vt:lpstr>
      <vt:lpstr>Building Independence Please help your child to be independent. Give them time to do it for themselves.</vt:lpstr>
      <vt:lpstr>Rainy Weather</vt:lpstr>
      <vt:lpstr>PowerPoint Presentation</vt:lpstr>
      <vt:lpstr>PowerPoint Presentation</vt:lpstr>
      <vt:lpstr>Language and Communication</vt:lpstr>
      <vt:lpstr>Phonics How to say pure sounds.</vt:lpstr>
      <vt:lpstr>Tricky Words – These are on the school website in the Y1pages.</vt:lpstr>
      <vt:lpstr>Knowledge Organisers</vt:lpstr>
      <vt:lpstr>Knowledge Organiser – RHSE – Physical Health</vt:lpstr>
      <vt:lpstr>Maths</vt:lpstr>
      <vt:lpstr>Science</vt:lpstr>
      <vt:lpstr>  Letterjoin </vt:lpstr>
      <vt:lpstr>Letter and number formation</vt:lpstr>
      <vt:lpstr>Reading</vt:lpstr>
      <vt:lpstr>Homework!</vt:lpstr>
      <vt:lpstr>PowerPoint Presentation</vt:lpstr>
      <vt:lpstr>Thank you for your support!</vt:lpstr>
    </vt:vector>
  </TitlesOfParts>
  <Company>Sheffield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1's Parent Information Morning!</dc:title>
  <dc:creator>Sheffield Schools</dc:creator>
  <cp:lastModifiedBy>Terrie Shaw</cp:lastModifiedBy>
  <cp:revision>54</cp:revision>
  <cp:lastPrinted>2016-09-21T12:33:24Z</cp:lastPrinted>
  <dcterms:created xsi:type="dcterms:W3CDTF">2016-09-21T12:16:57Z</dcterms:created>
  <dcterms:modified xsi:type="dcterms:W3CDTF">2026-01-22T17:58:38Z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0x01010072E2143D40FEA147A7918D17CEC73772</vt:lpwstr>
  </property>
</Properties>
</file>