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7"/>
  </p:handoutMasterIdLst>
  <p:sldIdLst>
    <p:sldId id="256" r:id="rId5"/>
    <p:sldId id="290" r:id="rId6"/>
    <p:sldId id="291" r:id="rId7"/>
    <p:sldId id="257" r:id="rId8"/>
    <p:sldId id="258" r:id="rId9"/>
    <p:sldId id="259" r:id="rId10"/>
    <p:sldId id="260" r:id="rId11"/>
    <p:sldId id="277" r:id="rId12"/>
    <p:sldId id="286" r:id="rId13"/>
    <p:sldId id="288" r:id="rId14"/>
    <p:sldId id="285" r:id="rId15"/>
    <p:sldId id="287" r:id="rId16"/>
    <p:sldId id="279" r:id="rId17"/>
    <p:sldId id="283" r:id="rId18"/>
    <p:sldId id="261" r:id="rId19"/>
    <p:sldId id="275" r:id="rId20"/>
    <p:sldId id="262" r:id="rId21"/>
    <p:sldId id="268" r:id="rId22"/>
    <p:sldId id="289" r:id="rId23"/>
    <p:sldId id="263" r:id="rId24"/>
    <p:sldId id="281" r:id="rId25"/>
    <p:sldId id="267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4660"/>
  </p:normalViewPr>
  <p:slideViewPr>
    <p:cSldViewPr>
      <p:cViewPr varScale="1">
        <p:scale>
          <a:sx n="80" d="100"/>
          <a:sy n="80" d="100"/>
        </p:scale>
        <p:origin x="160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ie Shaw" userId="e13a1bdf-cfdc-47d6-8485-585cfedaf6be" providerId="ADAL" clId="{DB12A912-3A29-4A78-9C27-599BE0391E06}"/>
    <pc:docChg chg="undo custSel addSld modSld">
      <pc:chgData name="Terrie Shaw" userId="e13a1bdf-cfdc-47d6-8485-585cfedaf6be" providerId="ADAL" clId="{DB12A912-3A29-4A78-9C27-599BE0391E06}" dt="2025-09-16T17:01:40.751" v="68" actId="1076"/>
      <pc:docMkLst>
        <pc:docMk/>
      </pc:docMkLst>
      <pc:sldChg chg="modSp mod">
        <pc:chgData name="Terrie Shaw" userId="e13a1bdf-cfdc-47d6-8485-585cfedaf6be" providerId="ADAL" clId="{DB12A912-3A29-4A78-9C27-599BE0391E06}" dt="2025-09-16T16:47:33.553" v="29" actId="20577"/>
        <pc:sldMkLst>
          <pc:docMk/>
          <pc:sldMk cId="2862137242" sldId="279"/>
        </pc:sldMkLst>
        <pc:spChg chg="mod">
          <ac:chgData name="Terrie Shaw" userId="e13a1bdf-cfdc-47d6-8485-585cfedaf6be" providerId="ADAL" clId="{DB12A912-3A29-4A78-9C27-599BE0391E06}" dt="2025-09-16T16:47:33.553" v="29" actId="20577"/>
          <ac:spMkLst>
            <pc:docMk/>
            <pc:sldMk cId="2862137242" sldId="279"/>
            <ac:spMk id="2" creationId="{00000000-0000-0000-0000-000000000000}"/>
          </ac:spMkLst>
        </pc:spChg>
      </pc:sldChg>
      <pc:sldChg chg="addSp delSp modSp new mod">
        <pc:chgData name="Terrie Shaw" userId="e13a1bdf-cfdc-47d6-8485-585cfedaf6be" providerId="ADAL" clId="{DB12A912-3A29-4A78-9C27-599BE0391E06}" dt="2025-09-16T17:01:40.751" v="68" actId="1076"/>
        <pc:sldMkLst>
          <pc:docMk/>
          <pc:sldMk cId="2273779301" sldId="290"/>
        </pc:sldMkLst>
        <pc:spChg chg="mod">
          <ac:chgData name="Terrie Shaw" userId="e13a1bdf-cfdc-47d6-8485-585cfedaf6be" providerId="ADAL" clId="{DB12A912-3A29-4A78-9C27-599BE0391E06}" dt="2025-09-16T17:01:07.045" v="60" actId="20577"/>
          <ac:spMkLst>
            <pc:docMk/>
            <pc:sldMk cId="2273779301" sldId="290"/>
            <ac:spMk id="2" creationId="{9886847C-668D-43FC-AB25-68DF718A5B22}"/>
          </ac:spMkLst>
        </pc:spChg>
        <pc:spChg chg="add del">
          <ac:chgData name="Terrie Shaw" userId="e13a1bdf-cfdc-47d6-8485-585cfedaf6be" providerId="ADAL" clId="{DB12A912-3A29-4A78-9C27-599BE0391E06}" dt="2025-09-16T17:00:16.964" v="33" actId="22"/>
          <ac:spMkLst>
            <pc:docMk/>
            <pc:sldMk cId="2273779301" sldId="290"/>
            <ac:spMk id="3" creationId="{BEEEEE93-C872-401A-8A27-F9D76F426395}"/>
          </ac:spMkLst>
        </pc:spChg>
        <pc:spChg chg="add mod">
          <ac:chgData name="Terrie Shaw" userId="e13a1bdf-cfdc-47d6-8485-585cfedaf6be" providerId="ADAL" clId="{DB12A912-3A29-4A78-9C27-599BE0391E06}" dt="2025-09-16T17:01:34.213" v="65" actId="14100"/>
          <ac:spMkLst>
            <pc:docMk/>
            <pc:sldMk cId="2273779301" sldId="290"/>
            <ac:spMk id="11" creationId="{8924D2D8-B800-49C9-8E81-18705812C762}"/>
          </ac:spMkLst>
        </pc:spChg>
        <pc:picChg chg="add del mod ord">
          <ac:chgData name="Terrie Shaw" userId="e13a1bdf-cfdc-47d6-8485-585cfedaf6be" providerId="ADAL" clId="{DB12A912-3A29-4A78-9C27-599BE0391E06}" dt="2025-09-16T17:00:07.587" v="32" actId="22"/>
          <ac:picMkLst>
            <pc:docMk/>
            <pc:sldMk cId="2273779301" sldId="290"/>
            <ac:picMk id="5" creationId="{8A953C47-14B8-4E84-9978-F55FA6575E62}"/>
          </ac:picMkLst>
        </pc:picChg>
        <pc:picChg chg="add del mod ord">
          <ac:chgData name="Terrie Shaw" userId="e13a1bdf-cfdc-47d6-8485-585cfedaf6be" providerId="ADAL" clId="{DB12A912-3A29-4A78-9C27-599BE0391E06}" dt="2025-09-16T17:01:14.306" v="62" actId="21"/>
          <ac:picMkLst>
            <pc:docMk/>
            <pc:sldMk cId="2273779301" sldId="290"/>
            <ac:picMk id="7" creationId="{B3630EA5-F236-4AF1-946F-825F20D75DE1}"/>
          </ac:picMkLst>
        </pc:picChg>
        <pc:picChg chg="add mod">
          <ac:chgData name="Terrie Shaw" userId="e13a1bdf-cfdc-47d6-8485-585cfedaf6be" providerId="ADAL" clId="{DB12A912-3A29-4A78-9C27-599BE0391E06}" dt="2025-09-16T17:01:40.751" v="68" actId="1076"/>
          <ac:picMkLst>
            <pc:docMk/>
            <pc:sldMk cId="2273779301" sldId="290"/>
            <ac:picMk id="9" creationId="{5FE8DA59-638B-4FBB-BAF8-AE13C0E279E9}"/>
          </ac:picMkLst>
        </pc:picChg>
      </pc:sldChg>
      <pc:sldChg chg="addSp delSp modSp new">
        <pc:chgData name="Terrie Shaw" userId="e13a1bdf-cfdc-47d6-8485-585cfedaf6be" providerId="ADAL" clId="{DB12A912-3A29-4A78-9C27-599BE0391E06}" dt="2025-09-16T17:01:18.490" v="64"/>
        <pc:sldMkLst>
          <pc:docMk/>
          <pc:sldMk cId="1174477661" sldId="291"/>
        </pc:sldMkLst>
        <pc:spChg chg="del">
          <ac:chgData name="Terrie Shaw" userId="e13a1bdf-cfdc-47d6-8485-585cfedaf6be" providerId="ADAL" clId="{DB12A912-3A29-4A78-9C27-599BE0391E06}" dt="2025-09-16T17:01:18.490" v="64"/>
          <ac:spMkLst>
            <pc:docMk/>
            <pc:sldMk cId="1174477661" sldId="291"/>
            <ac:spMk id="3" creationId="{C6D7C839-8CAA-4E5B-B345-8F9B5265CC70}"/>
          </ac:spMkLst>
        </pc:spChg>
        <pc:picChg chg="add mod">
          <ac:chgData name="Terrie Shaw" userId="e13a1bdf-cfdc-47d6-8485-585cfedaf6be" providerId="ADAL" clId="{DB12A912-3A29-4A78-9C27-599BE0391E06}" dt="2025-09-16T17:01:18.490" v="64"/>
          <ac:picMkLst>
            <pc:docMk/>
            <pc:sldMk cId="1174477661" sldId="291"/>
            <ac:picMk id="4" creationId="{62094B1F-845B-4F8A-ACA6-909F7E6569B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2FDBC-CDA6-4465-8232-855AAC0DD927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0393-0F81-4741-BA3F-7943C530E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47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0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26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15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00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84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4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59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05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CD67-0E18-4F1D-870C-5007C222A03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89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9CD67-0E18-4F1D-870C-5007C222A031}" type="datetimeFigureOut">
              <a:rPr lang="en-GB" smtClean="0"/>
              <a:t>15/09/2025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F5A75-843F-4494-A983-A349A60F25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7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to Year 1's Parent Information Meeting!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3581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85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53B9-6ECA-41A4-AF58-BDBD3A57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274638"/>
            <a:ext cx="90010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English – Reading in Year 1</a:t>
            </a:r>
            <a:br>
              <a:rPr lang="en-GB" dirty="0"/>
            </a:br>
            <a:r>
              <a:rPr lang="en-GB" dirty="0"/>
              <a:t>Phonics and Reading sessions are EVERYDAY!</a:t>
            </a:r>
          </a:p>
        </p:txBody>
      </p:sp>
      <p:pic>
        <p:nvPicPr>
          <p:cNvPr id="4098" name="Picture 2" descr="Big Cat Phonics for Little Wandle Complete Pack 1-5 For Year Reception ...">
            <a:extLst>
              <a:ext uri="{FF2B5EF4-FFF2-40B4-BE49-F238E27FC236}">
                <a16:creationId xmlns:a16="http://schemas.microsoft.com/office/drawing/2014/main" id="{31304D6E-318B-4788-BD09-17D5697616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97" y="1916832"/>
            <a:ext cx="4063182" cy="406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8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8EBFA-AD10-40FF-A357-5856644BD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English</a:t>
            </a:r>
            <a:br>
              <a:rPr lang="en-GB" dirty="0"/>
            </a:br>
            <a:r>
              <a:rPr lang="en-GB" dirty="0"/>
              <a:t>Reading at home:</a:t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 descr="Contact Us - Collins Hub">
            <a:extLst>
              <a:ext uri="{FF2B5EF4-FFF2-40B4-BE49-F238E27FC236}">
                <a16:creationId xmlns:a16="http://schemas.microsoft.com/office/drawing/2014/main" id="{ABED09C5-7A50-4C1D-AE61-8E3ADDA3BF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5094446" cy="31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6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6016F-B385-474A-9BA4-A4073FF9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English in Year 1</a:t>
            </a:r>
            <a:br>
              <a:rPr lang="en-GB" dirty="0"/>
            </a:br>
            <a:r>
              <a:rPr lang="en-GB" dirty="0"/>
              <a:t>Writing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77E01-C777-495B-A581-C0FDA58FA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Alphabet – letter names and sounds, capital and lower-case letters</a:t>
            </a:r>
          </a:p>
          <a:p>
            <a:r>
              <a:rPr lang="en-GB" dirty="0"/>
              <a:t>Consonants and vowels</a:t>
            </a:r>
          </a:p>
          <a:p>
            <a:r>
              <a:rPr lang="en-GB" dirty="0"/>
              <a:t>Labelling</a:t>
            </a:r>
          </a:p>
          <a:p>
            <a:r>
              <a:rPr lang="en-GB" dirty="0"/>
              <a:t>Sentences – capital letters, full-stops and finger spaces</a:t>
            </a:r>
          </a:p>
          <a:p>
            <a:r>
              <a:rPr lang="en-GB" dirty="0"/>
              <a:t>Using adjectives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09C125-9989-4497-AB70-ABB9172F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428" y="1916832"/>
            <a:ext cx="3160983" cy="34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80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Trip to Graves Park or Tropical Butterfly House</a:t>
            </a:r>
            <a:br>
              <a:rPr lang="en-GB" dirty="0"/>
            </a:br>
            <a:r>
              <a:rPr lang="en-GB" dirty="0"/>
              <a:t>Tuesday 14</a:t>
            </a:r>
            <a:r>
              <a:rPr lang="en-GB" baseline="30000" dirty="0"/>
              <a:t>th</a:t>
            </a:r>
            <a:r>
              <a:rPr lang="en-GB" dirty="0"/>
              <a:t> October 2025</a:t>
            </a:r>
            <a:br>
              <a:rPr lang="en-GB" dirty="0"/>
            </a:br>
            <a:r>
              <a:rPr lang="en-GB" dirty="0"/>
              <a:t>Trips can be paid for weekly!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(provisional date)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0D674-5C2A-46F9-BE34-B70DB99DB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266" y="2564904"/>
            <a:ext cx="4121812" cy="3091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4CE340-6260-4977-9273-5AEA1BEE7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068960"/>
            <a:ext cx="3726160" cy="27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37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50B0-3142-48E8-A95B-6DF48F8A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trips in Y1: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4EAC1-2FE5-4418-B27F-6EBE7F5E0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Zoolab</a:t>
            </a:r>
            <a:r>
              <a:rPr lang="en-GB" dirty="0"/>
              <a:t> visit in March 2026</a:t>
            </a:r>
          </a:p>
          <a:p>
            <a:r>
              <a:rPr lang="en-GB" dirty="0"/>
              <a:t>English Institute of Sport in May 2026</a:t>
            </a:r>
          </a:p>
          <a:p>
            <a:r>
              <a:rPr lang="en-GB" dirty="0"/>
              <a:t>Local History Walks in June/July 2025</a:t>
            </a:r>
          </a:p>
          <a:p>
            <a:r>
              <a:rPr lang="en-GB" dirty="0"/>
              <a:t>Weston Park July 2026</a:t>
            </a:r>
          </a:p>
          <a:p>
            <a:pPr marL="0" indent="0">
              <a:buNone/>
            </a:pPr>
            <a:r>
              <a:rPr lang="en-GB" dirty="0"/>
              <a:t> 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64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354162"/>
          </a:xfrm>
        </p:spPr>
        <p:txBody>
          <a:bodyPr>
            <a:normAutofit fontScale="90000"/>
          </a:bodyPr>
          <a:lstStyle/>
          <a:p>
            <a:r>
              <a:rPr lang="en-GB" dirty="0"/>
              <a:t>Keep checking the school website, especially the Y1 pages including phonics resources.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69931"/>
            <a:ext cx="7128792" cy="46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6200000">
            <a:off x="5262485" y="2666507"/>
            <a:ext cx="1656184" cy="58888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980862" y="3818206"/>
            <a:ext cx="2219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Select your language!</a:t>
            </a:r>
          </a:p>
        </p:txBody>
      </p:sp>
    </p:spTree>
    <p:extLst>
      <p:ext uri="{BB962C8B-B14F-4D97-AF65-F5344CB8AC3E}">
        <p14:creationId xmlns:p14="http://schemas.microsoft.com/office/powerpoint/2010/main" val="357768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Limit technology especially near to bed-time and on week-ends</a:t>
            </a:r>
          </a:p>
        </p:txBody>
      </p:sp>
      <p:pic>
        <p:nvPicPr>
          <p:cNvPr id="3074" name="Picture 2" descr="Image result for computer technolog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14" y="2282253"/>
            <a:ext cx="3073117" cy="210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498967"/>
            <a:ext cx="2242592" cy="1406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373747"/>
            <a:ext cx="3082040" cy="1733648"/>
          </a:xfrm>
          <a:prstGeom prst="rect">
            <a:avLst/>
          </a:prstGeom>
        </p:spPr>
      </p:pic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74" y="3303499"/>
            <a:ext cx="2639851" cy="21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supervised children on technolog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4" y="4797152"/>
            <a:ext cx="3481362" cy="174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51920" y="534951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Supervise children at all times</a:t>
            </a:r>
          </a:p>
        </p:txBody>
      </p:sp>
    </p:spTree>
    <p:extLst>
      <p:ext uri="{BB962C8B-B14F-4D97-AF65-F5344CB8AC3E}">
        <p14:creationId xmlns:p14="http://schemas.microsoft.com/office/powerpoint/2010/main" val="1032745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000000"/>
                </a:solidFill>
                <a:effectLst/>
                <a:latin typeface="Comic Sans MS"/>
              </a:rPr>
              <a:t>Letterjoin</a:t>
            </a:r>
            <a:r>
              <a:rPr lang="en-GB" dirty="0">
                <a:solidFill>
                  <a:srgbClr val="000000"/>
                </a:solidFill>
                <a:effectLst/>
                <a:latin typeface="Comic Sans MS"/>
              </a:rPr>
              <a:t> and Letter Formation – see our school website</a:t>
            </a:r>
            <a:endParaRPr lang="en-GB" dirty="0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76784"/>
            <a:ext cx="2721322" cy="272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3090" y="2636912"/>
            <a:ext cx="397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https://www.letterjoin.co.uk/log-in.html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28419D-E405-4F2D-AEE8-B24FB1192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204" y="3006244"/>
            <a:ext cx="4064687" cy="27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81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GB" sz="6000" u="sng" dirty="0">
                <a:solidFill>
                  <a:srgbClr val="002060"/>
                </a:solidFill>
              </a:rPr>
              <a:t>Homework!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4800" dirty="0">
                <a:solidFill>
                  <a:srgbClr val="002060"/>
                </a:solidFill>
              </a:rPr>
              <a:t>Homework is given out on Fridays - return all homework to school by Thursday the following week, or any day before this.</a:t>
            </a:r>
          </a:p>
          <a:p>
            <a:pPr marL="0" indent="0" algn="ctr">
              <a:buNone/>
            </a:pPr>
            <a:endParaRPr lang="en-GB" sz="4800" dirty="0">
              <a:solidFill>
                <a:srgbClr val="002060"/>
              </a:solidFill>
            </a:endParaRPr>
          </a:p>
        </p:txBody>
      </p:sp>
      <p:pic>
        <p:nvPicPr>
          <p:cNvPr id="5124" name="Picture 4" descr="Image result for calend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96722"/>
            <a:ext cx="3672408" cy="244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4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C9B75-AFAF-43A6-8696-2A22AA20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Uniform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E19574-39BE-43AF-A733-3251DF580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384" y="2055676"/>
            <a:ext cx="4514850" cy="300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ECA21B-0190-45E6-A760-2F5C8AC92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124744"/>
            <a:ext cx="2808312" cy="2808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DA9894-B6F1-4986-B0D0-A29C941BA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4005064"/>
            <a:ext cx="3181536" cy="212102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F50FB1-2934-456B-B801-A2AE51665984}"/>
              </a:ext>
            </a:extLst>
          </p:cNvPr>
          <p:cNvCxnSpPr/>
          <p:nvPr/>
        </p:nvCxnSpPr>
        <p:spPr>
          <a:xfrm>
            <a:off x="5724128" y="4005064"/>
            <a:ext cx="3096344" cy="212102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A42769-623D-4484-8929-156A38CEC59A}"/>
              </a:ext>
            </a:extLst>
          </p:cNvPr>
          <p:cNvCxnSpPr/>
          <p:nvPr/>
        </p:nvCxnSpPr>
        <p:spPr>
          <a:xfrm flipH="1">
            <a:off x="5724128" y="4005064"/>
            <a:ext cx="3096344" cy="21210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442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847C-668D-43FC-AB25-68DF718A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School Values!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E8DA59-638B-4FBB-BAF8-AE13C0E27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34" y="1874837"/>
            <a:ext cx="7672131" cy="2416721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924D2D8-B800-49C9-8E81-18705812C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192" y="4983163"/>
            <a:ext cx="2386608" cy="1143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779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832" y="743430"/>
            <a:ext cx="2677224" cy="922114"/>
          </a:xfrm>
        </p:spPr>
        <p:txBody>
          <a:bodyPr/>
          <a:lstStyle/>
          <a:p>
            <a:r>
              <a:rPr lang="en-GB" u="sng" dirty="0">
                <a:solidFill>
                  <a:srgbClr val="000000"/>
                </a:solidFill>
                <a:effectLst/>
                <a:latin typeface="Comic Sans MS"/>
              </a:rPr>
              <a:t>Reading</a:t>
            </a:r>
            <a:endParaRPr lang="en-GB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" y="1567629"/>
            <a:ext cx="2508739" cy="178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64391" y="2381325"/>
            <a:ext cx="4147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u="sng" dirty="0">
                <a:solidFill>
                  <a:srgbClr val="000000"/>
                </a:solidFill>
                <a:effectLst/>
                <a:latin typeface="Comic Sans MS"/>
              </a:rPr>
              <a:t>Tricky Words</a:t>
            </a:r>
            <a:endParaRPr lang="en-GB" sz="4800" u="sn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177911"/>
              </p:ext>
            </p:extLst>
          </p:nvPr>
        </p:nvGraphicFramePr>
        <p:xfrm>
          <a:off x="457201" y="3848525"/>
          <a:ext cx="2890664" cy="822960"/>
        </p:xfrm>
        <a:graphic>
          <a:graphicData uri="http://schemas.openxmlformats.org/drawingml/2006/table">
            <a:tbl>
              <a:tblPr/>
              <a:tblGrid>
                <a:gridCol w="289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4800" u="sng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Counting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81263" y="-50565"/>
            <a:ext cx="6287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0000"/>
                </a:solidFill>
                <a:latin typeface="BlackCat Primary" panose="00000400000000000000" pitchFamily="2" charset="0"/>
              </a:rPr>
              <a:t>Every day if you can…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0299" y="1450512"/>
            <a:ext cx="2376264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2" name="Picture 2" descr="Image result for five minu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652" y="1557454"/>
            <a:ext cx="1239370" cy="12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five minu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69" y="5162610"/>
            <a:ext cx="1230179" cy="123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math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2" y="4788376"/>
            <a:ext cx="1943955" cy="150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52" y="3518566"/>
            <a:ext cx="1289031" cy="128300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3D3E81-8705-4F1E-88D5-4FB3357CF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339356" y="3409993"/>
            <a:ext cx="1995991" cy="30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60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en-GB" dirty="0"/>
              <a:t>Communication.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81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Parent consultations will be after October half-term.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I work Tuesday to Friday and Mrs Zafar teaches Y1 on Mondays.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75" y="846139"/>
            <a:ext cx="2152650" cy="19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29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support!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207" y="1600200"/>
            <a:ext cx="49735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37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012E-2ABF-485A-A628-2819C68F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2094B1F-845B-4F8A-ACA6-909F7E656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035" y="1600200"/>
            <a:ext cx="5851929" cy="4525963"/>
          </a:xfrm>
        </p:spPr>
      </p:pic>
    </p:spTree>
    <p:extLst>
      <p:ext uri="{BB962C8B-B14F-4D97-AF65-F5344CB8AC3E}">
        <p14:creationId xmlns:p14="http://schemas.microsoft.com/office/powerpoint/2010/main" val="117447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http://www.naturalhydrationcouncil.org.uk/hydration-facts/hydration-and-water-facts-for-kids-2/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403" y="2149020"/>
            <a:ext cx="2896597" cy="249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37147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http://www.water-for-health.co.uk/our-blog/2015/05/children-found-to-have-improved-memory-and-attention-when-hydrated/</a:t>
            </a:r>
          </a:p>
        </p:txBody>
      </p:sp>
      <p:pic>
        <p:nvPicPr>
          <p:cNvPr id="1028" name="Picture 4" descr="Image result for water bot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34017"/>
            <a:ext cx="3178696" cy="31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12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http://www.nhs.uk/livewell/childrenssleep/Pages/childrenssleephome.aspx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04" y="1988840"/>
            <a:ext cx="3995872" cy="303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792" y="5398516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11 hours every night!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8503" y="1792948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In bed by 7.30!</a:t>
            </a:r>
          </a:p>
          <a:p>
            <a:pPr algn="ctr"/>
            <a:endParaRPr lang="en-GB" sz="5400" dirty="0"/>
          </a:p>
        </p:txBody>
      </p:sp>
      <p:pic>
        <p:nvPicPr>
          <p:cNvPr id="9" name="Picture 2" descr="Image result for half past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77111"/>
            <a:ext cx="1721404" cy="172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69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PE </a:t>
            </a:r>
            <a:br>
              <a:rPr lang="en-GB" dirty="0"/>
            </a:br>
            <a:r>
              <a:rPr lang="en-GB" dirty="0"/>
              <a:t>Thursday and Friday</a:t>
            </a:r>
            <a:br>
              <a:rPr lang="en-GB" dirty="0"/>
            </a:br>
            <a:r>
              <a:rPr lang="en-GB" b="1" dirty="0"/>
              <a:t>PLEASE practise getting changed and dressed for PE.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2" y="2964757"/>
            <a:ext cx="2014062" cy="201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348880"/>
            <a:ext cx="2668984" cy="2668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285293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Labelled PE kit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580" y="4381625"/>
            <a:ext cx="2895238" cy="1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57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Building Independence</a:t>
            </a:r>
            <a:br>
              <a:rPr lang="en-GB" dirty="0"/>
            </a:br>
            <a:r>
              <a:rPr lang="en-GB" sz="4000" dirty="0"/>
              <a:t>Please help your child to be independent. Give them time to do it for themselves.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7297"/>
            <a:ext cx="3331416" cy="205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4442013"/>
            <a:ext cx="3456384" cy="2307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470990"/>
            <a:ext cx="3563887" cy="2227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67EB8F-1521-482B-AAA2-E762895AD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295" y="1592451"/>
            <a:ext cx="2636912" cy="2636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6F78D9-B2F8-4030-B9B7-D069160387B1}"/>
              </a:ext>
            </a:extLst>
          </p:cNvPr>
          <p:cNvSpPr txBox="1"/>
          <p:nvPr/>
        </p:nvSpPr>
        <p:spPr>
          <a:xfrm>
            <a:off x="4956559" y="362780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Velcro is better!</a:t>
            </a:r>
          </a:p>
        </p:txBody>
      </p:sp>
    </p:spTree>
    <p:extLst>
      <p:ext uri="{BB962C8B-B14F-4D97-AF65-F5344CB8AC3E}">
        <p14:creationId xmlns:p14="http://schemas.microsoft.com/office/powerpoint/2010/main" val="2631584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en-GB" dirty="0"/>
              <a:t>Knowledge Organiser - Science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951" y="980728"/>
            <a:ext cx="7610098" cy="539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0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FB67-E597-4A42-A914-786D0854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in Year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203F06-8CDD-4375-8D26-96A6EE53E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196752"/>
            <a:ext cx="5779098" cy="392635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B19401-E06D-41A3-A46C-7EBC79476F9C}"/>
              </a:ext>
            </a:extLst>
          </p:cNvPr>
          <p:cNvSpPr txBox="1"/>
          <p:nvPr/>
        </p:nvSpPr>
        <p:spPr>
          <a:xfrm>
            <a:off x="323528" y="5260388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Please practise counting everyday. Children should be able to count to and within 100 forwards and backwards.</a:t>
            </a:r>
          </a:p>
        </p:txBody>
      </p:sp>
    </p:spTree>
    <p:extLst>
      <p:ext uri="{BB962C8B-B14F-4D97-AF65-F5344CB8AC3E}">
        <p14:creationId xmlns:p14="http://schemas.microsoft.com/office/powerpoint/2010/main" val="2844936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0287e324-2132-4727-88e5-d11c9ba13a05" xsi:nil="true"/>
    <MigrationWizIdSecurityGroups xmlns="0287e324-2132-4727-88e5-d11c9ba13a05" xsi:nil="true"/>
    <MigrationWizIdPermissionLevels xmlns="0287e324-2132-4727-88e5-d11c9ba13a05" xsi:nil="true"/>
    <MigrationWizId xmlns="0287e324-2132-4727-88e5-d11c9ba13a05" xsi:nil="true"/>
    <MigrationWizIdDocumentLibraryPermissions xmlns="0287e324-2132-4727-88e5-d11c9ba13a05" xsi:nil="true"/>
    <_activity xmlns="0287e324-2132-4727-88e5-d11c9ba13a0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E2143D40FEA147A7918D17CEC73772" ma:contentTypeVersion="21" ma:contentTypeDescription="Create a new document." ma:contentTypeScope="" ma:versionID="4f0ffba9109aa5854243b76dd5f3e25b">
  <xsd:schema xmlns:xsd="http://www.w3.org/2001/XMLSchema" xmlns:xs="http://www.w3.org/2001/XMLSchema" xmlns:p="http://schemas.microsoft.com/office/2006/metadata/properties" xmlns:ns3="0287e324-2132-4727-88e5-d11c9ba13a05" xmlns:ns4="b2bd5ca4-0c94-40ae-973d-a69c89db3db7" targetNamespace="http://schemas.microsoft.com/office/2006/metadata/properties" ma:root="true" ma:fieldsID="32424e1b4ec71ce5978c03c4bbfe087c" ns3:_="" ns4:_="">
    <xsd:import namespace="0287e324-2132-4727-88e5-d11c9ba13a05"/>
    <xsd:import namespace="b2bd5ca4-0c94-40ae-973d-a69c89db3db7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7e324-2132-4727-88e5-d11c9ba13a0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d5ca4-0c94-40ae-973d-a69c89db3db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970FB4-AF54-4BCB-8BA0-15CE57C534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C1EAE4-73AA-46CE-BB30-582DE716B3A3}">
  <ds:schemaRefs>
    <ds:schemaRef ds:uri="http://purl.org/dc/terms/"/>
    <ds:schemaRef ds:uri="http://schemas.microsoft.com/office/infopath/2007/PartnerControls"/>
    <ds:schemaRef ds:uri="http://www.w3.org/XML/1998/namespace"/>
    <ds:schemaRef ds:uri="b2bd5ca4-0c94-40ae-973d-a69c89db3db7"/>
    <ds:schemaRef ds:uri="http://schemas.microsoft.com/office/2006/documentManagement/types"/>
    <ds:schemaRef ds:uri="http://purl.org/dc/elements/1.1/"/>
    <ds:schemaRef ds:uri="0287e324-2132-4727-88e5-d11c9ba13a05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1040D4-037D-4F41-90FB-78D2AD822C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87e324-2132-4727-88e5-d11c9ba13a05"/>
    <ds:schemaRef ds:uri="b2bd5ca4-0c94-40ae-973d-a69c89db3d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371</Words>
  <Application>Microsoft Office PowerPoint</Application>
  <PresentationFormat>On-screen Show (4:3)</PresentationFormat>
  <Paragraphs>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BlackCat Primary</vt:lpstr>
      <vt:lpstr>Calibri</vt:lpstr>
      <vt:lpstr>Comic Sans MS</vt:lpstr>
      <vt:lpstr>Office Theme</vt:lpstr>
      <vt:lpstr>Welcome to Year 1's Parent Information Meeting!</vt:lpstr>
      <vt:lpstr>Our School Values!</vt:lpstr>
      <vt:lpstr>PowerPoint Presentation</vt:lpstr>
      <vt:lpstr>http://www.naturalhydrationcouncil.org.uk/hydration-facts/hydration-and-water-facts-for-kids-2/</vt:lpstr>
      <vt:lpstr>http://www.nhs.uk/livewell/childrenssleep/Pages/childrenssleephome.aspx</vt:lpstr>
      <vt:lpstr>PE  Thursday and Friday PLEASE practise getting changed and dressed for PE.</vt:lpstr>
      <vt:lpstr>Building Independence Please help your child to be independent. Give them time to do it for themselves.</vt:lpstr>
      <vt:lpstr>Knowledge Organiser - Science</vt:lpstr>
      <vt:lpstr>Maths in Year 1</vt:lpstr>
      <vt:lpstr>English – Reading in Year 1 Phonics and Reading sessions are EVERYDAY!</vt:lpstr>
      <vt:lpstr>English Reading at home: </vt:lpstr>
      <vt:lpstr>English in Year 1 Writing </vt:lpstr>
      <vt:lpstr>  Trip to Graves Park or Tropical Butterfly House Tuesday 14th October 2025 Trips can be paid for weekly! </vt:lpstr>
      <vt:lpstr>Other trips in Y1:</vt:lpstr>
      <vt:lpstr>Keep checking the school website, especially the Y1 pages including phonics resources.</vt:lpstr>
      <vt:lpstr>Limit technology especially near to bed-time and on week-ends</vt:lpstr>
      <vt:lpstr>Letterjoin and Letter Formation – see our school website</vt:lpstr>
      <vt:lpstr>Homework!</vt:lpstr>
      <vt:lpstr>School Uniform</vt:lpstr>
      <vt:lpstr>Reading</vt:lpstr>
      <vt:lpstr>Communication. </vt:lpstr>
      <vt:lpstr>Thank you for your support!</vt:lpstr>
    </vt:vector>
  </TitlesOfParts>
  <Company>Sheffield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1's Parent Information Morning!</dc:title>
  <dc:creator>Sheffield Schools</dc:creator>
  <cp:lastModifiedBy>Terrie Shaw</cp:lastModifiedBy>
  <cp:revision>34</cp:revision>
  <cp:lastPrinted>2016-09-21T12:33:24Z</cp:lastPrinted>
  <dcterms:created xsi:type="dcterms:W3CDTF">2016-09-21T12:16:57Z</dcterms:created>
  <dcterms:modified xsi:type="dcterms:W3CDTF">2025-09-16T17:01:43Z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0x01010072E2143D40FEA147A7918D17CEC73772</vt:lpwstr>
  </property>
</Properties>
</file>