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7_2C28334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78" r:id="rId6"/>
    <p:sldId id="257" r:id="rId7"/>
    <p:sldId id="268" r:id="rId8"/>
    <p:sldId id="260" r:id="rId9"/>
    <p:sldId id="261" r:id="rId10"/>
    <p:sldId id="263" r:id="rId11"/>
    <p:sldId id="264" r:id="rId12"/>
    <p:sldId id="265" r:id="rId13"/>
    <p:sldId id="269" r:id="rId14"/>
    <p:sldId id="270" r:id="rId15"/>
    <p:sldId id="271" r:id="rId16"/>
    <p:sldId id="266" r:id="rId17"/>
    <p:sldId id="272" r:id="rId18"/>
    <p:sldId id="277" r:id="rId19"/>
    <p:sldId id="279" r:id="rId20"/>
    <p:sldId id="280" r:id="rId21"/>
    <p:sldId id="276"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48E9FF-613D-202C-4917-A7E0A4643B72}" name="Laura Towers" initials="LT" userId="S::ltowers@marlcliffe.sheffield.sch.uk::f4df9833-4ae9-4b43-af8e-f684656c3ab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1BCE4"/>
    <a:srgbClr val="CDA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F11EB-C358-BBF0-0C6F-6BEA9B97E557}" v="5" dt="2025-03-25T16:32:01.220"/>
    <p1510:client id="{F7001C61-5EB3-0066-A024-070837D164E4}" v="651" dt="2025-03-25T16:21:14.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9" d="100"/>
          <a:sy n="119" d="100"/>
        </p:scale>
        <p:origin x="2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omments/modernComment_117_2C28334B.xml><?xml version="1.0" encoding="utf-8"?>
<p188:cmLst xmlns:a="http://schemas.openxmlformats.org/drawingml/2006/main" xmlns:r="http://schemas.openxmlformats.org/officeDocument/2006/relationships" xmlns:p188="http://schemas.microsoft.com/office/powerpoint/2018/8/main">
  <p188:cm id="{87B5BBE6-4D25-4F3C-86CD-814F13AFB423}" authorId="{4048E9FF-613D-202C-4917-A7E0A4643B72}" created="2025-03-25T13:11:11.520">
    <ac:deMkLst xmlns:ac="http://schemas.microsoft.com/office/drawing/2013/main/command">
      <pc:docMk xmlns:pc="http://schemas.microsoft.com/office/powerpoint/2013/main/command"/>
      <pc:sldMk xmlns:pc="http://schemas.microsoft.com/office/powerpoint/2013/main/command" cId="740832075" sldId="279"/>
      <ac:picMk id="6" creationId="{39636A51-5FBB-4371-94FA-B492A0836B1B}"/>
    </ac:deMkLst>
    <p188:txBody>
      <a:bodyPr/>
      <a:lstStyle/>
      <a:p>
        <a:r>
          <a:rPr lang="en-US"/>
          <a:t>replace with recent?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CD92A-7DFF-446D-98C6-CA824C860488}" type="datetimeFigureOut">
              <a:rPr lang="en-GB" smtClean="0"/>
              <a:t>25/03/2025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8D5C5-084B-4EB1-8631-87FD481B50E8}" type="slidenum">
              <a:rPr lang="en-GB" smtClean="0"/>
              <a:t>‹#›</a:t>
            </a:fld>
            <a:endParaRPr lang="en-GB"/>
          </a:p>
        </p:txBody>
      </p:sp>
    </p:spTree>
    <p:extLst>
      <p:ext uri="{BB962C8B-B14F-4D97-AF65-F5344CB8AC3E}">
        <p14:creationId xmlns:p14="http://schemas.microsoft.com/office/powerpoint/2010/main" val="85579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CC &amp;</a:t>
            </a:r>
            <a:r>
              <a:rPr lang="en-GB" baseline="0" dirty="0"/>
              <a:t> AA</a:t>
            </a:r>
            <a:endParaRPr lang="en-GB" dirty="0"/>
          </a:p>
        </p:txBody>
      </p:sp>
      <p:sp>
        <p:nvSpPr>
          <p:cNvPr id="4" name="Slide Number Placeholder 3"/>
          <p:cNvSpPr>
            <a:spLocks noGrp="1"/>
          </p:cNvSpPr>
          <p:nvPr>
            <p:ph type="sldNum" sz="quarter" idx="10"/>
          </p:nvPr>
        </p:nvSpPr>
        <p:spPr/>
        <p:txBody>
          <a:bodyPr/>
          <a:lstStyle/>
          <a:p>
            <a:fld id="{7E877658-7D28-4205-83FF-9A85E3A56ACD}" type="slidenum">
              <a:rPr lang="en-GB" smtClean="0"/>
              <a:pPr/>
              <a:t>11</a:t>
            </a:fld>
            <a:endParaRPr lang="en-GB"/>
          </a:p>
        </p:txBody>
      </p:sp>
    </p:spTree>
    <p:extLst>
      <p:ext uri="{BB962C8B-B14F-4D97-AF65-F5344CB8AC3E}">
        <p14:creationId xmlns:p14="http://schemas.microsoft.com/office/powerpoint/2010/main" val="2527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JB</a:t>
            </a:r>
          </a:p>
        </p:txBody>
      </p:sp>
      <p:sp>
        <p:nvSpPr>
          <p:cNvPr id="4" name="Slide Number Placeholder 3"/>
          <p:cNvSpPr>
            <a:spLocks noGrp="1"/>
          </p:cNvSpPr>
          <p:nvPr>
            <p:ph type="sldNum" sz="quarter" idx="10"/>
          </p:nvPr>
        </p:nvSpPr>
        <p:spPr/>
        <p:txBody>
          <a:bodyPr/>
          <a:lstStyle/>
          <a:p>
            <a:fld id="{7E877658-7D28-4205-83FF-9A85E3A56ACD}" type="slidenum">
              <a:rPr lang="en-GB" smtClean="0"/>
              <a:pPr/>
              <a:t>14</a:t>
            </a:fld>
            <a:endParaRPr lang="en-GB"/>
          </a:p>
        </p:txBody>
      </p:sp>
    </p:spTree>
    <p:extLst>
      <p:ext uri="{BB962C8B-B14F-4D97-AF65-F5344CB8AC3E}">
        <p14:creationId xmlns:p14="http://schemas.microsoft.com/office/powerpoint/2010/main" val="361771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DF768-7EDF-4270-87EB-44F80437EB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101324-1205-4832-A045-25344B114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AB3C15-CA09-45F5-8897-36DE1E1A9230}"/>
              </a:ext>
            </a:extLst>
          </p:cNvPr>
          <p:cNvSpPr>
            <a:spLocks noGrp="1"/>
          </p:cNvSpPr>
          <p:nvPr>
            <p:ph type="dt" sz="half" idx="10"/>
          </p:nvPr>
        </p:nvSpPr>
        <p:spPr/>
        <p:txBody>
          <a:bodyPr/>
          <a:lstStyle/>
          <a:p>
            <a:fld id="{F8EABD9E-0E1C-4564-8EC4-02B699D48C1D}" type="datetimeFigureOut">
              <a:rPr lang="en-GB" smtClean="0"/>
              <a:t>25/03/2025</a:t>
            </a:fld>
            <a:endParaRPr lang="en-GB"/>
          </a:p>
        </p:txBody>
      </p:sp>
      <p:sp>
        <p:nvSpPr>
          <p:cNvPr id="5" name="Footer Placeholder 4">
            <a:extLst>
              <a:ext uri="{FF2B5EF4-FFF2-40B4-BE49-F238E27FC236}">
                <a16:creationId xmlns:a16="http://schemas.microsoft.com/office/drawing/2014/main" id="{FF539A81-DA3C-498E-A1D4-CFC2368CBF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A341C4-9E2C-4253-921D-96ECCC49EFD2}"/>
              </a:ext>
            </a:extLst>
          </p:cNvPr>
          <p:cNvSpPr>
            <a:spLocks noGrp="1"/>
          </p:cNvSpPr>
          <p:nvPr>
            <p:ph type="sldNum" sz="quarter" idx="12"/>
          </p:nvPr>
        </p:nvSpPr>
        <p:spPr/>
        <p:txBody>
          <a:bodyPr/>
          <a:lstStyle/>
          <a:p>
            <a:fld id="{CC0DAD7E-14D2-4281-984E-7A0FE4EB4E7F}" type="slidenum">
              <a:rPr lang="en-GB" smtClean="0"/>
              <a:t>‹#›</a:t>
            </a:fld>
            <a:endParaRPr lang="en-GB"/>
          </a:p>
        </p:txBody>
      </p:sp>
    </p:spTree>
    <p:extLst>
      <p:ext uri="{BB962C8B-B14F-4D97-AF65-F5344CB8AC3E}">
        <p14:creationId xmlns:p14="http://schemas.microsoft.com/office/powerpoint/2010/main" val="207810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3C70-CFE7-4483-9168-6A0B706D42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7D0574-000F-4A50-AB76-F12D3AEBC7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EA1B98-ABB4-43B9-A8D1-DB32A0A4B5BE}"/>
              </a:ext>
            </a:extLst>
          </p:cNvPr>
          <p:cNvSpPr>
            <a:spLocks noGrp="1"/>
          </p:cNvSpPr>
          <p:nvPr>
            <p:ph type="dt" sz="half" idx="10"/>
          </p:nvPr>
        </p:nvSpPr>
        <p:spPr/>
        <p:txBody>
          <a:bodyPr/>
          <a:lstStyle/>
          <a:p>
            <a:fld id="{F8EABD9E-0E1C-4564-8EC4-02B699D48C1D}" type="datetimeFigureOut">
              <a:rPr lang="en-GB" smtClean="0"/>
              <a:t>25/03/2025</a:t>
            </a:fld>
            <a:endParaRPr lang="en-GB"/>
          </a:p>
        </p:txBody>
      </p:sp>
      <p:sp>
        <p:nvSpPr>
          <p:cNvPr id="5" name="Footer Placeholder 4">
            <a:extLst>
              <a:ext uri="{FF2B5EF4-FFF2-40B4-BE49-F238E27FC236}">
                <a16:creationId xmlns:a16="http://schemas.microsoft.com/office/drawing/2014/main" id="{29A8F180-59C5-4E09-942A-4F26E94B89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DBEA80-D77D-455D-83A3-A4A64D657565}"/>
              </a:ext>
            </a:extLst>
          </p:cNvPr>
          <p:cNvSpPr>
            <a:spLocks noGrp="1"/>
          </p:cNvSpPr>
          <p:nvPr>
            <p:ph type="sldNum" sz="quarter" idx="12"/>
          </p:nvPr>
        </p:nvSpPr>
        <p:spPr/>
        <p:txBody>
          <a:bodyPr/>
          <a:lstStyle/>
          <a:p>
            <a:fld id="{CC0DAD7E-14D2-4281-984E-7A0FE4EB4E7F}" type="slidenum">
              <a:rPr lang="en-GB" smtClean="0"/>
              <a:t>‹#›</a:t>
            </a:fld>
            <a:endParaRPr lang="en-GB"/>
          </a:p>
        </p:txBody>
      </p:sp>
    </p:spTree>
    <p:extLst>
      <p:ext uri="{BB962C8B-B14F-4D97-AF65-F5344CB8AC3E}">
        <p14:creationId xmlns:p14="http://schemas.microsoft.com/office/powerpoint/2010/main" val="223477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211769-090A-40FC-9F3B-3C539881A1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46BABF-F0DA-4A49-82F2-D1E5A93AEA6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861A31-6613-441B-93A8-F304FCCE0C7A}"/>
              </a:ext>
            </a:extLst>
          </p:cNvPr>
          <p:cNvSpPr>
            <a:spLocks noGrp="1"/>
          </p:cNvSpPr>
          <p:nvPr>
            <p:ph type="dt" sz="half" idx="10"/>
          </p:nvPr>
        </p:nvSpPr>
        <p:spPr/>
        <p:txBody>
          <a:bodyPr/>
          <a:lstStyle/>
          <a:p>
            <a:fld id="{F8EABD9E-0E1C-4564-8EC4-02B699D48C1D}" type="datetimeFigureOut">
              <a:rPr lang="en-GB" smtClean="0"/>
              <a:t>25/03/2025</a:t>
            </a:fld>
            <a:endParaRPr lang="en-GB"/>
          </a:p>
        </p:txBody>
      </p:sp>
      <p:sp>
        <p:nvSpPr>
          <p:cNvPr id="5" name="Footer Placeholder 4">
            <a:extLst>
              <a:ext uri="{FF2B5EF4-FFF2-40B4-BE49-F238E27FC236}">
                <a16:creationId xmlns:a16="http://schemas.microsoft.com/office/drawing/2014/main" id="{F0C85D4C-AC5E-49EC-B53E-DB7E1C2F03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821F8F-22AB-447F-8ECE-EEC43BD190F4}"/>
              </a:ext>
            </a:extLst>
          </p:cNvPr>
          <p:cNvSpPr>
            <a:spLocks noGrp="1"/>
          </p:cNvSpPr>
          <p:nvPr>
            <p:ph type="sldNum" sz="quarter" idx="12"/>
          </p:nvPr>
        </p:nvSpPr>
        <p:spPr/>
        <p:txBody>
          <a:bodyPr/>
          <a:lstStyle/>
          <a:p>
            <a:fld id="{CC0DAD7E-14D2-4281-984E-7A0FE4EB4E7F}" type="slidenum">
              <a:rPr lang="en-GB" smtClean="0"/>
              <a:t>‹#›</a:t>
            </a:fld>
            <a:endParaRPr lang="en-GB"/>
          </a:p>
        </p:txBody>
      </p:sp>
    </p:spTree>
    <p:extLst>
      <p:ext uri="{BB962C8B-B14F-4D97-AF65-F5344CB8AC3E}">
        <p14:creationId xmlns:p14="http://schemas.microsoft.com/office/powerpoint/2010/main" val="313739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93024-24D8-4BAC-BE8A-B2061ABD4F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E049D7-9862-4816-8CCD-539AA6BD1C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C71CED-FAAD-43F7-BA53-8568EC24991E}"/>
              </a:ext>
            </a:extLst>
          </p:cNvPr>
          <p:cNvSpPr>
            <a:spLocks noGrp="1"/>
          </p:cNvSpPr>
          <p:nvPr>
            <p:ph type="dt" sz="half" idx="10"/>
          </p:nvPr>
        </p:nvSpPr>
        <p:spPr/>
        <p:txBody>
          <a:bodyPr/>
          <a:lstStyle/>
          <a:p>
            <a:fld id="{F8EABD9E-0E1C-4564-8EC4-02B699D48C1D}" type="datetimeFigureOut">
              <a:rPr lang="en-GB" smtClean="0"/>
              <a:t>25/03/2025</a:t>
            </a:fld>
            <a:endParaRPr lang="en-GB"/>
          </a:p>
        </p:txBody>
      </p:sp>
      <p:sp>
        <p:nvSpPr>
          <p:cNvPr id="5" name="Footer Placeholder 4">
            <a:extLst>
              <a:ext uri="{FF2B5EF4-FFF2-40B4-BE49-F238E27FC236}">
                <a16:creationId xmlns:a16="http://schemas.microsoft.com/office/drawing/2014/main" id="{B30B4867-920B-4EBF-909B-1E93BC981A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9E60FE-66CC-407B-BF7B-CB2D8E40C92B}"/>
              </a:ext>
            </a:extLst>
          </p:cNvPr>
          <p:cNvSpPr>
            <a:spLocks noGrp="1"/>
          </p:cNvSpPr>
          <p:nvPr>
            <p:ph type="sldNum" sz="quarter" idx="12"/>
          </p:nvPr>
        </p:nvSpPr>
        <p:spPr/>
        <p:txBody>
          <a:bodyPr/>
          <a:lstStyle/>
          <a:p>
            <a:fld id="{CC0DAD7E-14D2-4281-984E-7A0FE4EB4E7F}" type="slidenum">
              <a:rPr lang="en-GB" smtClean="0"/>
              <a:t>‹#›</a:t>
            </a:fld>
            <a:endParaRPr lang="en-GB"/>
          </a:p>
        </p:txBody>
      </p:sp>
    </p:spTree>
    <p:extLst>
      <p:ext uri="{BB962C8B-B14F-4D97-AF65-F5344CB8AC3E}">
        <p14:creationId xmlns:p14="http://schemas.microsoft.com/office/powerpoint/2010/main" val="133017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E635-D906-4A94-BEF8-4807ED557E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18AFC7-3AF7-4656-B4C8-B1A28E8CC4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5B29BC-B62E-463C-8E4C-639583767B5B}"/>
              </a:ext>
            </a:extLst>
          </p:cNvPr>
          <p:cNvSpPr>
            <a:spLocks noGrp="1"/>
          </p:cNvSpPr>
          <p:nvPr>
            <p:ph type="dt" sz="half" idx="10"/>
          </p:nvPr>
        </p:nvSpPr>
        <p:spPr/>
        <p:txBody>
          <a:bodyPr/>
          <a:lstStyle/>
          <a:p>
            <a:fld id="{F8EABD9E-0E1C-4564-8EC4-02B699D48C1D}" type="datetimeFigureOut">
              <a:rPr lang="en-GB" smtClean="0"/>
              <a:t>25/03/2025</a:t>
            </a:fld>
            <a:endParaRPr lang="en-GB"/>
          </a:p>
        </p:txBody>
      </p:sp>
      <p:sp>
        <p:nvSpPr>
          <p:cNvPr id="5" name="Footer Placeholder 4">
            <a:extLst>
              <a:ext uri="{FF2B5EF4-FFF2-40B4-BE49-F238E27FC236}">
                <a16:creationId xmlns:a16="http://schemas.microsoft.com/office/drawing/2014/main" id="{47353B3D-2A51-48FF-A4ED-C1CD9ABC4E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B6E0F6-F59A-4F42-9004-D8674327F9D1}"/>
              </a:ext>
            </a:extLst>
          </p:cNvPr>
          <p:cNvSpPr>
            <a:spLocks noGrp="1"/>
          </p:cNvSpPr>
          <p:nvPr>
            <p:ph type="sldNum" sz="quarter" idx="12"/>
          </p:nvPr>
        </p:nvSpPr>
        <p:spPr/>
        <p:txBody>
          <a:bodyPr/>
          <a:lstStyle/>
          <a:p>
            <a:fld id="{CC0DAD7E-14D2-4281-984E-7A0FE4EB4E7F}" type="slidenum">
              <a:rPr lang="en-GB" smtClean="0"/>
              <a:t>‹#›</a:t>
            </a:fld>
            <a:endParaRPr lang="en-GB"/>
          </a:p>
        </p:txBody>
      </p:sp>
    </p:spTree>
    <p:extLst>
      <p:ext uri="{BB962C8B-B14F-4D97-AF65-F5344CB8AC3E}">
        <p14:creationId xmlns:p14="http://schemas.microsoft.com/office/powerpoint/2010/main" val="2850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142EE-9DB8-4F80-B83E-242DBC57D5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35B9F3-6C8F-43D2-A971-CA37E07EAF6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0F0DBB-B885-4E64-BF6A-C267B228D5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818422-F3FA-43B9-A67D-B6D03310B974}"/>
              </a:ext>
            </a:extLst>
          </p:cNvPr>
          <p:cNvSpPr>
            <a:spLocks noGrp="1"/>
          </p:cNvSpPr>
          <p:nvPr>
            <p:ph type="dt" sz="half" idx="10"/>
          </p:nvPr>
        </p:nvSpPr>
        <p:spPr/>
        <p:txBody>
          <a:bodyPr/>
          <a:lstStyle/>
          <a:p>
            <a:fld id="{F8EABD9E-0E1C-4564-8EC4-02B699D48C1D}" type="datetimeFigureOut">
              <a:rPr lang="en-GB" smtClean="0"/>
              <a:t>25/03/2025</a:t>
            </a:fld>
            <a:endParaRPr lang="en-GB"/>
          </a:p>
        </p:txBody>
      </p:sp>
      <p:sp>
        <p:nvSpPr>
          <p:cNvPr id="6" name="Footer Placeholder 5">
            <a:extLst>
              <a:ext uri="{FF2B5EF4-FFF2-40B4-BE49-F238E27FC236}">
                <a16:creationId xmlns:a16="http://schemas.microsoft.com/office/drawing/2014/main" id="{BFD58D23-8223-4D8B-92B1-E00755E1E6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5D333E-65B1-40FF-91E4-B087FE02403C}"/>
              </a:ext>
            </a:extLst>
          </p:cNvPr>
          <p:cNvSpPr>
            <a:spLocks noGrp="1"/>
          </p:cNvSpPr>
          <p:nvPr>
            <p:ph type="sldNum" sz="quarter" idx="12"/>
          </p:nvPr>
        </p:nvSpPr>
        <p:spPr/>
        <p:txBody>
          <a:bodyPr/>
          <a:lstStyle/>
          <a:p>
            <a:fld id="{CC0DAD7E-14D2-4281-984E-7A0FE4EB4E7F}" type="slidenum">
              <a:rPr lang="en-GB" smtClean="0"/>
              <a:t>‹#›</a:t>
            </a:fld>
            <a:endParaRPr lang="en-GB"/>
          </a:p>
        </p:txBody>
      </p:sp>
    </p:spTree>
    <p:extLst>
      <p:ext uri="{BB962C8B-B14F-4D97-AF65-F5344CB8AC3E}">
        <p14:creationId xmlns:p14="http://schemas.microsoft.com/office/powerpoint/2010/main" val="10965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D0F6E-94DA-4C20-B81A-7BC6D29F1D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CDA982-BB83-44F9-9D36-36CCF2E15B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5A52FC-DC45-4EE2-B00C-7DF89DED66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327B4E-76C2-46EF-A6F0-7115975DB1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FE2930-5BB7-4E83-8B04-B78E01D2DF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D2C16D-B00A-4032-851F-2DBC1F2698BC}"/>
              </a:ext>
            </a:extLst>
          </p:cNvPr>
          <p:cNvSpPr>
            <a:spLocks noGrp="1"/>
          </p:cNvSpPr>
          <p:nvPr>
            <p:ph type="dt" sz="half" idx="10"/>
          </p:nvPr>
        </p:nvSpPr>
        <p:spPr/>
        <p:txBody>
          <a:bodyPr/>
          <a:lstStyle/>
          <a:p>
            <a:fld id="{F8EABD9E-0E1C-4564-8EC4-02B699D48C1D}" type="datetimeFigureOut">
              <a:rPr lang="en-GB" smtClean="0"/>
              <a:t>25/03/2025</a:t>
            </a:fld>
            <a:endParaRPr lang="en-GB"/>
          </a:p>
        </p:txBody>
      </p:sp>
      <p:sp>
        <p:nvSpPr>
          <p:cNvPr id="8" name="Footer Placeholder 7">
            <a:extLst>
              <a:ext uri="{FF2B5EF4-FFF2-40B4-BE49-F238E27FC236}">
                <a16:creationId xmlns:a16="http://schemas.microsoft.com/office/drawing/2014/main" id="{CADBE9AC-55FC-488A-9418-6167A1AE86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D91182-B0CD-4F07-B32E-249D3CAA0F5E}"/>
              </a:ext>
            </a:extLst>
          </p:cNvPr>
          <p:cNvSpPr>
            <a:spLocks noGrp="1"/>
          </p:cNvSpPr>
          <p:nvPr>
            <p:ph type="sldNum" sz="quarter" idx="12"/>
          </p:nvPr>
        </p:nvSpPr>
        <p:spPr/>
        <p:txBody>
          <a:bodyPr/>
          <a:lstStyle/>
          <a:p>
            <a:fld id="{CC0DAD7E-14D2-4281-984E-7A0FE4EB4E7F}" type="slidenum">
              <a:rPr lang="en-GB" smtClean="0"/>
              <a:t>‹#›</a:t>
            </a:fld>
            <a:endParaRPr lang="en-GB"/>
          </a:p>
        </p:txBody>
      </p:sp>
    </p:spTree>
    <p:extLst>
      <p:ext uri="{BB962C8B-B14F-4D97-AF65-F5344CB8AC3E}">
        <p14:creationId xmlns:p14="http://schemas.microsoft.com/office/powerpoint/2010/main" val="414437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D67F-7190-458C-AB0D-8A251ECBF1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1473B0-A4CA-400B-AE8A-5DDDE14AD54F}"/>
              </a:ext>
            </a:extLst>
          </p:cNvPr>
          <p:cNvSpPr>
            <a:spLocks noGrp="1"/>
          </p:cNvSpPr>
          <p:nvPr>
            <p:ph type="dt" sz="half" idx="10"/>
          </p:nvPr>
        </p:nvSpPr>
        <p:spPr/>
        <p:txBody>
          <a:bodyPr/>
          <a:lstStyle/>
          <a:p>
            <a:fld id="{F8EABD9E-0E1C-4564-8EC4-02B699D48C1D}" type="datetimeFigureOut">
              <a:rPr lang="en-GB" smtClean="0"/>
              <a:t>25/03/2025</a:t>
            </a:fld>
            <a:endParaRPr lang="en-GB"/>
          </a:p>
        </p:txBody>
      </p:sp>
      <p:sp>
        <p:nvSpPr>
          <p:cNvPr id="4" name="Footer Placeholder 3">
            <a:extLst>
              <a:ext uri="{FF2B5EF4-FFF2-40B4-BE49-F238E27FC236}">
                <a16:creationId xmlns:a16="http://schemas.microsoft.com/office/drawing/2014/main" id="{F03FCEA3-3CFC-43B5-AC19-E0231D70D0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F52C79-9BB4-43B5-872E-ACB1B1B5269A}"/>
              </a:ext>
            </a:extLst>
          </p:cNvPr>
          <p:cNvSpPr>
            <a:spLocks noGrp="1"/>
          </p:cNvSpPr>
          <p:nvPr>
            <p:ph type="sldNum" sz="quarter" idx="12"/>
          </p:nvPr>
        </p:nvSpPr>
        <p:spPr/>
        <p:txBody>
          <a:bodyPr/>
          <a:lstStyle/>
          <a:p>
            <a:fld id="{CC0DAD7E-14D2-4281-984E-7A0FE4EB4E7F}" type="slidenum">
              <a:rPr lang="en-GB" smtClean="0"/>
              <a:t>‹#›</a:t>
            </a:fld>
            <a:endParaRPr lang="en-GB"/>
          </a:p>
        </p:txBody>
      </p:sp>
    </p:spTree>
    <p:extLst>
      <p:ext uri="{BB962C8B-B14F-4D97-AF65-F5344CB8AC3E}">
        <p14:creationId xmlns:p14="http://schemas.microsoft.com/office/powerpoint/2010/main" val="416225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9D8C9-7B64-47F5-BF8D-A33AF181C7A5}"/>
              </a:ext>
            </a:extLst>
          </p:cNvPr>
          <p:cNvSpPr>
            <a:spLocks noGrp="1"/>
          </p:cNvSpPr>
          <p:nvPr>
            <p:ph type="dt" sz="half" idx="10"/>
          </p:nvPr>
        </p:nvSpPr>
        <p:spPr/>
        <p:txBody>
          <a:bodyPr/>
          <a:lstStyle/>
          <a:p>
            <a:fld id="{F8EABD9E-0E1C-4564-8EC4-02B699D48C1D}" type="datetimeFigureOut">
              <a:rPr lang="en-GB" smtClean="0"/>
              <a:t>25/03/2025</a:t>
            </a:fld>
            <a:endParaRPr lang="en-GB"/>
          </a:p>
        </p:txBody>
      </p:sp>
      <p:sp>
        <p:nvSpPr>
          <p:cNvPr id="3" name="Footer Placeholder 2">
            <a:extLst>
              <a:ext uri="{FF2B5EF4-FFF2-40B4-BE49-F238E27FC236}">
                <a16:creationId xmlns:a16="http://schemas.microsoft.com/office/drawing/2014/main" id="{18D0C81C-9A89-457C-B20F-9FF523464A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0AF014-DE63-4489-B87D-F14CDEF7515C}"/>
              </a:ext>
            </a:extLst>
          </p:cNvPr>
          <p:cNvSpPr>
            <a:spLocks noGrp="1"/>
          </p:cNvSpPr>
          <p:nvPr>
            <p:ph type="sldNum" sz="quarter" idx="12"/>
          </p:nvPr>
        </p:nvSpPr>
        <p:spPr/>
        <p:txBody>
          <a:bodyPr/>
          <a:lstStyle/>
          <a:p>
            <a:fld id="{CC0DAD7E-14D2-4281-984E-7A0FE4EB4E7F}" type="slidenum">
              <a:rPr lang="en-GB" smtClean="0"/>
              <a:t>‹#›</a:t>
            </a:fld>
            <a:endParaRPr lang="en-GB"/>
          </a:p>
        </p:txBody>
      </p:sp>
    </p:spTree>
    <p:extLst>
      <p:ext uri="{BB962C8B-B14F-4D97-AF65-F5344CB8AC3E}">
        <p14:creationId xmlns:p14="http://schemas.microsoft.com/office/powerpoint/2010/main" val="178468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4EC64-399A-4868-83C6-F814CEF885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D7C3C4A-D4F1-4FCD-9AFD-FAB874888A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3A27F5-D938-472A-8BCC-95F2B52AB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31CF28-B157-43E9-9DCF-2EAE70124D19}"/>
              </a:ext>
            </a:extLst>
          </p:cNvPr>
          <p:cNvSpPr>
            <a:spLocks noGrp="1"/>
          </p:cNvSpPr>
          <p:nvPr>
            <p:ph type="dt" sz="half" idx="10"/>
          </p:nvPr>
        </p:nvSpPr>
        <p:spPr/>
        <p:txBody>
          <a:bodyPr/>
          <a:lstStyle/>
          <a:p>
            <a:fld id="{F8EABD9E-0E1C-4564-8EC4-02B699D48C1D}" type="datetimeFigureOut">
              <a:rPr lang="en-GB" smtClean="0"/>
              <a:t>25/03/2025</a:t>
            </a:fld>
            <a:endParaRPr lang="en-GB"/>
          </a:p>
        </p:txBody>
      </p:sp>
      <p:sp>
        <p:nvSpPr>
          <p:cNvPr id="6" name="Footer Placeholder 5">
            <a:extLst>
              <a:ext uri="{FF2B5EF4-FFF2-40B4-BE49-F238E27FC236}">
                <a16:creationId xmlns:a16="http://schemas.microsoft.com/office/drawing/2014/main" id="{2A4572E4-6B15-4A35-A1B8-F2000D2E61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D61B0C-3754-4BED-9758-4D7F94B0E160}"/>
              </a:ext>
            </a:extLst>
          </p:cNvPr>
          <p:cNvSpPr>
            <a:spLocks noGrp="1"/>
          </p:cNvSpPr>
          <p:nvPr>
            <p:ph type="sldNum" sz="quarter" idx="12"/>
          </p:nvPr>
        </p:nvSpPr>
        <p:spPr/>
        <p:txBody>
          <a:bodyPr/>
          <a:lstStyle/>
          <a:p>
            <a:fld id="{CC0DAD7E-14D2-4281-984E-7A0FE4EB4E7F}" type="slidenum">
              <a:rPr lang="en-GB" smtClean="0"/>
              <a:t>‹#›</a:t>
            </a:fld>
            <a:endParaRPr lang="en-GB"/>
          </a:p>
        </p:txBody>
      </p:sp>
    </p:spTree>
    <p:extLst>
      <p:ext uri="{BB962C8B-B14F-4D97-AF65-F5344CB8AC3E}">
        <p14:creationId xmlns:p14="http://schemas.microsoft.com/office/powerpoint/2010/main" val="198984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F50D-0981-4047-9A6F-3865B173B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888996-D88F-4057-9DAD-D661F74ACB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0BB0A2-66E4-4668-891B-E355478F4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1F25D6-4AA8-47CA-8E82-D092EEC69531}"/>
              </a:ext>
            </a:extLst>
          </p:cNvPr>
          <p:cNvSpPr>
            <a:spLocks noGrp="1"/>
          </p:cNvSpPr>
          <p:nvPr>
            <p:ph type="dt" sz="half" idx="10"/>
          </p:nvPr>
        </p:nvSpPr>
        <p:spPr/>
        <p:txBody>
          <a:bodyPr/>
          <a:lstStyle/>
          <a:p>
            <a:fld id="{F8EABD9E-0E1C-4564-8EC4-02B699D48C1D}" type="datetimeFigureOut">
              <a:rPr lang="en-GB" smtClean="0"/>
              <a:t>25/03/2025</a:t>
            </a:fld>
            <a:endParaRPr lang="en-GB"/>
          </a:p>
        </p:txBody>
      </p:sp>
      <p:sp>
        <p:nvSpPr>
          <p:cNvPr id="6" name="Footer Placeholder 5">
            <a:extLst>
              <a:ext uri="{FF2B5EF4-FFF2-40B4-BE49-F238E27FC236}">
                <a16:creationId xmlns:a16="http://schemas.microsoft.com/office/drawing/2014/main" id="{6353DBC4-C2B7-4ED6-89AB-953005047F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C4EDA7-EDAD-47F8-BB70-590EF8A564B6}"/>
              </a:ext>
            </a:extLst>
          </p:cNvPr>
          <p:cNvSpPr>
            <a:spLocks noGrp="1"/>
          </p:cNvSpPr>
          <p:nvPr>
            <p:ph type="sldNum" sz="quarter" idx="12"/>
          </p:nvPr>
        </p:nvSpPr>
        <p:spPr/>
        <p:txBody>
          <a:bodyPr/>
          <a:lstStyle/>
          <a:p>
            <a:fld id="{CC0DAD7E-14D2-4281-984E-7A0FE4EB4E7F}" type="slidenum">
              <a:rPr lang="en-GB" smtClean="0"/>
              <a:t>‹#›</a:t>
            </a:fld>
            <a:endParaRPr lang="en-GB"/>
          </a:p>
        </p:txBody>
      </p:sp>
    </p:spTree>
    <p:extLst>
      <p:ext uri="{BB962C8B-B14F-4D97-AF65-F5344CB8AC3E}">
        <p14:creationId xmlns:p14="http://schemas.microsoft.com/office/powerpoint/2010/main" val="417885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1BCE4"/>
            </a:gs>
            <a:gs pos="25000">
              <a:schemeClr val="accent1">
                <a:lumMod val="45000"/>
                <a:lumOff val="55000"/>
              </a:schemeClr>
            </a:gs>
            <a:gs pos="71000">
              <a:schemeClr val="accent1">
                <a:lumMod val="45000"/>
                <a:lumOff val="55000"/>
              </a:schemeClr>
            </a:gs>
            <a:gs pos="100000">
              <a:srgbClr val="CDACE6"/>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9D9C2A-67BB-48A6-A02E-0F15544E23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13293A-1FC1-4650-80E8-71226EF415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FC70AC-283B-42E3-9ADC-635678B82E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ABD9E-0E1C-4564-8EC4-02B699D48C1D}" type="datetimeFigureOut">
              <a:rPr lang="en-GB" smtClean="0"/>
              <a:t>25/03/2025</a:t>
            </a:fld>
            <a:endParaRPr lang="en-GB"/>
          </a:p>
        </p:txBody>
      </p:sp>
      <p:sp>
        <p:nvSpPr>
          <p:cNvPr id="5" name="Footer Placeholder 4">
            <a:extLst>
              <a:ext uri="{FF2B5EF4-FFF2-40B4-BE49-F238E27FC236}">
                <a16:creationId xmlns:a16="http://schemas.microsoft.com/office/drawing/2014/main" id="{4CC57DA9-2A57-4259-B913-CBAD1989C5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822585-4007-4B89-8913-450A292278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DAD7E-14D2-4281-984E-7A0FE4EB4E7F}" type="slidenum">
              <a:rPr lang="en-GB" smtClean="0"/>
              <a:t>‹#›</a:t>
            </a:fld>
            <a:endParaRPr lang="en-GB"/>
          </a:p>
        </p:txBody>
      </p:sp>
    </p:spTree>
    <p:extLst>
      <p:ext uri="{BB962C8B-B14F-4D97-AF65-F5344CB8AC3E}">
        <p14:creationId xmlns:p14="http://schemas.microsoft.com/office/powerpoint/2010/main" val="592824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17_2C28334B.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1AB3-4B9F-4E0A-87C6-C05A407B2EAB}"/>
              </a:ext>
            </a:extLst>
          </p:cNvPr>
          <p:cNvSpPr>
            <a:spLocks noGrp="1"/>
          </p:cNvSpPr>
          <p:nvPr>
            <p:ph type="ctrTitle"/>
          </p:nvPr>
        </p:nvSpPr>
        <p:spPr>
          <a:xfrm>
            <a:off x="1524000" y="1122363"/>
            <a:ext cx="8693426" cy="878715"/>
          </a:xfrm>
        </p:spPr>
        <p:txBody>
          <a:bodyPr>
            <a:normAutofit fontScale="90000"/>
          </a:bodyPr>
          <a:lstStyle/>
          <a:p>
            <a:r>
              <a:rPr lang="en-GB" b="1" dirty="0">
                <a:latin typeface="Candara" panose="020E0502030303020204" pitchFamily="34" charset="0"/>
              </a:rPr>
              <a:t>Robinwood 2025</a:t>
            </a:r>
          </a:p>
        </p:txBody>
      </p:sp>
      <p:sp>
        <p:nvSpPr>
          <p:cNvPr id="3" name="Subtitle 2">
            <a:extLst>
              <a:ext uri="{FF2B5EF4-FFF2-40B4-BE49-F238E27FC236}">
                <a16:creationId xmlns:a16="http://schemas.microsoft.com/office/drawing/2014/main" id="{22AA1F3D-6556-481E-A503-E47542070196}"/>
              </a:ext>
            </a:extLst>
          </p:cNvPr>
          <p:cNvSpPr>
            <a:spLocks noGrp="1"/>
          </p:cNvSpPr>
          <p:nvPr>
            <p:ph type="subTitle" idx="1"/>
          </p:nvPr>
        </p:nvSpPr>
        <p:spPr>
          <a:xfrm>
            <a:off x="1404731" y="2001078"/>
            <a:ext cx="9144000" cy="1655762"/>
          </a:xfrm>
        </p:spPr>
        <p:txBody>
          <a:bodyPr/>
          <a:lstStyle/>
          <a:p>
            <a:r>
              <a:rPr lang="en-GB" dirty="0">
                <a:latin typeface="Candara" panose="020E0502030303020204" pitchFamily="34" charset="0"/>
              </a:rPr>
              <a:t>Mon 28</a:t>
            </a:r>
            <a:r>
              <a:rPr lang="en-GB" baseline="30000" dirty="0">
                <a:latin typeface="Candara" panose="020E0502030303020204" pitchFamily="34" charset="0"/>
              </a:rPr>
              <a:t>th</a:t>
            </a:r>
            <a:r>
              <a:rPr lang="en-GB" dirty="0">
                <a:latin typeface="Candara" panose="020E0502030303020204" pitchFamily="34" charset="0"/>
              </a:rPr>
              <a:t> – Wed 30</a:t>
            </a:r>
            <a:r>
              <a:rPr lang="en-GB" baseline="30000" dirty="0">
                <a:latin typeface="Candara" panose="020E0502030303020204" pitchFamily="34" charset="0"/>
              </a:rPr>
              <a:t>th</a:t>
            </a:r>
            <a:r>
              <a:rPr lang="en-GB" dirty="0">
                <a:latin typeface="Candara" panose="020E0502030303020204" pitchFamily="34" charset="0"/>
              </a:rPr>
              <a:t> April</a:t>
            </a:r>
          </a:p>
          <a:p>
            <a:endParaRPr lang="en-GB" dirty="0">
              <a:latin typeface="Candara" panose="020E0502030303020204" pitchFamily="34" charset="0"/>
            </a:endParaRPr>
          </a:p>
          <a:p>
            <a:endParaRPr lang="en-GB" dirty="0">
              <a:latin typeface="Candara" panose="020E0502030303020204" pitchFamily="34" charset="0"/>
            </a:endParaRPr>
          </a:p>
        </p:txBody>
      </p:sp>
      <p:pic>
        <p:nvPicPr>
          <p:cNvPr id="1026" name="Picture 2" descr="Image result for robinwood centre">
            <a:extLst>
              <a:ext uri="{FF2B5EF4-FFF2-40B4-BE49-F238E27FC236}">
                <a16:creationId xmlns:a16="http://schemas.microsoft.com/office/drawing/2014/main" id="{88B3E753-1E86-431D-8739-C8F210BC1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912" y="2681702"/>
            <a:ext cx="7872176" cy="318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409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A8D25B-68A8-45B6-BF40-3B9F9502781C}" type="slidenum">
              <a:rPr lang="en-GB" smtClean="0"/>
              <a:pPr/>
              <a:t>10</a:t>
            </a:fld>
            <a:endParaRPr lang="en-GB"/>
          </a:p>
        </p:txBody>
      </p:sp>
      <p:pic>
        <p:nvPicPr>
          <p:cNvPr id="3074" name="Picture 2" descr="Image result for suitcase too 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672" y="2020190"/>
            <a:ext cx="5649144" cy="43361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4467" y="181946"/>
            <a:ext cx="11595860" cy="1569660"/>
          </a:xfrm>
          <a:prstGeom prst="rect">
            <a:avLst/>
          </a:prstGeom>
          <a:noFill/>
        </p:spPr>
        <p:txBody>
          <a:bodyPr wrap="square" rtlCol="0">
            <a:spAutoFit/>
          </a:bodyPr>
          <a:lstStyle/>
          <a:p>
            <a:r>
              <a:rPr lang="en-GB" sz="3200" dirty="0">
                <a:latin typeface="Candara" panose="020E0502030303020204" pitchFamily="34" charset="0"/>
              </a:rPr>
              <a:t>Please pack a case/bag that your child can carry on their own (including up some stairs).  Some accommodation is on the upper floor. It does need to be able to fasten securely please!</a:t>
            </a:r>
          </a:p>
        </p:txBody>
      </p:sp>
    </p:spTree>
    <p:extLst>
      <p:ext uri="{BB962C8B-B14F-4D97-AF65-F5344CB8AC3E}">
        <p14:creationId xmlns:p14="http://schemas.microsoft.com/office/powerpoint/2010/main" val="179099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926" y="99894"/>
            <a:ext cx="3381103" cy="1325563"/>
          </a:xfrm>
        </p:spPr>
        <p:txBody>
          <a:bodyPr/>
          <a:lstStyle/>
          <a:p>
            <a:r>
              <a:rPr lang="en-GB" b="1" dirty="0">
                <a:latin typeface="Candara" panose="020E0502030303020204" pitchFamily="34" charset="0"/>
              </a:rPr>
              <a:t>Medication</a:t>
            </a:r>
          </a:p>
        </p:txBody>
      </p:sp>
      <p:sp>
        <p:nvSpPr>
          <p:cNvPr id="3" name="Content Placeholder 2"/>
          <p:cNvSpPr>
            <a:spLocks noGrp="1"/>
          </p:cNvSpPr>
          <p:nvPr>
            <p:ph idx="1"/>
          </p:nvPr>
        </p:nvSpPr>
        <p:spPr>
          <a:xfrm>
            <a:off x="407125" y="1334017"/>
            <a:ext cx="11610703" cy="5249663"/>
          </a:xfrm>
        </p:spPr>
        <p:txBody>
          <a:bodyPr>
            <a:normAutofit fontScale="92500" lnSpcReduction="10000"/>
          </a:bodyPr>
          <a:lstStyle/>
          <a:p>
            <a:r>
              <a:rPr lang="en-GB" sz="3200" dirty="0">
                <a:latin typeface="Candara" panose="020E0502030303020204" pitchFamily="34" charset="0"/>
              </a:rPr>
              <a:t>Pupils with asthma must bring </a:t>
            </a:r>
            <a:r>
              <a:rPr lang="en-GB" sz="3200" b="1" dirty="0">
                <a:latin typeface="Candara" panose="020E0502030303020204" pitchFamily="34" charset="0"/>
              </a:rPr>
              <a:t>2</a:t>
            </a:r>
            <a:r>
              <a:rPr lang="en-GB" sz="3200" dirty="0">
                <a:latin typeface="Candara" panose="020E0502030303020204" pitchFamily="34" charset="0"/>
              </a:rPr>
              <a:t> inhalers.</a:t>
            </a:r>
          </a:p>
          <a:p>
            <a:pPr lvl="1"/>
            <a:r>
              <a:rPr lang="en-GB" sz="3200" dirty="0">
                <a:latin typeface="Candara" panose="020E0502030303020204" pitchFamily="34" charset="0"/>
              </a:rPr>
              <a:t>One will be kept by staff in a medication box</a:t>
            </a:r>
          </a:p>
          <a:p>
            <a:pPr lvl="1"/>
            <a:r>
              <a:rPr lang="en-GB" sz="3200" dirty="0">
                <a:latin typeface="Candara" panose="020E0502030303020204" pitchFamily="34" charset="0"/>
              </a:rPr>
              <a:t>One will be carried by the group leader or  pupil at all times</a:t>
            </a:r>
          </a:p>
          <a:p>
            <a:r>
              <a:rPr lang="en-GB" sz="3200" dirty="0">
                <a:latin typeface="Candara" panose="020E0502030303020204" pitchFamily="34" charset="0"/>
              </a:rPr>
              <a:t>Calpol / Travel Sickness forms to be completed </a:t>
            </a:r>
          </a:p>
          <a:p>
            <a:r>
              <a:rPr lang="en-GB" sz="3200" dirty="0">
                <a:latin typeface="Candara" panose="020E0502030303020204" pitchFamily="34" charset="0"/>
              </a:rPr>
              <a:t>All medications must be labelled clearly with the child’s name and the dose to be administered.</a:t>
            </a:r>
          </a:p>
          <a:p>
            <a:r>
              <a:rPr lang="en-GB" sz="3200" dirty="0">
                <a:latin typeface="Candara" panose="020E0502030303020204" pitchFamily="34" charset="0"/>
              </a:rPr>
              <a:t>On the Monday morning, all medication must be given to Miss Collingwood or Miss Pepler in the art room, with appropriate paperwork. </a:t>
            </a:r>
            <a:r>
              <a:rPr lang="en-GB" sz="3200" b="1" u="sng" dirty="0">
                <a:latin typeface="Candara" panose="020E0502030303020204" pitchFamily="34" charset="0"/>
              </a:rPr>
              <a:t>Please try to bring them in earlier than this if possible!  </a:t>
            </a:r>
          </a:p>
          <a:p>
            <a:r>
              <a:rPr lang="en-GB" sz="3200" b="1" u="sng" dirty="0">
                <a:latin typeface="Candara" panose="020E0502030303020204" pitchFamily="34" charset="0"/>
              </a:rPr>
              <a:t>Children must not have any form of medication in their bags.</a:t>
            </a:r>
          </a:p>
          <a:p>
            <a:r>
              <a:rPr lang="en-GB" sz="3200" b="1" u="sng" dirty="0">
                <a:latin typeface="Candara" panose="020E0502030303020204" pitchFamily="34" charset="0"/>
              </a:rPr>
              <a:t>ALL medication must be in date and named. </a:t>
            </a:r>
          </a:p>
        </p:txBody>
      </p:sp>
      <p:sp>
        <p:nvSpPr>
          <p:cNvPr id="4" name="Slide Number Placeholder 3"/>
          <p:cNvSpPr>
            <a:spLocks noGrp="1"/>
          </p:cNvSpPr>
          <p:nvPr>
            <p:ph type="sldNum" sz="quarter" idx="12"/>
          </p:nvPr>
        </p:nvSpPr>
        <p:spPr/>
        <p:txBody>
          <a:bodyPr/>
          <a:lstStyle/>
          <a:p>
            <a:fld id="{BAA8D25B-68A8-45B6-BF40-3B9F9502781C}" type="slidenum">
              <a:rPr lang="en-GB" smtClean="0"/>
              <a:pPr/>
              <a:t>11</a:t>
            </a:fld>
            <a:endParaRPr lang="en-GB" dirty="0"/>
          </a:p>
        </p:txBody>
      </p:sp>
      <p:pic>
        <p:nvPicPr>
          <p:cNvPr id="5122" name="Picture 2" descr="Image result for clipart inha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638" y="160075"/>
            <a:ext cx="1647190" cy="196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67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884" y="389954"/>
            <a:ext cx="5484223" cy="1325563"/>
          </a:xfrm>
        </p:spPr>
        <p:txBody>
          <a:bodyPr>
            <a:normAutofit fontScale="90000"/>
          </a:bodyPr>
          <a:lstStyle/>
          <a:p>
            <a:r>
              <a:rPr lang="en-GB" b="1" dirty="0">
                <a:latin typeface="Candara" panose="020E0502030303020204" pitchFamily="34" charset="0"/>
              </a:rPr>
              <a:t>Travel Sickness Tablets</a:t>
            </a:r>
            <a:br>
              <a:rPr lang="en-GB" b="1" dirty="0">
                <a:latin typeface="Candara" panose="020E0502030303020204" pitchFamily="34" charset="0"/>
              </a:rPr>
            </a:br>
            <a:endParaRPr lang="en-GB" dirty="0">
              <a:latin typeface="Candara" panose="020E0502030303020204" pitchFamily="34" charset="0"/>
            </a:endParaRPr>
          </a:p>
        </p:txBody>
      </p:sp>
      <p:sp>
        <p:nvSpPr>
          <p:cNvPr id="3" name="Content Placeholder 2"/>
          <p:cNvSpPr>
            <a:spLocks noGrp="1"/>
          </p:cNvSpPr>
          <p:nvPr>
            <p:ph idx="1"/>
          </p:nvPr>
        </p:nvSpPr>
        <p:spPr>
          <a:xfrm>
            <a:off x="377795" y="1269130"/>
            <a:ext cx="11365714" cy="5303614"/>
          </a:xfrm>
        </p:spPr>
        <p:txBody>
          <a:bodyPr>
            <a:normAutofit/>
          </a:bodyPr>
          <a:lstStyle/>
          <a:p>
            <a:r>
              <a:rPr lang="en-GB" sz="3200" dirty="0">
                <a:latin typeface="Candara" panose="020E0502030303020204" pitchFamily="34" charset="0"/>
              </a:rPr>
              <a:t>If you have said that your child suffers from travel sickness that requires medication, please ensure that you have completed Form 3B and are able to provide this medication for your child.</a:t>
            </a:r>
          </a:p>
          <a:p>
            <a:r>
              <a:rPr lang="en-GB" sz="3200" dirty="0">
                <a:latin typeface="Candara" panose="020E0502030303020204" pitchFamily="34" charset="0"/>
              </a:rPr>
              <a:t>It would be useful if any medications could be brought to the school office by Friday 25</a:t>
            </a:r>
            <a:r>
              <a:rPr lang="en-GB" sz="3200" baseline="30000" dirty="0">
                <a:latin typeface="Candara" panose="020E0502030303020204" pitchFamily="34" charset="0"/>
              </a:rPr>
              <a:t>th</a:t>
            </a:r>
            <a:r>
              <a:rPr lang="en-GB" sz="3200" dirty="0">
                <a:latin typeface="Candara" panose="020E0502030303020204" pitchFamily="34" charset="0"/>
              </a:rPr>
              <a:t> April. </a:t>
            </a:r>
          </a:p>
          <a:p>
            <a:r>
              <a:rPr lang="en-GB" sz="3200" b="1" u="sng" dirty="0">
                <a:latin typeface="Candara" panose="020E0502030303020204" pitchFamily="34" charset="0"/>
              </a:rPr>
              <a:t>All medication </a:t>
            </a:r>
            <a:r>
              <a:rPr lang="en-GB" sz="3200" b="1" dirty="0">
                <a:latin typeface="Candara" panose="020E0502030303020204" pitchFamily="34" charset="0"/>
              </a:rPr>
              <a:t>(travel sickness or otherwise) must labelled clearly and in the original packaging, be in date and have a 3B form completed. </a:t>
            </a:r>
          </a:p>
          <a:p>
            <a:r>
              <a:rPr lang="en-GB" sz="3200" dirty="0">
                <a:latin typeface="Candara" panose="020E0502030303020204" pitchFamily="34" charset="0"/>
              </a:rPr>
              <a:t>If in doubt regarding medication, or if you have any questions, please let us know in the chat or get in contact with us at school.</a:t>
            </a:r>
          </a:p>
          <a:p>
            <a:endParaRPr lang="en-GB" dirty="0">
              <a:latin typeface="Candara" panose="020E0502030303020204" pitchFamily="34" charset="0"/>
            </a:endParaRPr>
          </a:p>
        </p:txBody>
      </p:sp>
      <p:sp>
        <p:nvSpPr>
          <p:cNvPr id="4" name="Slide Number Placeholder 3"/>
          <p:cNvSpPr>
            <a:spLocks noGrp="1"/>
          </p:cNvSpPr>
          <p:nvPr>
            <p:ph type="sldNum" sz="quarter" idx="12"/>
          </p:nvPr>
        </p:nvSpPr>
        <p:spPr/>
        <p:txBody>
          <a:bodyPr/>
          <a:lstStyle/>
          <a:p>
            <a:fld id="{BAA8D25B-68A8-45B6-BF40-3B9F9502781C}" type="slidenum">
              <a:rPr lang="en-GB" smtClean="0"/>
              <a:pPr/>
              <a:t>12</a:t>
            </a:fld>
            <a:endParaRPr lang="en-GB"/>
          </a:p>
        </p:txBody>
      </p:sp>
    </p:spTree>
    <p:extLst>
      <p:ext uri="{BB962C8B-B14F-4D97-AF65-F5344CB8AC3E}">
        <p14:creationId xmlns:p14="http://schemas.microsoft.com/office/powerpoint/2010/main" val="271131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1AB3-4B9F-4E0A-87C6-C05A407B2EAB}"/>
              </a:ext>
            </a:extLst>
          </p:cNvPr>
          <p:cNvSpPr>
            <a:spLocks noGrp="1"/>
          </p:cNvSpPr>
          <p:nvPr>
            <p:ph type="ctrTitle"/>
          </p:nvPr>
        </p:nvSpPr>
        <p:spPr>
          <a:xfrm>
            <a:off x="1477617" y="468417"/>
            <a:ext cx="9236765" cy="878715"/>
          </a:xfrm>
        </p:spPr>
        <p:txBody>
          <a:bodyPr>
            <a:normAutofit fontScale="90000"/>
          </a:bodyPr>
          <a:lstStyle/>
          <a:p>
            <a:r>
              <a:rPr lang="en-GB" b="1" dirty="0">
                <a:latin typeface="Candara" panose="020E0502030303020204" pitchFamily="34" charset="0"/>
              </a:rPr>
              <a:t>Money and Valuables</a:t>
            </a:r>
          </a:p>
        </p:txBody>
      </p:sp>
      <p:sp>
        <p:nvSpPr>
          <p:cNvPr id="3" name="Subtitle 2">
            <a:extLst>
              <a:ext uri="{FF2B5EF4-FFF2-40B4-BE49-F238E27FC236}">
                <a16:creationId xmlns:a16="http://schemas.microsoft.com/office/drawing/2014/main" id="{22AA1F3D-6556-481E-A503-E47542070196}"/>
              </a:ext>
            </a:extLst>
          </p:cNvPr>
          <p:cNvSpPr>
            <a:spLocks noGrp="1"/>
          </p:cNvSpPr>
          <p:nvPr>
            <p:ph type="subTitle" idx="1"/>
          </p:nvPr>
        </p:nvSpPr>
        <p:spPr>
          <a:xfrm>
            <a:off x="893951" y="1707354"/>
            <a:ext cx="10482471" cy="4656103"/>
          </a:xfrm>
        </p:spPr>
        <p:txBody>
          <a:bodyPr>
            <a:normAutofit/>
          </a:bodyPr>
          <a:lstStyle/>
          <a:p>
            <a:pPr marL="857250" indent="-857250" algn="l">
              <a:buFont typeface="Arial" panose="020B0604020202020204" pitchFamily="34" charset="0"/>
              <a:buChar char="•"/>
            </a:pPr>
            <a:r>
              <a:rPr lang="en-GB" sz="3200" dirty="0">
                <a:latin typeface="Candara" panose="020E0502030303020204" pitchFamily="34" charset="0"/>
              </a:rPr>
              <a:t>The children </a:t>
            </a:r>
            <a:r>
              <a:rPr lang="en-GB" sz="3200" b="1" dirty="0">
                <a:latin typeface="Candara" panose="020E0502030303020204" pitchFamily="34" charset="0"/>
              </a:rPr>
              <a:t>don’t need </a:t>
            </a:r>
            <a:r>
              <a:rPr lang="en-GB" sz="3200" dirty="0">
                <a:latin typeface="Candara" panose="020E0502030303020204" pitchFamily="34" charset="0"/>
              </a:rPr>
              <a:t>to bring any money with them.</a:t>
            </a:r>
          </a:p>
          <a:p>
            <a:pPr marL="857250" indent="-857250" algn="l">
              <a:buFont typeface="Arial" panose="020B0604020202020204" pitchFamily="34" charset="0"/>
              <a:buChar char="•"/>
            </a:pPr>
            <a:r>
              <a:rPr lang="en-GB" sz="3200" dirty="0">
                <a:latin typeface="Candara" panose="020E0502030303020204" pitchFamily="34" charset="0"/>
              </a:rPr>
              <a:t>There is not a shop at Robinwood.</a:t>
            </a:r>
          </a:p>
          <a:p>
            <a:pPr marL="857250" indent="-857250" algn="l">
              <a:buFont typeface="Arial" panose="020B0604020202020204" pitchFamily="34" charset="0"/>
              <a:buChar char="•"/>
            </a:pPr>
            <a:r>
              <a:rPr lang="en-GB" sz="3200" dirty="0">
                <a:latin typeface="Candara" panose="020E0502030303020204" pitchFamily="34" charset="0"/>
              </a:rPr>
              <a:t>If your child brings money or valuables we cannot take responsibility for them. </a:t>
            </a:r>
          </a:p>
          <a:p>
            <a:pPr marL="857250" indent="-857250" algn="l">
              <a:buFont typeface="Arial" panose="020B0604020202020204" pitchFamily="34" charset="0"/>
              <a:buChar char="•"/>
            </a:pPr>
            <a:r>
              <a:rPr lang="en-GB" sz="3200" dirty="0">
                <a:latin typeface="Candara" panose="020E0502030303020204" pitchFamily="34" charset="0"/>
              </a:rPr>
              <a:t>Please do not send tablets / kindles / phones / smart watches / gaming devices.</a:t>
            </a:r>
          </a:p>
          <a:p>
            <a:pPr marL="857250" indent="-857250" algn="l">
              <a:buFont typeface="Arial" panose="020B0604020202020204" pitchFamily="34" charset="0"/>
              <a:buChar char="•"/>
            </a:pPr>
            <a:endParaRPr lang="en-GB" sz="3200"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p:txBody>
      </p:sp>
      <p:pic>
        <p:nvPicPr>
          <p:cNvPr id="6146" name="Picture 2" descr="Image result for clipart no m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5152" y="136476"/>
            <a:ext cx="1542596" cy="154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92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4623" y="195308"/>
            <a:ext cx="2675709" cy="1325563"/>
          </a:xfrm>
        </p:spPr>
        <p:txBody>
          <a:bodyPr/>
          <a:lstStyle/>
          <a:p>
            <a:r>
              <a:rPr lang="en-GB" b="1" u="sng" dirty="0">
                <a:latin typeface="Candara" panose="020E0502030303020204" pitchFamily="34" charset="0"/>
              </a:rPr>
              <a:t>Contacts</a:t>
            </a:r>
          </a:p>
        </p:txBody>
      </p:sp>
      <p:sp>
        <p:nvSpPr>
          <p:cNvPr id="3" name="Content Placeholder 2"/>
          <p:cNvSpPr>
            <a:spLocks noGrp="1"/>
          </p:cNvSpPr>
          <p:nvPr>
            <p:ph idx="1"/>
          </p:nvPr>
        </p:nvSpPr>
        <p:spPr>
          <a:xfrm>
            <a:off x="838199" y="1825625"/>
            <a:ext cx="10882745" cy="4351338"/>
          </a:xfrm>
        </p:spPr>
        <p:txBody>
          <a:bodyPr vert="horz" lIns="91440" tIns="45720" rIns="91440" bIns="45720" rtlCol="0" anchor="t">
            <a:normAutofit/>
          </a:bodyPr>
          <a:lstStyle/>
          <a:p>
            <a:r>
              <a:rPr lang="en-GB" sz="3200" dirty="0">
                <a:latin typeface="Candara" panose="020E0502030303020204" pitchFamily="34" charset="0"/>
              </a:rPr>
              <a:t>There will be </a:t>
            </a:r>
            <a:r>
              <a:rPr lang="en-GB" sz="3200" b="1" u="sng" dirty="0">
                <a:latin typeface="Candara" panose="020E0502030303020204" pitchFamily="34" charset="0"/>
              </a:rPr>
              <a:t>no direct contact </a:t>
            </a:r>
            <a:r>
              <a:rPr lang="en-GB" sz="3200" dirty="0">
                <a:latin typeface="Candara" panose="020E0502030303020204" pitchFamily="34" charset="0"/>
              </a:rPr>
              <a:t>between pupils and parents.</a:t>
            </a:r>
          </a:p>
          <a:p>
            <a:endParaRPr lang="en-GB" sz="3200" dirty="0">
              <a:latin typeface="Candara" panose="020E0502030303020204" pitchFamily="34" charset="0"/>
            </a:endParaRPr>
          </a:p>
          <a:p>
            <a:r>
              <a:rPr lang="en-GB" sz="3200" dirty="0">
                <a:latin typeface="Candara" panose="020E0502030303020204" pitchFamily="34" charset="0"/>
              </a:rPr>
              <a:t>Any birthdays whilst we’re there? </a:t>
            </a:r>
            <a:r>
              <a:rPr lang="en-GB" sz="2000" dirty="0">
                <a:latin typeface="Candara" panose="020E0502030303020204" pitchFamily="34" charset="0"/>
              </a:rPr>
              <a:t>We know about one!</a:t>
            </a:r>
            <a:endParaRPr lang="en-GB" sz="3200" dirty="0">
              <a:latin typeface="Candara" panose="020E0502030303020204" pitchFamily="34" charset="0"/>
            </a:endParaRPr>
          </a:p>
          <a:p>
            <a:endParaRPr lang="en-GB" sz="3200" dirty="0">
              <a:latin typeface="Candara" panose="020E0502030303020204" pitchFamily="34" charset="0"/>
            </a:endParaRPr>
          </a:p>
          <a:p>
            <a:r>
              <a:rPr lang="en-GB" sz="3200" dirty="0">
                <a:latin typeface="Candara"/>
              </a:rPr>
              <a:t>The Robinwood 2025 Blog will have daily updates </a:t>
            </a:r>
          </a:p>
          <a:p>
            <a:endParaRPr lang="en-GB" sz="3200" dirty="0">
              <a:latin typeface="Candara" panose="020E0502030303020204" pitchFamily="34" charset="0"/>
            </a:endParaRPr>
          </a:p>
          <a:p>
            <a:r>
              <a:rPr lang="en-GB" sz="3200" dirty="0">
                <a:latin typeface="Candara" panose="020E0502030303020204" pitchFamily="34" charset="0"/>
              </a:rPr>
              <a:t>Contact school: 0114 2344329</a:t>
            </a:r>
          </a:p>
          <a:p>
            <a:pPr marL="0" indent="0">
              <a:buNone/>
            </a:pPr>
            <a:endParaRPr lang="en-GB" dirty="0"/>
          </a:p>
        </p:txBody>
      </p:sp>
      <p:sp>
        <p:nvSpPr>
          <p:cNvPr id="4" name="Slide Number Placeholder 3"/>
          <p:cNvSpPr>
            <a:spLocks noGrp="1"/>
          </p:cNvSpPr>
          <p:nvPr>
            <p:ph type="sldNum" sz="quarter" idx="12"/>
          </p:nvPr>
        </p:nvSpPr>
        <p:spPr/>
        <p:txBody>
          <a:bodyPr/>
          <a:lstStyle/>
          <a:p>
            <a:fld id="{BAA8D25B-68A8-45B6-BF40-3B9F9502781C}" type="slidenum">
              <a:rPr lang="en-GB" smtClean="0"/>
              <a:pPr/>
              <a:t>14</a:t>
            </a:fld>
            <a:endParaRPr lang="en-GB"/>
          </a:p>
        </p:txBody>
      </p:sp>
      <p:pic>
        <p:nvPicPr>
          <p:cNvPr id="7170" name="Picture 2" descr="Image result for clipart retro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2719" y="4576641"/>
            <a:ext cx="2449899" cy="196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214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1AB3-4B9F-4E0A-87C6-C05A407B2EAB}"/>
              </a:ext>
            </a:extLst>
          </p:cNvPr>
          <p:cNvSpPr>
            <a:spLocks noGrp="1"/>
          </p:cNvSpPr>
          <p:nvPr>
            <p:ph type="ctrTitle"/>
          </p:nvPr>
        </p:nvSpPr>
        <p:spPr>
          <a:xfrm>
            <a:off x="1563757" y="468417"/>
            <a:ext cx="8693426" cy="878715"/>
          </a:xfrm>
        </p:spPr>
        <p:txBody>
          <a:bodyPr>
            <a:normAutofit fontScale="90000"/>
          </a:bodyPr>
          <a:lstStyle/>
          <a:p>
            <a:r>
              <a:rPr lang="en-GB" b="1" dirty="0">
                <a:latin typeface="Candara" panose="020E0502030303020204" pitchFamily="34" charset="0"/>
              </a:rPr>
              <a:t>Robinwood Blog</a:t>
            </a:r>
          </a:p>
        </p:txBody>
      </p:sp>
      <p:sp>
        <p:nvSpPr>
          <p:cNvPr id="3" name="Subtitle 2">
            <a:extLst>
              <a:ext uri="{FF2B5EF4-FFF2-40B4-BE49-F238E27FC236}">
                <a16:creationId xmlns:a16="http://schemas.microsoft.com/office/drawing/2014/main" id="{22AA1F3D-6556-481E-A503-E47542070196}"/>
              </a:ext>
            </a:extLst>
          </p:cNvPr>
          <p:cNvSpPr>
            <a:spLocks noGrp="1"/>
          </p:cNvSpPr>
          <p:nvPr>
            <p:ph type="subTitle" idx="1"/>
          </p:nvPr>
        </p:nvSpPr>
        <p:spPr>
          <a:xfrm>
            <a:off x="271669" y="1672045"/>
            <a:ext cx="11628593" cy="4794070"/>
          </a:xfrm>
        </p:spPr>
        <p:txBody>
          <a:bodyPr vert="horz" lIns="91440" tIns="45720" rIns="91440" bIns="45720" rtlCol="0" anchor="t">
            <a:normAutofit/>
          </a:bodyPr>
          <a:lstStyle/>
          <a:p>
            <a:pPr marL="342900" indent="-342900" algn="l">
              <a:buFont typeface="Arial" panose="020B0604020202020204" pitchFamily="34" charset="0"/>
              <a:buChar char="•"/>
            </a:pPr>
            <a:r>
              <a:rPr lang="en-GB" sz="3200" dirty="0">
                <a:latin typeface="Candara"/>
              </a:rPr>
              <a:t>We have created a blog to give you photos and updates throughout the trip (link will be on website)</a:t>
            </a:r>
          </a:p>
          <a:p>
            <a:pPr marL="342900" indent="-342900" algn="l">
              <a:buFont typeface="Arial" panose="020B0604020202020204" pitchFamily="34" charset="0"/>
              <a:buChar char="•"/>
            </a:pPr>
            <a:r>
              <a:rPr lang="en-GB" sz="3200" dirty="0">
                <a:latin typeface="Candara"/>
              </a:rPr>
              <a:t>We will only post photographs of children for whom we have parental consent – most of you have already given consent on the annual permission form.  If you wish to include your child for just this trip then permission forms are available…please ask a member of staff after the meeting.  If you can’t remember whether you have given permission, then we are happy to check for you.</a:t>
            </a:r>
          </a:p>
          <a:p>
            <a:endParaRPr lang="en-GB" dirty="0">
              <a:latin typeface="Candara" panose="020E0502030303020204" pitchFamily="34" charset="0"/>
            </a:endParaRPr>
          </a:p>
          <a:p>
            <a:endParaRPr lang="en-GB" dirty="0">
              <a:latin typeface="Candara" panose="020E0502030303020204" pitchFamily="34" charset="0"/>
            </a:endParaRPr>
          </a:p>
        </p:txBody>
      </p:sp>
    </p:spTree>
    <p:extLst>
      <p:ext uri="{BB962C8B-B14F-4D97-AF65-F5344CB8AC3E}">
        <p14:creationId xmlns:p14="http://schemas.microsoft.com/office/powerpoint/2010/main" val="35294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1AB3-4B9F-4E0A-87C6-C05A407B2EAB}"/>
              </a:ext>
            </a:extLst>
          </p:cNvPr>
          <p:cNvSpPr>
            <a:spLocks noGrp="1"/>
          </p:cNvSpPr>
          <p:nvPr>
            <p:ph type="ctrTitle"/>
          </p:nvPr>
        </p:nvSpPr>
        <p:spPr>
          <a:xfrm>
            <a:off x="1563757" y="468417"/>
            <a:ext cx="8693426" cy="878715"/>
          </a:xfrm>
        </p:spPr>
        <p:txBody>
          <a:bodyPr>
            <a:normAutofit fontScale="90000"/>
          </a:bodyPr>
          <a:lstStyle/>
          <a:p>
            <a:r>
              <a:rPr lang="en-GB" b="1" dirty="0">
                <a:latin typeface="Candara" panose="020E0502030303020204" pitchFamily="34" charset="0"/>
              </a:rPr>
              <a:t>Robinwood Blog</a:t>
            </a:r>
          </a:p>
        </p:txBody>
      </p:sp>
      <p:sp>
        <p:nvSpPr>
          <p:cNvPr id="3" name="Subtitle 2">
            <a:extLst>
              <a:ext uri="{FF2B5EF4-FFF2-40B4-BE49-F238E27FC236}">
                <a16:creationId xmlns:a16="http://schemas.microsoft.com/office/drawing/2014/main" id="{22AA1F3D-6556-481E-A503-E47542070196}"/>
              </a:ext>
            </a:extLst>
          </p:cNvPr>
          <p:cNvSpPr>
            <a:spLocks noGrp="1"/>
          </p:cNvSpPr>
          <p:nvPr>
            <p:ph type="subTitle" idx="1"/>
          </p:nvPr>
        </p:nvSpPr>
        <p:spPr>
          <a:xfrm>
            <a:off x="271669" y="1672045"/>
            <a:ext cx="11628593" cy="4794070"/>
          </a:xfrm>
        </p:spPr>
        <p:txBody>
          <a:bodyPr>
            <a:normAutofit/>
          </a:bodyPr>
          <a:lstStyle/>
          <a:p>
            <a:endParaRPr lang="en-GB" dirty="0"/>
          </a:p>
          <a:p>
            <a:endParaRPr lang="en-GB" dirty="0"/>
          </a:p>
        </p:txBody>
      </p:sp>
      <p:sp>
        <p:nvSpPr>
          <p:cNvPr id="5" name="Subtitle 2">
            <a:extLst>
              <a:ext uri="{FF2B5EF4-FFF2-40B4-BE49-F238E27FC236}">
                <a16:creationId xmlns:a16="http://schemas.microsoft.com/office/drawing/2014/main" id="{C2A77424-E477-402B-9E9E-B7369BFF1521}"/>
              </a:ext>
            </a:extLst>
          </p:cNvPr>
          <p:cNvSpPr txBox="1">
            <a:spLocks/>
          </p:cNvSpPr>
          <p:nvPr/>
        </p:nvSpPr>
        <p:spPr>
          <a:xfrm>
            <a:off x="362881" y="4760279"/>
            <a:ext cx="11444108" cy="1913641"/>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3200" dirty="0">
                <a:latin typeface="Candara"/>
              </a:rPr>
              <a:t>Click on the Curriculum tab, then click Residentials 2024/2025</a:t>
            </a:r>
            <a:endParaRPr lang="en-GB" sz="3200" dirty="0">
              <a:latin typeface="Candara" panose="020E0502030303020204" pitchFamily="34" charset="0"/>
            </a:endParaRPr>
          </a:p>
          <a:p>
            <a:pPr algn="l"/>
            <a:endParaRPr lang="en-GB" sz="3200"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p:txBody>
      </p:sp>
      <p:pic>
        <p:nvPicPr>
          <p:cNvPr id="4" name="Picture 3" descr="A screenshot of a child&amp;#39;s profile&#10;&#10;AI-generated content may be incorrect.">
            <a:extLst>
              <a:ext uri="{FF2B5EF4-FFF2-40B4-BE49-F238E27FC236}">
                <a16:creationId xmlns:a16="http://schemas.microsoft.com/office/drawing/2014/main" id="{A9096A99-603E-DC48-5E85-43D188BCA167}"/>
              </a:ext>
            </a:extLst>
          </p:cNvPr>
          <p:cNvPicPr>
            <a:picLocks noChangeAspect="1"/>
          </p:cNvPicPr>
          <p:nvPr/>
        </p:nvPicPr>
        <p:blipFill>
          <a:blip r:embed="rId3"/>
          <a:stretch>
            <a:fillRect/>
          </a:stretch>
        </p:blipFill>
        <p:spPr>
          <a:xfrm>
            <a:off x="461211" y="1343045"/>
            <a:ext cx="11259553" cy="2908594"/>
          </a:xfrm>
          <a:prstGeom prst="rect">
            <a:avLst/>
          </a:prstGeom>
        </p:spPr>
      </p:pic>
    </p:spTree>
    <p:extLst>
      <p:ext uri="{BB962C8B-B14F-4D97-AF65-F5344CB8AC3E}">
        <p14:creationId xmlns:p14="http://schemas.microsoft.com/office/powerpoint/2010/main" val="740832075"/>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1AB3-4B9F-4E0A-87C6-C05A407B2EAB}"/>
              </a:ext>
            </a:extLst>
          </p:cNvPr>
          <p:cNvSpPr>
            <a:spLocks noGrp="1"/>
          </p:cNvSpPr>
          <p:nvPr>
            <p:ph type="ctrTitle"/>
          </p:nvPr>
        </p:nvSpPr>
        <p:spPr>
          <a:xfrm>
            <a:off x="1563756" y="468417"/>
            <a:ext cx="9713843" cy="878715"/>
          </a:xfrm>
        </p:spPr>
        <p:txBody>
          <a:bodyPr>
            <a:normAutofit fontScale="90000"/>
          </a:bodyPr>
          <a:lstStyle/>
          <a:p>
            <a:r>
              <a:rPr lang="en-GB" b="1" dirty="0">
                <a:latin typeface="Candara" panose="020E0502030303020204" pitchFamily="34" charset="0"/>
              </a:rPr>
              <a:t>Robinwood Blog Information</a:t>
            </a:r>
          </a:p>
        </p:txBody>
      </p:sp>
      <p:sp>
        <p:nvSpPr>
          <p:cNvPr id="3" name="Subtitle 2">
            <a:extLst>
              <a:ext uri="{FF2B5EF4-FFF2-40B4-BE49-F238E27FC236}">
                <a16:creationId xmlns:a16="http://schemas.microsoft.com/office/drawing/2014/main" id="{22AA1F3D-6556-481E-A503-E47542070196}"/>
              </a:ext>
            </a:extLst>
          </p:cNvPr>
          <p:cNvSpPr>
            <a:spLocks noGrp="1"/>
          </p:cNvSpPr>
          <p:nvPr>
            <p:ph type="subTitle" idx="1"/>
          </p:nvPr>
        </p:nvSpPr>
        <p:spPr>
          <a:xfrm>
            <a:off x="271669" y="1672045"/>
            <a:ext cx="11628593" cy="4794070"/>
          </a:xfrm>
        </p:spPr>
        <p:txBody>
          <a:bodyPr>
            <a:normAutofit/>
          </a:bodyPr>
          <a:lstStyle/>
          <a:p>
            <a:endParaRPr lang="en-GB" dirty="0"/>
          </a:p>
          <a:p>
            <a:endParaRPr lang="en-GB" dirty="0"/>
          </a:p>
        </p:txBody>
      </p:sp>
      <p:sp>
        <p:nvSpPr>
          <p:cNvPr id="5" name="TextBox 4">
            <a:extLst>
              <a:ext uri="{FF2B5EF4-FFF2-40B4-BE49-F238E27FC236}">
                <a16:creationId xmlns:a16="http://schemas.microsoft.com/office/drawing/2014/main" id="{22A9B19B-BDA1-42DB-93B4-B1DB60E5C9B1}"/>
              </a:ext>
            </a:extLst>
          </p:cNvPr>
          <p:cNvSpPr txBox="1"/>
          <p:nvPr/>
        </p:nvSpPr>
        <p:spPr>
          <a:xfrm>
            <a:off x="948122" y="1341177"/>
            <a:ext cx="10973831" cy="501675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3200" dirty="0">
                <a:latin typeface="Candara"/>
              </a:rPr>
              <a:t>The blog will only be in use for the duration of our visit</a:t>
            </a:r>
            <a:endParaRPr lang="en-GB" sz="3200" dirty="0">
              <a:latin typeface="Candara" panose="020E0502030303020204" pitchFamily="34" charset="0"/>
            </a:endParaRPr>
          </a:p>
          <a:p>
            <a:endParaRPr lang="en-GB" sz="3200" dirty="0">
              <a:latin typeface="Candara"/>
            </a:endParaRPr>
          </a:p>
          <a:p>
            <a:pPr marL="457200" indent="-457200">
              <a:buFont typeface="Arial"/>
              <a:buChar char="•"/>
            </a:pPr>
            <a:r>
              <a:rPr lang="en-GB" sz="3200" dirty="0">
                <a:latin typeface="Candara"/>
              </a:rPr>
              <a:t>Posting to the blog is limited by a number of factors e.g. data/</a:t>
            </a:r>
            <a:r>
              <a:rPr lang="en-GB" sz="3200" dirty="0" err="1">
                <a:latin typeface="Candara"/>
              </a:rPr>
              <a:t>wifi</a:t>
            </a:r>
            <a:r>
              <a:rPr lang="en-GB" sz="3200" dirty="0">
                <a:latin typeface="Candara"/>
              </a:rPr>
              <a:t> signals, availability of devices etc.</a:t>
            </a:r>
            <a:endParaRPr lang="en-GB" sz="3200" dirty="0">
              <a:latin typeface="Candara" panose="020E0502030303020204" pitchFamily="34" charset="0"/>
            </a:endParaRPr>
          </a:p>
          <a:p>
            <a:endParaRPr lang="en-GB" sz="3200" dirty="0">
              <a:latin typeface="Candara"/>
            </a:endParaRPr>
          </a:p>
          <a:p>
            <a:pPr marL="457200" indent="-457200">
              <a:buFont typeface="Arial"/>
              <a:buChar char="•"/>
            </a:pPr>
            <a:r>
              <a:rPr lang="en-GB" sz="3200" dirty="0">
                <a:latin typeface="Candara"/>
              </a:rPr>
              <a:t>Please be patient with us! Your child's wellbeing is our first priority before updating any blogs – we cannot guarantee that all children will be featured on the blog but we will try to include as many children as possible.</a:t>
            </a:r>
            <a:endParaRPr lang="en-GB" sz="3200" dirty="0">
              <a:latin typeface="Candara" panose="020E0502030303020204" pitchFamily="34" charset="0"/>
            </a:endParaRPr>
          </a:p>
          <a:p>
            <a:endParaRPr lang="en-GB" sz="3200" dirty="0">
              <a:latin typeface="Candara" panose="020E0502030303020204" pitchFamily="34" charset="0"/>
            </a:endParaRPr>
          </a:p>
        </p:txBody>
      </p:sp>
    </p:spTree>
    <p:extLst>
      <p:ext uri="{BB962C8B-B14F-4D97-AF65-F5344CB8AC3E}">
        <p14:creationId xmlns:p14="http://schemas.microsoft.com/office/powerpoint/2010/main" val="289375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1AB3-4B9F-4E0A-87C6-C05A407B2EAB}"/>
              </a:ext>
            </a:extLst>
          </p:cNvPr>
          <p:cNvSpPr>
            <a:spLocks noGrp="1"/>
          </p:cNvSpPr>
          <p:nvPr>
            <p:ph type="ctrTitle"/>
          </p:nvPr>
        </p:nvSpPr>
        <p:spPr>
          <a:xfrm>
            <a:off x="1457739" y="618781"/>
            <a:ext cx="8693426" cy="878715"/>
          </a:xfrm>
        </p:spPr>
        <p:txBody>
          <a:bodyPr>
            <a:normAutofit fontScale="90000"/>
          </a:bodyPr>
          <a:lstStyle/>
          <a:p>
            <a:r>
              <a:rPr lang="en-GB" b="1" dirty="0"/>
              <a:t>Returning</a:t>
            </a:r>
          </a:p>
        </p:txBody>
      </p:sp>
      <p:sp>
        <p:nvSpPr>
          <p:cNvPr id="3" name="Subtitle 2">
            <a:extLst>
              <a:ext uri="{FF2B5EF4-FFF2-40B4-BE49-F238E27FC236}">
                <a16:creationId xmlns:a16="http://schemas.microsoft.com/office/drawing/2014/main" id="{22AA1F3D-6556-481E-A503-E47542070196}"/>
              </a:ext>
            </a:extLst>
          </p:cNvPr>
          <p:cNvSpPr>
            <a:spLocks noGrp="1"/>
          </p:cNvSpPr>
          <p:nvPr>
            <p:ph type="subTitle" idx="1"/>
          </p:nvPr>
        </p:nvSpPr>
        <p:spPr>
          <a:xfrm>
            <a:off x="285532" y="1595752"/>
            <a:ext cx="9974940" cy="4234418"/>
          </a:xfrm>
        </p:spPr>
        <p:txBody>
          <a:bodyPr vert="horz" lIns="91440" tIns="45720" rIns="91440" bIns="45720" rtlCol="0" anchor="t">
            <a:normAutofit fontScale="92500" lnSpcReduction="20000"/>
          </a:bodyPr>
          <a:lstStyle/>
          <a:p>
            <a:pPr marL="342900" indent="-342900" algn="l">
              <a:buFont typeface="Arial" panose="020B0604020202020204" pitchFamily="34" charset="0"/>
              <a:buChar char="•"/>
            </a:pPr>
            <a:r>
              <a:rPr lang="en-GB" sz="3200" dirty="0">
                <a:latin typeface="Candara"/>
              </a:rPr>
              <a:t>We will be leaving Robinwood at around 1400.</a:t>
            </a:r>
            <a:endParaRPr lang="en-GB" sz="3200" dirty="0">
              <a:latin typeface="Candara" panose="020E0502030303020204" pitchFamily="34" charset="0"/>
            </a:endParaRPr>
          </a:p>
          <a:p>
            <a:pPr marL="342900" indent="-342900" algn="l">
              <a:buFont typeface="Arial" panose="020B0604020202020204" pitchFamily="34" charset="0"/>
              <a:buChar char="•"/>
            </a:pPr>
            <a:endParaRPr lang="en-GB" sz="3200" dirty="0">
              <a:latin typeface="Candara"/>
            </a:endParaRPr>
          </a:p>
          <a:p>
            <a:pPr marL="342900" indent="-342900" algn="l">
              <a:buFont typeface="Arial" panose="020B0604020202020204" pitchFamily="34" charset="0"/>
              <a:buChar char="•"/>
            </a:pPr>
            <a:r>
              <a:rPr lang="en-GB" sz="3200" dirty="0">
                <a:latin typeface="Candara"/>
              </a:rPr>
              <a:t>A member of staff will telephone school with regular updates as to our progress, so you will know if we’ve been delayed.</a:t>
            </a:r>
            <a:endParaRPr lang="en-GB" sz="3200" dirty="0">
              <a:latin typeface="Candara" panose="020E0502030303020204" pitchFamily="34" charset="0"/>
            </a:endParaRPr>
          </a:p>
          <a:p>
            <a:pPr marL="342900" indent="-342900" algn="l">
              <a:buFont typeface="Arial" panose="020B0604020202020204" pitchFamily="34" charset="0"/>
              <a:buChar char="•"/>
            </a:pPr>
            <a:endParaRPr lang="en-GB" sz="3200" dirty="0">
              <a:latin typeface="Candara"/>
            </a:endParaRPr>
          </a:p>
          <a:p>
            <a:pPr marL="342900" indent="-342900" algn="l">
              <a:buFont typeface="Arial" panose="020B0604020202020204" pitchFamily="34" charset="0"/>
              <a:buChar char="•"/>
            </a:pPr>
            <a:r>
              <a:rPr lang="en-GB" sz="3200" dirty="0">
                <a:latin typeface="Candara"/>
              </a:rPr>
              <a:t>We will also update the Blog during the journey.</a:t>
            </a:r>
          </a:p>
          <a:p>
            <a:pPr algn="l"/>
            <a:endParaRPr lang="en-GB" sz="3200" dirty="0">
              <a:latin typeface="Candara"/>
            </a:endParaRPr>
          </a:p>
          <a:p>
            <a:pPr marL="342900" indent="-342900" algn="l">
              <a:buFont typeface="Arial" panose="020B0604020202020204" pitchFamily="34" charset="0"/>
              <a:buChar char="•"/>
            </a:pPr>
            <a:r>
              <a:rPr lang="en-GB" sz="3200" dirty="0">
                <a:latin typeface="Candara" panose="020E0502030303020204" pitchFamily="34" charset="0"/>
              </a:rPr>
              <a:t>Last year we arrived back at school at 1630. This will depend on traffic. </a:t>
            </a:r>
          </a:p>
          <a:p>
            <a:endParaRPr lang="en-GB" dirty="0">
              <a:latin typeface="Candara" panose="020E0502030303020204" pitchFamily="34" charset="0"/>
            </a:endParaRPr>
          </a:p>
          <a:p>
            <a:endParaRPr lang="en-GB" dirty="0">
              <a:latin typeface="Candara" panose="020E0502030303020204" pitchFamily="34" charset="0"/>
            </a:endParaRPr>
          </a:p>
        </p:txBody>
      </p:sp>
      <p:pic>
        <p:nvPicPr>
          <p:cNvPr id="4" name="Picture 3"/>
          <p:cNvPicPr>
            <a:picLocks noChangeAspect="1"/>
          </p:cNvPicPr>
          <p:nvPr/>
        </p:nvPicPr>
        <p:blipFill>
          <a:blip r:embed="rId2"/>
          <a:stretch>
            <a:fillRect/>
          </a:stretch>
        </p:blipFill>
        <p:spPr>
          <a:xfrm>
            <a:off x="9750225" y="3133247"/>
            <a:ext cx="2149012" cy="3450433"/>
          </a:xfrm>
          <a:prstGeom prst="rect">
            <a:avLst/>
          </a:prstGeom>
        </p:spPr>
      </p:pic>
    </p:spTree>
    <p:extLst>
      <p:ext uri="{BB962C8B-B14F-4D97-AF65-F5344CB8AC3E}">
        <p14:creationId xmlns:p14="http://schemas.microsoft.com/office/powerpoint/2010/main" val="3849867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A8D25B-68A8-45B6-BF40-3B9F9502781C}" type="slidenum">
              <a:rPr lang="en-GB" smtClean="0"/>
              <a:pPr/>
              <a:t>19</a:t>
            </a:fld>
            <a:endParaRPr lang="en-GB"/>
          </a:p>
        </p:txBody>
      </p:sp>
      <p:pic>
        <p:nvPicPr>
          <p:cNvPr id="3" name="Picture 2"/>
          <p:cNvPicPr>
            <a:picLocks noChangeAspect="1"/>
          </p:cNvPicPr>
          <p:nvPr/>
        </p:nvPicPr>
        <p:blipFill>
          <a:blip r:embed="rId2"/>
          <a:stretch>
            <a:fillRect/>
          </a:stretch>
        </p:blipFill>
        <p:spPr>
          <a:xfrm>
            <a:off x="3630191" y="2204864"/>
            <a:ext cx="4859610" cy="3484006"/>
          </a:xfrm>
          <a:prstGeom prst="rect">
            <a:avLst/>
          </a:prstGeom>
        </p:spPr>
      </p:pic>
      <p:sp>
        <p:nvSpPr>
          <p:cNvPr id="4" name="TextBox 3"/>
          <p:cNvSpPr txBox="1"/>
          <p:nvPr/>
        </p:nvSpPr>
        <p:spPr>
          <a:xfrm>
            <a:off x="1775519" y="188640"/>
            <a:ext cx="9004775" cy="1908215"/>
          </a:xfrm>
          <a:prstGeom prst="rect">
            <a:avLst/>
          </a:prstGeom>
          <a:noFill/>
        </p:spPr>
        <p:txBody>
          <a:bodyPr wrap="square" rtlCol="0">
            <a:spAutoFit/>
          </a:bodyPr>
          <a:lstStyle/>
          <a:p>
            <a:pPr algn="ctr"/>
            <a:r>
              <a:rPr lang="en-GB" sz="5400" b="1" u="sng" dirty="0">
                <a:latin typeface="Candara" panose="020E0502030303020204" pitchFamily="34" charset="0"/>
              </a:rPr>
              <a:t>Any Questions?</a:t>
            </a:r>
          </a:p>
          <a:p>
            <a:endParaRPr lang="en-GB" sz="3200" dirty="0">
              <a:latin typeface="Candara" panose="020E0502030303020204" pitchFamily="34" charset="0"/>
            </a:endParaRPr>
          </a:p>
          <a:p>
            <a:r>
              <a:rPr lang="en-GB" sz="3200" dirty="0">
                <a:latin typeface="Candara" panose="020E0502030303020204" pitchFamily="34" charset="0"/>
              </a:rPr>
              <a:t>Before you ask…I’m afraid you can’t come with us! </a:t>
            </a:r>
          </a:p>
        </p:txBody>
      </p:sp>
    </p:spTree>
    <p:extLst>
      <p:ext uri="{BB962C8B-B14F-4D97-AF65-F5344CB8AC3E}">
        <p14:creationId xmlns:p14="http://schemas.microsoft.com/office/powerpoint/2010/main" val="33384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5400" b="1" dirty="0">
                <a:latin typeface="Candara" panose="020E0502030303020204" pitchFamily="34" charset="0"/>
              </a:rPr>
              <a:t>No need to make notes this evening!</a:t>
            </a:r>
          </a:p>
        </p:txBody>
      </p:sp>
      <p:sp>
        <p:nvSpPr>
          <p:cNvPr id="3" name="Content Placeholder 2"/>
          <p:cNvSpPr>
            <a:spLocks noGrp="1"/>
          </p:cNvSpPr>
          <p:nvPr>
            <p:ph idx="1"/>
          </p:nvPr>
        </p:nvSpPr>
        <p:spPr/>
        <p:txBody>
          <a:bodyPr vert="horz" lIns="91440" tIns="45720" rIns="91440" bIns="45720" rtlCol="0" anchor="t">
            <a:normAutofit/>
          </a:bodyPr>
          <a:lstStyle/>
          <a:p>
            <a:r>
              <a:rPr lang="en-GB" sz="4000" dirty="0">
                <a:latin typeface="Candara"/>
              </a:rPr>
              <a:t>This presentation will be available on the Robinwood 2025 page of the school website.</a:t>
            </a:r>
            <a:endParaRPr lang="en-US" dirty="0"/>
          </a:p>
        </p:txBody>
      </p:sp>
      <p:pic>
        <p:nvPicPr>
          <p:cNvPr id="1026" name="Picture 2" descr="Image result for clipart taking 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887" y="4265011"/>
            <a:ext cx="2084034" cy="2148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86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1AB3-4B9F-4E0A-87C6-C05A407B2EAB}"/>
              </a:ext>
            </a:extLst>
          </p:cNvPr>
          <p:cNvSpPr>
            <a:spLocks noGrp="1"/>
          </p:cNvSpPr>
          <p:nvPr>
            <p:ph type="ctrTitle"/>
          </p:nvPr>
        </p:nvSpPr>
        <p:spPr>
          <a:xfrm>
            <a:off x="1563757" y="468417"/>
            <a:ext cx="8693426" cy="878715"/>
          </a:xfrm>
        </p:spPr>
        <p:txBody>
          <a:bodyPr>
            <a:normAutofit fontScale="90000"/>
          </a:bodyPr>
          <a:lstStyle/>
          <a:p>
            <a:r>
              <a:rPr lang="en-GB" b="1" dirty="0">
                <a:latin typeface="Candara" panose="020E0502030303020204" pitchFamily="34" charset="0"/>
              </a:rPr>
              <a:t>On the day</a:t>
            </a:r>
          </a:p>
        </p:txBody>
      </p:sp>
      <p:sp>
        <p:nvSpPr>
          <p:cNvPr id="3" name="Subtitle 2">
            <a:extLst>
              <a:ext uri="{FF2B5EF4-FFF2-40B4-BE49-F238E27FC236}">
                <a16:creationId xmlns:a16="http://schemas.microsoft.com/office/drawing/2014/main" id="{22AA1F3D-6556-481E-A503-E47542070196}"/>
              </a:ext>
            </a:extLst>
          </p:cNvPr>
          <p:cNvSpPr>
            <a:spLocks noGrp="1"/>
          </p:cNvSpPr>
          <p:nvPr>
            <p:ph type="subTitle" idx="1"/>
          </p:nvPr>
        </p:nvSpPr>
        <p:spPr>
          <a:xfrm>
            <a:off x="410818" y="2281382"/>
            <a:ext cx="10999304" cy="4377127"/>
          </a:xfrm>
        </p:spPr>
        <p:txBody>
          <a:bodyPr vert="horz" lIns="91440" tIns="45720" rIns="91440" bIns="45720" rtlCol="0" anchor="t">
            <a:normAutofit fontScale="70000" lnSpcReduction="20000"/>
          </a:bodyPr>
          <a:lstStyle/>
          <a:p>
            <a:pPr marL="342900" indent="-342900" algn="l">
              <a:buFont typeface="Arial" panose="020B0604020202020204" pitchFamily="34" charset="0"/>
              <a:buChar char="•"/>
            </a:pPr>
            <a:r>
              <a:rPr lang="en-GB" sz="5100" dirty="0">
                <a:latin typeface="Candara"/>
              </a:rPr>
              <a:t>We will leave school at approximately 0930, so there’s no need to be at school earlier than normal. Children will not need to bring any lunch.</a:t>
            </a:r>
            <a:endParaRPr lang="en-GB" sz="5100" dirty="0">
              <a:latin typeface="Candara" panose="020E0502030303020204" pitchFamily="34" charset="0"/>
            </a:endParaRPr>
          </a:p>
          <a:p>
            <a:pPr algn="l"/>
            <a:endParaRPr lang="en-GB" sz="5100" dirty="0">
              <a:latin typeface="Candara"/>
            </a:endParaRPr>
          </a:p>
          <a:p>
            <a:pPr marL="342900" indent="-342900" algn="l">
              <a:buFont typeface="Arial" panose="020B0604020202020204" pitchFamily="34" charset="0"/>
              <a:buChar char="•"/>
            </a:pPr>
            <a:r>
              <a:rPr lang="en-GB" sz="5100" dirty="0">
                <a:latin typeface="Candara"/>
              </a:rPr>
              <a:t>Bring your bags to the Art Room when you arrive.</a:t>
            </a:r>
          </a:p>
          <a:p>
            <a:pPr marL="342900" indent="-342900" algn="l">
              <a:buFont typeface="Arial" panose="020B0604020202020204" pitchFamily="34" charset="0"/>
              <a:buChar char="•"/>
            </a:pPr>
            <a:r>
              <a:rPr lang="en-GB" sz="5100" dirty="0">
                <a:latin typeface="Candara" panose="020E0502030303020204" pitchFamily="34" charset="0"/>
              </a:rPr>
              <a:t>We will register, organise luggage, go to the toilet etc before setting off. </a:t>
            </a:r>
          </a:p>
          <a:p>
            <a:pPr algn="l"/>
            <a:endParaRPr lang="en-GB" sz="5100" dirty="0">
              <a:latin typeface="Candara"/>
            </a:endParaRPr>
          </a:p>
          <a:p>
            <a:pPr marL="342900" indent="-342900" algn="l">
              <a:buFont typeface="Arial" panose="020B0604020202020204" pitchFamily="34" charset="0"/>
              <a:buChar char="•"/>
            </a:pPr>
            <a:r>
              <a:rPr lang="en-GB" sz="5100" dirty="0">
                <a:latin typeface="Candara" panose="020E0502030303020204" pitchFamily="34" charset="0"/>
              </a:rPr>
              <a:t>The journey takes about 90 minutes.</a:t>
            </a:r>
          </a:p>
          <a:p>
            <a:pPr algn="l"/>
            <a:endParaRPr lang="en-GB" sz="6700"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p:txBody>
      </p:sp>
      <p:pic>
        <p:nvPicPr>
          <p:cNvPr id="2050" name="Picture 2" descr="Image result for clipart clock 9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7475" y="169817"/>
            <a:ext cx="2042160" cy="204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88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977" y="232354"/>
            <a:ext cx="2946663" cy="1143000"/>
          </a:xfrm>
        </p:spPr>
        <p:txBody>
          <a:bodyPr>
            <a:normAutofit/>
          </a:bodyPr>
          <a:lstStyle/>
          <a:p>
            <a:r>
              <a:rPr lang="en-GB" sz="5400" b="1" dirty="0">
                <a:latin typeface="Candara" panose="020E0502030303020204" pitchFamily="34" charset="0"/>
              </a:rPr>
              <a:t>Staffing</a:t>
            </a:r>
          </a:p>
        </p:txBody>
      </p:sp>
      <p:sp>
        <p:nvSpPr>
          <p:cNvPr id="3" name="Content Placeholder 2"/>
          <p:cNvSpPr>
            <a:spLocks noGrp="1"/>
          </p:cNvSpPr>
          <p:nvPr>
            <p:ph idx="1"/>
          </p:nvPr>
        </p:nvSpPr>
        <p:spPr>
          <a:xfrm>
            <a:off x="622945" y="1644105"/>
            <a:ext cx="9605272" cy="4025175"/>
          </a:xfrm>
        </p:spPr>
        <p:txBody>
          <a:bodyPr>
            <a:normAutofit fontScale="92500" lnSpcReduction="10000"/>
          </a:bodyPr>
          <a:lstStyle/>
          <a:p>
            <a:r>
              <a:rPr lang="en-GB" sz="4000" b="1" dirty="0">
                <a:latin typeface="Candara" panose="020E0502030303020204" pitchFamily="34" charset="0"/>
              </a:rPr>
              <a:t>Mrs Towers </a:t>
            </a:r>
            <a:r>
              <a:rPr lang="en-GB" sz="4000" dirty="0">
                <a:latin typeface="Candara" panose="020E0502030303020204" pitchFamily="34" charset="0"/>
              </a:rPr>
              <a:t>(Y3/4 Phase Leader)</a:t>
            </a:r>
          </a:p>
          <a:p>
            <a:r>
              <a:rPr lang="en-GB" sz="4000" b="1" dirty="0">
                <a:latin typeface="Candara" panose="020E0502030303020204" pitchFamily="34" charset="0"/>
              </a:rPr>
              <a:t>Mr MacDonald </a:t>
            </a:r>
            <a:r>
              <a:rPr lang="en-GB" sz="4000" dirty="0">
                <a:latin typeface="Candara" panose="020E0502030303020204" pitchFamily="34" charset="0"/>
              </a:rPr>
              <a:t>(Y4 teacher)</a:t>
            </a:r>
          </a:p>
          <a:p>
            <a:r>
              <a:rPr lang="en-GB" sz="4000" b="1" dirty="0">
                <a:latin typeface="Candara" panose="020E0502030303020204" pitchFamily="34" charset="0"/>
              </a:rPr>
              <a:t>Mrs Fallon </a:t>
            </a:r>
            <a:r>
              <a:rPr lang="en-GB" sz="4000" dirty="0">
                <a:latin typeface="Candara" panose="020E0502030303020204" pitchFamily="34" charset="0"/>
              </a:rPr>
              <a:t>(Y4 teacher)</a:t>
            </a:r>
          </a:p>
          <a:p>
            <a:r>
              <a:rPr lang="en-GB" sz="4000" b="1" dirty="0">
                <a:latin typeface="Candara" panose="020E0502030303020204" pitchFamily="34" charset="0"/>
              </a:rPr>
              <a:t>Miss Jones </a:t>
            </a:r>
            <a:r>
              <a:rPr lang="en-GB" sz="4000" dirty="0">
                <a:latin typeface="Candara" panose="020E0502030303020204" pitchFamily="34" charset="0"/>
              </a:rPr>
              <a:t>(Teaching assistant) </a:t>
            </a:r>
          </a:p>
          <a:p>
            <a:r>
              <a:rPr lang="en-GB" sz="4000" b="1" dirty="0">
                <a:latin typeface="Candara" panose="020E0502030303020204" pitchFamily="34" charset="0"/>
              </a:rPr>
              <a:t>Miss Pepler </a:t>
            </a:r>
            <a:r>
              <a:rPr lang="en-GB" sz="4000" dirty="0">
                <a:latin typeface="Candara" panose="020E0502030303020204" pitchFamily="34" charset="0"/>
              </a:rPr>
              <a:t>(HLTA)</a:t>
            </a:r>
          </a:p>
          <a:p>
            <a:r>
              <a:rPr lang="en-GB" sz="4000" b="1" dirty="0">
                <a:latin typeface="Candara" panose="020E0502030303020204" pitchFamily="34" charset="0"/>
              </a:rPr>
              <a:t>Miss Collingwood </a:t>
            </a:r>
            <a:r>
              <a:rPr lang="en-GB" sz="4000" dirty="0">
                <a:latin typeface="Candara" panose="020E0502030303020204" pitchFamily="34" charset="0"/>
              </a:rPr>
              <a:t>(Teaching assistant)</a:t>
            </a:r>
          </a:p>
          <a:p>
            <a:r>
              <a:rPr lang="en-GB" sz="4000" b="1" dirty="0">
                <a:latin typeface="Candara" panose="020E0502030303020204" pitchFamily="34" charset="0"/>
              </a:rPr>
              <a:t>Mr Croft </a:t>
            </a:r>
            <a:r>
              <a:rPr lang="en-GB" sz="4000" dirty="0">
                <a:latin typeface="Candara" panose="020E0502030303020204" pitchFamily="34" charset="0"/>
              </a:rPr>
              <a:t>(Teaching assistant) </a:t>
            </a:r>
          </a:p>
          <a:p>
            <a:endParaRPr lang="en-GB" sz="4000" dirty="0">
              <a:latin typeface="Candara" panose="020E0502030303020204" pitchFamily="34" charset="0"/>
            </a:endParaRPr>
          </a:p>
        </p:txBody>
      </p:sp>
      <p:sp>
        <p:nvSpPr>
          <p:cNvPr id="4" name="Slide Number Placeholder 3"/>
          <p:cNvSpPr>
            <a:spLocks noGrp="1"/>
          </p:cNvSpPr>
          <p:nvPr>
            <p:ph type="sldNum" sz="quarter" idx="12"/>
          </p:nvPr>
        </p:nvSpPr>
        <p:spPr/>
        <p:txBody>
          <a:bodyPr/>
          <a:lstStyle/>
          <a:p>
            <a:fld id="{BAA8D25B-68A8-45B6-BF40-3B9F9502781C}" type="slidenum">
              <a:rPr lang="en-GB" smtClean="0"/>
              <a:pPr/>
              <a:t>4</a:t>
            </a:fld>
            <a:endParaRPr lang="en-GB"/>
          </a:p>
        </p:txBody>
      </p:sp>
      <p:pic>
        <p:nvPicPr>
          <p:cNvPr id="5" name="Picture 4"/>
          <p:cNvPicPr>
            <a:picLocks noChangeAspect="1"/>
          </p:cNvPicPr>
          <p:nvPr/>
        </p:nvPicPr>
        <p:blipFill>
          <a:blip r:embed="rId2"/>
          <a:stretch>
            <a:fillRect/>
          </a:stretch>
        </p:blipFill>
        <p:spPr>
          <a:xfrm>
            <a:off x="9487005" y="344401"/>
            <a:ext cx="1866795" cy="1774524"/>
          </a:xfrm>
          <a:prstGeom prst="rect">
            <a:avLst/>
          </a:prstGeom>
        </p:spPr>
      </p:pic>
    </p:spTree>
    <p:extLst>
      <p:ext uri="{BB962C8B-B14F-4D97-AF65-F5344CB8AC3E}">
        <p14:creationId xmlns:p14="http://schemas.microsoft.com/office/powerpoint/2010/main" val="2009980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1AB3-4B9F-4E0A-87C6-C05A407B2EAB}"/>
              </a:ext>
            </a:extLst>
          </p:cNvPr>
          <p:cNvSpPr>
            <a:spLocks noGrp="1"/>
          </p:cNvSpPr>
          <p:nvPr>
            <p:ph type="ctrTitle"/>
          </p:nvPr>
        </p:nvSpPr>
        <p:spPr>
          <a:xfrm>
            <a:off x="1158171" y="186444"/>
            <a:ext cx="10359575" cy="878715"/>
          </a:xfrm>
        </p:spPr>
        <p:txBody>
          <a:bodyPr>
            <a:normAutofit fontScale="90000"/>
          </a:bodyPr>
          <a:lstStyle/>
          <a:p>
            <a:r>
              <a:rPr lang="en-GB" b="1" dirty="0">
                <a:latin typeface="Candara" panose="020E0502030303020204" pitchFamily="34" charset="0"/>
              </a:rPr>
              <a:t>What will the children be doing?</a:t>
            </a:r>
          </a:p>
        </p:txBody>
      </p:sp>
      <p:sp>
        <p:nvSpPr>
          <p:cNvPr id="3" name="Subtitle 2">
            <a:extLst>
              <a:ext uri="{FF2B5EF4-FFF2-40B4-BE49-F238E27FC236}">
                <a16:creationId xmlns:a16="http://schemas.microsoft.com/office/drawing/2014/main" id="{22AA1F3D-6556-481E-A503-E47542070196}"/>
              </a:ext>
            </a:extLst>
          </p:cNvPr>
          <p:cNvSpPr>
            <a:spLocks noGrp="1"/>
          </p:cNvSpPr>
          <p:nvPr>
            <p:ph type="subTitle" idx="1"/>
          </p:nvPr>
        </p:nvSpPr>
        <p:spPr>
          <a:xfrm>
            <a:off x="374848" y="1250816"/>
            <a:ext cx="11567770" cy="5071608"/>
          </a:xfrm>
        </p:spPr>
        <p:txBody>
          <a:bodyPr vert="horz" lIns="91440" tIns="45720" rIns="91440" bIns="45720" rtlCol="0" anchor="t">
            <a:noAutofit/>
          </a:bodyPr>
          <a:lstStyle/>
          <a:p>
            <a:pPr marL="342900" indent="-342900" algn="l">
              <a:buFont typeface="Arial" panose="020B0604020202020204" pitchFamily="34" charset="0"/>
              <a:buChar char="•"/>
            </a:pPr>
            <a:r>
              <a:rPr lang="en-GB" sz="2700" dirty="0">
                <a:latin typeface="Candara"/>
              </a:rPr>
              <a:t>Children will take part in a range of indoor and outdoor activities, including crate stacking, obstacle/problem solving courses, trapeze, archery, climbing wall, canoeing, indoor caving, the giant swing, zip wire, night line….. plus some team games and challenges in the evenings. They won’t get bored!</a:t>
            </a:r>
          </a:p>
          <a:p>
            <a:pPr marL="342900" indent="-342900" algn="l">
              <a:buFont typeface="Arial" panose="020B0604020202020204" pitchFamily="34" charset="0"/>
              <a:buChar char="•"/>
            </a:pPr>
            <a:r>
              <a:rPr lang="en-GB" sz="2700" dirty="0">
                <a:latin typeface="Candara"/>
              </a:rPr>
              <a:t>All activities are led by qualified instructors.</a:t>
            </a:r>
          </a:p>
          <a:p>
            <a:pPr marL="342900" indent="-342900" algn="l">
              <a:buFont typeface="Arial" panose="020B0604020202020204" pitchFamily="34" charset="0"/>
              <a:buChar char="•"/>
            </a:pPr>
            <a:r>
              <a:rPr lang="en-GB" sz="2700" dirty="0">
                <a:latin typeface="Candara"/>
              </a:rPr>
              <a:t>Each activity group will also have a </a:t>
            </a:r>
            <a:r>
              <a:rPr lang="en-GB" sz="2700" dirty="0" err="1">
                <a:latin typeface="Candara"/>
              </a:rPr>
              <a:t>Marlcliffe</a:t>
            </a:r>
            <a:r>
              <a:rPr lang="en-GB" sz="2700" dirty="0">
                <a:latin typeface="Candara"/>
              </a:rPr>
              <a:t> staff member with them.</a:t>
            </a:r>
          </a:p>
          <a:p>
            <a:pPr marL="342900" indent="-342900" algn="l">
              <a:buFont typeface="Arial" panose="020B0604020202020204" pitchFamily="34" charset="0"/>
              <a:buChar char="•"/>
            </a:pPr>
            <a:r>
              <a:rPr lang="en-GB" sz="2700" dirty="0">
                <a:latin typeface="Candara"/>
              </a:rPr>
              <a:t>Canoeing and raft building are obviously water-based activities. Non-swimmers can easily take part, and the water (a man-made lake) is about a metre deep.</a:t>
            </a:r>
          </a:p>
          <a:p>
            <a:pPr marL="342900" indent="-342900" algn="l">
              <a:buFont typeface="Arial" panose="020B0604020202020204" pitchFamily="34" charset="0"/>
              <a:buChar char="•"/>
            </a:pPr>
            <a:r>
              <a:rPr lang="en-GB" sz="2700" dirty="0">
                <a:latin typeface="Candara"/>
              </a:rPr>
              <a:t>No-one will be forced to do an activity but will be given every encouragement to do so. </a:t>
            </a:r>
            <a:r>
              <a:rPr lang="en-GB" sz="2700" dirty="0" err="1">
                <a:latin typeface="Candara"/>
              </a:rPr>
              <a:t>Marlcliffe</a:t>
            </a:r>
            <a:r>
              <a:rPr lang="en-GB" sz="2700" dirty="0">
                <a:latin typeface="Candara"/>
              </a:rPr>
              <a:t> staff will be on hand to do the activity with them, if this helps.</a:t>
            </a:r>
          </a:p>
          <a:p>
            <a:pPr marL="342900" indent="-342900" algn="l">
              <a:buFont typeface="Arial" panose="020B0604020202020204" pitchFamily="34" charset="0"/>
              <a:buChar char="•"/>
            </a:pPr>
            <a:endParaRPr lang="en-GB" sz="2700" dirty="0">
              <a:latin typeface="Candara" panose="020E0502030303020204" pitchFamily="34" charset="0"/>
            </a:endParaRPr>
          </a:p>
          <a:p>
            <a:pPr marL="342900" indent="-342900" algn="l">
              <a:buFont typeface="Arial" panose="020B0604020202020204" pitchFamily="34" charset="0"/>
              <a:buChar char="•"/>
            </a:pPr>
            <a:endParaRPr lang="en-GB" sz="2700" dirty="0">
              <a:latin typeface="Candara" panose="020E0502030303020204" pitchFamily="34" charset="0"/>
            </a:endParaRPr>
          </a:p>
          <a:p>
            <a:endParaRPr lang="en-GB" sz="2700" dirty="0">
              <a:latin typeface="Candara" panose="020E0502030303020204" pitchFamily="34" charset="0"/>
            </a:endParaRPr>
          </a:p>
          <a:p>
            <a:endParaRPr lang="en-GB" sz="2700" dirty="0">
              <a:latin typeface="Candara" panose="020E0502030303020204" pitchFamily="34" charset="0"/>
            </a:endParaRPr>
          </a:p>
          <a:p>
            <a:endParaRPr lang="en-GB" sz="2700" dirty="0">
              <a:latin typeface="Candara" panose="020E0502030303020204" pitchFamily="34" charset="0"/>
            </a:endParaRPr>
          </a:p>
        </p:txBody>
      </p:sp>
    </p:spTree>
    <p:extLst>
      <p:ext uri="{BB962C8B-B14F-4D97-AF65-F5344CB8AC3E}">
        <p14:creationId xmlns:p14="http://schemas.microsoft.com/office/powerpoint/2010/main" val="298404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1AB3-4B9F-4E0A-87C6-C05A407B2EAB}"/>
              </a:ext>
            </a:extLst>
          </p:cNvPr>
          <p:cNvSpPr>
            <a:spLocks noGrp="1"/>
          </p:cNvSpPr>
          <p:nvPr>
            <p:ph type="ctrTitle"/>
          </p:nvPr>
        </p:nvSpPr>
        <p:spPr>
          <a:xfrm>
            <a:off x="1412303" y="127125"/>
            <a:ext cx="9236765" cy="878715"/>
          </a:xfrm>
        </p:spPr>
        <p:txBody>
          <a:bodyPr>
            <a:normAutofit fontScale="90000"/>
          </a:bodyPr>
          <a:lstStyle/>
          <a:p>
            <a:r>
              <a:rPr lang="en-GB" b="1" dirty="0">
                <a:latin typeface="Candara" panose="020E0502030303020204" pitchFamily="34" charset="0"/>
              </a:rPr>
              <a:t>Meal times</a:t>
            </a:r>
          </a:p>
        </p:txBody>
      </p:sp>
      <p:sp>
        <p:nvSpPr>
          <p:cNvPr id="3" name="Subtitle 2">
            <a:extLst>
              <a:ext uri="{FF2B5EF4-FFF2-40B4-BE49-F238E27FC236}">
                <a16:creationId xmlns:a16="http://schemas.microsoft.com/office/drawing/2014/main" id="{22AA1F3D-6556-481E-A503-E47542070196}"/>
              </a:ext>
            </a:extLst>
          </p:cNvPr>
          <p:cNvSpPr>
            <a:spLocks noGrp="1"/>
          </p:cNvSpPr>
          <p:nvPr>
            <p:ph type="subTitle" idx="1"/>
          </p:nvPr>
        </p:nvSpPr>
        <p:spPr>
          <a:xfrm>
            <a:off x="414981" y="475042"/>
            <a:ext cx="11511408" cy="5603966"/>
          </a:xfrm>
        </p:spPr>
        <p:txBody>
          <a:bodyPr vert="horz" lIns="91440" tIns="45720" rIns="91440" bIns="45720" rtlCol="0" anchor="t">
            <a:noAutofit/>
          </a:bodyPr>
          <a:lstStyle/>
          <a:p>
            <a:pPr marL="342900" indent="-342900" algn="l">
              <a:buFont typeface="Arial" panose="020B0604020202020204" pitchFamily="34" charset="0"/>
              <a:buChar char="•"/>
            </a:pPr>
            <a:endParaRPr lang="en-GB" sz="3200" dirty="0">
              <a:latin typeface="Candara" panose="020E0502030303020204" pitchFamily="34" charset="0"/>
            </a:endParaRPr>
          </a:p>
          <a:p>
            <a:pPr marL="342900" indent="-342900" algn="l">
              <a:buFont typeface="Arial" panose="020B0604020202020204" pitchFamily="34" charset="0"/>
              <a:buChar char="•"/>
            </a:pPr>
            <a:r>
              <a:rPr lang="en-GB" sz="3200" dirty="0">
                <a:latin typeface="Candara"/>
              </a:rPr>
              <a:t>The meals are hearty and nutritious.</a:t>
            </a:r>
            <a:endParaRPr lang="en-GB" sz="3200" dirty="0">
              <a:latin typeface="Candara" panose="020E0502030303020204" pitchFamily="34" charset="0"/>
            </a:endParaRPr>
          </a:p>
          <a:p>
            <a:pPr marL="342900" indent="-342900" algn="l">
              <a:buFont typeface="Arial" panose="020B0604020202020204" pitchFamily="34" charset="0"/>
              <a:buChar char="•"/>
            </a:pPr>
            <a:r>
              <a:rPr lang="en-GB" sz="3200" dirty="0">
                <a:latin typeface="Candara"/>
              </a:rPr>
              <a:t>Each day, the children will get a cooked breakfast and cooked evening  meal. The evening meal will typically be something like fish fingers, pizza, pasta bolognaise or jacket potatoes. </a:t>
            </a:r>
          </a:p>
          <a:p>
            <a:pPr marL="342900" indent="-342900" algn="l">
              <a:buFont typeface="Arial" panose="020B0604020202020204" pitchFamily="34" charset="0"/>
              <a:buChar char="•"/>
            </a:pPr>
            <a:r>
              <a:rPr lang="en-GB" sz="3200" dirty="0">
                <a:latin typeface="Candara"/>
              </a:rPr>
              <a:t>There will always be a choice - children will be asked at the start of the visit to choose what they’d like for each meal.</a:t>
            </a:r>
          </a:p>
          <a:p>
            <a:pPr marL="342900" indent="-342900" algn="l">
              <a:buFont typeface="Arial" panose="020B0604020202020204" pitchFamily="34" charset="0"/>
              <a:buChar char="•"/>
            </a:pPr>
            <a:r>
              <a:rPr lang="en-GB" sz="3200" dirty="0">
                <a:latin typeface="Candara"/>
              </a:rPr>
              <a:t>Sandwiches, wraps, fruit, crisps and biscuits will be given at lunch time.</a:t>
            </a:r>
          </a:p>
          <a:p>
            <a:pPr marL="342900" indent="-342900" algn="l">
              <a:buFont typeface="Arial" panose="020B0604020202020204" pitchFamily="34" charset="0"/>
              <a:buChar char="•"/>
            </a:pPr>
            <a:r>
              <a:rPr lang="en-GB" sz="3200" dirty="0">
                <a:latin typeface="Candara"/>
              </a:rPr>
              <a:t>Water and fresh fruit are available throughout the day.</a:t>
            </a:r>
          </a:p>
          <a:p>
            <a:pPr marL="342900" indent="-342900" algn="l">
              <a:buFont typeface="Arial" panose="020B0604020202020204" pitchFamily="34" charset="0"/>
              <a:buChar char="•"/>
            </a:pPr>
            <a:r>
              <a:rPr lang="en-GB" sz="3200" dirty="0">
                <a:latin typeface="Candara"/>
              </a:rPr>
              <a:t>Dietary requirements are catered for (you will have given details on the personal information form you completed).</a:t>
            </a:r>
          </a:p>
          <a:p>
            <a:pPr marL="342900" indent="-342900" algn="l">
              <a:buFont typeface="Arial" panose="020B0604020202020204" pitchFamily="34" charset="0"/>
              <a:buChar char="•"/>
            </a:pPr>
            <a:endParaRPr lang="en-GB" sz="3200" dirty="0">
              <a:latin typeface="Candara" panose="020E0502030303020204" pitchFamily="34" charset="0"/>
            </a:endParaRPr>
          </a:p>
          <a:p>
            <a:pPr marL="342900" indent="-342900" algn="l">
              <a:buFont typeface="Arial" panose="020B0604020202020204" pitchFamily="34" charset="0"/>
              <a:buChar char="•"/>
            </a:pPr>
            <a:endParaRPr lang="en-GB" sz="3200" dirty="0">
              <a:latin typeface="Candara" panose="020E0502030303020204" pitchFamily="34" charset="0"/>
            </a:endParaRPr>
          </a:p>
          <a:p>
            <a:endParaRPr lang="en-GB" sz="3200" dirty="0">
              <a:latin typeface="Candara" panose="020E0502030303020204" pitchFamily="34" charset="0"/>
            </a:endParaRPr>
          </a:p>
          <a:p>
            <a:endParaRPr lang="en-GB" sz="3200" dirty="0">
              <a:latin typeface="Candara" panose="020E0502030303020204" pitchFamily="34" charset="0"/>
            </a:endParaRPr>
          </a:p>
          <a:p>
            <a:endParaRPr lang="en-GB" sz="3200" dirty="0">
              <a:latin typeface="Candara" panose="020E0502030303020204" pitchFamily="34" charset="0"/>
            </a:endParaRPr>
          </a:p>
        </p:txBody>
      </p:sp>
      <p:pic>
        <p:nvPicPr>
          <p:cNvPr id="3074" name="Picture 2" descr="Image result for clipart m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8885" y="277147"/>
            <a:ext cx="1848134" cy="145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61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1AB3-4B9F-4E0A-87C6-C05A407B2EAB}"/>
              </a:ext>
            </a:extLst>
          </p:cNvPr>
          <p:cNvSpPr>
            <a:spLocks noGrp="1"/>
          </p:cNvSpPr>
          <p:nvPr>
            <p:ph type="ctrTitle"/>
          </p:nvPr>
        </p:nvSpPr>
        <p:spPr>
          <a:xfrm>
            <a:off x="1477615" y="285537"/>
            <a:ext cx="9236765" cy="878715"/>
          </a:xfrm>
        </p:spPr>
        <p:txBody>
          <a:bodyPr>
            <a:normAutofit fontScale="90000"/>
          </a:bodyPr>
          <a:lstStyle/>
          <a:p>
            <a:r>
              <a:rPr lang="en-GB" b="1" dirty="0">
                <a:latin typeface="Candara" panose="020E0502030303020204" pitchFamily="34" charset="0"/>
              </a:rPr>
              <a:t>Night time</a:t>
            </a:r>
          </a:p>
        </p:txBody>
      </p:sp>
      <p:sp>
        <p:nvSpPr>
          <p:cNvPr id="3" name="Subtitle 2">
            <a:extLst>
              <a:ext uri="{FF2B5EF4-FFF2-40B4-BE49-F238E27FC236}">
                <a16:creationId xmlns:a16="http://schemas.microsoft.com/office/drawing/2014/main" id="{22AA1F3D-6556-481E-A503-E47542070196}"/>
              </a:ext>
            </a:extLst>
          </p:cNvPr>
          <p:cNvSpPr>
            <a:spLocks noGrp="1"/>
          </p:cNvSpPr>
          <p:nvPr>
            <p:ph type="subTitle" idx="1"/>
          </p:nvPr>
        </p:nvSpPr>
        <p:spPr>
          <a:xfrm>
            <a:off x="120073" y="1164252"/>
            <a:ext cx="9716175" cy="5314925"/>
          </a:xfrm>
        </p:spPr>
        <p:txBody>
          <a:bodyPr vert="horz" lIns="91440" tIns="45720" rIns="91440" bIns="45720" rtlCol="0" anchor="t">
            <a:normAutofit/>
          </a:bodyPr>
          <a:lstStyle/>
          <a:p>
            <a:pPr marL="857250" indent="-857250" algn="l">
              <a:buFont typeface="Arial" panose="020B0604020202020204" pitchFamily="34" charset="0"/>
              <a:buChar char="•"/>
            </a:pPr>
            <a:r>
              <a:rPr lang="en-GB" sz="3200" dirty="0">
                <a:latin typeface="Candara"/>
              </a:rPr>
              <a:t>All dormitories have dedicated night time staff, who are on duty (awake) all evening, and the </a:t>
            </a:r>
            <a:r>
              <a:rPr lang="en-GB" sz="3200" dirty="0" err="1">
                <a:latin typeface="Candara"/>
              </a:rPr>
              <a:t>Marlcliffe</a:t>
            </a:r>
            <a:r>
              <a:rPr lang="en-GB" sz="3200" dirty="0">
                <a:latin typeface="Candara"/>
              </a:rPr>
              <a:t> staff will be on call at all times.</a:t>
            </a:r>
            <a:endParaRPr lang="en-GB" sz="3200" dirty="0">
              <a:latin typeface="Candara" panose="020E0502030303020204" pitchFamily="34" charset="0"/>
            </a:endParaRPr>
          </a:p>
          <a:p>
            <a:pPr marL="857250" indent="-857250" algn="l">
              <a:buFont typeface="Arial" panose="020B0604020202020204" pitchFamily="34" charset="0"/>
              <a:buChar char="•"/>
            </a:pPr>
            <a:r>
              <a:rPr lang="en-GB" sz="3200" dirty="0">
                <a:latin typeface="Candara"/>
              </a:rPr>
              <a:t>The bedtime routine is fairly strict; children are in bed by 2130 and the lights are turned out at 2200.</a:t>
            </a:r>
            <a:endParaRPr lang="en-GB" sz="3200" dirty="0">
              <a:latin typeface="Candara" panose="020E0502030303020204" pitchFamily="34" charset="0"/>
            </a:endParaRPr>
          </a:p>
          <a:p>
            <a:pPr marL="857250" indent="-857250" algn="l">
              <a:buFont typeface="Arial" panose="020B0604020202020204" pitchFamily="34" charset="0"/>
              <a:buChar char="•"/>
            </a:pPr>
            <a:r>
              <a:rPr lang="en-GB" sz="3200" dirty="0">
                <a:latin typeface="Candara"/>
              </a:rPr>
              <a:t>Any children with medical needs will be attended to by a member of the Marlcliffe staff (Miss Collingwood or Miss Pepler).</a:t>
            </a:r>
          </a:p>
          <a:p>
            <a:pPr marL="857250" indent="-857250" algn="l">
              <a:buFont typeface="Arial" panose="020B0604020202020204" pitchFamily="34" charset="0"/>
              <a:buChar char="•"/>
            </a:pPr>
            <a:r>
              <a:rPr lang="en-GB" sz="3200" dirty="0">
                <a:latin typeface="Candara" panose="020E0502030303020204" pitchFamily="34" charset="0"/>
              </a:rPr>
              <a:t>All children will be in a dormitory with a few friends, and the girls and boys will be separate.</a:t>
            </a:r>
          </a:p>
          <a:p>
            <a:pPr marL="857250" indent="-857250" algn="l">
              <a:buFont typeface="Arial" panose="020B0604020202020204" pitchFamily="34" charset="0"/>
              <a:buChar char="•"/>
            </a:pPr>
            <a:endParaRPr lang="en-GB" sz="3200" dirty="0">
              <a:latin typeface="Candara" panose="020E0502030303020204" pitchFamily="34" charset="0"/>
            </a:endParaRPr>
          </a:p>
          <a:p>
            <a:pPr marL="342900" indent="-342900" algn="l">
              <a:buFont typeface="Arial" panose="020B0604020202020204" pitchFamily="34" charset="0"/>
              <a:buChar char="•"/>
            </a:pPr>
            <a:endParaRPr lang="en-GB" sz="3200" dirty="0">
              <a:latin typeface="Candara" panose="020E0502030303020204" pitchFamily="34" charset="0"/>
            </a:endParaRPr>
          </a:p>
          <a:p>
            <a:pPr marL="342900" indent="-342900" algn="l">
              <a:buFont typeface="Arial" panose="020B0604020202020204" pitchFamily="34" charset="0"/>
              <a:buChar char="•"/>
            </a:pPr>
            <a:endParaRPr lang="en-GB" sz="3200"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p:txBody>
      </p:sp>
      <p:pic>
        <p:nvPicPr>
          <p:cNvPr id="4" name="Picture 3"/>
          <p:cNvPicPr>
            <a:picLocks noChangeAspect="1"/>
          </p:cNvPicPr>
          <p:nvPr/>
        </p:nvPicPr>
        <p:blipFill>
          <a:blip r:embed="rId2"/>
          <a:stretch>
            <a:fillRect/>
          </a:stretch>
        </p:blipFill>
        <p:spPr>
          <a:xfrm>
            <a:off x="9836248" y="2052204"/>
            <a:ext cx="2235679" cy="2918329"/>
          </a:xfrm>
          <a:prstGeom prst="rect">
            <a:avLst/>
          </a:prstGeom>
        </p:spPr>
      </p:pic>
    </p:spTree>
    <p:extLst>
      <p:ext uri="{BB962C8B-B14F-4D97-AF65-F5344CB8AC3E}">
        <p14:creationId xmlns:p14="http://schemas.microsoft.com/office/powerpoint/2010/main" val="307230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1AB3-4B9F-4E0A-87C6-C05A407B2EAB}"/>
              </a:ext>
            </a:extLst>
          </p:cNvPr>
          <p:cNvSpPr>
            <a:spLocks noGrp="1"/>
          </p:cNvSpPr>
          <p:nvPr>
            <p:ph type="ctrTitle"/>
          </p:nvPr>
        </p:nvSpPr>
        <p:spPr>
          <a:xfrm>
            <a:off x="1307797" y="181034"/>
            <a:ext cx="9236765" cy="878715"/>
          </a:xfrm>
        </p:spPr>
        <p:txBody>
          <a:bodyPr>
            <a:normAutofit fontScale="90000"/>
          </a:bodyPr>
          <a:lstStyle/>
          <a:p>
            <a:r>
              <a:rPr lang="en-GB" b="1" dirty="0">
                <a:latin typeface="Candara" panose="020E0502030303020204" pitchFamily="34" charset="0"/>
              </a:rPr>
              <a:t>What to bring…</a:t>
            </a:r>
          </a:p>
        </p:txBody>
      </p:sp>
      <p:sp>
        <p:nvSpPr>
          <p:cNvPr id="3" name="Subtitle 2">
            <a:extLst>
              <a:ext uri="{FF2B5EF4-FFF2-40B4-BE49-F238E27FC236}">
                <a16:creationId xmlns:a16="http://schemas.microsoft.com/office/drawing/2014/main" id="{22AA1F3D-6556-481E-A503-E47542070196}"/>
              </a:ext>
            </a:extLst>
          </p:cNvPr>
          <p:cNvSpPr>
            <a:spLocks noGrp="1"/>
          </p:cNvSpPr>
          <p:nvPr>
            <p:ph type="subTitle" idx="1"/>
          </p:nvPr>
        </p:nvSpPr>
        <p:spPr>
          <a:xfrm>
            <a:off x="532546" y="1229567"/>
            <a:ext cx="11567090" cy="5367177"/>
          </a:xfrm>
        </p:spPr>
        <p:txBody>
          <a:bodyPr vert="horz" lIns="91440" tIns="45720" rIns="91440" bIns="45720" rtlCol="0" anchor="t">
            <a:normAutofit fontScale="92500" lnSpcReduction="10000"/>
          </a:bodyPr>
          <a:lstStyle/>
          <a:p>
            <a:pPr marL="857250" indent="-857250" algn="l">
              <a:buFont typeface="Arial" panose="020B0604020202020204" pitchFamily="34" charset="0"/>
              <a:buChar char="•"/>
            </a:pPr>
            <a:r>
              <a:rPr lang="en-GB" sz="3200" dirty="0">
                <a:latin typeface="Candara"/>
              </a:rPr>
              <a:t>Robinwood’s suggested kit list will be added to the website.</a:t>
            </a:r>
          </a:p>
          <a:p>
            <a:pPr marL="857250" indent="-857250" algn="l">
              <a:buFont typeface="Arial" panose="020B0604020202020204" pitchFamily="34" charset="0"/>
              <a:buChar char="•"/>
            </a:pPr>
            <a:r>
              <a:rPr lang="en-GB" sz="3200" dirty="0">
                <a:latin typeface="Candara"/>
              </a:rPr>
              <a:t>In summary, bring warm, hard-wearing clothing that it wouldn’t be a disaster to lose! </a:t>
            </a:r>
          </a:p>
          <a:p>
            <a:pPr marL="857250" indent="-857250" algn="l">
              <a:buFont typeface="Arial" panose="020B0604020202020204" pitchFamily="34" charset="0"/>
              <a:buChar char="•"/>
            </a:pPr>
            <a:r>
              <a:rPr lang="en-GB" sz="3200" dirty="0">
                <a:latin typeface="Candara"/>
              </a:rPr>
              <a:t>Some of it may/will get wet so please pack a black bin bag or two!</a:t>
            </a:r>
          </a:p>
          <a:p>
            <a:pPr marL="857250" indent="-857250" algn="l">
              <a:buFont typeface="Arial" panose="020B0604020202020204" pitchFamily="34" charset="0"/>
              <a:buChar char="•"/>
            </a:pPr>
            <a:r>
              <a:rPr lang="en-GB" sz="3200" dirty="0">
                <a:latin typeface="Candara"/>
              </a:rPr>
              <a:t>The centre has drying and laundry facilities and the turnaround is very organised…but there’s always a pile that belong to ‘Mr Nobody’ when we leave.</a:t>
            </a:r>
          </a:p>
          <a:p>
            <a:pPr marL="857250" indent="-857250" algn="l">
              <a:buFont typeface="Arial" panose="020B0604020202020204" pitchFamily="34" charset="0"/>
              <a:buChar char="•"/>
            </a:pPr>
            <a:r>
              <a:rPr lang="en-GB" sz="3200" dirty="0">
                <a:latin typeface="Candara"/>
              </a:rPr>
              <a:t>Name as much of your clothing as possible (unfortunately we can’t guarantee that everything will get back to you).</a:t>
            </a:r>
            <a:endParaRPr lang="en-GB" sz="3200" dirty="0">
              <a:latin typeface="Candara" panose="020E0502030303020204" pitchFamily="34" charset="0"/>
            </a:endParaRPr>
          </a:p>
          <a:p>
            <a:pPr marL="857250" indent="-857250" algn="l">
              <a:buFont typeface="Arial" panose="020B0604020202020204" pitchFamily="34" charset="0"/>
              <a:buChar char="•"/>
            </a:pPr>
            <a:r>
              <a:rPr lang="en-GB" sz="3200" dirty="0">
                <a:latin typeface="Candara"/>
              </a:rPr>
              <a:t>You don’t need any specialist equipment; this is all provided by the centre.</a:t>
            </a:r>
            <a:endParaRPr lang="en-GB" sz="3200" dirty="0">
              <a:latin typeface="Candara" panose="020E0502030303020204" pitchFamily="34" charset="0"/>
            </a:endParaRPr>
          </a:p>
          <a:p>
            <a:pPr marL="857250" indent="-857250" algn="l">
              <a:buFont typeface="Arial" panose="020B0604020202020204" pitchFamily="34" charset="0"/>
              <a:buChar char="•"/>
            </a:pPr>
            <a:r>
              <a:rPr lang="en-GB" sz="3200" dirty="0">
                <a:latin typeface="Candara"/>
              </a:rPr>
              <a:t>Shower time is scheduled after the wet/muddy activities.</a:t>
            </a:r>
            <a:endParaRPr lang="en-GB" sz="3200" dirty="0">
              <a:latin typeface="Candara" panose="020E0502030303020204" pitchFamily="34" charset="0"/>
            </a:endParaRPr>
          </a:p>
          <a:p>
            <a:pPr marL="857250" indent="-857250" algn="l">
              <a:buFont typeface="Arial" panose="020B0604020202020204" pitchFamily="34" charset="0"/>
              <a:buChar char="•"/>
            </a:pPr>
            <a:endParaRPr lang="en-GB" sz="3200" dirty="0">
              <a:latin typeface="Candara" panose="020E0502030303020204" pitchFamily="34" charset="0"/>
            </a:endParaRPr>
          </a:p>
          <a:p>
            <a:pPr marL="342900" indent="-342900" algn="l">
              <a:buFont typeface="Arial" panose="020B0604020202020204" pitchFamily="34" charset="0"/>
              <a:buChar char="•"/>
            </a:pPr>
            <a:endParaRPr lang="en-GB" sz="3200" dirty="0">
              <a:latin typeface="Candara" panose="020E0502030303020204" pitchFamily="34" charset="0"/>
            </a:endParaRPr>
          </a:p>
          <a:p>
            <a:pPr marL="342900" indent="-342900" algn="l">
              <a:buFont typeface="Arial" panose="020B0604020202020204" pitchFamily="34" charset="0"/>
              <a:buChar char="•"/>
            </a:pPr>
            <a:endParaRPr lang="en-GB" sz="3200"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p:txBody>
      </p:sp>
    </p:spTree>
    <p:extLst>
      <p:ext uri="{BB962C8B-B14F-4D97-AF65-F5344CB8AC3E}">
        <p14:creationId xmlns:p14="http://schemas.microsoft.com/office/powerpoint/2010/main" val="8543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1AB3-4B9F-4E0A-87C6-C05A407B2EAB}"/>
              </a:ext>
            </a:extLst>
          </p:cNvPr>
          <p:cNvSpPr>
            <a:spLocks noGrp="1"/>
          </p:cNvSpPr>
          <p:nvPr>
            <p:ph type="ctrTitle"/>
          </p:nvPr>
        </p:nvSpPr>
        <p:spPr>
          <a:xfrm>
            <a:off x="1350987" y="390040"/>
            <a:ext cx="9236765" cy="878715"/>
          </a:xfrm>
        </p:spPr>
        <p:txBody>
          <a:bodyPr>
            <a:normAutofit fontScale="90000"/>
          </a:bodyPr>
          <a:lstStyle/>
          <a:p>
            <a:r>
              <a:rPr lang="en-GB" b="1" dirty="0">
                <a:latin typeface="Candara" panose="020E0502030303020204" pitchFamily="34" charset="0"/>
              </a:rPr>
              <a:t>What NOT to bring</a:t>
            </a:r>
          </a:p>
        </p:txBody>
      </p:sp>
      <p:sp>
        <p:nvSpPr>
          <p:cNvPr id="3" name="Subtitle 2">
            <a:extLst>
              <a:ext uri="{FF2B5EF4-FFF2-40B4-BE49-F238E27FC236}">
                <a16:creationId xmlns:a16="http://schemas.microsoft.com/office/drawing/2014/main" id="{22AA1F3D-6556-481E-A503-E47542070196}"/>
              </a:ext>
            </a:extLst>
          </p:cNvPr>
          <p:cNvSpPr>
            <a:spLocks noGrp="1"/>
          </p:cNvSpPr>
          <p:nvPr>
            <p:ph type="subTitle" idx="1"/>
          </p:nvPr>
        </p:nvSpPr>
        <p:spPr>
          <a:xfrm>
            <a:off x="295710" y="1772668"/>
            <a:ext cx="11105323" cy="4656103"/>
          </a:xfrm>
        </p:spPr>
        <p:txBody>
          <a:bodyPr vert="horz" lIns="91440" tIns="45720" rIns="91440" bIns="45720" rtlCol="0" anchor="t">
            <a:normAutofit/>
          </a:bodyPr>
          <a:lstStyle/>
          <a:p>
            <a:pPr marL="857250" indent="-857250" algn="l">
              <a:buFont typeface="Arial" panose="020B0604020202020204" pitchFamily="34" charset="0"/>
              <a:buChar char="•"/>
            </a:pPr>
            <a:r>
              <a:rPr lang="en-GB" sz="3200" dirty="0">
                <a:latin typeface="Candara"/>
              </a:rPr>
              <a:t>Mobile phones</a:t>
            </a:r>
          </a:p>
          <a:p>
            <a:pPr marL="857250" indent="-857250" algn="l">
              <a:buFont typeface="Arial" panose="020B0604020202020204" pitchFamily="34" charset="0"/>
              <a:buChar char="•"/>
            </a:pPr>
            <a:r>
              <a:rPr lang="en-GB" sz="3200" dirty="0">
                <a:latin typeface="Candara"/>
              </a:rPr>
              <a:t>Electrical equipment – iPods, hand-held games, expensive watches etc.</a:t>
            </a:r>
          </a:p>
          <a:p>
            <a:pPr marL="857250" indent="-857250" algn="l">
              <a:buFont typeface="Arial" panose="020B0604020202020204" pitchFamily="34" charset="0"/>
              <a:buChar char="•"/>
            </a:pPr>
            <a:r>
              <a:rPr lang="en-GB" sz="3200" dirty="0">
                <a:latin typeface="Candara" panose="020E0502030303020204" pitchFamily="34" charset="0"/>
              </a:rPr>
              <a:t>Aerosols</a:t>
            </a:r>
          </a:p>
          <a:p>
            <a:pPr marL="857250" indent="-857250" algn="l">
              <a:buFont typeface="Arial" panose="020B0604020202020204" pitchFamily="34" charset="0"/>
              <a:buChar char="•"/>
            </a:pPr>
            <a:r>
              <a:rPr lang="en-GB" sz="3200" dirty="0">
                <a:latin typeface="Candara" panose="020E0502030303020204" pitchFamily="34" charset="0"/>
              </a:rPr>
              <a:t>The centre doesn’t allow children to use a camera of any sort. </a:t>
            </a:r>
            <a:r>
              <a:rPr lang="en-GB" sz="3200" dirty="0" err="1">
                <a:latin typeface="Candara" panose="020E0502030303020204" pitchFamily="34" charset="0"/>
              </a:rPr>
              <a:t>Marlcliffe</a:t>
            </a:r>
            <a:r>
              <a:rPr lang="en-GB" sz="3200" dirty="0">
                <a:latin typeface="Candara" panose="020E0502030303020204" pitchFamily="34" charset="0"/>
              </a:rPr>
              <a:t> staff will take plenty of photographs, which will be used in line with school policy and with your consent.</a:t>
            </a:r>
          </a:p>
          <a:p>
            <a:pPr marL="857250" indent="-857250" algn="l">
              <a:buFont typeface="Arial" panose="020B0604020202020204" pitchFamily="34" charset="0"/>
              <a:buChar char="•"/>
            </a:pPr>
            <a:r>
              <a:rPr lang="en-GB" sz="3200" dirty="0">
                <a:latin typeface="Candara"/>
              </a:rPr>
              <a:t>Food/sweets - no midnight feasts!</a:t>
            </a:r>
            <a:endParaRPr lang="en-GB" sz="3200" dirty="0">
              <a:latin typeface="Candara" panose="020E0502030303020204" pitchFamily="34" charset="0"/>
            </a:endParaRPr>
          </a:p>
          <a:p>
            <a:pPr marL="342900" indent="-342900" algn="l">
              <a:buFont typeface="Arial" panose="020B0604020202020204" pitchFamily="34" charset="0"/>
              <a:buChar char="•"/>
            </a:pPr>
            <a:endParaRPr lang="en-GB" sz="3200" dirty="0">
              <a:latin typeface="Candara" panose="020E0502030303020204" pitchFamily="34" charset="0"/>
            </a:endParaRPr>
          </a:p>
          <a:p>
            <a:pPr marL="342900" indent="-342900" algn="l">
              <a:buChar char="•"/>
            </a:pPr>
            <a:endParaRPr lang="en-GB" sz="3200"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p:txBody>
      </p:sp>
      <p:pic>
        <p:nvPicPr>
          <p:cNvPr id="4098" name="Picture 2" descr="Image result for clipart s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002" y="142219"/>
            <a:ext cx="2857500" cy="201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019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2332ba9-b5e0-4f8c-a671-d2b48d13736b">
      <Terms xmlns="http://schemas.microsoft.com/office/infopath/2007/PartnerControls"/>
    </lcf76f155ced4ddcb4097134ff3c332f>
    <TaxCatchAll xmlns="9db60fa7-7c6d-437b-8b6c-ad7fe51a97c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7D2A8E3FD49D4A94C5C247286246E5" ma:contentTypeVersion="15" ma:contentTypeDescription="Create a new document." ma:contentTypeScope="" ma:versionID="1295bbdddb1988da2d343a8ff3d4de7a">
  <xsd:schema xmlns:xsd="http://www.w3.org/2001/XMLSchema" xmlns:xs="http://www.w3.org/2001/XMLSchema" xmlns:p="http://schemas.microsoft.com/office/2006/metadata/properties" xmlns:ns2="d2332ba9-b5e0-4f8c-a671-d2b48d13736b" xmlns:ns3="9db60fa7-7c6d-437b-8b6c-ad7fe51a97c5" targetNamespace="http://schemas.microsoft.com/office/2006/metadata/properties" ma:root="true" ma:fieldsID="82164c2e97154a31d4ab3dc63612982d" ns2:_="" ns3:_="">
    <xsd:import namespace="d2332ba9-b5e0-4f8c-a671-d2b48d13736b"/>
    <xsd:import namespace="9db60fa7-7c6d-437b-8b6c-ad7fe51a97c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332ba9-b5e0-4f8c-a671-d2b48d1373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3999394-f7f9-4b44-9d0f-72a1ee53c76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b60fa7-7c6d-437b-8b6c-ad7fe51a97c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1cba003-af00-4b9b-9cf2-55f2bdacf9b0}" ma:internalName="TaxCatchAll" ma:showField="CatchAllData" ma:web="9db60fa7-7c6d-437b-8b6c-ad7fe51a97c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8DCD62-1553-4D7F-820B-DB427C5E357B}">
  <ds:schemaRefs>
    <ds:schemaRef ds:uri="http://www.w3.org/XML/1998/namespace"/>
    <ds:schemaRef ds:uri="http://schemas.microsoft.com/office/2006/documentManagement/types"/>
    <ds:schemaRef ds:uri="http://schemas.openxmlformats.org/package/2006/metadata/core-properties"/>
    <ds:schemaRef ds:uri="d2332ba9-b5e0-4f8c-a671-d2b48d13736b"/>
    <ds:schemaRef ds:uri="http://purl.org/dc/elements/1.1/"/>
    <ds:schemaRef ds:uri="http://purl.org/dc/dcmitype/"/>
    <ds:schemaRef ds:uri="http://schemas.microsoft.com/office/infopath/2007/PartnerControls"/>
    <ds:schemaRef ds:uri="9db60fa7-7c6d-437b-8b6c-ad7fe51a97c5"/>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00DB7CA-0929-4866-BAEC-3A4B9A6D3124}">
  <ds:schemaRefs>
    <ds:schemaRef ds:uri="http://schemas.microsoft.com/sharepoint/v3/contenttype/forms"/>
  </ds:schemaRefs>
</ds:datastoreItem>
</file>

<file path=customXml/itemProps3.xml><?xml version="1.0" encoding="utf-8"?>
<ds:datastoreItem xmlns:ds="http://schemas.openxmlformats.org/officeDocument/2006/customXml" ds:itemID="{E2AD70E7-DE91-4BCF-AA39-4F172D5636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332ba9-b5e0-4f8c-a671-d2b48d13736b"/>
    <ds:schemaRef ds:uri="9db60fa7-7c6d-437b-8b6c-ad7fe51a9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420</TotalTime>
  <Words>1245</Words>
  <Application>Microsoft Office PowerPoint</Application>
  <PresentationFormat>Widescreen</PresentationFormat>
  <Paragraphs>130</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Robinwood 2025</vt:lpstr>
      <vt:lpstr>No need to make notes this evening!</vt:lpstr>
      <vt:lpstr>On the day</vt:lpstr>
      <vt:lpstr>Staffing</vt:lpstr>
      <vt:lpstr>What will the children be doing?</vt:lpstr>
      <vt:lpstr>Meal times</vt:lpstr>
      <vt:lpstr>Night time</vt:lpstr>
      <vt:lpstr>What to bring…</vt:lpstr>
      <vt:lpstr>What NOT to bring</vt:lpstr>
      <vt:lpstr>PowerPoint Presentation</vt:lpstr>
      <vt:lpstr>Medication</vt:lpstr>
      <vt:lpstr>Travel Sickness Tablets </vt:lpstr>
      <vt:lpstr>Money and Valuables</vt:lpstr>
      <vt:lpstr>Contacts</vt:lpstr>
      <vt:lpstr>Robinwood Blog</vt:lpstr>
      <vt:lpstr>Robinwood Blog</vt:lpstr>
      <vt:lpstr>Robinwood Blog Information</vt:lpstr>
      <vt:lpstr>Returning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Cooper</dc:creator>
  <cp:lastModifiedBy>Jennifer Pepler</cp:lastModifiedBy>
  <cp:revision>168</cp:revision>
  <dcterms:created xsi:type="dcterms:W3CDTF">2020-02-28T09:07:03Z</dcterms:created>
  <dcterms:modified xsi:type="dcterms:W3CDTF">2025-03-25T16:32:22Z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0x0101001E7D2A8E3FD49D4A94C5C247286246E5</vt:lpwstr>
  </property>
  <property fmtid="{D5CDD505-2E9C-101B-9397-08002B2CF9AE}" pid="3" name="Order">
    <vt:r8>2047200</vt:r8>
  </property>
  <property fmtid="{D5CDD505-2E9C-101B-9397-08002B2CF9AE}" pid="4" name="MediaServiceImageTags">
    <vt:lpwstr/>
  </property>
</Properties>
</file>