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theme/theme3.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31" r:id="rId5"/>
    <p:sldMasterId id="2147483735" r:id="rId6"/>
    <p:sldMasterId id="2147483737" r:id="rId7"/>
    <p:sldMasterId id="2147483745" r:id="rId8"/>
    <p:sldMasterId id="2147483750" r:id="rId9"/>
  </p:sldMasterIdLst>
  <p:notesMasterIdLst>
    <p:notesMasterId r:id="rId62"/>
  </p:notesMasterIdLst>
  <p:sldIdLst>
    <p:sldId id="327" r:id="rId10"/>
    <p:sldId id="328" r:id="rId11"/>
    <p:sldId id="256" r:id="rId12"/>
    <p:sldId id="342" r:id="rId13"/>
    <p:sldId id="455" r:id="rId14"/>
    <p:sldId id="448" r:id="rId15"/>
    <p:sldId id="421" r:id="rId16"/>
    <p:sldId id="462" r:id="rId17"/>
    <p:sldId id="419" r:id="rId18"/>
    <p:sldId id="470" r:id="rId19"/>
    <p:sldId id="463" r:id="rId20"/>
    <p:sldId id="420" r:id="rId21"/>
    <p:sldId id="467" r:id="rId22"/>
    <p:sldId id="341" r:id="rId23"/>
    <p:sldId id="390" r:id="rId24"/>
    <p:sldId id="465" r:id="rId25"/>
    <p:sldId id="471" r:id="rId26"/>
    <p:sldId id="413" r:id="rId27"/>
    <p:sldId id="380" r:id="rId28"/>
    <p:sldId id="461" r:id="rId29"/>
    <p:sldId id="432" r:id="rId30"/>
    <p:sldId id="472" r:id="rId31"/>
    <p:sldId id="429" r:id="rId32"/>
    <p:sldId id="330" r:id="rId33"/>
    <p:sldId id="477" r:id="rId34"/>
    <p:sldId id="478" r:id="rId35"/>
    <p:sldId id="263" r:id="rId36"/>
    <p:sldId id="332" r:id="rId37"/>
    <p:sldId id="492" r:id="rId38"/>
    <p:sldId id="333" r:id="rId39"/>
    <p:sldId id="262" r:id="rId40"/>
    <p:sldId id="479" r:id="rId41"/>
    <p:sldId id="482" r:id="rId42"/>
    <p:sldId id="480" r:id="rId43"/>
    <p:sldId id="481" r:id="rId44"/>
    <p:sldId id="483" r:id="rId45"/>
    <p:sldId id="484" r:id="rId46"/>
    <p:sldId id="485" r:id="rId47"/>
    <p:sldId id="486" r:id="rId48"/>
    <p:sldId id="487" r:id="rId49"/>
    <p:sldId id="488" r:id="rId50"/>
    <p:sldId id="489" r:id="rId51"/>
    <p:sldId id="490" r:id="rId52"/>
    <p:sldId id="491" r:id="rId53"/>
    <p:sldId id="493" r:id="rId54"/>
    <p:sldId id="264" r:id="rId55"/>
    <p:sldId id="494" r:id="rId56"/>
    <p:sldId id="495" r:id="rId57"/>
    <p:sldId id="313" r:id="rId58"/>
    <p:sldId id="325" r:id="rId59"/>
    <p:sldId id="326" r:id="rId60"/>
    <p:sldId id="335" r:id="rId61"/>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33FEE3C-EF84-4058-B792-BFF491FCF193}">
          <p14:sldIdLst>
            <p14:sldId id="327"/>
            <p14:sldId id="328"/>
          </p14:sldIdLst>
        </p14:section>
        <p14:section name="Untitled Section" id="{4C547597-2291-48D6-8655-74924E91B789}">
          <p14:sldIdLst>
            <p14:sldId id="256"/>
            <p14:sldId id="342"/>
            <p14:sldId id="455"/>
            <p14:sldId id="448"/>
            <p14:sldId id="421"/>
            <p14:sldId id="462"/>
            <p14:sldId id="419"/>
            <p14:sldId id="470"/>
            <p14:sldId id="463"/>
            <p14:sldId id="420"/>
            <p14:sldId id="467"/>
            <p14:sldId id="341"/>
            <p14:sldId id="390"/>
            <p14:sldId id="465"/>
            <p14:sldId id="471"/>
            <p14:sldId id="413"/>
            <p14:sldId id="380"/>
            <p14:sldId id="461"/>
            <p14:sldId id="432"/>
            <p14:sldId id="472"/>
            <p14:sldId id="429"/>
            <p14:sldId id="330"/>
            <p14:sldId id="477"/>
            <p14:sldId id="478"/>
            <p14:sldId id="263"/>
            <p14:sldId id="332"/>
            <p14:sldId id="492"/>
            <p14:sldId id="333"/>
            <p14:sldId id="262"/>
            <p14:sldId id="479"/>
            <p14:sldId id="482"/>
            <p14:sldId id="480"/>
            <p14:sldId id="481"/>
            <p14:sldId id="483"/>
            <p14:sldId id="484"/>
            <p14:sldId id="485"/>
            <p14:sldId id="486"/>
            <p14:sldId id="487"/>
            <p14:sldId id="488"/>
            <p14:sldId id="489"/>
            <p14:sldId id="490"/>
            <p14:sldId id="491"/>
            <p14:sldId id="493"/>
            <p14:sldId id="264"/>
            <p14:sldId id="494"/>
            <p14:sldId id="495"/>
            <p14:sldId id="313"/>
            <p14:sldId id="325"/>
            <p14:sldId id="326"/>
            <p14:sldId id="33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9" dt="2026-09-14T09:04:32.883"/>
    <p1510:client id="{5204FF2D-5769-3CAE-9427-E62E39228814}" v="2" dt="2026-09-14T08:56:20.2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2.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microsoft.com/office/2016/11/relationships/changesInfo" Target="changesInfos/changesInfo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ire Ward" userId="S::cward@marlcliffe.sheffield.sch.uk::b11a0ddc-199f-4aca-9d06-8f8e324c3887" providerId="AD" clId="Web-{5204FF2D-5769-3CAE-9427-E62E39228814}"/>
    <pc:docChg chg="delSld modSld modSection">
      <pc:chgData name="Claire Ward" userId="S::cward@marlcliffe.sheffield.sch.uk::b11a0ddc-199f-4aca-9d06-8f8e324c3887" providerId="AD" clId="Web-{5204FF2D-5769-3CAE-9427-E62E39228814}" dt="2026-09-14T08:56:20.200" v="1"/>
      <pc:docMkLst>
        <pc:docMk/>
      </pc:docMkLst>
      <pc:sldChg chg="modSp">
        <pc:chgData name="Claire Ward" userId="S::cward@marlcliffe.sheffield.sch.uk::b11a0ddc-199f-4aca-9d06-8f8e324c3887" providerId="AD" clId="Web-{5204FF2D-5769-3CAE-9427-E62E39228814}" dt="2026-09-14T08:56:08.074" v="0" actId="20577"/>
        <pc:sldMkLst>
          <pc:docMk/>
          <pc:sldMk cId="3164830565" sldId="328"/>
        </pc:sldMkLst>
        <pc:spChg chg="mod">
          <ac:chgData name="Claire Ward" userId="S::cward@marlcliffe.sheffield.sch.uk::b11a0ddc-199f-4aca-9d06-8f8e324c3887" providerId="AD" clId="Web-{5204FF2D-5769-3CAE-9427-E62E39228814}" dt="2026-09-14T08:56:08.074" v="0" actId="20577"/>
          <ac:spMkLst>
            <pc:docMk/>
            <pc:sldMk cId="3164830565" sldId="328"/>
            <ac:spMk id="4" creationId="{8936BCBD-E103-4C69-AB3D-D6449B32ADBA}"/>
          </ac:spMkLst>
        </pc:spChg>
      </pc:sldChg>
      <pc:sldChg chg="del">
        <pc:chgData name="Claire Ward" userId="S::cward@marlcliffe.sheffield.sch.uk::b11a0ddc-199f-4aca-9d06-8f8e324c3887" providerId="AD" clId="Web-{5204FF2D-5769-3CAE-9427-E62E39228814}" dt="2026-09-14T08:56:20.200" v="1"/>
        <pc:sldMkLst>
          <pc:docMk/>
          <pc:sldMk cId="2472348133" sldId="457"/>
        </pc:sldMkLst>
      </pc:sldChg>
    </pc:docChg>
  </pc:docChgLst>
  <pc:docChgLst>
    <pc:chgData name="Claire Ward" userId="S::cward@marlcliffe.sheffield.sch.uk::b11a0ddc-199f-4aca-9d06-8f8e324c3887" providerId="AD" clId="Web-{00000000-0000-0000-0000-000000000000}"/>
    <pc:docChg chg="modSld sldOrd">
      <pc:chgData name="Claire Ward" userId="S::cward@marlcliffe.sheffield.sch.uk::b11a0ddc-199f-4aca-9d06-8f8e324c3887" providerId="AD" clId="Web-{00000000-0000-0000-0000-000000000000}" dt="2026-09-14T09:04:32.883" v="47" actId="1076"/>
      <pc:docMkLst>
        <pc:docMk/>
      </pc:docMkLst>
      <pc:sldChg chg="modSp ord">
        <pc:chgData name="Claire Ward" userId="S::cward@marlcliffe.sheffield.sch.uk::b11a0ddc-199f-4aca-9d06-8f8e324c3887" providerId="AD" clId="Web-{00000000-0000-0000-0000-000000000000}" dt="2026-09-14T08:59:18.215" v="2" actId="20577"/>
        <pc:sldMkLst>
          <pc:docMk/>
          <pc:sldMk cId="2876418811" sldId="263"/>
        </pc:sldMkLst>
        <pc:spChg chg="mod">
          <ac:chgData name="Claire Ward" userId="S::cward@marlcliffe.sheffield.sch.uk::b11a0ddc-199f-4aca-9d06-8f8e324c3887" providerId="AD" clId="Web-{00000000-0000-0000-0000-000000000000}" dt="2026-09-14T08:59:18.215" v="2" actId="20577"/>
          <ac:spMkLst>
            <pc:docMk/>
            <pc:sldMk cId="2876418811" sldId="263"/>
            <ac:spMk id="5" creationId="{18E55D56-B1D1-4905-A406-0CFF97600304}"/>
          </ac:spMkLst>
        </pc:spChg>
      </pc:sldChg>
      <pc:sldChg chg="addSp delSp modSp mod setBg">
        <pc:chgData name="Claire Ward" userId="S::cward@marlcliffe.sheffield.sch.uk::b11a0ddc-199f-4aca-9d06-8f8e324c3887" providerId="AD" clId="Web-{00000000-0000-0000-0000-000000000000}" dt="2026-09-14T09:04:32.883" v="47" actId="1076"/>
        <pc:sldMkLst>
          <pc:docMk/>
          <pc:sldMk cId="3999161632" sldId="325"/>
        </pc:sldMkLst>
        <pc:spChg chg="mod">
          <ac:chgData name="Claire Ward" userId="S::cward@marlcliffe.sheffield.sch.uk::b11a0ddc-199f-4aca-9d06-8f8e324c3887" providerId="AD" clId="Web-{00000000-0000-0000-0000-000000000000}" dt="2026-09-14T09:03:55.459" v="41"/>
          <ac:spMkLst>
            <pc:docMk/>
            <pc:sldMk cId="3999161632" sldId="325"/>
            <ac:spMk id="2" creationId="{00000000-0000-0000-0000-000000000000}"/>
          </ac:spMkLst>
        </pc:spChg>
        <pc:spChg chg="mod">
          <ac:chgData name="Claire Ward" userId="S::cward@marlcliffe.sheffield.sch.uk::b11a0ddc-199f-4aca-9d06-8f8e324c3887" providerId="AD" clId="Web-{00000000-0000-0000-0000-000000000000}" dt="2026-09-14T09:03:55.459" v="41"/>
          <ac:spMkLst>
            <pc:docMk/>
            <pc:sldMk cId="3999161632" sldId="325"/>
            <ac:spMk id="3" creationId="{00000000-0000-0000-0000-000000000000}"/>
          </ac:spMkLst>
        </pc:spChg>
        <pc:spChg chg="add del mod">
          <ac:chgData name="Claire Ward" userId="S::cward@marlcliffe.sheffield.sch.uk::b11a0ddc-199f-4aca-9d06-8f8e324c3887" providerId="AD" clId="Web-{00000000-0000-0000-0000-000000000000}" dt="2026-09-14T09:02:49.223" v="19"/>
          <ac:spMkLst>
            <pc:docMk/>
            <pc:sldMk cId="3999161632" sldId="325"/>
            <ac:spMk id="18" creationId="{F125EA59-E0F3-8C41-1401-2BE5FCE1330F}"/>
          </ac:spMkLst>
        </pc:spChg>
        <pc:graphicFrameChg chg="add del mod">
          <ac:chgData name="Claire Ward" userId="S::cward@marlcliffe.sheffield.sch.uk::b11a0ddc-199f-4aca-9d06-8f8e324c3887" providerId="AD" clId="Web-{00000000-0000-0000-0000-000000000000}" dt="2026-09-14T09:02:49.223" v="32"/>
          <ac:graphicFrameMkLst>
            <pc:docMk/>
            <pc:sldMk cId="3999161632" sldId="325"/>
            <ac:graphicFrameMk id="5" creationId="{912213B4-091A-7006-BFF6-E2847FA8B83D}"/>
          </ac:graphicFrameMkLst>
        </pc:graphicFrameChg>
        <pc:picChg chg="add del mod">
          <ac:chgData name="Claire Ward" userId="S::cward@marlcliffe.sheffield.sch.uk::b11a0ddc-199f-4aca-9d06-8f8e324c3887" providerId="AD" clId="Web-{00000000-0000-0000-0000-000000000000}" dt="2026-09-14T09:02:49.223" v="31"/>
          <ac:picMkLst>
            <pc:docMk/>
            <pc:sldMk cId="3999161632" sldId="325"/>
            <ac:picMk id="6" creationId="{B381B988-998D-2881-D75B-368311949CBF}"/>
          </ac:picMkLst>
        </pc:picChg>
        <pc:picChg chg="add del mod">
          <ac:chgData name="Claire Ward" userId="S::cward@marlcliffe.sheffield.sch.uk::b11a0ddc-199f-4aca-9d06-8f8e324c3887" providerId="AD" clId="Web-{00000000-0000-0000-0000-000000000000}" dt="2026-09-14T09:02:49.223" v="30"/>
          <ac:picMkLst>
            <pc:docMk/>
            <pc:sldMk cId="3999161632" sldId="325"/>
            <ac:picMk id="7" creationId="{10FC60CA-74A3-92A5-802B-84FE158E2917}"/>
          </ac:picMkLst>
        </pc:picChg>
        <pc:picChg chg="add del mod">
          <ac:chgData name="Claire Ward" userId="S::cward@marlcliffe.sheffield.sch.uk::b11a0ddc-199f-4aca-9d06-8f8e324c3887" providerId="AD" clId="Web-{00000000-0000-0000-0000-000000000000}" dt="2026-09-14T09:02:49.223" v="29"/>
          <ac:picMkLst>
            <pc:docMk/>
            <pc:sldMk cId="3999161632" sldId="325"/>
            <ac:picMk id="8" creationId="{F12DD8AC-D5E8-5A6A-6539-7108AAC4BEA9}"/>
          </ac:picMkLst>
        </pc:picChg>
        <pc:picChg chg="add del mod">
          <ac:chgData name="Claire Ward" userId="S::cward@marlcliffe.sheffield.sch.uk::b11a0ddc-199f-4aca-9d06-8f8e324c3887" providerId="AD" clId="Web-{00000000-0000-0000-0000-000000000000}" dt="2026-09-14T09:02:49.223" v="28"/>
          <ac:picMkLst>
            <pc:docMk/>
            <pc:sldMk cId="3999161632" sldId="325"/>
            <ac:picMk id="9" creationId="{F8A60271-8924-88AA-7485-FCC73A9066A6}"/>
          </ac:picMkLst>
        </pc:picChg>
        <pc:picChg chg="add del mod">
          <ac:chgData name="Claire Ward" userId="S::cward@marlcliffe.sheffield.sch.uk::b11a0ddc-199f-4aca-9d06-8f8e324c3887" providerId="AD" clId="Web-{00000000-0000-0000-0000-000000000000}" dt="2026-09-14T09:02:49.223" v="27"/>
          <ac:picMkLst>
            <pc:docMk/>
            <pc:sldMk cId="3999161632" sldId="325"/>
            <ac:picMk id="10" creationId="{0B394F9B-19E2-B3AA-F8DB-995AF44D0683}"/>
          </ac:picMkLst>
        </pc:picChg>
        <pc:picChg chg="add del mod">
          <ac:chgData name="Claire Ward" userId="S::cward@marlcliffe.sheffield.sch.uk::b11a0ddc-199f-4aca-9d06-8f8e324c3887" providerId="AD" clId="Web-{00000000-0000-0000-0000-000000000000}" dt="2026-09-14T09:02:49.223" v="26"/>
          <ac:picMkLst>
            <pc:docMk/>
            <pc:sldMk cId="3999161632" sldId="325"/>
            <ac:picMk id="11" creationId="{548DCD9E-4159-6D7A-1B51-0C8B4F59470B}"/>
          </ac:picMkLst>
        </pc:picChg>
        <pc:picChg chg="add del mod">
          <ac:chgData name="Claire Ward" userId="S::cward@marlcliffe.sheffield.sch.uk::b11a0ddc-199f-4aca-9d06-8f8e324c3887" providerId="AD" clId="Web-{00000000-0000-0000-0000-000000000000}" dt="2026-09-14T09:02:49.223" v="25"/>
          <ac:picMkLst>
            <pc:docMk/>
            <pc:sldMk cId="3999161632" sldId="325"/>
            <ac:picMk id="12" creationId="{1EAE1846-D841-9159-B6E7-5BB556CE3188}"/>
          </ac:picMkLst>
        </pc:picChg>
        <pc:picChg chg="add del mod">
          <ac:chgData name="Claire Ward" userId="S::cward@marlcliffe.sheffield.sch.uk::b11a0ddc-199f-4aca-9d06-8f8e324c3887" providerId="AD" clId="Web-{00000000-0000-0000-0000-000000000000}" dt="2026-09-14T09:02:49.223" v="24"/>
          <ac:picMkLst>
            <pc:docMk/>
            <pc:sldMk cId="3999161632" sldId="325"/>
            <ac:picMk id="13" creationId="{2E0C68FE-AC97-9748-60A8-F76F14D50FA6}"/>
          </ac:picMkLst>
        </pc:picChg>
        <pc:picChg chg="add del mod">
          <ac:chgData name="Claire Ward" userId="S::cward@marlcliffe.sheffield.sch.uk::b11a0ddc-199f-4aca-9d06-8f8e324c3887" providerId="AD" clId="Web-{00000000-0000-0000-0000-000000000000}" dt="2026-09-14T09:02:49.223" v="23"/>
          <ac:picMkLst>
            <pc:docMk/>
            <pc:sldMk cId="3999161632" sldId="325"/>
            <ac:picMk id="14" creationId="{C68A2E8B-63ED-D93D-94C8-4C17FD711D29}"/>
          </ac:picMkLst>
        </pc:picChg>
        <pc:picChg chg="add del mod">
          <ac:chgData name="Claire Ward" userId="S::cward@marlcliffe.sheffield.sch.uk::b11a0ddc-199f-4aca-9d06-8f8e324c3887" providerId="AD" clId="Web-{00000000-0000-0000-0000-000000000000}" dt="2026-09-14T09:02:49.223" v="22"/>
          <ac:picMkLst>
            <pc:docMk/>
            <pc:sldMk cId="3999161632" sldId="325"/>
            <ac:picMk id="15" creationId="{AF5F5F1B-4998-E5F0-565F-87F0D2FFD831}"/>
          </ac:picMkLst>
        </pc:picChg>
        <pc:picChg chg="add del mod">
          <ac:chgData name="Claire Ward" userId="S::cward@marlcliffe.sheffield.sch.uk::b11a0ddc-199f-4aca-9d06-8f8e324c3887" providerId="AD" clId="Web-{00000000-0000-0000-0000-000000000000}" dt="2026-09-14T09:02:49.223" v="21"/>
          <ac:picMkLst>
            <pc:docMk/>
            <pc:sldMk cId="3999161632" sldId="325"/>
            <ac:picMk id="16" creationId="{276E6B0F-4AD8-540B-7436-A9B9F07D618B}"/>
          </ac:picMkLst>
        </pc:picChg>
        <pc:picChg chg="add del mod">
          <ac:chgData name="Claire Ward" userId="S::cward@marlcliffe.sheffield.sch.uk::b11a0ddc-199f-4aca-9d06-8f8e324c3887" providerId="AD" clId="Web-{00000000-0000-0000-0000-000000000000}" dt="2026-09-14T09:02:49.223" v="20"/>
          <ac:picMkLst>
            <pc:docMk/>
            <pc:sldMk cId="3999161632" sldId="325"/>
            <ac:picMk id="17" creationId="{39C8169F-1A60-8057-C231-667902FFD95C}"/>
          </ac:picMkLst>
        </pc:picChg>
        <pc:picChg chg="add mod">
          <ac:chgData name="Claire Ward" userId="S::cward@marlcliffe.sheffield.sch.uk::b11a0ddc-199f-4aca-9d06-8f8e324c3887" providerId="AD" clId="Web-{00000000-0000-0000-0000-000000000000}" dt="2026-09-14T09:04:32.883" v="47" actId="1076"/>
          <ac:picMkLst>
            <pc:docMk/>
            <pc:sldMk cId="3999161632" sldId="325"/>
            <ac:picMk id="19" creationId="{722F1E9A-E20E-61ED-EEB8-68EDFC1B105B}"/>
          </ac:picMkLst>
        </pc:picChg>
      </pc:sldChg>
    </pc:docChg>
  </pc:docChgLst>
  <pc:docChgLst>
    <pc:chgData name="Chloe Bailey" userId="2bb1b091-305f-4d01-b61f-828a714a6b0e" providerId="ADAL" clId="{88774F9F-DB70-4C35-9900-CCD59EDAFA77}"/>
    <pc:docChg chg="undo custSel delSld modSld modSection">
      <pc:chgData name="Chloe Bailey" userId="2bb1b091-305f-4d01-b61f-828a714a6b0e" providerId="ADAL" clId="{88774F9F-DB70-4C35-9900-CCD59EDAFA77}" dt="2026-09-14T15:39:55.364" v="21" actId="47"/>
      <pc:docMkLst>
        <pc:docMk/>
      </pc:docMkLst>
      <pc:sldChg chg="modSp mod">
        <pc:chgData name="Chloe Bailey" userId="2bb1b091-305f-4d01-b61f-828a714a6b0e" providerId="ADAL" clId="{88774F9F-DB70-4C35-9900-CCD59EDAFA77}" dt="2026-09-14T15:39:29.038" v="20" actId="20577"/>
        <pc:sldMkLst>
          <pc:docMk/>
          <pc:sldMk cId="3028656330" sldId="413"/>
        </pc:sldMkLst>
        <pc:spChg chg="mod">
          <ac:chgData name="Chloe Bailey" userId="2bb1b091-305f-4d01-b61f-828a714a6b0e" providerId="ADAL" clId="{88774F9F-DB70-4C35-9900-CCD59EDAFA77}" dt="2026-09-14T15:39:29.038" v="20" actId="20577"/>
          <ac:spMkLst>
            <pc:docMk/>
            <pc:sldMk cId="3028656330" sldId="413"/>
            <ac:spMk id="6" creationId="{1351040A-DED0-A14E-B28C-624AD9D538C8}"/>
          </ac:spMkLst>
        </pc:spChg>
      </pc:sldChg>
      <pc:sldChg chg="del">
        <pc:chgData name="Chloe Bailey" userId="2bb1b091-305f-4d01-b61f-828a714a6b0e" providerId="ADAL" clId="{88774F9F-DB70-4C35-9900-CCD59EDAFA77}" dt="2026-09-14T15:26:44.349" v="0" actId="47"/>
        <pc:sldMkLst>
          <pc:docMk/>
          <pc:sldMk cId="3708247025" sldId="459"/>
        </pc:sldMkLst>
      </pc:sldChg>
      <pc:sldChg chg="del">
        <pc:chgData name="Chloe Bailey" userId="2bb1b091-305f-4d01-b61f-828a714a6b0e" providerId="ADAL" clId="{88774F9F-DB70-4C35-9900-CCD59EDAFA77}" dt="2026-09-14T15:29:20.003" v="14" actId="47"/>
        <pc:sldMkLst>
          <pc:docMk/>
          <pc:sldMk cId="2035531843" sldId="460"/>
        </pc:sldMkLst>
      </pc:sldChg>
      <pc:sldChg chg="modSp del mod">
        <pc:chgData name="Chloe Bailey" userId="2bb1b091-305f-4d01-b61f-828a714a6b0e" providerId="ADAL" clId="{88774F9F-DB70-4C35-9900-CCD59EDAFA77}" dt="2026-09-14T15:39:55.364" v="21" actId="47"/>
        <pc:sldMkLst>
          <pc:docMk/>
          <pc:sldMk cId="146467108" sldId="475"/>
        </pc:sldMkLst>
        <pc:spChg chg="mod">
          <ac:chgData name="Chloe Bailey" userId="2bb1b091-305f-4d01-b61f-828a714a6b0e" providerId="ADAL" clId="{88774F9F-DB70-4C35-9900-CCD59EDAFA77}" dt="2026-09-14T15:32:07.055" v="18" actId="20577"/>
          <ac:spMkLst>
            <pc:docMk/>
            <pc:sldMk cId="146467108" sldId="475"/>
            <ac:spMk id="2" creationId="{13ED8210-885A-174D-BE35-D51386DEE975}"/>
          </ac:spMkLst>
        </pc:spChg>
      </pc:sldChg>
      <pc:sldMasterChg chg="delSldLayout">
        <pc:chgData name="Chloe Bailey" userId="2bb1b091-305f-4d01-b61f-828a714a6b0e" providerId="ADAL" clId="{88774F9F-DB70-4C35-9900-CCD59EDAFA77}" dt="2026-09-14T15:29:20.003" v="14" actId="47"/>
        <pc:sldMasterMkLst>
          <pc:docMk/>
          <pc:sldMasterMk cId="1197099731" sldId="2147483737"/>
        </pc:sldMasterMkLst>
        <pc:sldLayoutChg chg="del">
          <pc:chgData name="Chloe Bailey" userId="2bb1b091-305f-4d01-b61f-828a714a6b0e" providerId="ADAL" clId="{88774F9F-DB70-4C35-9900-CCD59EDAFA77}" dt="2026-09-14T15:29:20.003" v="14" actId="47"/>
          <pc:sldLayoutMkLst>
            <pc:docMk/>
            <pc:sldMasterMk cId="1197099731" sldId="2147483737"/>
            <pc:sldLayoutMk cId="3741489466" sldId="2147483752"/>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C57D50-7A44-DB4D-8D04-A6295E8971CC}" type="doc">
      <dgm:prSet loTypeId="urn:microsoft.com/office/officeart/2008/layout/VerticalAccentList" loCatId="list" qsTypeId="urn:microsoft.com/office/officeart/2005/8/quickstyle/3D1" qsCatId="3D" csTypeId="urn:microsoft.com/office/officeart/2005/8/colors/colorful3" csCatId="colorful" phldr="1"/>
      <dgm:spPr/>
      <dgm:t>
        <a:bodyPr/>
        <a:lstStyle/>
        <a:p>
          <a:endParaRPr lang="en-US"/>
        </a:p>
      </dgm:t>
    </dgm:pt>
    <dgm:pt modelId="{C6E73B21-A988-6842-9289-8406E9CC3E39}">
      <dgm:prSet phldrT="[Text]"/>
      <dgm:spPr/>
      <dgm:t>
        <a:bodyPr/>
        <a:lstStyle/>
        <a:p>
          <a:r>
            <a:rPr lang="en-GB" dirty="0"/>
            <a:t>Children at the expected level of development will</a:t>
          </a:r>
          <a:endParaRPr lang="en-US" dirty="0"/>
        </a:p>
      </dgm:t>
    </dgm:pt>
    <dgm:pt modelId="{1115C119-E655-514E-B832-CCE7DD55F30E}" type="parTrans" cxnId="{0B5F4E9A-7EBE-B74A-BC28-24763EA46695}">
      <dgm:prSet/>
      <dgm:spPr/>
      <dgm:t>
        <a:bodyPr/>
        <a:lstStyle/>
        <a:p>
          <a:endParaRPr lang="en-US"/>
        </a:p>
      </dgm:t>
    </dgm:pt>
    <dgm:pt modelId="{E3C2B8E9-45E6-0244-8D7E-DEF2E014D4D7}" type="sibTrans" cxnId="{0B5F4E9A-7EBE-B74A-BC28-24763EA46695}">
      <dgm:prSet/>
      <dgm:spPr/>
      <dgm:t>
        <a:bodyPr/>
        <a:lstStyle/>
        <a:p>
          <a:endParaRPr lang="en-US"/>
        </a:p>
      </dgm:t>
    </dgm:pt>
    <dgm:pt modelId="{20F105B7-271D-7D44-99F0-C81CACCF6FA0}">
      <dgm:prSet phldrT="[Text]"/>
      <dgm:spPr/>
      <dgm:t>
        <a:bodyPr/>
        <a:lstStyle/>
        <a:p>
          <a:r>
            <a:rPr lang="en-GB" dirty="0"/>
            <a:t>-Have a deep understanding of number to 10, including the composition of each number</a:t>
          </a:r>
          <a:endParaRPr lang="en-US" dirty="0"/>
        </a:p>
      </dgm:t>
    </dgm:pt>
    <dgm:pt modelId="{C7B0E589-DAA1-1642-8386-202EDE628ACB}" type="parTrans" cxnId="{82FE0E47-D437-8548-BA56-81AB6AEE6A92}">
      <dgm:prSet/>
      <dgm:spPr/>
      <dgm:t>
        <a:bodyPr/>
        <a:lstStyle/>
        <a:p>
          <a:endParaRPr lang="en-US"/>
        </a:p>
      </dgm:t>
    </dgm:pt>
    <dgm:pt modelId="{D9FBE226-82CA-4944-8AEE-CE3B639A9C6E}" type="sibTrans" cxnId="{82FE0E47-D437-8548-BA56-81AB6AEE6A92}">
      <dgm:prSet/>
      <dgm:spPr/>
      <dgm:t>
        <a:bodyPr/>
        <a:lstStyle/>
        <a:p>
          <a:endParaRPr lang="en-US"/>
        </a:p>
      </dgm:t>
    </dgm:pt>
    <dgm:pt modelId="{22CD89AA-FF2F-1249-B8E1-DE23B65AA7CC}">
      <dgm:prSet phldrT="[Text]"/>
      <dgm:spPr/>
      <dgm:t>
        <a:bodyPr/>
        <a:lstStyle/>
        <a:p>
          <a:r>
            <a:rPr lang="en-GB" dirty="0"/>
            <a:t>- </a:t>
          </a:r>
          <a:r>
            <a:rPr lang="en-GB" dirty="0" err="1"/>
            <a:t>Subitise</a:t>
          </a:r>
          <a:r>
            <a:rPr lang="en-GB" dirty="0"/>
            <a:t> (recognise quantities without counting) up to 5</a:t>
          </a:r>
          <a:endParaRPr lang="en-US" dirty="0"/>
        </a:p>
      </dgm:t>
    </dgm:pt>
    <dgm:pt modelId="{0A4532D4-4527-2E41-811D-45D08D5E06B6}" type="parTrans" cxnId="{A6DF450C-378B-5A48-907A-48A0AE80CBB2}">
      <dgm:prSet/>
      <dgm:spPr/>
      <dgm:t>
        <a:bodyPr/>
        <a:lstStyle/>
        <a:p>
          <a:endParaRPr lang="en-US"/>
        </a:p>
      </dgm:t>
    </dgm:pt>
    <dgm:pt modelId="{BA3A90D3-CCD1-3847-B7DE-1F7B3582D068}" type="sibTrans" cxnId="{A6DF450C-378B-5A48-907A-48A0AE80CBB2}">
      <dgm:prSet/>
      <dgm:spPr/>
      <dgm:t>
        <a:bodyPr/>
        <a:lstStyle/>
        <a:p>
          <a:endParaRPr lang="en-US"/>
        </a:p>
      </dgm:t>
    </dgm:pt>
    <dgm:pt modelId="{FB8D621A-26EB-9C49-9B54-F9867E8DFCC5}">
      <dgm:prSet phldrT="[Text]"/>
      <dgm:spPr/>
      <dgm:t>
        <a:bodyPr/>
        <a:lstStyle/>
        <a:p>
          <a:endParaRPr lang="en-US" dirty="0"/>
        </a:p>
      </dgm:t>
    </dgm:pt>
    <dgm:pt modelId="{3C76CB4F-51CC-354E-9B81-8190C8095A45}" type="parTrans" cxnId="{B823C055-4FDA-2041-A836-F5CB15F05D6A}">
      <dgm:prSet/>
      <dgm:spPr/>
      <dgm:t>
        <a:bodyPr/>
        <a:lstStyle/>
        <a:p>
          <a:endParaRPr lang="en-US"/>
        </a:p>
      </dgm:t>
    </dgm:pt>
    <dgm:pt modelId="{A6CB83D6-15FD-A646-9776-90373166CB43}" type="sibTrans" cxnId="{B823C055-4FDA-2041-A836-F5CB15F05D6A}">
      <dgm:prSet/>
      <dgm:spPr/>
      <dgm:t>
        <a:bodyPr/>
        <a:lstStyle/>
        <a:p>
          <a:endParaRPr lang="en-US"/>
        </a:p>
      </dgm:t>
    </dgm:pt>
    <dgm:pt modelId="{848B3239-C97A-2D49-9EC0-F1AE9C75A513}">
      <dgm:prSet phldrT="[Text]"/>
      <dgm:spPr/>
      <dgm:t>
        <a:bodyPr/>
        <a:lstStyle/>
        <a:p>
          <a:r>
            <a:rPr lang="en-GB" dirty="0"/>
            <a:t>Automatically recall (without reference to rhymes, counting or other aids) number bonds up to 5 (including subtraction facts) and some number bonds to 10, including double facts</a:t>
          </a:r>
          <a:endParaRPr lang="en-US" dirty="0"/>
        </a:p>
      </dgm:t>
    </dgm:pt>
    <dgm:pt modelId="{CB08B9EF-5BC7-1145-8074-AE980FB90F26}" type="parTrans" cxnId="{8E452B00-02EB-B34E-A56A-355DF82A3239}">
      <dgm:prSet/>
      <dgm:spPr/>
      <dgm:t>
        <a:bodyPr/>
        <a:lstStyle/>
        <a:p>
          <a:endParaRPr lang="en-US"/>
        </a:p>
      </dgm:t>
    </dgm:pt>
    <dgm:pt modelId="{C8D9D518-E59B-7D4F-8711-35CA476C7324}" type="sibTrans" cxnId="{8E452B00-02EB-B34E-A56A-355DF82A3239}">
      <dgm:prSet/>
      <dgm:spPr/>
      <dgm:t>
        <a:bodyPr/>
        <a:lstStyle/>
        <a:p>
          <a:endParaRPr lang="en-US"/>
        </a:p>
      </dgm:t>
    </dgm:pt>
    <dgm:pt modelId="{6E2B176B-7E68-6041-8F5F-A7F8413F9521}">
      <dgm:prSet phldrT="[Text]"/>
      <dgm:spPr/>
      <dgm:t>
        <a:bodyPr/>
        <a:lstStyle/>
        <a:p>
          <a:endParaRPr lang="en-US" dirty="0"/>
        </a:p>
      </dgm:t>
    </dgm:pt>
    <dgm:pt modelId="{3678323C-FA24-E04E-906B-018B93E76803}" type="sibTrans" cxnId="{0F4A47D6-9434-6145-BD41-10ED0356AC85}">
      <dgm:prSet/>
      <dgm:spPr/>
      <dgm:t>
        <a:bodyPr/>
        <a:lstStyle/>
        <a:p>
          <a:endParaRPr lang="en-US"/>
        </a:p>
      </dgm:t>
    </dgm:pt>
    <dgm:pt modelId="{BC3B84CE-473D-2F4A-B39C-2F8B7F7EB52E}" type="parTrans" cxnId="{0F4A47D6-9434-6145-BD41-10ED0356AC85}">
      <dgm:prSet/>
      <dgm:spPr/>
      <dgm:t>
        <a:bodyPr/>
        <a:lstStyle/>
        <a:p>
          <a:endParaRPr lang="en-US"/>
        </a:p>
      </dgm:t>
    </dgm:pt>
    <dgm:pt modelId="{93EAA7C2-EF9C-D843-9125-405419B62ADF}" type="pres">
      <dgm:prSet presAssocID="{01C57D50-7A44-DB4D-8D04-A6295E8971CC}" presName="Name0" presStyleCnt="0">
        <dgm:presLayoutVars>
          <dgm:chMax/>
          <dgm:chPref/>
          <dgm:dir/>
        </dgm:presLayoutVars>
      </dgm:prSet>
      <dgm:spPr/>
    </dgm:pt>
    <dgm:pt modelId="{EA2BB3DE-76CA-0447-A192-1516AE644712}" type="pres">
      <dgm:prSet presAssocID="{C6E73B21-A988-6842-9289-8406E9CC3E39}" presName="parenttextcomposite" presStyleCnt="0"/>
      <dgm:spPr/>
    </dgm:pt>
    <dgm:pt modelId="{2E7D83E7-01E0-0D4C-972F-C6035154C4DE}" type="pres">
      <dgm:prSet presAssocID="{C6E73B21-A988-6842-9289-8406E9CC3E39}" presName="parenttext" presStyleLbl="revTx" presStyleIdx="0" presStyleCnt="3">
        <dgm:presLayoutVars>
          <dgm:chMax/>
          <dgm:chPref val="2"/>
          <dgm:bulletEnabled val="1"/>
        </dgm:presLayoutVars>
      </dgm:prSet>
      <dgm:spPr/>
    </dgm:pt>
    <dgm:pt modelId="{9AF04364-5CFB-AB49-B0FC-FCADEDAFD855}" type="pres">
      <dgm:prSet presAssocID="{C6E73B21-A988-6842-9289-8406E9CC3E39}" presName="composite" presStyleCnt="0"/>
      <dgm:spPr/>
    </dgm:pt>
    <dgm:pt modelId="{C06EC8DA-BD34-C64D-97FB-1F374E8C0556}" type="pres">
      <dgm:prSet presAssocID="{C6E73B21-A988-6842-9289-8406E9CC3E39}" presName="chevron1" presStyleLbl="alignNode1" presStyleIdx="0" presStyleCnt="21"/>
      <dgm:spPr/>
    </dgm:pt>
    <dgm:pt modelId="{D08AD553-2AE8-CB49-8B25-922EC2125B29}" type="pres">
      <dgm:prSet presAssocID="{C6E73B21-A988-6842-9289-8406E9CC3E39}" presName="chevron2" presStyleLbl="alignNode1" presStyleIdx="1" presStyleCnt="21"/>
      <dgm:spPr/>
    </dgm:pt>
    <dgm:pt modelId="{2BB44562-57AD-5545-AAE9-D047F2F9EA21}" type="pres">
      <dgm:prSet presAssocID="{C6E73B21-A988-6842-9289-8406E9CC3E39}" presName="chevron3" presStyleLbl="alignNode1" presStyleIdx="2" presStyleCnt="21"/>
      <dgm:spPr/>
    </dgm:pt>
    <dgm:pt modelId="{1A9E1181-9219-2946-9C77-1F3C69195279}" type="pres">
      <dgm:prSet presAssocID="{C6E73B21-A988-6842-9289-8406E9CC3E39}" presName="chevron4" presStyleLbl="alignNode1" presStyleIdx="3" presStyleCnt="21"/>
      <dgm:spPr/>
    </dgm:pt>
    <dgm:pt modelId="{B355A81B-1E88-3947-938A-9CC1371521E1}" type="pres">
      <dgm:prSet presAssocID="{C6E73B21-A988-6842-9289-8406E9CC3E39}" presName="chevron5" presStyleLbl="alignNode1" presStyleIdx="4" presStyleCnt="21"/>
      <dgm:spPr/>
    </dgm:pt>
    <dgm:pt modelId="{E80CF371-EAD9-D449-9765-8BF3EC41EDAC}" type="pres">
      <dgm:prSet presAssocID="{C6E73B21-A988-6842-9289-8406E9CC3E39}" presName="chevron6" presStyleLbl="alignNode1" presStyleIdx="5" presStyleCnt="21"/>
      <dgm:spPr/>
    </dgm:pt>
    <dgm:pt modelId="{54FC8115-6FDB-4C44-BAB8-3D2BED2673AF}" type="pres">
      <dgm:prSet presAssocID="{C6E73B21-A988-6842-9289-8406E9CC3E39}" presName="chevron7" presStyleLbl="alignNode1" presStyleIdx="6" presStyleCnt="21"/>
      <dgm:spPr/>
    </dgm:pt>
    <dgm:pt modelId="{69BD71AB-8C53-474D-945F-7D388EC36E49}" type="pres">
      <dgm:prSet presAssocID="{C6E73B21-A988-6842-9289-8406E9CC3E39}" presName="childtext" presStyleLbl="solidFgAcc1" presStyleIdx="0" presStyleCnt="3">
        <dgm:presLayoutVars>
          <dgm:chMax/>
          <dgm:chPref val="0"/>
          <dgm:bulletEnabled val="1"/>
        </dgm:presLayoutVars>
      </dgm:prSet>
      <dgm:spPr/>
    </dgm:pt>
    <dgm:pt modelId="{1BF3E9E6-9B85-2D4C-9746-1BC3FEE380A5}" type="pres">
      <dgm:prSet presAssocID="{E3C2B8E9-45E6-0244-8D7E-DEF2E014D4D7}" presName="sibTrans" presStyleCnt="0"/>
      <dgm:spPr/>
    </dgm:pt>
    <dgm:pt modelId="{9226D3DB-F748-044E-A521-F0DDBF9FC197}" type="pres">
      <dgm:prSet presAssocID="{6E2B176B-7E68-6041-8F5F-A7F8413F9521}" presName="parenttextcomposite" presStyleCnt="0"/>
      <dgm:spPr/>
    </dgm:pt>
    <dgm:pt modelId="{80FDFD42-1449-9140-8EAC-465A6B6FCA0E}" type="pres">
      <dgm:prSet presAssocID="{6E2B176B-7E68-6041-8F5F-A7F8413F9521}" presName="parenttext" presStyleLbl="revTx" presStyleIdx="1" presStyleCnt="3">
        <dgm:presLayoutVars>
          <dgm:chMax/>
          <dgm:chPref val="2"/>
          <dgm:bulletEnabled val="1"/>
        </dgm:presLayoutVars>
      </dgm:prSet>
      <dgm:spPr/>
    </dgm:pt>
    <dgm:pt modelId="{A34C4A6B-CED0-8349-97F8-E90980800F88}" type="pres">
      <dgm:prSet presAssocID="{6E2B176B-7E68-6041-8F5F-A7F8413F9521}" presName="composite" presStyleCnt="0"/>
      <dgm:spPr/>
    </dgm:pt>
    <dgm:pt modelId="{BF6FD35D-A7E2-5848-9EE1-2B89CE8F4E60}" type="pres">
      <dgm:prSet presAssocID="{6E2B176B-7E68-6041-8F5F-A7F8413F9521}" presName="chevron1" presStyleLbl="alignNode1" presStyleIdx="7" presStyleCnt="21"/>
      <dgm:spPr/>
    </dgm:pt>
    <dgm:pt modelId="{FFDA7477-A19C-294B-A868-A0F17D06F247}" type="pres">
      <dgm:prSet presAssocID="{6E2B176B-7E68-6041-8F5F-A7F8413F9521}" presName="chevron2" presStyleLbl="alignNode1" presStyleIdx="8" presStyleCnt="21"/>
      <dgm:spPr/>
    </dgm:pt>
    <dgm:pt modelId="{30DC9C60-3D65-4F4F-8009-187827629FA3}" type="pres">
      <dgm:prSet presAssocID="{6E2B176B-7E68-6041-8F5F-A7F8413F9521}" presName="chevron3" presStyleLbl="alignNode1" presStyleIdx="9" presStyleCnt="21"/>
      <dgm:spPr/>
    </dgm:pt>
    <dgm:pt modelId="{70BAA080-2C59-FB4D-9F08-63FF5FD1102C}" type="pres">
      <dgm:prSet presAssocID="{6E2B176B-7E68-6041-8F5F-A7F8413F9521}" presName="chevron4" presStyleLbl="alignNode1" presStyleIdx="10" presStyleCnt="21"/>
      <dgm:spPr/>
    </dgm:pt>
    <dgm:pt modelId="{8B73F5A9-E61E-0441-978A-3F8B7CB1385B}" type="pres">
      <dgm:prSet presAssocID="{6E2B176B-7E68-6041-8F5F-A7F8413F9521}" presName="chevron5" presStyleLbl="alignNode1" presStyleIdx="11" presStyleCnt="21"/>
      <dgm:spPr/>
    </dgm:pt>
    <dgm:pt modelId="{AD082B18-CCC0-3F44-BB76-5BF12B3D82F6}" type="pres">
      <dgm:prSet presAssocID="{6E2B176B-7E68-6041-8F5F-A7F8413F9521}" presName="chevron6" presStyleLbl="alignNode1" presStyleIdx="12" presStyleCnt="21"/>
      <dgm:spPr/>
    </dgm:pt>
    <dgm:pt modelId="{18BCC977-4381-0943-A42A-CC053A8A35CD}" type="pres">
      <dgm:prSet presAssocID="{6E2B176B-7E68-6041-8F5F-A7F8413F9521}" presName="chevron7" presStyleLbl="alignNode1" presStyleIdx="13" presStyleCnt="21"/>
      <dgm:spPr/>
    </dgm:pt>
    <dgm:pt modelId="{C9A20AAC-7FF2-804B-BB47-3A5F1D17EB77}" type="pres">
      <dgm:prSet presAssocID="{6E2B176B-7E68-6041-8F5F-A7F8413F9521}" presName="childtext" presStyleLbl="solidFgAcc1" presStyleIdx="1" presStyleCnt="3">
        <dgm:presLayoutVars>
          <dgm:chMax/>
          <dgm:chPref val="0"/>
          <dgm:bulletEnabled val="1"/>
        </dgm:presLayoutVars>
      </dgm:prSet>
      <dgm:spPr/>
    </dgm:pt>
    <dgm:pt modelId="{E6D12FDC-B16A-9040-B909-C97E7841522A}" type="pres">
      <dgm:prSet presAssocID="{3678323C-FA24-E04E-906B-018B93E76803}" presName="sibTrans" presStyleCnt="0"/>
      <dgm:spPr/>
    </dgm:pt>
    <dgm:pt modelId="{F1264473-AA5A-8140-A4C1-AB7CFFF0BDB7}" type="pres">
      <dgm:prSet presAssocID="{FB8D621A-26EB-9C49-9B54-F9867E8DFCC5}" presName="parenttextcomposite" presStyleCnt="0"/>
      <dgm:spPr/>
    </dgm:pt>
    <dgm:pt modelId="{A3DC8812-8896-9942-BC3D-5B16BDAA49CE}" type="pres">
      <dgm:prSet presAssocID="{FB8D621A-26EB-9C49-9B54-F9867E8DFCC5}" presName="parenttext" presStyleLbl="revTx" presStyleIdx="2" presStyleCnt="3">
        <dgm:presLayoutVars>
          <dgm:chMax/>
          <dgm:chPref val="2"/>
          <dgm:bulletEnabled val="1"/>
        </dgm:presLayoutVars>
      </dgm:prSet>
      <dgm:spPr/>
    </dgm:pt>
    <dgm:pt modelId="{3269D237-AE37-6A42-A60D-02FD56586831}" type="pres">
      <dgm:prSet presAssocID="{FB8D621A-26EB-9C49-9B54-F9867E8DFCC5}" presName="composite" presStyleCnt="0"/>
      <dgm:spPr/>
    </dgm:pt>
    <dgm:pt modelId="{1D8ECA64-3494-5943-8868-2B995F389F47}" type="pres">
      <dgm:prSet presAssocID="{FB8D621A-26EB-9C49-9B54-F9867E8DFCC5}" presName="chevron1" presStyleLbl="alignNode1" presStyleIdx="14" presStyleCnt="21"/>
      <dgm:spPr/>
    </dgm:pt>
    <dgm:pt modelId="{EDB8031D-8B81-064F-867F-61C2A67E55BF}" type="pres">
      <dgm:prSet presAssocID="{FB8D621A-26EB-9C49-9B54-F9867E8DFCC5}" presName="chevron2" presStyleLbl="alignNode1" presStyleIdx="15" presStyleCnt="21"/>
      <dgm:spPr/>
    </dgm:pt>
    <dgm:pt modelId="{1912B48C-E0C8-3E43-B81B-22F5FBB49AE2}" type="pres">
      <dgm:prSet presAssocID="{FB8D621A-26EB-9C49-9B54-F9867E8DFCC5}" presName="chevron3" presStyleLbl="alignNode1" presStyleIdx="16" presStyleCnt="21"/>
      <dgm:spPr/>
    </dgm:pt>
    <dgm:pt modelId="{29671B06-C2CC-9B45-8F83-3987AC90445C}" type="pres">
      <dgm:prSet presAssocID="{FB8D621A-26EB-9C49-9B54-F9867E8DFCC5}" presName="chevron4" presStyleLbl="alignNode1" presStyleIdx="17" presStyleCnt="21"/>
      <dgm:spPr/>
    </dgm:pt>
    <dgm:pt modelId="{2FC88E05-C725-2E44-B7B5-186B43E7DD71}" type="pres">
      <dgm:prSet presAssocID="{FB8D621A-26EB-9C49-9B54-F9867E8DFCC5}" presName="chevron5" presStyleLbl="alignNode1" presStyleIdx="18" presStyleCnt="21"/>
      <dgm:spPr/>
    </dgm:pt>
    <dgm:pt modelId="{8658D67F-8BF6-4045-8732-C76A55E86C3A}" type="pres">
      <dgm:prSet presAssocID="{FB8D621A-26EB-9C49-9B54-F9867E8DFCC5}" presName="chevron6" presStyleLbl="alignNode1" presStyleIdx="19" presStyleCnt="21"/>
      <dgm:spPr/>
    </dgm:pt>
    <dgm:pt modelId="{7698C677-BFD1-6844-99AD-BBAC3A9B856E}" type="pres">
      <dgm:prSet presAssocID="{FB8D621A-26EB-9C49-9B54-F9867E8DFCC5}" presName="chevron7" presStyleLbl="alignNode1" presStyleIdx="20" presStyleCnt="21"/>
      <dgm:spPr/>
    </dgm:pt>
    <dgm:pt modelId="{140F4DA4-829F-4148-A82E-8C3D50BE3C59}" type="pres">
      <dgm:prSet presAssocID="{FB8D621A-26EB-9C49-9B54-F9867E8DFCC5}" presName="childtext" presStyleLbl="solidFgAcc1" presStyleIdx="2" presStyleCnt="3">
        <dgm:presLayoutVars>
          <dgm:chMax/>
          <dgm:chPref val="0"/>
          <dgm:bulletEnabled val="1"/>
        </dgm:presLayoutVars>
      </dgm:prSet>
      <dgm:spPr/>
    </dgm:pt>
  </dgm:ptLst>
  <dgm:cxnLst>
    <dgm:cxn modelId="{8E452B00-02EB-B34E-A56A-355DF82A3239}" srcId="{FB8D621A-26EB-9C49-9B54-F9867E8DFCC5}" destId="{848B3239-C97A-2D49-9EC0-F1AE9C75A513}" srcOrd="0" destOrd="0" parTransId="{CB08B9EF-5BC7-1145-8074-AE980FB90F26}" sibTransId="{C8D9D518-E59B-7D4F-8711-35CA476C7324}"/>
    <dgm:cxn modelId="{7AD1C106-0988-FE4D-BD2E-A41F5E4785AC}" type="presOf" srcId="{01C57D50-7A44-DB4D-8D04-A6295E8971CC}" destId="{93EAA7C2-EF9C-D843-9125-405419B62ADF}" srcOrd="0" destOrd="0" presId="urn:microsoft.com/office/officeart/2008/layout/VerticalAccentList"/>
    <dgm:cxn modelId="{A6DF450C-378B-5A48-907A-48A0AE80CBB2}" srcId="{6E2B176B-7E68-6041-8F5F-A7F8413F9521}" destId="{22CD89AA-FF2F-1249-B8E1-DE23B65AA7CC}" srcOrd="0" destOrd="0" parTransId="{0A4532D4-4527-2E41-811D-45D08D5E06B6}" sibTransId="{BA3A90D3-CCD1-3847-B7DE-1F7B3582D068}"/>
    <dgm:cxn modelId="{82FE0E47-D437-8548-BA56-81AB6AEE6A92}" srcId="{C6E73B21-A988-6842-9289-8406E9CC3E39}" destId="{20F105B7-271D-7D44-99F0-C81CACCF6FA0}" srcOrd="0" destOrd="0" parTransId="{C7B0E589-DAA1-1642-8386-202EDE628ACB}" sibTransId="{D9FBE226-82CA-4944-8AEE-CE3B639A9C6E}"/>
    <dgm:cxn modelId="{B823C055-4FDA-2041-A836-F5CB15F05D6A}" srcId="{01C57D50-7A44-DB4D-8D04-A6295E8971CC}" destId="{FB8D621A-26EB-9C49-9B54-F9867E8DFCC5}" srcOrd="2" destOrd="0" parTransId="{3C76CB4F-51CC-354E-9B81-8190C8095A45}" sibTransId="{A6CB83D6-15FD-A646-9776-90373166CB43}"/>
    <dgm:cxn modelId="{18350758-6213-0E4C-AF85-25CEFF4F96A9}" type="presOf" srcId="{20F105B7-271D-7D44-99F0-C81CACCF6FA0}" destId="{69BD71AB-8C53-474D-945F-7D388EC36E49}" srcOrd="0" destOrd="0" presId="urn:microsoft.com/office/officeart/2008/layout/VerticalAccentList"/>
    <dgm:cxn modelId="{BE64B599-F92B-0C44-AB69-D8EF1B089135}" type="presOf" srcId="{FB8D621A-26EB-9C49-9B54-F9867E8DFCC5}" destId="{A3DC8812-8896-9942-BC3D-5B16BDAA49CE}" srcOrd="0" destOrd="0" presId="urn:microsoft.com/office/officeart/2008/layout/VerticalAccentList"/>
    <dgm:cxn modelId="{0B5F4E9A-7EBE-B74A-BC28-24763EA46695}" srcId="{01C57D50-7A44-DB4D-8D04-A6295E8971CC}" destId="{C6E73B21-A988-6842-9289-8406E9CC3E39}" srcOrd="0" destOrd="0" parTransId="{1115C119-E655-514E-B832-CCE7DD55F30E}" sibTransId="{E3C2B8E9-45E6-0244-8D7E-DEF2E014D4D7}"/>
    <dgm:cxn modelId="{873709A1-03FB-694B-AABB-5765801E31FF}" type="presOf" srcId="{848B3239-C97A-2D49-9EC0-F1AE9C75A513}" destId="{140F4DA4-829F-4148-A82E-8C3D50BE3C59}" srcOrd="0" destOrd="0" presId="urn:microsoft.com/office/officeart/2008/layout/VerticalAccentList"/>
    <dgm:cxn modelId="{AF4921A5-780E-E146-BE17-20ABE0ACE3F7}" type="presOf" srcId="{22CD89AA-FF2F-1249-B8E1-DE23B65AA7CC}" destId="{C9A20AAC-7FF2-804B-BB47-3A5F1D17EB77}" srcOrd="0" destOrd="0" presId="urn:microsoft.com/office/officeart/2008/layout/VerticalAccentList"/>
    <dgm:cxn modelId="{0F4A47D6-9434-6145-BD41-10ED0356AC85}" srcId="{01C57D50-7A44-DB4D-8D04-A6295E8971CC}" destId="{6E2B176B-7E68-6041-8F5F-A7F8413F9521}" srcOrd="1" destOrd="0" parTransId="{BC3B84CE-473D-2F4A-B39C-2F8B7F7EB52E}" sibTransId="{3678323C-FA24-E04E-906B-018B93E76803}"/>
    <dgm:cxn modelId="{133B62E6-9462-D34B-9299-86A3360A207E}" type="presOf" srcId="{C6E73B21-A988-6842-9289-8406E9CC3E39}" destId="{2E7D83E7-01E0-0D4C-972F-C6035154C4DE}" srcOrd="0" destOrd="0" presId="urn:microsoft.com/office/officeart/2008/layout/VerticalAccentList"/>
    <dgm:cxn modelId="{CEA82DF1-7DB0-A642-B82C-F5CD87405761}" type="presOf" srcId="{6E2B176B-7E68-6041-8F5F-A7F8413F9521}" destId="{80FDFD42-1449-9140-8EAC-465A6B6FCA0E}" srcOrd="0" destOrd="0" presId="urn:microsoft.com/office/officeart/2008/layout/VerticalAccentList"/>
    <dgm:cxn modelId="{279F0313-B56C-454B-BF01-0D872BB141DC}" type="presParOf" srcId="{93EAA7C2-EF9C-D843-9125-405419B62ADF}" destId="{EA2BB3DE-76CA-0447-A192-1516AE644712}" srcOrd="0" destOrd="0" presId="urn:microsoft.com/office/officeart/2008/layout/VerticalAccentList"/>
    <dgm:cxn modelId="{4EF553CC-C09B-E74E-B120-EF30E8AA3459}" type="presParOf" srcId="{EA2BB3DE-76CA-0447-A192-1516AE644712}" destId="{2E7D83E7-01E0-0D4C-972F-C6035154C4DE}" srcOrd="0" destOrd="0" presId="urn:microsoft.com/office/officeart/2008/layout/VerticalAccentList"/>
    <dgm:cxn modelId="{9A330554-5AE4-AB4D-AFC4-3CF576BC5AC2}" type="presParOf" srcId="{93EAA7C2-EF9C-D843-9125-405419B62ADF}" destId="{9AF04364-5CFB-AB49-B0FC-FCADEDAFD855}" srcOrd="1" destOrd="0" presId="urn:microsoft.com/office/officeart/2008/layout/VerticalAccentList"/>
    <dgm:cxn modelId="{F2E2DC1A-4E3E-4240-AE87-7E7E7E668670}" type="presParOf" srcId="{9AF04364-5CFB-AB49-B0FC-FCADEDAFD855}" destId="{C06EC8DA-BD34-C64D-97FB-1F374E8C0556}" srcOrd="0" destOrd="0" presId="urn:microsoft.com/office/officeart/2008/layout/VerticalAccentList"/>
    <dgm:cxn modelId="{6AAE1061-DEA5-8D45-A2E1-602EDDE59F52}" type="presParOf" srcId="{9AF04364-5CFB-AB49-B0FC-FCADEDAFD855}" destId="{D08AD553-2AE8-CB49-8B25-922EC2125B29}" srcOrd="1" destOrd="0" presId="urn:microsoft.com/office/officeart/2008/layout/VerticalAccentList"/>
    <dgm:cxn modelId="{CF03EAFA-54D5-354C-8F79-12F629978BBA}" type="presParOf" srcId="{9AF04364-5CFB-AB49-B0FC-FCADEDAFD855}" destId="{2BB44562-57AD-5545-AAE9-D047F2F9EA21}" srcOrd="2" destOrd="0" presId="urn:microsoft.com/office/officeart/2008/layout/VerticalAccentList"/>
    <dgm:cxn modelId="{8F4046D8-79DC-2446-8D9E-CF35C53ED12F}" type="presParOf" srcId="{9AF04364-5CFB-AB49-B0FC-FCADEDAFD855}" destId="{1A9E1181-9219-2946-9C77-1F3C69195279}" srcOrd="3" destOrd="0" presId="urn:microsoft.com/office/officeart/2008/layout/VerticalAccentList"/>
    <dgm:cxn modelId="{B67A65BC-19A4-274C-85AA-51D431B5FEA2}" type="presParOf" srcId="{9AF04364-5CFB-AB49-B0FC-FCADEDAFD855}" destId="{B355A81B-1E88-3947-938A-9CC1371521E1}" srcOrd="4" destOrd="0" presId="urn:microsoft.com/office/officeart/2008/layout/VerticalAccentList"/>
    <dgm:cxn modelId="{9C4866CF-FF79-0441-979A-8C7D42257951}" type="presParOf" srcId="{9AF04364-5CFB-AB49-B0FC-FCADEDAFD855}" destId="{E80CF371-EAD9-D449-9765-8BF3EC41EDAC}" srcOrd="5" destOrd="0" presId="urn:microsoft.com/office/officeart/2008/layout/VerticalAccentList"/>
    <dgm:cxn modelId="{CA5D596F-7451-4645-A8A7-ABEF536681CD}" type="presParOf" srcId="{9AF04364-5CFB-AB49-B0FC-FCADEDAFD855}" destId="{54FC8115-6FDB-4C44-BAB8-3D2BED2673AF}" srcOrd="6" destOrd="0" presId="urn:microsoft.com/office/officeart/2008/layout/VerticalAccentList"/>
    <dgm:cxn modelId="{37EBDDC3-92C3-6547-95FF-A989F4E0F9AC}" type="presParOf" srcId="{9AF04364-5CFB-AB49-B0FC-FCADEDAFD855}" destId="{69BD71AB-8C53-474D-945F-7D388EC36E49}" srcOrd="7" destOrd="0" presId="urn:microsoft.com/office/officeart/2008/layout/VerticalAccentList"/>
    <dgm:cxn modelId="{5E41A08D-36B2-0C4A-B291-49CBAD42788A}" type="presParOf" srcId="{93EAA7C2-EF9C-D843-9125-405419B62ADF}" destId="{1BF3E9E6-9B85-2D4C-9746-1BC3FEE380A5}" srcOrd="2" destOrd="0" presId="urn:microsoft.com/office/officeart/2008/layout/VerticalAccentList"/>
    <dgm:cxn modelId="{8DED5D0E-4FF4-F940-8A88-99C4EE83B3B9}" type="presParOf" srcId="{93EAA7C2-EF9C-D843-9125-405419B62ADF}" destId="{9226D3DB-F748-044E-A521-F0DDBF9FC197}" srcOrd="3" destOrd="0" presId="urn:microsoft.com/office/officeart/2008/layout/VerticalAccentList"/>
    <dgm:cxn modelId="{FF805CD9-33E3-FE4B-8F10-2BEFEC25F07A}" type="presParOf" srcId="{9226D3DB-F748-044E-A521-F0DDBF9FC197}" destId="{80FDFD42-1449-9140-8EAC-465A6B6FCA0E}" srcOrd="0" destOrd="0" presId="urn:microsoft.com/office/officeart/2008/layout/VerticalAccentList"/>
    <dgm:cxn modelId="{C0D65465-4ABD-F846-A169-EF804D2B2B6C}" type="presParOf" srcId="{93EAA7C2-EF9C-D843-9125-405419B62ADF}" destId="{A34C4A6B-CED0-8349-97F8-E90980800F88}" srcOrd="4" destOrd="0" presId="urn:microsoft.com/office/officeart/2008/layout/VerticalAccentList"/>
    <dgm:cxn modelId="{B2927327-948C-9741-AA3C-A9621771A908}" type="presParOf" srcId="{A34C4A6B-CED0-8349-97F8-E90980800F88}" destId="{BF6FD35D-A7E2-5848-9EE1-2B89CE8F4E60}" srcOrd="0" destOrd="0" presId="urn:microsoft.com/office/officeart/2008/layout/VerticalAccentList"/>
    <dgm:cxn modelId="{278DCA0C-209E-064A-8CA4-CC610899B633}" type="presParOf" srcId="{A34C4A6B-CED0-8349-97F8-E90980800F88}" destId="{FFDA7477-A19C-294B-A868-A0F17D06F247}" srcOrd="1" destOrd="0" presId="urn:microsoft.com/office/officeart/2008/layout/VerticalAccentList"/>
    <dgm:cxn modelId="{8CD2970A-DCF5-CB45-82A6-28DDC388C726}" type="presParOf" srcId="{A34C4A6B-CED0-8349-97F8-E90980800F88}" destId="{30DC9C60-3D65-4F4F-8009-187827629FA3}" srcOrd="2" destOrd="0" presId="urn:microsoft.com/office/officeart/2008/layout/VerticalAccentList"/>
    <dgm:cxn modelId="{9F9257DC-7301-3147-A3DB-A8D2814A7842}" type="presParOf" srcId="{A34C4A6B-CED0-8349-97F8-E90980800F88}" destId="{70BAA080-2C59-FB4D-9F08-63FF5FD1102C}" srcOrd="3" destOrd="0" presId="urn:microsoft.com/office/officeart/2008/layout/VerticalAccentList"/>
    <dgm:cxn modelId="{4FB53BE9-3C71-4F4A-BD2C-6299A62F412D}" type="presParOf" srcId="{A34C4A6B-CED0-8349-97F8-E90980800F88}" destId="{8B73F5A9-E61E-0441-978A-3F8B7CB1385B}" srcOrd="4" destOrd="0" presId="urn:microsoft.com/office/officeart/2008/layout/VerticalAccentList"/>
    <dgm:cxn modelId="{2CF91B6D-CCB2-D847-9A25-D75F63F906E4}" type="presParOf" srcId="{A34C4A6B-CED0-8349-97F8-E90980800F88}" destId="{AD082B18-CCC0-3F44-BB76-5BF12B3D82F6}" srcOrd="5" destOrd="0" presId="urn:microsoft.com/office/officeart/2008/layout/VerticalAccentList"/>
    <dgm:cxn modelId="{B77CBCCE-F7F4-D641-9574-C2CC4CB533D1}" type="presParOf" srcId="{A34C4A6B-CED0-8349-97F8-E90980800F88}" destId="{18BCC977-4381-0943-A42A-CC053A8A35CD}" srcOrd="6" destOrd="0" presId="urn:microsoft.com/office/officeart/2008/layout/VerticalAccentList"/>
    <dgm:cxn modelId="{FCFA35A7-89DA-234F-B019-40DFF6933ED8}" type="presParOf" srcId="{A34C4A6B-CED0-8349-97F8-E90980800F88}" destId="{C9A20AAC-7FF2-804B-BB47-3A5F1D17EB77}" srcOrd="7" destOrd="0" presId="urn:microsoft.com/office/officeart/2008/layout/VerticalAccentList"/>
    <dgm:cxn modelId="{C2E0FC08-E545-3740-A16A-43CCA999307E}" type="presParOf" srcId="{93EAA7C2-EF9C-D843-9125-405419B62ADF}" destId="{E6D12FDC-B16A-9040-B909-C97E7841522A}" srcOrd="5" destOrd="0" presId="urn:microsoft.com/office/officeart/2008/layout/VerticalAccentList"/>
    <dgm:cxn modelId="{ED70253A-1A38-114D-B73C-05FE814E4CEC}" type="presParOf" srcId="{93EAA7C2-EF9C-D843-9125-405419B62ADF}" destId="{F1264473-AA5A-8140-A4C1-AB7CFFF0BDB7}" srcOrd="6" destOrd="0" presId="urn:microsoft.com/office/officeart/2008/layout/VerticalAccentList"/>
    <dgm:cxn modelId="{204F5B4C-8299-B744-B95F-8041B6D60681}" type="presParOf" srcId="{F1264473-AA5A-8140-A4C1-AB7CFFF0BDB7}" destId="{A3DC8812-8896-9942-BC3D-5B16BDAA49CE}" srcOrd="0" destOrd="0" presId="urn:microsoft.com/office/officeart/2008/layout/VerticalAccentList"/>
    <dgm:cxn modelId="{E1604ADC-29F0-9B4A-9BD0-E44308D6C82E}" type="presParOf" srcId="{93EAA7C2-EF9C-D843-9125-405419B62ADF}" destId="{3269D237-AE37-6A42-A60D-02FD56586831}" srcOrd="7" destOrd="0" presId="urn:microsoft.com/office/officeart/2008/layout/VerticalAccentList"/>
    <dgm:cxn modelId="{06E49A9D-F56C-5845-89B9-C80561F6DD44}" type="presParOf" srcId="{3269D237-AE37-6A42-A60D-02FD56586831}" destId="{1D8ECA64-3494-5943-8868-2B995F389F47}" srcOrd="0" destOrd="0" presId="urn:microsoft.com/office/officeart/2008/layout/VerticalAccentList"/>
    <dgm:cxn modelId="{DA1E3A73-F7F8-7845-B562-871CE5E2C9A3}" type="presParOf" srcId="{3269D237-AE37-6A42-A60D-02FD56586831}" destId="{EDB8031D-8B81-064F-867F-61C2A67E55BF}" srcOrd="1" destOrd="0" presId="urn:microsoft.com/office/officeart/2008/layout/VerticalAccentList"/>
    <dgm:cxn modelId="{93E2A416-CA5A-0C4B-A981-9D715ABE4177}" type="presParOf" srcId="{3269D237-AE37-6A42-A60D-02FD56586831}" destId="{1912B48C-E0C8-3E43-B81B-22F5FBB49AE2}" srcOrd="2" destOrd="0" presId="urn:microsoft.com/office/officeart/2008/layout/VerticalAccentList"/>
    <dgm:cxn modelId="{C8F13C74-4640-814F-87A4-BEDB8B2133F0}" type="presParOf" srcId="{3269D237-AE37-6A42-A60D-02FD56586831}" destId="{29671B06-C2CC-9B45-8F83-3987AC90445C}" srcOrd="3" destOrd="0" presId="urn:microsoft.com/office/officeart/2008/layout/VerticalAccentList"/>
    <dgm:cxn modelId="{BA8757A6-4B09-6148-93D5-85EA7175A56C}" type="presParOf" srcId="{3269D237-AE37-6A42-A60D-02FD56586831}" destId="{2FC88E05-C725-2E44-B7B5-186B43E7DD71}" srcOrd="4" destOrd="0" presId="urn:microsoft.com/office/officeart/2008/layout/VerticalAccentList"/>
    <dgm:cxn modelId="{23B6B7B4-ECFF-8142-816C-E6F01EBA2826}" type="presParOf" srcId="{3269D237-AE37-6A42-A60D-02FD56586831}" destId="{8658D67F-8BF6-4045-8732-C76A55E86C3A}" srcOrd="5" destOrd="0" presId="urn:microsoft.com/office/officeart/2008/layout/VerticalAccentList"/>
    <dgm:cxn modelId="{4142950D-0CA6-3046-A36D-96C62B245014}" type="presParOf" srcId="{3269D237-AE37-6A42-A60D-02FD56586831}" destId="{7698C677-BFD1-6844-99AD-BBAC3A9B856E}" srcOrd="6" destOrd="0" presId="urn:microsoft.com/office/officeart/2008/layout/VerticalAccentList"/>
    <dgm:cxn modelId="{3E0135B8-8BAF-A74F-BBE4-B1CF5B9F1A89}" type="presParOf" srcId="{3269D237-AE37-6A42-A60D-02FD56586831}" destId="{140F4DA4-829F-4148-A82E-8C3D50BE3C59}"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C57D50-7A44-DB4D-8D04-A6295E8971CC}" type="doc">
      <dgm:prSet loTypeId="urn:microsoft.com/office/officeart/2008/layout/VerticalAccentList" loCatId="list" qsTypeId="urn:microsoft.com/office/officeart/2005/8/quickstyle/3D1" qsCatId="3D" csTypeId="urn:microsoft.com/office/officeart/2005/8/colors/colorful3" csCatId="colorful" phldr="1"/>
      <dgm:spPr/>
      <dgm:t>
        <a:bodyPr/>
        <a:lstStyle/>
        <a:p>
          <a:endParaRPr lang="en-US"/>
        </a:p>
      </dgm:t>
    </dgm:pt>
    <dgm:pt modelId="{C6E73B21-A988-6842-9289-8406E9CC3E39}">
      <dgm:prSet phldrT="[Text]"/>
      <dgm:spPr/>
      <dgm:t>
        <a:bodyPr/>
        <a:lstStyle/>
        <a:p>
          <a:r>
            <a:rPr lang="en-GB" dirty="0"/>
            <a:t>Children at the expected level of development will</a:t>
          </a:r>
          <a:endParaRPr lang="en-US" dirty="0"/>
        </a:p>
      </dgm:t>
    </dgm:pt>
    <dgm:pt modelId="{1115C119-E655-514E-B832-CCE7DD55F30E}" type="parTrans" cxnId="{0B5F4E9A-7EBE-B74A-BC28-24763EA46695}">
      <dgm:prSet/>
      <dgm:spPr/>
      <dgm:t>
        <a:bodyPr/>
        <a:lstStyle/>
        <a:p>
          <a:endParaRPr lang="en-US"/>
        </a:p>
      </dgm:t>
    </dgm:pt>
    <dgm:pt modelId="{E3C2B8E9-45E6-0244-8D7E-DEF2E014D4D7}" type="sibTrans" cxnId="{0B5F4E9A-7EBE-B74A-BC28-24763EA46695}">
      <dgm:prSet/>
      <dgm:spPr/>
      <dgm:t>
        <a:bodyPr/>
        <a:lstStyle/>
        <a:p>
          <a:endParaRPr lang="en-US"/>
        </a:p>
      </dgm:t>
    </dgm:pt>
    <dgm:pt modelId="{20F105B7-271D-7D44-99F0-C81CACCF6FA0}">
      <dgm:prSet phldrT="[Text]"/>
      <dgm:spPr/>
      <dgm:t>
        <a:bodyPr/>
        <a:lstStyle/>
        <a:p>
          <a:r>
            <a:rPr lang="en-GB"/>
            <a:t>-Have a deep understanding of number to 10, including the composition of each number</a:t>
          </a:r>
          <a:endParaRPr lang="en-US" dirty="0"/>
        </a:p>
      </dgm:t>
    </dgm:pt>
    <dgm:pt modelId="{C7B0E589-DAA1-1642-8386-202EDE628ACB}" type="parTrans" cxnId="{82FE0E47-D437-8548-BA56-81AB6AEE6A92}">
      <dgm:prSet/>
      <dgm:spPr/>
      <dgm:t>
        <a:bodyPr/>
        <a:lstStyle/>
        <a:p>
          <a:endParaRPr lang="en-US"/>
        </a:p>
      </dgm:t>
    </dgm:pt>
    <dgm:pt modelId="{D9FBE226-82CA-4944-8AEE-CE3B639A9C6E}" type="sibTrans" cxnId="{82FE0E47-D437-8548-BA56-81AB6AEE6A92}">
      <dgm:prSet/>
      <dgm:spPr/>
      <dgm:t>
        <a:bodyPr/>
        <a:lstStyle/>
        <a:p>
          <a:endParaRPr lang="en-US"/>
        </a:p>
      </dgm:t>
    </dgm:pt>
    <dgm:pt modelId="{22CD89AA-FF2F-1249-B8E1-DE23B65AA7CC}">
      <dgm:prSet phldrT="[Text]"/>
      <dgm:spPr/>
      <dgm:t>
        <a:bodyPr/>
        <a:lstStyle/>
        <a:p>
          <a:r>
            <a:rPr lang="en-GB" dirty="0"/>
            <a:t>-Compare quantities up to 10 in different contexts, recognising when one quantity is greater than, less than or the same as the other quantity</a:t>
          </a:r>
          <a:endParaRPr lang="en-US" dirty="0"/>
        </a:p>
      </dgm:t>
    </dgm:pt>
    <dgm:pt modelId="{0A4532D4-4527-2E41-811D-45D08D5E06B6}" type="parTrans" cxnId="{A6DF450C-378B-5A48-907A-48A0AE80CBB2}">
      <dgm:prSet/>
      <dgm:spPr/>
      <dgm:t>
        <a:bodyPr/>
        <a:lstStyle/>
        <a:p>
          <a:endParaRPr lang="en-US"/>
        </a:p>
      </dgm:t>
    </dgm:pt>
    <dgm:pt modelId="{BA3A90D3-CCD1-3847-B7DE-1F7B3582D068}" type="sibTrans" cxnId="{A6DF450C-378B-5A48-907A-48A0AE80CBB2}">
      <dgm:prSet/>
      <dgm:spPr/>
      <dgm:t>
        <a:bodyPr/>
        <a:lstStyle/>
        <a:p>
          <a:endParaRPr lang="en-US"/>
        </a:p>
      </dgm:t>
    </dgm:pt>
    <dgm:pt modelId="{848B3239-C97A-2D49-9EC0-F1AE9C75A513}">
      <dgm:prSet phldrT="[Text]"/>
      <dgm:spPr/>
      <dgm:t>
        <a:bodyPr/>
        <a:lstStyle/>
        <a:p>
          <a:r>
            <a:rPr lang="en-GB" dirty="0"/>
            <a:t>-Explore and represent patterns within numbers up to 10, including evens and odds, double facts and how quantities can be distributed equally</a:t>
          </a:r>
          <a:endParaRPr lang="en-US" dirty="0"/>
        </a:p>
      </dgm:t>
    </dgm:pt>
    <dgm:pt modelId="{CB08B9EF-5BC7-1145-8074-AE980FB90F26}" type="parTrans" cxnId="{8E452B00-02EB-B34E-A56A-355DF82A3239}">
      <dgm:prSet/>
      <dgm:spPr/>
      <dgm:t>
        <a:bodyPr/>
        <a:lstStyle/>
        <a:p>
          <a:endParaRPr lang="en-US"/>
        </a:p>
      </dgm:t>
    </dgm:pt>
    <dgm:pt modelId="{C8D9D518-E59B-7D4F-8711-35CA476C7324}" type="sibTrans" cxnId="{8E452B00-02EB-B34E-A56A-355DF82A3239}">
      <dgm:prSet/>
      <dgm:spPr/>
      <dgm:t>
        <a:bodyPr/>
        <a:lstStyle/>
        <a:p>
          <a:endParaRPr lang="en-US"/>
        </a:p>
      </dgm:t>
    </dgm:pt>
    <dgm:pt modelId="{6E2B176B-7E68-6041-8F5F-A7F8413F9521}">
      <dgm:prSet phldrT="[Text]"/>
      <dgm:spPr/>
      <dgm:t>
        <a:bodyPr/>
        <a:lstStyle/>
        <a:p>
          <a:endParaRPr lang="en-US" dirty="0"/>
        </a:p>
      </dgm:t>
    </dgm:pt>
    <dgm:pt modelId="{3678323C-FA24-E04E-906B-018B93E76803}" type="sibTrans" cxnId="{0F4A47D6-9434-6145-BD41-10ED0356AC85}">
      <dgm:prSet/>
      <dgm:spPr/>
      <dgm:t>
        <a:bodyPr/>
        <a:lstStyle/>
        <a:p>
          <a:endParaRPr lang="en-US"/>
        </a:p>
      </dgm:t>
    </dgm:pt>
    <dgm:pt modelId="{BC3B84CE-473D-2F4A-B39C-2F8B7F7EB52E}" type="parTrans" cxnId="{0F4A47D6-9434-6145-BD41-10ED0356AC85}">
      <dgm:prSet/>
      <dgm:spPr/>
      <dgm:t>
        <a:bodyPr/>
        <a:lstStyle/>
        <a:p>
          <a:endParaRPr lang="en-US"/>
        </a:p>
      </dgm:t>
    </dgm:pt>
    <dgm:pt modelId="{FB8D621A-26EB-9C49-9B54-F9867E8DFCC5}">
      <dgm:prSet phldrT="[Text]"/>
      <dgm:spPr/>
      <dgm:t>
        <a:bodyPr/>
        <a:lstStyle/>
        <a:p>
          <a:endParaRPr lang="en-US" dirty="0"/>
        </a:p>
      </dgm:t>
    </dgm:pt>
    <dgm:pt modelId="{A6CB83D6-15FD-A646-9776-90373166CB43}" type="sibTrans" cxnId="{B823C055-4FDA-2041-A836-F5CB15F05D6A}">
      <dgm:prSet/>
      <dgm:spPr/>
      <dgm:t>
        <a:bodyPr/>
        <a:lstStyle/>
        <a:p>
          <a:endParaRPr lang="en-US"/>
        </a:p>
      </dgm:t>
    </dgm:pt>
    <dgm:pt modelId="{3C76CB4F-51CC-354E-9B81-8190C8095A45}" type="parTrans" cxnId="{B823C055-4FDA-2041-A836-F5CB15F05D6A}">
      <dgm:prSet/>
      <dgm:spPr/>
      <dgm:t>
        <a:bodyPr/>
        <a:lstStyle/>
        <a:p>
          <a:endParaRPr lang="en-US"/>
        </a:p>
      </dgm:t>
    </dgm:pt>
    <dgm:pt modelId="{93EAA7C2-EF9C-D843-9125-405419B62ADF}" type="pres">
      <dgm:prSet presAssocID="{01C57D50-7A44-DB4D-8D04-A6295E8971CC}" presName="Name0" presStyleCnt="0">
        <dgm:presLayoutVars>
          <dgm:chMax/>
          <dgm:chPref/>
          <dgm:dir/>
        </dgm:presLayoutVars>
      </dgm:prSet>
      <dgm:spPr/>
    </dgm:pt>
    <dgm:pt modelId="{EA2BB3DE-76CA-0447-A192-1516AE644712}" type="pres">
      <dgm:prSet presAssocID="{C6E73B21-A988-6842-9289-8406E9CC3E39}" presName="parenttextcomposite" presStyleCnt="0"/>
      <dgm:spPr/>
    </dgm:pt>
    <dgm:pt modelId="{2E7D83E7-01E0-0D4C-972F-C6035154C4DE}" type="pres">
      <dgm:prSet presAssocID="{C6E73B21-A988-6842-9289-8406E9CC3E39}" presName="parenttext" presStyleLbl="revTx" presStyleIdx="0" presStyleCnt="3">
        <dgm:presLayoutVars>
          <dgm:chMax/>
          <dgm:chPref val="2"/>
          <dgm:bulletEnabled val="1"/>
        </dgm:presLayoutVars>
      </dgm:prSet>
      <dgm:spPr/>
    </dgm:pt>
    <dgm:pt modelId="{9AF04364-5CFB-AB49-B0FC-FCADEDAFD855}" type="pres">
      <dgm:prSet presAssocID="{C6E73B21-A988-6842-9289-8406E9CC3E39}" presName="composite" presStyleCnt="0"/>
      <dgm:spPr/>
    </dgm:pt>
    <dgm:pt modelId="{C06EC8DA-BD34-C64D-97FB-1F374E8C0556}" type="pres">
      <dgm:prSet presAssocID="{C6E73B21-A988-6842-9289-8406E9CC3E39}" presName="chevron1" presStyleLbl="alignNode1" presStyleIdx="0" presStyleCnt="21"/>
      <dgm:spPr/>
    </dgm:pt>
    <dgm:pt modelId="{D08AD553-2AE8-CB49-8B25-922EC2125B29}" type="pres">
      <dgm:prSet presAssocID="{C6E73B21-A988-6842-9289-8406E9CC3E39}" presName="chevron2" presStyleLbl="alignNode1" presStyleIdx="1" presStyleCnt="21"/>
      <dgm:spPr/>
    </dgm:pt>
    <dgm:pt modelId="{2BB44562-57AD-5545-AAE9-D047F2F9EA21}" type="pres">
      <dgm:prSet presAssocID="{C6E73B21-A988-6842-9289-8406E9CC3E39}" presName="chevron3" presStyleLbl="alignNode1" presStyleIdx="2" presStyleCnt="21"/>
      <dgm:spPr/>
    </dgm:pt>
    <dgm:pt modelId="{1A9E1181-9219-2946-9C77-1F3C69195279}" type="pres">
      <dgm:prSet presAssocID="{C6E73B21-A988-6842-9289-8406E9CC3E39}" presName="chevron4" presStyleLbl="alignNode1" presStyleIdx="3" presStyleCnt="21"/>
      <dgm:spPr/>
    </dgm:pt>
    <dgm:pt modelId="{B355A81B-1E88-3947-938A-9CC1371521E1}" type="pres">
      <dgm:prSet presAssocID="{C6E73B21-A988-6842-9289-8406E9CC3E39}" presName="chevron5" presStyleLbl="alignNode1" presStyleIdx="4" presStyleCnt="21"/>
      <dgm:spPr/>
    </dgm:pt>
    <dgm:pt modelId="{E80CF371-EAD9-D449-9765-8BF3EC41EDAC}" type="pres">
      <dgm:prSet presAssocID="{C6E73B21-A988-6842-9289-8406E9CC3E39}" presName="chevron6" presStyleLbl="alignNode1" presStyleIdx="5" presStyleCnt="21"/>
      <dgm:spPr/>
    </dgm:pt>
    <dgm:pt modelId="{54FC8115-6FDB-4C44-BAB8-3D2BED2673AF}" type="pres">
      <dgm:prSet presAssocID="{C6E73B21-A988-6842-9289-8406E9CC3E39}" presName="chevron7" presStyleLbl="alignNode1" presStyleIdx="6" presStyleCnt="21"/>
      <dgm:spPr/>
    </dgm:pt>
    <dgm:pt modelId="{69BD71AB-8C53-474D-945F-7D388EC36E49}" type="pres">
      <dgm:prSet presAssocID="{C6E73B21-A988-6842-9289-8406E9CC3E39}" presName="childtext" presStyleLbl="solidFgAcc1" presStyleIdx="0" presStyleCnt="3">
        <dgm:presLayoutVars>
          <dgm:chMax/>
          <dgm:chPref val="0"/>
          <dgm:bulletEnabled val="1"/>
        </dgm:presLayoutVars>
      </dgm:prSet>
      <dgm:spPr/>
    </dgm:pt>
    <dgm:pt modelId="{1BF3E9E6-9B85-2D4C-9746-1BC3FEE380A5}" type="pres">
      <dgm:prSet presAssocID="{E3C2B8E9-45E6-0244-8D7E-DEF2E014D4D7}" presName="sibTrans" presStyleCnt="0"/>
      <dgm:spPr/>
    </dgm:pt>
    <dgm:pt modelId="{9226D3DB-F748-044E-A521-F0DDBF9FC197}" type="pres">
      <dgm:prSet presAssocID="{6E2B176B-7E68-6041-8F5F-A7F8413F9521}" presName="parenttextcomposite" presStyleCnt="0"/>
      <dgm:spPr/>
    </dgm:pt>
    <dgm:pt modelId="{80FDFD42-1449-9140-8EAC-465A6B6FCA0E}" type="pres">
      <dgm:prSet presAssocID="{6E2B176B-7E68-6041-8F5F-A7F8413F9521}" presName="parenttext" presStyleLbl="revTx" presStyleIdx="1" presStyleCnt="3">
        <dgm:presLayoutVars>
          <dgm:chMax/>
          <dgm:chPref val="2"/>
          <dgm:bulletEnabled val="1"/>
        </dgm:presLayoutVars>
      </dgm:prSet>
      <dgm:spPr/>
    </dgm:pt>
    <dgm:pt modelId="{A34C4A6B-CED0-8349-97F8-E90980800F88}" type="pres">
      <dgm:prSet presAssocID="{6E2B176B-7E68-6041-8F5F-A7F8413F9521}" presName="composite" presStyleCnt="0"/>
      <dgm:spPr/>
    </dgm:pt>
    <dgm:pt modelId="{BF6FD35D-A7E2-5848-9EE1-2B89CE8F4E60}" type="pres">
      <dgm:prSet presAssocID="{6E2B176B-7E68-6041-8F5F-A7F8413F9521}" presName="chevron1" presStyleLbl="alignNode1" presStyleIdx="7" presStyleCnt="21"/>
      <dgm:spPr/>
    </dgm:pt>
    <dgm:pt modelId="{FFDA7477-A19C-294B-A868-A0F17D06F247}" type="pres">
      <dgm:prSet presAssocID="{6E2B176B-7E68-6041-8F5F-A7F8413F9521}" presName="chevron2" presStyleLbl="alignNode1" presStyleIdx="8" presStyleCnt="21"/>
      <dgm:spPr/>
    </dgm:pt>
    <dgm:pt modelId="{30DC9C60-3D65-4F4F-8009-187827629FA3}" type="pres">
      <dgm:prSet presAssocID="{6E2B176B-7E68-6041-8F5F-A7F8413F9521}" presName="chevron3" presStyleLbl="alignNode1" presStyleIdx="9" presStyleCnt="21"/>
      <dgm:spPr/>
    </dgm:pt>
    <dgm:pt modelId="{70BAA080-2C59-FB4D-9F08-63FF5FD1102C}" type="pres">
      <dgm:prSet presAssocID="{6E2B176B-7E68-6041-8F5F-A7F8413F9521}" presName="chevron4" presStyleLbl="alignNode1" presStyleIdx="10" presStyleCnt="21"/>
      <dgm:spPr/>
    </dgm:pt>
    <dgm:pt modelId="{8B73F5A9-E61E-0441-978A-3F8B7CB1385B}" type="pres">
      <dgm:prSet presAssocID="{6E2B176B-7E68-6041-8F5F-A7F8413F9521}" presName="chevron5" presStyleLbl="alignNode1" presStyleIdx="11" presStyleCnt="21"/>
      <dgm:spPr/>
    </dgm:pt>
    <dgm:pt modelId="{AD082B18-CCC0-3F44-BB76-5BF12B3D82F6}" type="pres">
      <dgm:prSet presAssocID="{6E2B176B-7E68-6041-8F5F-A7F8413F9521}" presName="chevron6" presStyleLbl="alignNode1" presStyleIdx="12" presStyleCnt="21"/>
      <dgm:spPr/>
    </dgm:pt>
    <dgm:pt modelId="{18BCC977-4381-0943-A42A-CC053A8A35CD}" type="pres">
      <dgm:prSet presAssocID="{6E2B176B-7E68-6041-8F5F-A7F8413F9521}" presName="chevron7" presStyleLbl="alignNode1" presStyleIdx="13" presStyleCnt="21"/>
      <dgm:spPr/>
    </dgm:pt>
    <dgm:pt modelId="{C9A20AAC-7FF2-804B-BB47-3A5F1D17EB77}" type="pres">
      <dgm:prSet presAssocID="{6E2B176B-7E68-6041-8F5F-A7F8413F9521}" presName="childtext" presStyleLbl="solidFgAcc1" presStyleIdx="1" presStyleCnt="3">
        <dgm:presLayoutVars>
          <dgm:chMax/>
          <dgm:chPref val="0"/>
          <dgm:bulletEnabled val="1"/>
        </dgm:presLayoutVars>
      </dgm:prSet>
      <dgm:spPr/>
    </dgm:pt>
    <dgm:pt modelId="{E6D12FDC-B16A-9040-B909-C97E7841522A}" type="pres">
      <dgm:prSet presAssocID="{3678323C-FA24-E04E-906B-018B93E76803}" presName="sibTrans" presStyleCnt="0"/>
      <dgm:spPr/>
    </dgm:pt>
    <dgm:pt modelId="{F1264473-AA5A-8140-A4C1-AB7CFFF0BDB7}" type="pres">
      <dgm:prSet presAssocID="{FB8D621A-26EB-9C49-9B54-F9867E8DFCC5}" presName="parenttextcomposite" presStyleCnt="0"/>
      <dgm:spPr/>
    </dgm:pt>
    <dgm:pt modelId="{A3DC8812-8896-9942-BC3D-5B16BDAA49CE}" type="pres">
      <dgm:prSet presAssocID="{FB8D621A-26EB-9C49-9B54-F9867E8DFCC5}" presName="parenttext" presStyleLbl="revTx" presStyleIdx="2" presStyleCnt="3">
        <dgm:presLayoutVars>
          <dgm:chMax/>
          <dgm:chPref val="2"/>
          <dgm:bulletEnabled val="1"/>
        </dgm:presLayoutVars>
      </dgm:prSet>
      <dgm:spPr/>
    </dgm:pt>
    <dgm:pt modelId="{3269D237-AE37-6A42-A60D-02FD56586831}" type="pres">
      <dgm:prSet presAssocID="{FB8D621A-26EB-9C49-9B54-F9867E8DFCC5}" presName="composite" presStyleCnt="0"/>
      <dgm:spPr/>
    </dgm:pt>
    <dgm:pt modelId="{1D8ECA64-3494-5943-8868-2B995F389F47}" type="pres">
      <dgm:prSet presAssocID="{FB8D621A-26EB-9C49-9B54-F9867E8DFCC5}" presName="chevron1" presStyleLbl="alignNode1" presStyleIdx="14" presStyleCnt="21"/>
      <dgm:spPr/>
    </dgm:pt>
    <dgm:pt modelId="{EDB8031D-8B81-064F-867F-61C2A67E55BF}" type="pres">
      <dgm:prSet presAssocID="{FB8D621A-26EB-9C49-9B54-F9867E8DFCC5}" presName="chevron2" presStyleLbl="alignNode1" presStyleIdx="15" presStyleCnt="21"/>
      <dgm:spPr/>
    </dgm:pt>
    <dgm:pt modelId="{1912B48C-E0C8-3E43-B81B-22F5FBB49AE2}" type="pres">
      <dgm:prSet presAssocID="{FB8D621A-26EB-9C49-9B54-F9867E8DFCC5}" presName="chevron3" presStyleLbl="alignNode1" presStyleIdx="16" presStyleCnt="21"/>
      <dgm:spPr/>
    </dgm:pt>
    <dgm:pt modelId="{29671B06-C2CC-9B45-8F83-3987AC90445C}" type="pres">
      <dgm:prSet presAssocID="{FB8D621A-26EB-9C49-9B54-F9867E8DFCC5}" presName="chevron4" presStyleLbl="alignNode1" presStyleIdx="17" presStyleCnt="21"/>
      <dgm:spPr/>
    </dgm:pt>
    <dgm:pt modelId="{2FC88E05-C725-2E44-B7B5-186B43E7DD71}" type="pres">
      <dgm:prSet presAssocID="{FB8D621A-26EB-9C49-9B54-F9867E8DFCC5}" presName="chevron5" presStyleLbl="alignNode1" presStyleIdx="18" presStyleCnt="21"/>
      <dgm:spPr/>
    </dgm:pt>
    <dgm:pt modelId="{8658D67F-8BF6-4045-8732-C76A55E86C3A}" type="pres">
      <dgm:prSet presAssocID="{FB8D621A-26EB-9C49-9B54-F9867E8DFCC5}" presName="chevron6" presStyleLbl="alignNode1" presStyleIdx="19" presStyleCnt="21"/>
      <dgm:spPr/>
    </dgm:pt>
    <dgm:pt modelId="{7698C677-BFD1-6844-99AD-BBAC3A9B856E}" type="pres">
      <dgm:prSet presAssocID="{FB8D621A-26EB-9C49-9B54-F9867E8DFCC5}" presName="chevron7" presStyleLbl="alignNode1" presStyleIdx="20" presStyleCnt="21"/>
      <dgm:spPr/>
    </dgm:pt>
    <dgm:pt modelId="{140F4DA4-829F-4148-A82E-8C3D50BE3C59}" type="pres">
      <dgm:prSet presAssocID="{FB8D621A-26EB-9C49-9B54-F9867E8DFCC5}" presName="childtext" presStyleLbl="solidFgAcc1" presStyleIdx="2" presStyleCnt="3">
        <dgm:presLayoutVars>
          <dgm:chMax/>
          <dgm:chPref val="0"/>
          <dgm:bulletEnabled val="1"/>
        </dgm:presLayoutVars>
      </dgm:prSet>
      <dgm:spPr/>
    </dgm:pt>
  </dgm:ptLst>
  <dgm:cxnLst>
    <dgm:cxn modelId="{8E452B00-02EB-B34E-A56A-355DF82A3239}" srcId="{FB8D621A-26EB-9C49-9B54-F9867E8DFCC5}" destId="{848B3239-C97A-2D49-9EC0-F1AE9C75A513}" srcOrd="0" destOrd="0" parTransId="{CB08B9EF-5BC7-1145-8074-AE980FB90F26}" sibTransId="{C8D9D518-E59B-7D4F-8711-35CA476C7324}"/>
    <dgm:cxn modelId="{A6DF450C-378B-5A48-907A-48A0AE80CBB2}" srcId="{6E2B176B-7E68-6041-8F5F-A7F8413F9521}" destId="{22CD89AA-FF2F-1249-B8E1-DE23B65AA7CC}" srcOrd="0" destOrd="0" parTransId="{0A4532D4-4527-2E41-811D-45D08D5E06B6}" sibTransId="{BA3A90D3-CCD1-3847-B7DE-1F7B3582D068}"/>
    <dgm:cxn modelId="{82FE0E47-D437-8548-BA56-81AB6AEE6A92}" srcId="{C6E73B21-A988-6842-9289-8406E9CC3E39}" destId="{20F105B7-271D-7D44-99F0-C81CACCF6FA0}" srcOrd="0" destOrd="0" parTransId="{C7B0E589-DAA1-1642-8386-202EDE628ACB}" sibTransId="{D9FBE226-82CA-4944-8AEE-CE3B639A9C6E}"/>
    <dgm:cxn modelId="{8B688247-6000-B944-9375-96101308585E}" type="presOf" srcId="{6E2B176B-7E68-6041-8F5F-A7F8413F9521}" destId="{80FDFD42-1449-9140-8EAC-465A6B6FCA0E}" srcOrd="0" destOrd="0" presId="urn:microsoft.com/office/officeart/2008/layout/VerticalAccentList"/>
    <dgm:cxn modelId="{B823C055-4FDA-2041-A836-F5CB15F05D6A}" srcId="{01C57D50-7A44-DB4D-8D04-A6295E8971CC}" destId="{FB8D621A-26EB-9C49-9B54-F9867E8DFCC5}" srcOrd="2" destOrd="0" parTransId="{3C76CB4F-51CC-354E-9B81-8190C8095A45}" sibTransId="{A6CB83D6-15FD-A646-9776-90373166CB43}"/>
    <dgm:cxn modelId="{55B32791-A9C6-F84C-B8A2-E824C8920C86}" type="presOf" srcId="{FB8D621A-26EB-9C49-9B54-F9867E8DFCC5}" destId="{A3DC8812-8896-9942-BC3D-5B16BDAA49CE}" srcOrd="0" destOrd="0" presId="urn:microsoft.com/office/officeart/2008/layout/VerticalAccentList"/>
    <dgm:cxn modelId="{64C2BA95-DCB6-3B40-B887-AE2B1CB03892}" type="presOf" srcId="{20F105B7-271D-7D44-99F0-C81CACCF6FA0}" destId="{69BD71AB-8C53-474D-945F-7D388EC36E49}" srcOrd="0" destOrd="0" presId="urn:microsoft.com/office/officeart/2008/layout/VerticalAccentList"/>
    <dgm:cxn modelId="{0B5F4E9A-7EBE-B74A-BC28-24763EA46695}" srcId="{01C57D50-7A44-DB4D-8D04-A6295E8971CC}" destId="{C6E73B21-A988-6842-9289-8406E9CC3E39}" srcOrd="0" destOrd="0" parTransId="{1115C119-E655-514E-B832-CCE7DD55F30E}" sibTransId="{E3C2B8E9-45E6-0244-8D7E-DEF2E014D4D7}"/>
    <dgm:cxn modelId="{AC7E74B1-14B6-0446-B888-14CDF6BCF53E}" type="presOf" srcId="{848B3239-C97A-2D49-9EC0-F1AE9C75A513}" destId="{140F4DA4-829F-4148-A82E-8C3D50BE3C59}" srcOrd="0" destOrd="0" presId="urn:microsoft.com/office/officeart/2008/layout/VerticalAccentList"/>
    <dgm:cxn modelId="{D3A883BB-877E-6F4C-A0A0-28DD9A48EBB6}" type="presOf" srcId="{22CD89AA-FF2F-1249-B8E1-DE23B65AA7CC}" destId="{C9A20AAC-7FF2-804B-BB47-3A5F1D17EB77}" srcOrd="0" destOrd="0" presId="urn:microsoft.com/office/officeart/2008/layout/VerticalAccentList"/>
    <dgm:cxn modelId="{C458B5CA-EC68-2748-9C83-F2076AB779E3}" type="presOf" srcId="{C6E73B21-A988-6842-9289-8406E9CC3E39}" destId="{2E7D83E7-01E0-0D4C-972F-C6035154C4DE}" srcOrd="0" destOrd="0" presId="urn:microsoft.com/office/officeart/2008/layout/VerticalAccentList"/>
    <dgm:cxn modelId="{CEE2F1D4-6B9B-6C44-A10C-FBA5BE51E2CE}" type="presOf" srcId="{01C57D50-7A44-DB4D-8D04-A6295E8971CC}" destId="{93EAA7C2-EF9C-D843-9125-405419B62ADF}" srcOrd="0" destOrd="0" presId="urn:microsoft.com/office/officeart/2008/layout/VerticalAccentList"/>
    <dgm:cxn modelId="{0F4A47D6-9434-6145-BD41-10ED0356AC85}" srcId="{01C57D50-7A44-DB4D-8D04-A6295E8971CC}" destId="{6E2B176B-7E68-6041-8F5F-A7F8413F9521}" srcOrd="1" destOrd="0" parTransId="{BC3B84CE-473D-2F4A-B39C-2F8B7F7EB52E}" sibTransId="{3678323C-FA24-E04E-906B-018B93E76803}"/>
    <dgm:cxn modelId="{3A270298-CA5B-104C-A5FC-C4C8EE35A765}" type="presParOf" srcId="{93EAA7C2-EF9C-D843-9125-405419B62ADF}" destId="{EA2BB3DE-76CA-0447-A192-1516AE644712}" srcOrd="0" destOrd="0" presId="urn:microsoft.com/office/officeart/2008/layout/VerticalAccentList"/>
    <dgm:cxn modelId="{0416F444-C029-6641-9C52-3C664704FFFA}" type="presParOf" srcId="{EA2BB3DE-76CA-0447-A192-1516AE644712}" destId="{2E7D83E7-01E0-0D4C-972F-C6035154C4DE}" srcOrd="0" destOrd="0" presId="urn:microsoft.com/office/officeart/2008/layout/VerticalAccentList"/>
    <dgm:cxn modelId="{FF083557-C63D-D544-AAA3-5E83729FCA5A}" type="presParOf" srcId="{93EAA7C2-EF9C-D843-9125-405419B62ADF}" destId="{9AF04364-5CFB-AB49-B0FC-FCADEDAFD855}" srcOrd="1" destOrd="0" presId="urn:microsoft.com/office/officeart/2008/layout/VerticalAccentList"/>
    <dgm:cxn modelId="{97858FB5-E51D-2649-9D09-1C997E6F86C8}" type="presParOf" srcId="{9AF04364-5CFB-AB49-B0FC-FCADEDAFD855}" destId="{C06EC8DA-BD34-C64D-97FB-1F374E8C0556}" srcOrd="0" destOrd="0" presId="urn:microsoft.com/office/officeart/2008/layout/VerticalAccentList"/>
    <dgm:cxn modelId="{7C35E4AA-D53A-3447-AD48-CEE76F2A1E46}" type="presParOf" srcId="{9AF04364-5CFB-AB49-B0FC-FCADEDAFD855}" destId="{D08AD553-2AE8-CB49-8B25-922EC2125B29}" srcOrd="1" destOrd="0" presId="urn:microsoft.com/office/officeart/2008/layout/VerticalAccentList"/>
    <dgm:cxn modelId="{53418254-1C0F-1645-A18A-0B54CB5993B1}" type="presParOf" srcId="{9AF04364-5CFB-AB49-B0FC-FCADEDAFD855}" destId="{2BB44562-57AD-5545-AAE9-D047F2F9EA21}" srcOrd="2" destOrd="0" presId="urn:microsoft.com/office/officeart/2008/layout/VerticalAccentList"/>
    <dgm:cxn modelId="{A39AA90C-ABF0-E546-A016-53E9271717C9}" type="presParOf" srcId="{9AF04364-5CFB-AB49-B0FC-FCADEDAFD855}" destId="{1A9E1181-9219-2946-9C77-1F3C69195279}" srcOrd="3" destOrd="0" presId="urn:microsoft.com/office/officeart/2008/layout/VerticalAccentList"/>
    <dgm:cxn modelId="{7BC40403-4647-DC41-BA12-3713B9C32F04}" type="presParOf" srcId="{9AF04364-5CFB-AB49-B0FC-FCADEDAFD855}" destId="{B355A81B-1E88-3947-938A-9CC1371521E1}" srcOrd="4" destOrd="0" presId="urn:microsoft.com/office/officeart/2008/layout/VerticalAccentList"/>
    <dgm:cxn modelId="{72C9DB3A-95FA-D949-BB8A-2EBBCD4E82E2}" type="presParOf" srcId="{9AF04364-5CFB-AB49-B0FC-FCADEDAFD855}" destId="{E80CF371-EAD9-D449-9765-8BF3EC41EDAC}" srcOrd="5" destOrd="0" presId="urn:microsoft.com/office/officeart/2008/layout/VerticalAccentList"/>
    <dgm:cxn modelId="{FF815C28-11C6-2242-A569-DDE5A1356258}" type="presParOf" srcId="{9AF04364-5CFB-AB49-B0FC-FCADEDAFD855}" destId="{54FC8115-6FDB-4C44-BAB8-3D2BED2673AF}" srcOrd="6" destOrd="0" presId="urn:microsoft.com/office/officeart/2008/layout/VerticalAccentList"/>
    <dgm:cxn modelId="{8A647285-083C-9843-B737-90A9F989A1F0}" type="presParOf" srcId="{9AF04364-5CFB-AB49-B0FC-FCADEDAFD855}" destId="{69BD71AB-8C53-474D-945F-7D388EC36E49}" srcOrd="7" destOrd="0" presId="urn:microsoft.com/office/officeart/2008/layout/VerticalAccentList"/>
    <dgm:cxn modelId="{58D0FFF4-4C8A-0841-8377-BF3B82C9234A}" type="presParOf" srcId="{93EAA7C2-EF9C-D843-9125-405419B62ADF}" destId="{1BF3E9E6-9B85-2D4C-9746-1BC3FEE380A5}" srcOrd="2" destOrd="0" presId="urn:microsoft.com/office/officeart/2008/layout/VerticalAccentList"/>
    <dgm:cxn modelId="{1C8453B3-5495-DE46-A0D6-0C196C2C0D86}" type="presParOf" srcId="{93EAA7C2-EF9C-D843-9125-405419B62ADF}" destId="{9226D3DB-F748-044E-A521-F0DDBF9FC197}" srcOrd="3" destOrd="0" presId="urn:microsoft.com/office/officeart/2008/layout/VerticalAccentList"/>
    <dgm:cxn modelId="{C5FCCE7D-B5D4-3C42-984D-6FB89E8A6AAB}" type="presParOf" srcId="{9226D3DB-F748-044E-A521-F0DDBF9FC197}" destId="{80FDFD42-1449-9140-8EAC-465A6B6FCA0E}" srcOrd="0" destOrd="0" presId="urn:microsoft.com/office/officeart/2008/layout/VerticalAccentList"/>
    <dgm:cxn modelId="{5E496851-F432-A648-B559-CB7A45A007AB}" type="presParOf" srcId="{93EAA7C2-EF9C-D843-9125-405419B62ADF}" destId="{A34C4A6B-CED0-8349-97F8-E90980800F88}" srcOrd="4" destOrd="0" presId="urn:microsoft.com/office/officeart/2008/layout/VerticalAccentList"/>
    <dgm:cxn modelId="{80F3CC95-F070-294C-806A-B0E34A75A072}" type="presParOf" srcId="{A34C4A6B-CED0-8349-97F8-E90980800F88}" destId="{BF6FD35D-A7E2-5848-9EE1-2B89CE8F4E60}" srcOrd="0" destOrd="0" presId="urn:microsoft.com/office/officeart/2008/layout/VerticalAccentList"/>
    <dgm:cxn modelId="{A78B8BD9-91E3-BA49-8A65-AD0B06A42D44}" type="presParOf" srcId="{A34C4A6B-CED0-8349-97F8-E90980800F88}" destId="{FFDA7477-A19C-294B-A868-A0F17D06F247}" srcOrd="1" destOrd="0" presId="urn:microsoft.com/office/officeart/2008/layout/VerticalAccentList"/>
    <dgm:cxn modelId="{236DD9BA-DFA8-6443-A8F6-9D48900F3D73}" type="presParOf" srcId="{A34C4A6B-CED0-8349-97F8-E90980800F88}" destId="{30DC9C60-3D65-4F4F-8009-187827629FA3}" srcOrd="2" destOrd="0" presId="urn:microsoft.com/office/officeart/2008/layout/VerticalAccentList"/>
    <dgm:cxn modelId="{25A64CBC-54B8-E547-8E25-15E7EA49586B}" type="presParOf" srcId="{A34C4A6B-CED0-8349-97F8-E90980800F88}" destId="{70BAA080-2C59-FB4D-9F08-63FF5FD1102C}" srcOrd="3" destOrd="0" presId="urn:microsoft.com/office/officeart/2008/layout/VerticalAccentList"/>
    <dgm:cxn modelId="{24483687-16FC-9142-9F2D-8E19F0B99DE5}" type="presParOf" srcId="{A34C4A6B-CED0-8349-97F8-E90980800F88}" destId="{8B73F5A9-E61E-0441-978A-3F8B7CB1385B}" srcOrd="4" destOrd="0" presId="urn:microsoft.com/office/officeart/2008/layout/VerticalAccentList"/>
    <dgm:cxn modelId="{214E1F6D-115F-B948-AA5A-662100AB2C08}" type="presParOf" srcId="{A34C4A6B-CED0-8349-97F8-E90980800F88}" destId="{AD082B18-CCC0-3F44-BB76-5BF12B3D82F6}" srcOrd="5" destOrd="0" presId="urn:microsoft.com/office/officeart/2008/layout/VerticalAccentList"/>
    <dgm:cxn modelId="{3C0C8CD9-A4E7-5F46-95E9-573BA5B15D34}" type="presParOf" srcId="{A34C4A6B-CED0-8349-97F8-E90980800F88}" destId="{18BCC977-4381-0943-A42A-CC053A8A35CD}" srcOrd="6" destOrd="0" presId="urn:microsoft.com/office/officeart/2008/layout/VerticalAccentList"/>
    <dgm:cxn modelId="{DD5E57ED-9DCD-2F41-8CAD-7ED93CEB74CD}" type="presParOf" srcId="{A34C4A6B-CED0-8349-97F8-E90980800F88}" destId="{C9A20AAC-7FF2-804B-BB47-3A5F1D17EB77}" srcOrd="7" destOrd="0" presId="urn:microsoft.com/office/officeart/2008/layout/VerticalAccentList"/>
    <dgm:cxn modelId="{F7D5517F-CFA3-F741-B5DC-4631F297674C}" type="presParOf" srcId="{93EAA7C2-EF9C-D843-9125-405419B62ADF}" destId="{E6D12FDC-B16A-9040-B909-C97E7841522A}" srcOrd="5" destOrd="0" presId="urn:microsoft.com/office/officeart/2008/layout/VerticalAccentList"/>
    <dgm:cxn modelId="{BBB9A27D-44C3-D047-94B4-980C6C33377A}" type="presParOf" srcId="{93EAA7C2-EF9C-D843-9125-405419B62ADF}" destId="{F1264473-AA5A-8140-A4C1-AB7CFFF0BDB7}" srcOrd="6" destOrd="0" presId="urn:microsoft.com/office/officeart/2008/layout/VerticalAccentList"/>
    <dgm:cxn modelId="{35F76F38-0A5D-7D43-87DB-0CBAD1247FC4}" type="presParOf" srcId="{F1264473-AA5A-8140-A4C1-AB7CFFF0BDB7}" destId="{A3DC8812-8896-9942-BC3D-5B16BDAA49CE}" srcOrd="0" destOrd="0" presId="urn:microsoft.com/office/officeart/2008/layout/VerticalAccentList"/>
    <dgm:cxn modelId="{776B8B82-050B-A744-8F57-C40175F563C0}" type="presParOf" srcId="{93EAA7C2-EF9C-D843-9125-405419B62ADF}" destId="{3269D237-AE37-6A42-A60D-02FD56586831}" srcOrd="7" destOrd="0" presId="urn:microsoft.com/office/officeart/2008/layout/VerticalAccentList"/>
    <dgm:cxn modelId="{8BE4FE5B-5AF7-3247-B717-3C423144CAA2}" type="presParOf" srcId="{3269D237-AE37-6A42-A60D-02FD56586831}" destId="{1D8ECA64-3494-5943-8868-2B995F389F47}" srcOrd="0" destOrd="0" presId="urn:microsoft.com/office/officeart/2008/layout/VerticalAccentList"/>
    <dgm:cxn modelId="{23BAE863-BFA7-C943-8123-3F91F0004180}" type="presParOf" srcId="{3269D237-AE37-6A42-A60D-02FD56586831}" destId="{EDB8031D-8B81-064F-867F-61C2A67E55BF}" srcOrd="1" destOrd="0" presId="urn:microsoft.com/office/officeart/2008/layout/VerticalAccentList"/>
    <dgm:cxn modelId="{0110CCAC-D3F2-C846-9830-2D2185A85750}" type="presParOf" srcId="{3269D237-AE37-6A42-A60D-02FD56586831}" destId="{1912B48C-E0C8-3E43-B81B-22F5FBB49AE2}" srcOrd="2" destOrd="0" presId="urn:microsoft.com/office/officeart/2008/layout/VerticalAccentList"/>
    <dgm:cxn modelId="{C4D58DD3-E3F6-6241-81E9-C19D1BB74623}" type="presParOf" srcId="{3269D237-AE37-6A42-A60D-02FD56586831}" destId="{29671B06-C2CC-9B45-8F83-3987AC90445C}" srcOrd="3" destOrd="0" presId="urn:microsoft.com/office/officeart/2008/layout/VerticalAccentList"/>
    <dgm:cxn modelId="{A1FCDF4F-7E60-8F4A-8BC9-8518C4A87CF5}" type="presParOf" srcId="{3269D237-AE37-6A42-A60D-02FD56586831}" destId="{2FC88E05-C725-2E44-B7B5-186B43E7DD71}" srcOrd="4" destOrd="0" presId="urn:microsoft.com/office/officeart/2008/layout/VerticalAccentList"/>
    <dgm:cxn modelId="{DD146A8C-0603-7748-A627-0FABB1AD1EE9}" type="presParOf" srcId="{3269D237-AE37-6A42-A60D-02FD56586831}" destId="{8658D67F-8BF6-4045-8732-C76A55E86C3A}" srcOrd="5" destOrd="0" presId="urn:microsoft.com/office/officeart/2008/layout/VerticalAccentList"/>
    <dgm:cxn modelId="{6689AF0E-68EA-B349-BB46-B547ACDD8A6D}" type="presParOf" srcId="{3269D237-AE37-6A42-A60D-02FD56586831}" destId="{7698C677-BFD1-6844-99AD-BBAC3A9B856E}" srcOrd="6" destOrd="0" presId="urn:microsoft.com/office/officeart/2008/layout/VerticalAccentList"/>
    <dgm:cxn modelId="{080B1F77-673C-9D42-8C58-2B1B2CC4D092}" type="presParOf" srcId="{3269D237-AE37-6A42-A60D-02FD56586831}" destId="{140F4DA4-829F-4148-A82E-8C3D50BE3C59}"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D83E7-01E0-0D4C-972F-C6035154C4DE}">
      <dsp:nvSpPr>
        <dsp:cNvPr id="0" name=""/>
        <dsp:cNvSpPr/>
      </dsp:nvSpPr>
      <dsp:spPr>
        <a:xfrm>
          <a:off x="2226713" y="2824"/>
          <a:ext cx="5295304" cy="48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marL="0" lvl="0" indent="0" algn="l" defTabSz="844550">
            <a:lnSpc>
              <a:spcPct val="90000"/>
            </a:lnSpc>
            <a:spcBef>
              <a:spcPct val="0"/>
            </a:spcBef>
            <a:spcAft>
              <a:spcPct val="35000"/>
            </a:spcAft>
            <a:buNone/>
          </a:pPr>
          <a:r>
            <a:rPr lang="en-GB" sz="1900" kern="1200" dirty="0"/>
            <a:t>Children at the expected level of development will</a:t>
          </a:r>
          <a:endParaRPr lang="en-US" sz="1900" kern="1200" dirty="0"/>
        </a:p>
      </dsp:txBody>
      <dsp:txXfrm>
        <a:off x="2226713" y="2824"/>
        <a:ext cx="5295304" cy="481391"/>
      </dsp:txXfrm>
    </dsp:sp>
    <dsp:sp modelId="{C06EC8DA-BD34-C64D-97FB-1F374E8C0556}">
      <dsp:nvSpPr>
        <dsp:cNvPr id="0" name=""/>
        <dsp:cNvSpPr/>
      </dsp:nvSpPr>
      <dsp:spPr>
        <a:xfrm>
          <a:off x="2226713" y="484215"/>
          <a:ext cx="1239101" cy="980611"/>
        </a:xfrm>
        <a:prstGeom prst="chevron">
          <a:avLst>
            <a:gd name="adj" fmla="val 70610"/>
          </a:avLst>
        </a:prstGeom>
        <a:gradFill rotWithShape="0">
          <a:gsLst>
            <a:gs pos="0">
              <a:schemeClr val="accent3">
                <a:hueOff val="0"/>
                <a:satOff val="0"/>
                <a:lumOff val="0"/>
                <a:alphaOff val="0"/>
              </a:schemeClr>
            </a:gs>
            <a:gs pos="90000">
              <a:schemeClr val="accent3">
                <a:hueOff val="0"/>
                <a:satOff val="0"/>
                <a:lumOff val="0"/>
                <a:alphaOff val="0"/>
                <a:shade val="100000"/>
                <a:satMod val="105000"/>
              </a:schemeClr>
            </a:gs>
            <a:gs pos="100000">
              <a:schemeClr val="accent3">
                <a:hueOff val="0"/>
                <a:satOff val="0"/>
                <a:lumOff val="0"/>
                <a:alphaOff val="0"/>
                <a:shade val="80000"/>
                <a:satMod val="120000"/>
              </a:schemeClr>
            </a:gs>
          </a:gsLst>
          <a:path path="circle">
            <a:fillToRect l="100000" t="100000" r="100000" b="100000"/>
          </a:path>
        </a:gradFill>
        <a:ln w="10000" cap="flat" cmpd="sng" algn="ctr">
          <a:solidFill>
            <a:schemeClr val="accent3">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08AD553-2AE8-CB49-8B25-922EC2125B29}">
      <dsp:nvSpPr>
        <dsp:cNvPr id="0" name=""/>
        <dsp:cNvSpPr/>
      </dsp:nvSpPr>
      <dsp:spPr>
        <a:xfrm>
          <a:off x="2970997" y="484215"/>
          <a:ext cx="1239101" cy="980611"/>
        </a:xfrm>
        <a:prstGeom prst="chevron">
          <a:avLst>
            <a:gd name="adj" fmla="val 70610"/>
          </a:avLst>
        </a:prstGeom>
        <a:gradFill rotWithShape="0">
          <a:gsLst>
            <a:gs pos="0">
              <a:schemeClr val="accent3">
                <a:hueOff val="122620"/>
                <a:satOff val="-4056"/>
                <a:lumOff val="-59"/>
                <a:alphaOff val="0"/>
              </a:schemeClr>
            </a:gs>
            <a:gs pos="90000">
              <a:schemeClr val="accent3">
                <a:hueOff val="122620"/>
                <a:satOff val="-4056"/>
                <a:lumOff val="-59"/>
                <a:alphaOff val="0"/>
                <a:shade val="100000"/>
                <a:satMod val="105000"/>
              </a:schemeClr>
            </a:gs>
            <a:gs pos="100000">
              <a:schemeClr val="accent3">
                <a:hueOff val="122620"/>
                <a:satOff val="-4056"/>
                <a:lumOff val="-59"/>
                <a:alphaOff val="0"/>
                <a:shade val="80000"/>
                <a:satMod val="120000"/>
              </a:schemeClr>
            </a:gs>
          </a:gsLst>
          <a:path path="circle">
            <a:fillToRect l="100000" t="100000" r="100000" b="100000"/>
          </a:path>
        </a:gradFill>
        <a:ln w="10000" cap="flat" cmpd="sng" algn="ctr">
          <a:solidFill>
            <a:schemeClr val="accent3">
              <a:hueOff val="122620"/>
              <a:satOff val="-4056"/>
              <a:lumOff val="-59"/>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BB44562-57AD-5545-AAE9-D047F2F9EA21}">
      <dsp:nvSpPr>
        <dsp:cNvPr id="0" name=""/>
        <dsp:cNvSpPr/>
      </dsp:nvSpPr>
      <dsp:spPr>
        <a:xfrm>
          <a:off x="3715870" y="484215"/>
          <a:ext cx="1239101" cy="980611"/>
        </a:xfrm>
        <a:prstGeom prst="chevron">
          <a:avLst>
            <a:gd name="adj" fmla="val 70610"/>
          </a:avLst>
        </a:prstGeom>
        <a:gradFill rotWithShape="0">
          <a:gsLst>
            <a:gs pos="0">
              <a:schemeClr val="accent3">
                <a:hueOff val="245240"/>
                <a:satOff val="-8112"/>
                <a:lumOff val="-118"/>
                <a:alphaOff val="0"/>
              </a:schemeClr>
            </a:gs>
            <a:gs pos="90000">
              <a:schemeClr val="accent3">
                <a:hueOff val="245240"/>
                <a:satOff val="-8112"/>
                <a:lumOff val="-118"/>
                <a:alphaOff val="0"/>
                <a:shade val="100000"/>
                <a:satMod val="105000"/>
              </a:schemeClr>
            </a:gs>
            <a:gs pos="100000">
              <a:schemeClr val="accent3">
                <a:hueOff val="245240"/>
                <a:satOff val="-8112"/>
                <a:lumOff val="-118"/>
                <a:alphaOff val="0"/>
                <a:shade val="80000"/>
                <a:satMod val="120000"/>
              </a:schemeClr>
            </a:gs>
          </a:gsLst>
          <a:path path="circle">
            <a:fillToRect l="100000" t="100000" r="100000" b="100000"/>
          </a:path>
        </a:gradFill>
        <a:ln w="10000" cap="flat" cmpd="sng" algn="ctr">
          <a:solidFill>
            <a:schemeClr val="accent3">
              <a:hueOff val="245240"/>
              <a:satOff val="-8112"/>
              <a:lumOff val="-118"/>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A9E1181-9219-2946-9C77-1F3C69195279}">
      <dsp:nvSpPr>
        <dsp:cNvPr id="0" name=""/>
        <dsp:cNvSpPr/>
      </dsp:nvSpPr>
      <dsp:spPr>
        <a:xfrm>
          <a:off x="4460155" y="484215"/>
          <a:ext cx="1239101" cy="980611"/>
        </a:xfrm>
        <a:prstGeom prst="chevron">
          <a:avLst>
            <a:gd name="adj" fmla="val 70610"/>
          </a:avLst>
        </a:prstGeom>
        <a:gradFill rotWithShape="0">
          <a:gsLst>
            <a:gs pos="0">
              <a:schemeClr val="accent3">
                <a:hueOff val="367859"/>
                <a:satOff val="-12169"/>
                <a:lumOff val="-176"/>
                <a:alphaOff val="0"/>
              </a:schemeClr>
            </a:gs>
            <a:gs pos="90000">
              <a:schemeClr val="accent3">
                <a:hueOff val="367859"/>
                <a:satOff val="-12169"/>
                <a:lumOff val="-176"/>
                <a:alphaOff val="0"/>
                <a:shade val="100000"/>
                <a:satMod val="105000"/>
              </a:schemeClr>
            </a:gs>
            <a:gs pos="100000">
              <a:schemeClr val="accent3">
                <a:hueOff val="367859"/>
                <a:satOff val="-12169"/>
                <a:lumOff val="-176"/>
                <a:alphaOff val="0"/>
                <a:shade val="80000"/>
                <a:satMod val="120000"/>
              </a:schemeClr>
            </a:gs>
          </a:gsLst>
          <a:path path="circle">
            <a:fillToRect l="100000" t="100000" r="100000" b="100000"/>
          </a:path>
        </a:gradFill>
        <a:ln w="10000" cap="flat" cmpd="sng" algn="ctr">
          <a:solidFill>
            <a:schemeClr val="accent3">
              <a:hueOff val="367859"/>
              <a:satOff val="-12169"/>
              <a:lumOff val="-176"/>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B355A81B-1E88-3947-938A-9CC1371521E1}">
      <dsp:nvSpPr>
        <dsp:cNvPr id="0" name=""/>
        <dsp:cNvSpPr/>
      </dsp:nvSpPr>
      <dsp:spPr>
        <a:xfrm>
          <a:off x="5205028" y="484215"/>
          <a:ext cx="1239101" cy="980611"/>
        </a:xfrm>
        <a:prstGeom prst="chevron">
          <a:avLst>
            <a:gd name="adj" fmla="val 70610"/>
          </a:avLst>
        </a:prstGeom>
        <a:gradFill rotWithShape="0">
          <a:gsLst>
            <a:gs pos="0">
              <a:schemeClr val="accent3">
                <a:hueOff val="490479"/>
                <a:satOff val="-16225"/>
                <a:lumOff val="-235"/>
                <a:alphaOff val="0"/>
              </a:schemeClr>
            </a:gs>
            <a:gs pos="90000">
              <a:schemeClr val="accent3">
                <a:hueOff val="490479"/>
                <a:satOff val="-16225"/>
                <a:lumOff val="-235"/>
                <a:alphaOff val="0"/>
                <a:shade val="100000"/>
                <a:satMod val="105000"/>
              </a:schemeClr>
            </a:gs>
            <a:gs pos="100000">
              <a:schemeClr val="accent3">
                <a:hueOff val="490479"/>
                <a:satOff val="-16225"/>
                <a:lumOff val="-235"/>
                <a:alphaOff val="0"/>
                <a:shade val="80000"/>
                <a:satMod val="120000"/>
              </a:schemeClr>
            </a:gs>
          </a:gsLst>
          <a:path path="circle">
            <a:fillToRect l="100000" t="100000" r="100000" b="100000"/>
          </a:path>
        </a:gradFill>
        <a:ln w="10000" cap="flat" cmpd="sng" algn="ctr">
          <a:solidFill>
            <a:schemeClr val="accent3">
              <a:hueOff val="490479"/>
              <a:satOff val="-16225"/>
              <a:lumOff val="-235"/>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80CF371-EAD9-D449-9765-8BF3EC41EDAC}">
      <dsp:nvSpPr>
        <dsp:cNvPr id="0" name=""/>
        <dsp:cNvSpPr/>
      </dsp:nvSpPr>
      <dsp:spPr>
        <a:xfrm>
          <a:off x="5949312" y="484215"/>
          <a:ext cx="1239101" cy="980611"/>
        </a:xfrm>
        <a:prstGeom prst="chevron">
          <a:avLst>
            <a:gd name="adj" fmla="val 70610"/>
          </a:avLst>
        </a:prstGeom>
        <a:gradFill rotWithShape="0">
          <a:gsLst>
            <a:gs pos="0">
              <a:schemeClr val="accent3">
                <a:hueOff val="613099"/>
                <a:satOff val="-20281"/>
                <a:lumOff val="-294"/>
                <a:alphaOff val="0"/>
              </a:schemeClr>
            </a:gs>
            <a:gs pos="90000">
              <a:schemeClr val="accent3">
                <a:hueOff val="613099"/>
                <a:satOff val="-20281"/>
                <a:lumOff val="-294"/>
                <a:alphaOff val="0"/>
                <a:shade val="100000"/>
                <a:satMod val="105000"/>
              </a:schemeClr>
            </a:gs>
            <a:gs pos="100000">
              <a:schemeClr val="accent3">
                <a:hueOff val="613099"/>
                <a:satOff val="-20281"/>
                <a:lumOff val="-294"/>
                <a:alphaOff val="0"/>
                <a:shade val="80000"/>
                <a:satMod val="120000"/>
              </a:schemeClr>
            </a:gs>
          </a:gsLst>
          <a:path path="circle">
            <a:fillToRect l="100000" t="100000" r="100000" b="100000"/>
          </a:path>
        </a:gradFill>
        <a:ln w="10000" cap="flat" cmpd="sng" algn="ctr">
          <a:solidFill>
            <a:schemeClr val="accent3">
              <a:hueOff val="613099"/>
              <a:satOff val="-20281"/>
              <a:lumOff val="-294"/>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54FC8115-6FDB-4C44-BAB8-3D2BED2673AF}">
      <dsp:nvSpPr>
        <dsp:cNvPr id="0" name=""/>
        <dsp:cNvSpPr/>
      </dsp:nvSpPr>
      <dsp:spPr>
        <a:xfrm>
          <a:off x="6694185" y="484215"/>
          <a:ext cx="1239101" cy="980611"/>
        </a:xfrm>
        <a:prstGeom prst="chevron">
          <a:avLst>
            <a:gd name="adj" fmla="val 70610"/>
          </a:avLst>
        </a:prstGeom>
        <a:gradFill rotWithShape="0">
          <a:gsLst>
            <a:gs pos="0">
              <a:schemeClr val="accent3">
                <a:hueOff val="735719"/>
                <a:satOff val="-24338"/>
                <a:lumOff val="-353"/>
                <a:alphaOff val="0"/>
              </a:schemeClr>
            </a:gs>
            <a:gs pos="90000">
              <a:schemeClr val="accent3">
                <a:hueOff val="735719"/>
                <a:satOff val="-24338"/>
                <a:lumOff val="-353"/>
                <a:alphaOff val="0"/>
                <a:shade val="100000"/>
                <a:satMod val="105000"/>
              </a:schemeClr>
            </a:gs>
            <a:gs pos="100000">
              <a:schemeClr val="accent3">
                <a:hueOff val="735719"/>
                <a:satOff val="-24338"/>
                <a:lumOff val="-353"/>
                <a:alphaOff val="0"/>
                <a:shade val="80000"/>
                <a:satMod val="120000"/>
              </a:schemeClr>
            </a:gs>
          </a:gsLst>
          <a:path path="circle">
            <a:fillToRect l="100000" t="100000" r="100000" b="100000"/>
          </a:path>
        </a:gradFill>
        <a:ln w="10000" cap="flat" cmpd="sng" algn="ctr">
          <a:solidFill>
            <a:schemeClr val="accent3">
              <a:hueOff val="735719"/>
              <a:satOff val="-24338"/>
              <a:lumOff val="-353"/>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69BD71AB-8C53-474D-945F-7D388EC36E49}">
      <dsp:nvSpPr>
        <dsp:cNvPr id="0" name=""/>
        <dsp:cNvSpPr/>
      </dsp:nvSpPr>
      <dsp:spPr>
        <a:xfrm>
          <a:off x="2226713" y="582277"/>
          <a:ext cx="5364143" cy="784489"/>
        </a:xfrm>
        <a:prstGeom prst="rect">
          <a:avLst/>
        </a:prstGeom>
        <a:solidFill>
          <a:schemeClr val="lt1">
            <a:hueOff val="0"/>
            <a:satOff val="0"/>
            <a:lumOff val="0"/>
            <a:alphaOff val="0"/>
          </a:schemeClr>
        </a:solidFill>
        <a:ln w="10000" cap="flat" cmpd="sng" algn="ctr">
          <a:solidFill>
            <a:schemeClr val="accent3">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dirty="0"/>
            <a:t>-Have a deep understanding of number to 10, including the composition of each number</a:t>
          </a:r>
          <a:endParaRPr lang="en-US" sz="1600" kern="1200" dirty="0"/>
        </a:p>
      </dsp:txBody>
      <dsp:txXfrm>
        <a:off x="2226713" y="582277"/>
        <a:ext cx="5364143" cy="784489"/>
      </dsp:txXfrm>
    </dsp:sp>
    <dsp:sp modelId="{80FDFD42-1449-9140-8EAC-465A6B6FCA0E}">
      <dsp:nvSpPr>
        <dsp:cNvPr id="0" name=""/>
        <dsp:cNvSpPr/>
      </dsp:nvSpPr>
      <dsp:spPr>
        <a:xfrm>
          <a:off x="2226713" y="1516898"/>
          <a:ext cx="5295304" cy="48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marL="0" lvl="0" indent="0" algn="l" defTabSz="844550">
            <a:lnSpc>
              <a:spcPct val="90000"/>
            </a:lnSpc>
            <a:spcBef>
              <a:spcPct val="0"/>
            </a:spcBef>
            <a:spcAft>
              <a:spcPct val="35000"/>
            </a:spcAft>
            <a:buNone/>
          </a:pPr>
          <a:endParaRPr lang="en-US" sz="1900" kern="1200" dirty="0"/>
        </a:p>
      </dsp:txBody>
      <dsp:txXfrm>
        <a:off x="2226713" y="1516898"/>
        <a:ext cx="5295304" cy="481391"/>
      </dsp:txXfrm>
    </dsp:sp>
    <dsp:sp modelId="{BF6FD35D-A7E2-5848-9EE1-2B89CE8F4E60}">
      <dsp:nvSpPr>
        <dsp:cNvPr id="0" name=""/>
        <dsp:cNvSpPr/>
      </dsp:nvSpPr>
      <dsp:spPr>
        <a:xfrm>
          <a:off x="2226713" y="1998289"/>
          <a:ext cx="1239101" cy="980611"/>
        </a:xfrm>
        <a:prstGeom prst="chevron">
          <a:avLst>
            <a:gd name="adj" fmla="val 70610"/>
          </a:avLst>
        </a:prstGeom>
        <a:gradFill rotWithShape="0">
          <a:gsLst>
            <a:gs pos="0">
              <a:schemeClr val="accent3">
                <a:hueOff val="858338"/>
                <a:satOff val="-28394"/>
                <a:lumOff val="-412"/>
                <a:alphaOff val="0"/>
              </a:schemeClr>
            </a:gs>
            <a:gs pos="90000">
              <a:schemeClr val="accent3">
                <a:hueOff val="858338"/>
                <a:satOff val="-28394"/>
                <a:lumOff val="-412"/>
                <a:alphaOff val="0"/>
                <a:shade val="100000"/>
                <a:satMod val="105000"/>
              </a:schemeClr>
            </a:gs>
            <a:gs pos="100000">
              <a:schemeClr val="accent3">
                <a:hueOff val="858338"/>
                <a:satOff val="-28394"/>
                <a:lumOff val="-412"/>
                <a:alphaOff val="0"/>
                <a:shade val="80000"/>
                <a:satMod val="120000"/>
              </a:schemeClr>
            </a:gs>
          </a:gsLst>
          <a:path path="circle">
            <a:fillToRect l="100000" t="100000" r="100000" b="100000"/>
          </a:path>
        </a:gradFill>
        <a:ln w="10000" cap="flat" cmpd="sng" algn="ctr">
          <a:solidFill>
            <a:schemeClr val="accent3">
              <a:hueOff val="858338"/>
              <a:satOff val="-28394"/>
              <a:lumOff val="-412"/>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FFDA7477-A19C-294B-A868-A0F17D06F247}">
      <dsp:nvSpPr>
        <dsp:cNvPr id="0" name=""/>
        <dsp:cNvSpPr/>
      </dsp:nvSpPr>
      <dsp:spPr>
        <a:xfrm>
          <a:off x="2970997" y="1998289"/>
          <a:ext cx="1239101" cy="980611"/>
        </a:xfrm>
        <a:prstGeom prst="chevron">
          <a:avLst>
            <a:gd name="adj" fmla="val 70610"/>
          </a:avLst>
        </a:prstGeom>
        <a:gradFill rotWithShape="0">
          <a:gsLst>
            <a:gs pos="0">
              <a:schemeClr val="accent3">
                <a:hueOff val="980958"/>
                <a:satOff val="-32450"/>
                <a:lumOff val="-470"/>
                <a:alphaOff val="0"/>
              </a:schemeClr>
            </a:gs>
            <a:gs pos="90000">
              <a:schemeClr val="accent3">
                <a:hueOff val="980958"/>
                <a:satOff val="-32450"/>
                <a:lumOff val="-470"/>
                <a:alphaOff val="0"/>
                <a:shade val="100000"/>
                <a:satMod val="105000"/>
              </a:schemeClr>
            </a:gs>
            <a:gs pos="100000">
              <a:schemeClr val="accent3">
                <a:hueOff val="980958"/>
                <a:satOff val="-32450"/>
                <a:lumOff val="-470"/>
                <a:alphaOff val="0"/>
                <a:shade val="80000"/>
                <a:satMod val="120000"/>
              </a:schemeClr>
            </a:gs>
          </a:gsLst>
          <a:path path="circle">
            <a:fillToRect l="100000" t="100000" r="100000" b="100000"/>
          </a:path>
        </a:gradFill>
        <a:ln w="10000" cap="flat" cmpd="sng" algn="ctr">
          <a:solidFill>
            <a:schemeClr val="accent3">
              <a:hueOff val="980958"/>
              <a:satOff val="-32450"/>
              <a:lumOff val="-470"/>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30DC9C60-3D65-4F4F-8009-187827629FA3}">
      <dsp:nvSpPr>
        <dsp:cNvPr id="0" name=""/>
        <dsp:cNvSpPr/>
      </dsp:nvSpPr>
      <dsp:spPr>
        <a:xfrm>
          <a:off x="3715870" y="1998289"/>
          <a:ext cx="1239101" cy="980611"/>
        </a:xfrm>
        <a:prstGeom prst="chevron">
          <a:avLst>
            <a:gd name="adj" fmla="val 70610"/>
          </a:avLst>
        </a:prstGeom>
        <a:gradFill rotWithShape="0">
          <a:gsLst>
            <a:gs pos="0">
              <a:schemeClr val="accent3">
                <a:hueOff val="1103578"/>
                <a:satOff val="-36506"/>
                <a:lumOff val="-529"/>
                <a:alphaOff val="0"/>
              </a:schemeClr>
            </a:gs>
            <a:gs pos="90000">
              <a:schemeClr val="accent3">
                <a:hueOff val="1103578"/>
                <a:satOff val="-36506"/>
                <a:lumOff val="-529"/>
                <a:alphaOff val="0"/>
                <a:shade val="100000"/>
                <a:satMod val="105000"/>
              </a:schemeClr>
            </a:gs>
            <a:gs pos="100000">
              <a:schemeClr val="accent3">
                <a:hueOff val="1103578"/>
                <a:satOff val="-36506"/>
                <a:lumOff val="-529"/>
                <a:alphaOff val="0"/>
                <a:shade val="80000"/>
                <a:satMod val="120000"/>
              </a:schemeClr>
            </a:gs>
          </a:gsLst>
          <a:path path="circle">
            <a:fillToRect l="100000" t="100000" r="100000" b="100000"/>
          </a:path>
        </a:gradFill>
        <a:ln w="10000" cap="flat" cmpd="sng" algn="ctr">
          <a:solidFill>
            <a:schemeClr val="accent3">
              <a:hueOff val="1103578"/>
              <a:satOff val="-36506"/>
              <a:lumOff val="-529"/>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0BAA080-2C59-FB4D-9F08-63FF5FD1102C}">
      <dsp:nvSpPr>
        <dsp:cNvPr id="0" name=""/>
        <dsp:cNvSpPr/>
      </dsp:nvSpPr>
      <dsp:spPr>
        <a:xfrm>
          <a:off x="4460155" y="1998289"/>
          <a:ext cx="1239101" cy="980611"/>
        </a:xfrm>
        <a:prstGeom prst="chevron">
          <a:avLst>
            <a:gd name="adj" fmla="val 70610"/>
          </a:avLst>
        </a:prstGeom>
        <a:gradFill rotWithShape="0">
          <a:gsLst>
            <a:gs pos="0">
              <a:schemeClr val="accent3">
                <a:hueOff val="1226198"/>
                <a:satOff val="-40562"/>
                <a:lumOff val="-588"/>
                <a:alphaOff val="0"/>
              </a:schemeClr>
            </a:gs>
            <a:gs pos="90000">
              <a:schemeClr val="accent3">
                <a:hueOff val="1226198"/>
                <a:satOff val="-40562"/>
                <a:lumOff val="-588"/>
                <a:alphaOff val="0"/>
                <a:shade val="100000"/>
                <a:satMod val="105000"/>
              </a:schemeClr>
            </a:gs>
            <a:gs pos="100000">
              <a:schemeClr val="accent3">
                <a:hueOff val="1226198"/>
                <a:satOff val="-40562"/>
                <a:lumOff val="-588"/>
                <a:alphaOff val="0"/>
                <a:shade val="80000"/>
                <a:satMod val="120000"/>
              </a:schemeClr>
            </a:gs>
          </a:gsLst>
          <a:path path="circle">
            <a:fillToRect l="100000" t="100000" r="100000" b="100000"/>
          </a:path>
        </a:gradFill>
        <a:ln w="10000" cap="flat" cmpd="sng" algn="ctr">
          <a:solidFill>
            <a:schemeClr val="accent3">
              <a:hueOff val="1226198"/>
              <a:satOff val="-40562"/>
              <a:lumOff val="-588"/>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8B73F5A9-E61E-0441-978A-3F8B7CB1385B}">
      <dsp:nvSpPr>
        <dsp:cNvPr id="0" name=""/>
        <dsp:cNvSpPr/>
      </dsp:nvSpPr>
      <dsp:spPr>
        <a:xfrm>
          <a:off x="5205028" y="1998289"/>
          <a:ext cx="1239101" cy="980611"/>
        </a:xfrm>
        <a:prstGeom prst="chevron">
          <a:avLst>
            <a:gd name="adj" fmla="val 70610"/>
          </a:avLst>
        </a:prstGeom>
        <a:gradFill rotWithShape="0">
          <a:gsLst>
            <a:gs pos="0">
              <a:schemeClr val="accent3">
                <a:hueOff val="1348817"/>
                <a:satOff val="-44619"/>
                <a:lumOff val="-647"/>
                <a:alphaOff val="0"/>
              </a:schemeClr>
            </a:gs>
            <a:gs pos="90000">
              <a:schemeClr val="accent3">
                <a:hueOff val="1348817"/>
                <a:satOff val="-44619"/>
                <a:lumOff val="-647"/>
                <a:alphaOff val="0"/>
                <a:shade val="100000"/>
                <a:satMod val="105000"/>
              </a:schemeClr>
            </a:gs>
            <a:gs pos="100000">
              <a:schemeClr val="accent3">
                <a:hueOff val="1348817"/>
                <a:satOff val="-44619"/>
                <a:lumOff val="-647"/>
                <a:alphaOff val="0"/>
                <a:shade val="80000"/>
                <a:satMod val="120000"/>
              </a:schemeClr>
            </a:gs>
          </a:gsLst>
          <a:path path="circle">
            <a:fillToRect l="100000" t="100000" r="100000" b="100000"/>
          </a:path>
        </a:gradFill>
        <a:ln w="10000" cap="flat" cmpd="sng" algn="ctr">
          <a:solidFill>
            <a:schemeClr val="accent3">
              <a:hueOff val="1348817"/>
              <a:satOff val="-44619"/>
              <a:lumOff val="-647"/>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AD082B18-CCC0-3F44-BB76-5BF12B3D82F6}">
      <dsp:nvSpPr>
        <dsp:cNvPr id="0" name=""/>
        <dsp:cNvSpPr/>
      </dsp:nvSpPr>
      <dsp:spPr>
        <a:xfrm>
          <a:off x="5949312" y="1998289"/>
          <a:ext cx="1239101" cy="980611"/>
        </a:xfrm>
        <a:prstGeom prst="chevron">
          <a:avLst>
            <a:gd name="adj" fmla="val 70610"/>
          </a:avLst>
        </a:prstGeom>
        <a:gradFill rotWithShape="0">
          <a:gsLst>
            <a:gs pos="0">
              <a:schemeClr val="accent3">
                <a:hueOff val="1471437"/>
                <a:satOff val="-48675"/>
                <a:lumOff val="-706"/>
                <a:alphaOff val="0"/>
              </a:schemeClr>
            </a:gs>
            <a:gs pos="90000">
              <a:schemeClr val="accent3">
                <a:hueOff val="1471437"/>
                <a:satOff val="-48675"/>
                <a:lumOff val="-706"/>
                <a:alphaOff val="0"/>
                <a:shade val="100000"/>
                <a:satMod val="105000"/>
              </a:schemeClr>
            </a:gs>
            <a:gs pos="100000">
              <a:schemeClr val="accent3">
                <a:hueOff val="1471437"/>
                <a:satOff val="-48675"/>
                <a:lumOff val="-706"/>
                <a:alphaOff val="0"/>
                <a:shade val="80000"/>
                <a:satMod val="120000"/>
              </a:schemeClr>
            </a:gs>
          </a:gsLst>
          <a:path path="circle">
            <a:fillToRect l="100000" t="100000" r="100000" b="100000"/>
          </a:path>
        </a:gradFill>
        <a:ln w="10000" cap="flat" cmpd="sng" algn="ctr">
          <a:solidFill>
            <a:schemeClr val="accent3">
              <a:hueOff val="1471437"/>
              <a:satOff val="-48675"/>
              <a:lumOff val="-706"/>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8BCC977-4381-0943-A42A-CC053A8A35CD}">
      <dsp:nvSpPr>
        <dsp:cNvPr id="0" name=""/>
        <dsp:cNvSpPr/>
      </dsp:nvSpPr>
      <dsp:spPr>
        <a:xfrm>
          <a:off x="6694185" y="1998289"/>
          <a:ext cx="1239101" cy="980611"/>
        </a:xfrm>
        <a:prstGeom prst="chevron">
          <a:avLst>
            <a:gd name="adj" fmla="val 70610"/>
          </a:avLst>
        </a:prstGeom>
        <a:gradFill rotWithShape="0">
          <a:gsLst>
            <a:gs pos="0">
              <a:schemeClr val="accent3">
                <a:hueOff val="1594057"/>
                <a:satOff val="-52731"/>
                <a:lumOff val="-764"/>
                <a:alphaOff val="0"/>
              </a:schemeClr>
            </a:gs>
            <a:gs pos="90000">
              <a:schemeClr val="accent3">
                <a:hueOff val="1594057"/>
                <a:satOff val="-52731"/>
                <a:lumOff val="-764"/>
                <a:alphaOff val="0"/>
                <a:shade val="100000"/>
                <a:satMod val="105000"/>
              </a:schemeClr>
            </a:gs>
            <a:gs pos="100000">
              <a:schemeClr val="accent3">
                <a:hueOff val="1594057"/>
                <a:satOff val="-52731"/>
                <a:lumOff val="-764"/>
                <a:alphaOff val="0"/>
                <a:shade val="80000"/>
                <a:satMod val="120000"/>
              </a:schemeClr>
            </a:gs>
          </a:gsLst>
          <a:path path="circle">
            <a:fillToRect l="100000" t="100000" r="100000" b="100000"/>
          </a:path>
        </a:gradFill>
        <a:ln w="10000" cap="flat" cmpd="sng" algn="ctr">
          <a:solidFill>
            <a:schemeClr val="accent3">
              <a:hueOff val="1594057"/>
              <a:satOff val="-52731"/>
              <a:lumOff val="-764"/>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C9A20AAC-7FF2-804B-BB47-3A5F1D17EB77}">
      <dsp:nvSpPr>
        <dsp:cNvPr id="0" name=""/>
        <dsp:cNvSpPr/>
      </dsp:nvSpPr>
      <dsp:spPr>
        <a:xfrm>
          <a:off x="2226713" y="2096350"/>
          <a:ext cx="5364143" cy="784489"/>
        </a:xfrm>
        <a:prstGeom prst="rect">
          <a:avLst/>
        </a:prstGeom>
        <a:solidFill>
          <a:schemeClr val="lt1">
            <a:hueOff val="0"/>
            <a:satOff val="0"/>
            <a:lumOff val="0"/>
            <a:alphaOff val="0"/>
          </a:schemeClr>
        </a:solidFill>
        <a:ln w="10000" cap="flat" cmpd="sng" algn="ctr">
          <a:solidFill>
            <a:schemeClr val="accent3">
              <a:hueOff val="1226198"/>
              <a:satOff val="-40562"/>
              <a:lumOff val="-588"/>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dirty="0"/>
            <a:t>- </a:t>
          </a:r>
          <a:r>
            <a:rPr lang="en-GB" sz="1600" kern="1200" dirty="0" err="1"/>
            <a:t>Subitise</a:t>
          </a:r>
          <a:r>
            <a:rPr lang="en-GB" sz="1600" kern="1200" dirty="0"/>
            <a:t> (recognise quantities without counting) up to 5</a:t>
          </a:r>
          <a:endParaRPr lang="en-US" sz="1600" kern="1200" dirty="0"/>
        </a:p>
      </dsp:txBody>
      <dsp:txXfrm>
        <a:off x="2226713" y="2096350"/>
        <a:ext cx="5364143" cy="784489"/>
      </dsp:txXfrm>
    </dsp:sp>
    <dsp:sp modelId="{A3DC8812-8896-9942-BC3D-5B16BDAA49CE}">
      <dsp:nvSpPr>
        <dsp:cNvPr id="0" name=""/>
        <dsp:cNvSpPr/>
      </dsp:nvSpPr>
      <dsp:spPr>
        <a:xfrm>
          <a:off x="2226713" y="3030972"/>
          <a:ext cx="5295304" cy="48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marL="0" lvl="0" indent="0" algn="l" defTabSz="844550">
            <a:lnSpc>
              <a:spcPct val="90000"/>
            </a:lnSpc>
            <a:spcBef>
              <a:spcPct val="0"/>
            </a:spcBef>
            <a:spcAft>
              <a:spcPct val="35000"/>
            </a:spcAft>
            <a:buNone/>
          </a:pPr>
          <a:endParaRPr lang="en-US" sz="1900" kern="1200" dirty="0"/>
        </a:p>
      </dsp:txBody>
      <dsp:txXfrm>
        <a:off x="2226713" y="3030972"/>
        <a:ext cx="5295304" cy="481391"/>
      </dsp:txXfrm>
    </dsp:sp>
    <dsp:sp modelId="{1D8ECA64-3494-5943-8868-2B995F389F47}">
      <dsp:nvSpPr>
        <dsp:cNvPr id="0" name=""/>
        <dsp:cNvSpPr/>
      </dsp:nvSpPr>
      <dsp:spPr>
        <a:xfrm>
          <a:off x="2226713" y="3512363"/>
          <a:ext cx="1239101" cy="980611"/>
        </a:xfrm>
        <a:prstGeom prst="chevron">
          <a:avLst>
            <a:gd name="adj" fmla="val 70610"/>
          </a:avLst>
        </a:prstGeom>
        <a:gradFill rotWithShape="0">
          <a:gsLst>
            <a:gs pos="0">
              <a:schemeClr val="accent3">
                <a:hueOff val="1716677"/>
                <a:satOff val="-56787"/>
                <a:lumOff val="-823"/>
                <a:alphaOff val="0"/>
              </a:schemeClr>
            </a:gs>
            <a:gs pos="90000">
              <a:schemeClr val="accent3">
                <a:hueOff val="1716677"/>
                <a:satOff val="-56787"/>
                <a:lumOff val="-823"/>
                <a:alphaOff val="0"/>
                <a:shade val="100000"/>
                <a:satMod val="105000"/>
              </a:schemeClr>
            </a:gs>
            <a:gs pos="100000">
              <a:schemeClr val="accent3">
                <a:hueOff val="1716677"/>
                <a:satOff val="-56787"/>
                <a:lumOff val="-823"/>
                <a:alphaOff val="0"/>
                <a:shade val="80000"/>
                <a:satMod val="120000"/>
              </a:schemeClr>
            </a:gs>
          </a:gsLst>
          <a:path path="circle">
            <a:fillToRect l="100000" t="100000" r="100000" b="100000"/>
          </a:path>
        </a:gradFill>
        <a:ln w="10000" cap="flat" cmpd="sng" algn="ctr">
          <a:solidFill>
            <a:schemeClr val="accent3">
              <a:hueOff val="1716677"/>
              <a:satOff val="-56787"/>
              <a:lumOff val="-823"/>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DB8031D-8B81-064F-867F-61C2A67E55BF}">
      <dsp:nvSpPr>
        <dsp:cNvPr id="0" name=""/>
        <dsp:cNvSpPr/>
      </dsp:nvSpPr>
      <dsp:spPr>
        <a:xfrm>
          <a:off x="2970997" y="3512363"/>
          <a:ext cx="1239101" cy="980611"/>
        </a:xfrm>
        <a:prstGeom prst="chevron">
          <a:avLst>
            <a:gd name="adj" fmla="val 70610"/>
          </a:avLst>
        </a:prstGeom>
        <a:gradFill rotWithShape="0">
          <a:gsLst>
            <a:gs pos="0">
              <a:schemeClr val="accent3">
                <a:hueOff val="1839296"/>
                <a:satOff val="-60844"/>
                <a:lumOff val="-882"/>
                <a:alphaOff val="0"/>
              </a:schemeClr>
            </a:gs>
            <a:gs pos="90000">
              <a:schemeClr val="accent3">
                <a:hueOff val="1839296"/>
                <a:satOff val="-60844"/>
                <a:lumOff val="-882"/>
                <a:alphaOff val="0"/>
                <a:shade val="100000"/>
                <a:satMod val="105000"/>
              </a:schemeClr>
            </a:gs>
            <a:gs pos="100000">
              <a:schemeClr val="accent3">
                <a:hueOff val="1839296"/>
                <a:satOff val="-60844"/>
                <a:lumOff val="-882"/>
                <a:alphaOff val="0"/>
                <a:shade val="80000"/>
                <a:satMod val="120000"/>
              </a:schemeClr>
            </a:gs>
          </a:gsLst>
          <a:path path="circle">
            <a:fillToRect l="100000" t="100000" r="100000" b="100000"/>
          </a:path>
        </a:gradFill>
        <a:ln w="10000" cap="flat" cmpd="sng" algn="ctr">
          <a:solidFill>
            <a:schemeClr val="accent3">
              <a:hueOff val="1839296"/>
              <a:satOff val="-60844"/>
              <a:lumOff val="-882"/>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912B48C-E0C8-3E43-B81B-22F5FBB49AE2}">
      <dsp:nvSpPr>
        <dsp:cNvPr id="0" name=""/>
        <dsp:cNvSpPr/>
      </dsp:nvSpPr>
      <dsp:spPr>
        <a:xfrm>
          <a:off x="3715870" y="3512363"/>
          <a:ext cx="1239101" cy="980611"/>
        </a:xfrm>
        <a:prstGeom prst="chevron">
          <a:avLst>
            <a:gd name="adj" fmla="val 70610"/>
          </a:avLst>
        </a:prstGeom>
        <a:gradFill rotWithShape="0">
          <a:gsLst>
            <a:gs pos="0">
              <a:schemeClr val="accent3">
                <a:hueOff val="1961916"/>
                <a:satOff val="-64900"/>
                <a:lumOff val="-941"/>
                <a:alphaOff val="0"/>
              </a:schemeClr>
            </a:gs>
            <a:gs pos="90000">
              <a:schemeClr val="accent3">
                <a:hueOff val="1961916"/>
                <a:satOff val="-64900"/>
                <a:lumOff val="-941"/>
                <a:alphaOff val="0"/>
                <a:shade val="100000"/>
                <a:satMod val="105000"/>
              </a:schemeClr>
            </a:gs>
            <a:gs pos="100000">
              <a:schemeClr val="accent3">
                <a:hueOff val="1961916"/>
                <a:satOff val="-64900"/>
                <a:lumOff val="-941"/>
                <a:alphaOff val="0"/>
                <a:shade val="80000"/>
                <a:satMod val="120000"/>
              </a:schemeClr>
            </a:gs>
          </a:gsLst>
          <a:path path="circle">
            <a:fillToRect l="100000" t="100000" r="100000" b="100000"/>
          </a:path>
        </a:gradFill>
        <a:ln w="10000" cap="flat" cmpd="sng" algn="ctr">
          <a:solidFill>
            <a:schemeClr val="accent3">
              <a:hueOff val="1961916"/>
              <a:satOff val="-64900"/>
              <a:lumOff val="-941"/>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9671B06-C2CC-9B45-8F83-3987AC90445C}">
      <dsp:nvSpPr>
        <dsp:cNvPr id="0" name=""/>
        <dsp:cNvSpPr/>
      </dsp:nvSpPr>
      <dsp:spPr>
        <a:xfrm>
          <a:off x="4460155" y="3512363"/>
          <a:ext cx="1239101" cy="980611"/>
        </a:xfrm>
        <a:prstGeom prst="chevron">
          <a:avLst>
            <a:gd name="adj" fmla="val 70610"/>
          </a:avLst>
        </a:prstGeom>
        <a:gradFill rotWithShape="0">
          <a:gsLst>
            <a:gs pos="0">
              <a:schemeClr val="accent3">
                <a:hueOff val="2084536"/>
                <a:satOff val="-68956"/>
                <a:lumOff val="-1000"/>
                <a:alphaOff val="0"/>
              </a:schemeClr>
            </a:gs>
            <a:gs pos="90000">
              <a:schemeClr val="accent3">
                <a:hueOff val="2084536"/>
                <a:satOff val="-68956"/>
                <a:lumOff val="-1000"/>
                <a:alphaOff val="0"/>
                <a:shade val="100000"/>
                <a:satMod val="105000"/>
              </a:schemeClr>
            </a:gs>
            <a:gs pos="100000">
              <a:schemeClr val="accent3">
                <a:hueOff val="2084536"/>
                <a:satOff val="-68956"/>
                <a:lumOff val="-1000"/>
                <a:alphaOff val="0"/>
                <a:shade val="80000"/>
                <a:satMod val="120000"/>
              </a:schemeClr>
            </a:gs>
          </a:gsLst>
          <a:path path="circle">
            <a:fillToRect l="100000" t="100000" r="100000" b="100000"/>
          </a:path>
        </a:gradFill>
        <a:ln w="10000" cap="flat" cmpd="sng" algn="ctr">
          <a:solidFill>
            <a:schemeClr val="accent3">
              <a:hueOff val="2084536"/>
              <a:satOff val="-68956"/>
              <a:lumOff val="-1000"/>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FC88E05-C725-2E44-B7B5-186B43E7DD71}">
      <dsp:nvSpPr>
        <dsp:cNvPr id="0" name=""/>
        <dsp:cNvSpPr/>
      </dsp:nvSpPr>
      <dsp:spPr>
        <a:xfrm>
          <a:off x="5205028" y="3512363"/>
          <a:ext cx="1239101" cy="980611"/>
        </a:xfrm>
        <a:prstGeom prst="chevron">
          <a:avLst>
            <a:gd name="adj" fmla="val 70610"/>
          </a:avLst>
        </a:prstGeom>
        <a:gradFill rotWithShape="0">
          <a:gsLst>
            <a:gs pos="0">
              <a:schemeClr val="accent3">
                <a:hueOff val="2207156"/>
                <a:satOff val="-73012"/>
                <a:lumOff val="-1058"/>
                <a:alphaOff val="0"/>
              </a:schemeClr>
            </a:gs>
            <a:gs pos="90000">
              <a:schemeClr val="accent3">
                <a:hueOff val="2207156"/>
                <a:satOff val="-73012"/>
                <a:lumOff val="-1058"/>
                <a:alphaOff val="0"/>
                <a:shade val="100000"/>
                <a:satMod val="105000"/>
              </a:schemeClr>
            </a:gs>
            <a:gs pos="100000">
              <a:schemeClr val="accent3">
                <a:hueOff val="2207156"/>
                <a:satOff val="-73012"/>
                <a:lumOff val="-1058"/>
                <a:alphaOff val="0"/>
                <a:shade val="80000"/>
                <a:satMod val="120000"/>
              </a:schemeClr>
            </a:gs>
          </a:gsLst>
          <a:path path="circle">
            <a:fillToRect l="100000" t="100000" r="100000" b="100000"/>
          </a:path>
        </a:gradFill>
        <a:ln w="10000" cap="flat" cmpd="sng" algn="ctr">
          <a:solidFill>
            <a:schemeClr val="accent3">
              <a:hueOff val="2207156"/>
              <a:satOff val="-73012"/>
              <a:lumOff val="-1058"/>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8658D67F-8BF6-4045-8732-C76A55E86C3A}">
      <dsp:nvSpPr>
        <dsp:cNvPr id="0" name=""/>
        <dsp:cNvSpPr/>
      </dsp:nvSpPr>
      <dsp:spPr>
        <a:xfrm>
          <a:off x="5949312" y="3512363"/>
          <a:ext cx="1239101" cy="980611"/>
        </a:xfrm>
        <a:prstGeom prst="chevron">
          <a:avLst>
            <a:gd name="adj" fmla="val 70610"/>
          </a:avLst>
        </a:prstGeom>
        <a:gradFill rotWithShape="0">
          <a:gsLst>
            <a:gs pos="0">
              <a:schemeClr val="accent3">
                <a:hueOff val="2329775"/>
                <a:satOff val="-77069"/>
                <a:lumOff val="-1117"/>
                <a:alphaOff val="0"/>
              </a:schemeClr>
            </a:gs>
            <a:gs pos="90000">
              <a:schemeClr val="accent3">
                <a:hueOff val="2329775"/>
                <a:satOff val="-77069"/>
                <a:lumOff val="-1117"/>
                <a:alphaOff val="0"/>
                <a:shade val="100000"/>
                <a:satMod val="105000"/>
              </a:schemeClr>
            </a:gs>
            <a:gs pos="100000">
              <a:schemeClr val="accent3">
                <a:hueOff val="2329775"/>
                <a:satOff val="-77069"/>
                <a:lumOff val="-1117"/>
                <a:alphaOff val="0"/>
                <a:shade val="80000"/>
                <a:satMod val="120000"/>
              </a:schemeClr>
            </a:gs>
          </a:gsLst>
          <a:path path="circle">
            <a:fillToRect l="100000" t="100000" r="100000" b="100000"/>
          </a:path>
        </a:gradFill>
        <a:ln w="10000" cap="flat" cmpd="sng" algn="ctr">
          <a:solidFill>
            <a:schemeClr val="accent3">
              <a:hueOff val="2329775"/>
              <a:satOff val="-77069"/>
              <a:lumOff val="-1117"/>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698C677-BFD1-6844-99AD-BBAC3A9B856E}">
      <dsp:nvSpPr>
        <dsp:cNvPr id="0" name=""/>
        <dsp:cNvSpPr/>
      </dsp:nvSpPr>
      <dsp:spPr>
        <a:xfrm>
          <a:off x="6694185" y="3512363"/>
          <a:ext cx="1239101" cy="980611"/>
        </a:xfrm>
        <a:prstGeom prst="chevron">
          <a:avLst>
            <a:gd name="adj" fmla="val 70610"/>
          </a:avLst>
        </a:prstGeom>
        <a:gradFill rotWithShape="0">
          <a:gsLst>
            <a:gs pos="0">
              <a:schemeClr val="accent3">
                <a:hueOff val="2452395"/>
                <a:satOff val="-81125"/>
                <a:lumOff val="-1176"/>
                <a:alphaOff val="0"/>
              </a:schemeClr>
            </a:gs>
            <a:gs pos="90000">
              <a:schemeClr val="accent3">
                <a:hueOff val="2452395"/>
                <a:satOff val="-81125"/>
                <a:lumOff val="-1176"/>
                <a:alphaOff val="0"/>
                <a:shade val="100000"/>
                <a:satMod val="105000"/>
              </a:schemeClr>
            </a:gs>
            <a:gs pos="100000">
              <a:schemeClr val="accent3">
                <a:hueOff val="2452395"/>
                <a:satOff val="-81125"/>
                <a:lumOff val="-1176"/>
                <a:alphaOff val="0"/>
                <a:shade val="80000"/>
                <a:satMod val="120000"/>
              </a:schemeClr>
            </a:gs>
          </a:gsLst>
          <a:path path="circle">
            <a:fillToRect l="100000" t="100000" r="100000" b="100000"/>
          </a:path>
        </a:gradFill>
        <a:ln w="10000" cap="flat" cmpd="sng" algn="ctr">
          <a:solidFill>
            <a:schemeClr val="accent3">
              <a:hueOff val="2452395"/>
              <a:satOff val="-81125"/>
              <a:lumOff val="-1176"/>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40F4DA4-829F-4148-A82E-8C3D50BE3C59}">
      <dsp:nvSpPr>
        <dsp:cNvPr id="0" name=""/>
        <dsp:cNvSpPr/>
      </dsp:nvSpPr>
      <dsp:spPr>
        <a:xfrm>
          <a:off x="2226713" y="3610424"/>
          <a:ext cx="5364143" cy="784489"/>
        </a:xfrm>
        <a:prstGeom prst="rect">
          <a:avLst/>
        </a:prstGeom>
        <a:solidFill>
          <a:schemeClr val="lt1">
            <a:hueOff val="0"/>
            <a:satOff val="0"/>
            <a:lumOff val="0"/>
            <a:alphaOff val="0"/>
          </a:schemeClr>
        </a:solidFill>
        <a:ln w="10000" cap="flat" cmpd="sng" algn="ctr">
          <a:solidFill>
            <a:schemeClr val="accent3">
              <a:hueOff val="2452395"/>
              <a:satOff val="-81125"/>
              <a:lumOff val="-1176"/>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dirty="0"/>
            <a:t>Automatically recall (without reference to rhymes, counting or other aids) number bonds up to 5 (including subtraction facts) and some number bonds to 10, including double facts</a:t>
          </a:r>
          <a:endParaRPr lang="en-US" sz="1600" kern="1200" dirty="0"/>
        </a:p>
      </dsp:txBody>
      <dsp:txXfrm>
        <a:off x="2226713" y="3610424"/>
        <a:ext cx="5364143" cy="7844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7D83E7-01E0-0D4C-972F-C6035154C4DE}">
      <dsp:nvSpPr>
        <dsp:cNvPr id="0" name=""/>
        <dsp:cNvSpPr/>
      </dsp:nvSpPr>
      <dsp:spPr>
        <a:xfrm>
          <a:off x="2226713" y="2824"/>
          <a:ext cx="5295304" cy="48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marL="0" lvl="0" indent="0" algn="l" defTabSz="844550">
            <a:lnSpc>
              <a:spcPct val="90000"/>
            </a:lnSpc>
            <a:spcBef>
              <a:spcPct val="0"/>
            </a:spcBef>
            <a:spcAft>
              <a:spcPct val="35000"/>
            </a:spcAft>
            <a:buNone/>
          </a:pPr>
          <a:r>
            <a:rPr lang="en-GB" sz="1900" kern="1200" dirty="0"/>
            <a:t>Children at the expected level of development will</a:t>
          </a:r>
          <a:endParaRPr lang="en-US" sz="1900" kern="1200" dirty="0"/>
        </a:p>
      </dsp:txBody>
      <dsp:txXfrm>
        <a:off x="2226713" y="2824"/>
        <a:ext cx="5295304" cy="481391"/>
      </dsp:txXfrm>
    </dsp:sp>
    <dsp:sp modelId="{C06EC8DA-BD34-C64D-97FB-1F374E8C0556}">
      <dsp:nvSpPr>
        <dsp:cNvPr id="0" name=""/>
        <dsp:cNvSpPr/>
      </dsp:nvSpPr>
      <dsp:spPr>
        <a:xfrm>
          <a:off x="2226713" y="484215"/>
          <a:ext cx="1239101" cy="980611"/>
        </a:xfrm>
        <a:prstGeom prst="chevron">
          <a:avLst>
            <a:gd name="adj" fmla="val 70610"/>
          </a:avLst>
        </a:prstGeom>
        <a:gradFill rotWithShape="0">
          <a:gsLst>
            <a:gs pos="0">
              <a:schemeClr val="accent3">
                <a:hueOff val="0"/>
                <a:satOff val="0"/>
                <a:lumOff val="0"/>
                <a:alphaOff val="0"/>
              </a:schemeClr>
            </a:gs>
            <a:gs pos="90000">
              <a:schemeClr val="accent3">
                <a:hueOff val="0"/>
                <a:satOff val="0"/>
                <a:lumOff val="0"/>
                <a:alphaOff val="0"/>
                <a:shade val="100000"/>
                <a:satMod val="105000"/>
              </a:schemeClr>
            </a:gs>
            <a:gs pos="100000">
              <a:schemeClr val="accent3">
                <a:hueOff val="0"/>
                <a:satOff val="0"/>
                <a:lumOff val="0"/>
                <a:alphaOff val="0"/>
                <a:shade val="80000"/>
                <a:satMod val="120000"/>
              </a:schemeClr>
            </a:gs>
          </a:gsLst>
          <a:path path="circle">
            <a:fillToRect l="100000" t="100000" r="100000" b="100000"/>
          </a:path>
        </a:gradFill>
        <a:ln w="10000" cap="flat" cmpd="sng" algn="ctr">
          <a:solidFill>
            <a:schemeClr val="accent3">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D08AD553-2AE8-CB49-8B25-922EC2125B29}">
      <dsp:nvSpPr>
        <dsp:cNvPr id="0" name=""/>
        <dsp:cNvSpPr/>
      </dsp:nvSpPr>
      <dsp:spPr>
        <a:xfrm>
          <a:off x="2970997" y="484215"/>
          <a:ext cx="1239101" cy="980611"/>
        </a:xfrm>
        <a:prstGeom prst="chevron">
          <a:avLst>
            <a:gd name="adj" fmla="val 70610"/>
          </a:avLst>
        </a:prstGeom>
        <a:gradFill rotWithShape="0">
          <a:gsLst>
            <a:gs pos="0">
              <a:schemeClr val="accent3">
                <a:hueOff val="122620"/>
                <a:satOff val="-4056"/>
                <a:lumOff val="-59"/>
                <a:alphaOff val="0"/>
              </a:schemeClr>
            </a:gs>
            <a:gs pos="90000">
              <a:schemeClr val="accent3">
                <a:hueOff val="122620"/>
                <a:satOff val="-4056"/>
                <a:lumOff val="-59"/>
                <a:alphaOff val="0"/>
                <a:shade val="100000"/>
                <a:satMod val="105000"/>
              </a:schemeClr>
            </a:gs>
            <a:gs pos="100000">
              <a:schemeClr val="accent3">
                <a:hueOff val="122620"/>
                <a:satOff val="-4056"/>
                <a:lumOff val="-59"/>
                <a:alphaOff val="0"/>
                <a:shade val="80000"/>
                <a:satMod val="120000"/>
              </a:schemeClr>
            </a:gs>
          </a:gsLst>
          <a:path path="circle">
            <a:fillToRect l="100000" t="100000" r="100000" b="100000"/>
          </a:path>
        </a:gradFill>
        <a:ln w="10000" cap="flat" cmpd="sng" algn="ctr">
          <a:solidFill>
            <a:schemeClr val="accent3">
              <a:hueOff val="122620"/>
              <a:satOff val="-4056"/>
              <a:lumOff val="-59"/>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BB44562-57AD-5545-AAE9-D047F2F9EA21}">
      <dsp:nvSpPr>
        <dsp:cNvPr id="0" name=""/>
        <dsp:cNvSpPr/>
      </dsp:nvSpPr>
      <dsp:spPr>
        <a:xfrm>
          <a:off x="3715870" y="484215"/>
          <a:ext cx="1239101" cy="980611"/>
        </a:xfrm>
        <a:prstGeom prst="chevron">
          <a:avLst>
            <a:gd name="adj" fmla="val 70610"/>
          </a:avLst>
        </a:prstGeom>
        <a:gradFill rotWithShape="0">
          <a:gsLst>
            <a:gs pos="0">
              <a:schemeClr val="accent3">
                <a:hueOff val="245240"/>
                <a:satOff val="-8112"/>
                <a:lumOff val="-118"/>
                <a:alphaOff val="0"/>
              </a:schemeClr>
            </a:gs>
            <a:gs pos="90000">
              <a:schemeClr val="accent3">
                <a:hueOff val="245240"/>
                <a:satOff val="-8112"/>
                <a:lumOff val="-118"/>
                <a:alphaOff val="0"/>
                <a:shade val="100000"/>
                <a:satMod val="105000"/>
              </a:schemeClr>
            </a:gs>
            <a:gs pos="100000">
              <a:schemeClr val="accent3">
                <a:hueOff val="245240"/>
                <a:satOff val="-8112"/>
                <a:lumOff val="-118"/>
                <a:alphaOff val="0"/>
                <a:shade val="80000"/>
                <a:satMod val="120000"/>
              </a:schemeClr>
            </a:gs>
          </a:gsLst>
          <a:path path="circle">
            <a:fillToRect l="100000" t="100000" r="100000" b="100000"/>
          </a:path>
        </a:gradFill>
        <a:ln w="10000" cap="flat" cmpd="sng" algn="ctr">
          <a:solidFill>
            <a:schemeClr val="accent3">
              <a:hueOff val="245240"/>
              <a:satOff val="-8112"/>
              <a:lumOff val="-118"/>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A9E1181-9219-2946-9C77-1F3C69195279}">
      <dsp:nvSpPr>
        <dsp:cNvPr id="0" name=""/>
        <dsp:cNvSpPr/>
      </dsp:nvSpPr>
      <dsp:spPr>
        <a:xfrm>
          <a:off x="4460155" y="484215"/>
          <a:ext cx="1239101" cy="980611"/>
        </a:xfrm>
        <a:prstGeom prst="chevron">
          <a:avLst>
            <a:gd name="adj" fmla="val 70610"/>
          </a:avLst>
        </a:prstGeom>
        <a:gradFill rotWithShape="0">
          <a:gsLst>
            <a:gs pos="0">
              <a:schemeClr val="accent3">
                <a:hueOff val="367859"/>
                <a:satOff val="-12169"/>
                <a:lumOff val="-176"/>
                <a:alphaOff val="0"/>
              </a:schemeClr>
            </a:gs>
            <a:gs pos="90000">
              <a:schemeClr val="accent3">
                <a:hueOff val="367859"/>
                <a:satOff val="-12169"/>
                <a:lumOff val="-176"/>
                <a:alphaOff val="0"/>
                <a:shade val="100000"/>
                <a:satMod val="105000"/>
              </a:schemeClr>
            </a:gs>
            <a:gs pos="100000">
              <a:schemeClr val="accent3">
                <a:hueOff val="367859"/>
                <a:satOff val="-12169"/>
                <a:lumOff val="-176"/>
                <a:alphaOff val="0"/>
                <a:shade val="80000"/>
                <a:satMod val="120000"/>
              </a:schemeClr>
            </a:gs>
          </a:gsLst>
          <a:path path="circle">
            <a:fillToRect l="100000" t="100000" r="100000" b="100000"/>
          </a:path>
        </a:gradFill>
        <a:ln w="10000" cap="flat" cmpd="sng" algn="ctr">
          <a:solidFill>
            <a:schemeClr val="accent3">
              <a:hueOff val="367859"/>
              <a:satOff val="-12169"/>
              <a:lumOff val="-176"/>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B355A81B-1E88-3947-938A-9CC1371521E1}">
      <dsp:nvSpPr>
        <dsp:cNvPr id="0" name=""/>
        <dsp:cNvSpPr/>
      </dsp:nvSpPr>
      <dsp:spPr>
        <a:xfrm>
          <a:off x="5205028" y="484215"/>
          <a:ext cx="1239101" cy="980611"/>
        </a:xfrm>
        <a:prstGeom prst="chevron">
          <a:avLst>
            <a:gd name="adj" fmla="val 70610"/>
          </a:avLst>
        </a:prstGeom>
        <a:gradFill rotWithShape="0">
          <a:gsLst>
            <a:gs pos="0">
              <a:schemeClr val="accent3">
                <a:hueOff val="490479"/>
                <a:satOff val="-16225"/>
                <a:lumOff val="-235"/>
                <a:alphaOff val="0"/>
              </a:schemeClr>
            </a:gs>
            <a:gs pos="90000">
              <a:schemeClr val="accent3">
                <a:hueOff val="490479"/>
                <a:satOff val="-16225"/>
                <a:lumOff val="-235"/>
                <a:alphaOff val="0"/>
                <a:shade val="100000"/>
                <a:satMod val="105000"/>
              </a:schemeClr>
            </a:gs>
            <a:gs pos="100000">
              <a:schemeClr val="accent3">
                <a:hueOff val="490479"/>
                <a:satOff val="-16225"/>
                <a:lumOff val="-235"/>
                <a:alphaOff val="0"/>
                <a:shade val="80000"/>
                <a:satMod val="120000"/>
              </a:schemeClr>
            </a:gs>
          </a:gsLst>
          <a:path path="circle">
            <a:fillToRect l="100000" t="100000" r="100000" b="100000"/>
          </a:path>
        </a:gradFill>
        <a:ln w="10000" cap="flat" cmpd="sng" algn="ctr">
          <a:solidFill>
            <a:schemeClr val="accent3">
              <a:hueOff val="490479"/>
              <a:satOff val="-16225"/>
              <a:lumOff val="-235"/>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80CF371-EAD9-D449-9765-8BF3EC41EDAC}">
      <dsp:nvSpPr>
        <dsp:cNvPr id="0" name=""/>
        <dsp:cNvSpPr/>
      </dsp:nvSpPr>
      <dsp:spPr>
        <a:xfrm>
          <a:off x="5949312" y="484215"/>
          <a:ext cx="1239101" cy="980611"/>
        </a:xfrm>
        <a:prstGeom prst="chevron">
          <a:avLst>
            <a:gd name="adj" fmla="val 70610"/>
          </a:avLst>
        </a:prstGeom>
        <a:gradFill rotWithShape="0">
          <a:gsLst>
            <a:gs pos="0">
              <a:schemeClr val="accent3">
                <a:hueOff val="613099"/>
                <a:satOff val="-20281"/>
                <a:lumOff val="-294"/>
                <a:alphaOff val="0"/>
              </a:schemeClr>
            </a:gs>
            <a:gs pos="90000">
              <a:schemeClr val="accent3">
                <a:hueOff val="613099"/>
                <a:satOff val="-20281"/>
                <a:lumOff val="-294"/>
                <a:alphaOff val="0"/>
                <a:shade val="100000"/>
                <a:satMod val="105000"/>
              </a:schemeClr>
            </a:gs>
            <a:gs pos="100000">
              <a:schemeClr val="accent3">
                <a:hueOff val="613099"/>
                <a:satOff val="-20281"/>
                <a:lumOff val="-294"/>
                <a:alphaOff val="0"/>
                <a:shade val="80000"/>
                <a:satMod val="120000"/>
              </a:schemeClr>
            </a:gs>
          </a:gsLst>
          <a:path path="circle">
            <a:fillToRect l="100000" t="100000" r="100000" b="100000"/>
          </a:path>
        </a:gradFill>
        <a:ln w="10000" cap="flat" cmpd="sng" algn="ctr">
          <a:solidFill>
            <a:schemeClr val="accent3">
              <a:hueOff val="613099"/>
              <a:satOff val="-20281"/>
              <a:lumOff val="-294"/>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54FC8115-6FDB-4C44-BAB8-3D2BED2673AF}">
      <dsp:nvSpPr>
        <dsp:cNvPr id="0" name=""/>
        <dsp:cNvSpPr/>
      </dsp:nvSpPr>
      <dsp:spPr>
        <a:xfrm>
          <a:off x="6694185" y="484215"/>
          <a:ext cx="1239101" cy="980611"/>
        </a:xfrm>
        <a:prstGeom prst="chevron">
          <a:avLst>
            <a:gd name="adj" fmla="val 70610"/>
          </a:avLst>
        </a:prstGeom>
        <a:gradFill rotWithShape="0">
          <a:gsLst>
            <a:gs pos="0">
              <a:schemeClr val="accent3">
                <a:hueOff val="735719"/>
                <a:satOff val="-24338"/>
                <a:lumOff val="-353"/>
                <a:alphaOff val="0"/>
              </a:schemeClr>
            </a:gs>
            <a:gs pos="90000">
              <a:schemeClr val="accent3">
                <a:hueOff val="735719"/>
                <a:satOff val="-24338"/>
                <a:lumOff val="-353"/>
                <a:alphaOff val="0"/>
                <a:shade val="100000"/>
                <a:satMod val="105000"/>
              </a:schemeClr>
            </a:gs>
            <a:gs pos="100000">
              <a:schemeClr val="accent3">
                <a:hueOff val="735719"/>
                <a:satOff val="-24338"/>
                <a:lumOff val="-353"/>
                <a:alphaOff val="0"/>
                <a:shade val="80000"/>
                <a:satMod val="120000"/>
              </a:schemeClr>
            </a:gs>
          </a:gsLst>
          <a:path path="circle">
            <a:fillToRect l="100000" t="100000" r="100000" b="100000"/>
          </a:path>
        </a:gradFill>
        <a:ln w="10000" cap="flat" cmpd="sng" algn="ctr">
          <a:solidFill>
            <a:schemeClr val="accent3">
              <a:hueOff val="735719"/>
              <a:satOff val="-24338"/>
              <a:lumOff val="-353"/>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69BD71AB-8C53-474D-945F-7D388EC36E49}">
      <dsp:nvSpPr>
        <dsp:cNvPr id="0" name=""/>
        <dsp:cNvSpPr/>
      </dsp:nvSpPr>
      <dsp:spPr>
        <a:xfrm>
          <a:off x="2226713" y="582277"/>
          <a:ext cx="5364143" cy="784489"/>
        </a:xfrm>
        <a:prstGeom prst="rect">
          <a:avLst/>
        </a:prstGeom>
        <a:solidFill>
          <a:schemeClr val="lt1">
            <a:hueOff val="0"/>
            <a:satOff val="0"/>
            <a:lumOff val="0"/>
            <a:alphaOff val="0"/>
          </a:schemeClr>
        </a:solidFill>
        <a:ln w="10000" cap="flat" cmpd="sng" algn="ctr">
          <a:solidFill>
            <a:schemeClr val="accent3">
              <a:hueOff val="0"/>
              <a:satOff val="0"/>
              <a:lumOff val="0"/>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a:t>-Have a deep understanding of number to 10, including the composition of each number</a:t>
          </a:r>
          <a:endParaRPr lang="en-US" sz="1600" kern="1200" dirty="0"/>
        </a:p>
      </dsp:txBody>
      <dsp:txXfrm>
        <a:off x="2226713" y="582277"/>
        <a:ext cx="5364143" cy="784489"/>
      </dsp:txXfrm>
    </dsp:sp>
    <dsp:sp modelId="{80FDFD42-1449-9140-8EAC-465A6B6FCA0E}">
      <dsp:nvSpPr>
        <dsp:cNvPr id="0" name=""/>
        <dsp:cNvSpPr/>
      </dsp:nvSpPr>
      <dsp:spPr>
        <a:xfrm>
          <a:off x="2226713" y="1516898"/>
          <a:ext cx="5295304" cy="48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marL="0" lvl="0" indent="0" algn="l" defTabSz="844550">
            <a:lnSpc>
              <a:spcPct val="90000"/>
            </a:lnSpc>
            <a:spcBef>
              <a:spcPct val="0"/>
            </a:spcBef>
            <a:spcAft>
              <a:spcPct val="35000"/>
            </a:spcAft>
            <a:buNone/>
          </a:pPr>
          <a:endParaRPr lang="en-US" sz="1900" kern="1200" dirty="0"/>
        </a:p>
      </dsp:txBody>
      <dsp:txXfrm>
        <a:off x="2226713" y="1516898"/>
        <a:ext cx="5295304" cy="481391"/>
      </dsp:txXfrm>
    </dsp:sp>
    <dsp:sp modelId="{BF6FD35D-A7E2-5848-9EE1-2B89CE8F4E60}">
      <dsp:nvSpPr>
        <dsp:cNvPr id="0" name=""/>
        <dsp:cNvSpPr/>
      </dsp:nvSpPr>
      <dsp:spPr>
        <a:xfrm>
          <a:off x="2226713" y="1998289"/>
          <a:ext cx="1239101" cy="980611"/>
        </a:xfrm>
        <a:prstGeom prst="chevron">
          <a:avLst>
            <a:gd name="adj" fmla="val 70610"/>
          </a:avLst>
        </a:prstGeom>
        <a:gradFill rotWithShape="0">
          <a:gsLst>
            <a:gs pos="0">
              <a:schemeClr val="accent3">
                <a:hueOff val="858338"/>
                <a:satOff val="-28394"/>
                <a:lumOff val="-412"/>
                <a:alphaOff val="0"/>
              </a:schemeClr>
            </a:gs>
            <a:gs pos="90000">
              <a:schemeClr val="accent3">
                <a:hueOff val="858338"/>
                <a:satOff val="-28394"/>
                <a:lumOff val="-412"/>
                <a:alphaOff val="0"/>
                <a:shade val="100000"/>
                <a:satMod val="105000"/>
              </a:schemeClr>
            </a:gs>
            <a:gs pos="100000">
              <a:schemeClr val="accent3">
                <a:hueOff val="858338"/>
                <a:satOff val="-28394"/>
                <a:lumOff val="-412"/>
                <a:alphaOff val="0"/>
                <a:shade val="80000"/>
                <a:satMod val="120000"/>
              </a:schemeClr>
            </a:gs>
          </a:gsLst>
          <a:path path="circle">
            <a:fillToRect l="100000" t="100000" r="100000" b="100000"/>
          </a:path>
        </a:gradFill>
        <a:ln w="10000" cap="flat" cmpd="sng" algn="ctr">
          <a:solidFill>
            <a:schemeClr val="accent3">
              <a:hueOff val="858338"/>
              <a:satOff val="-28394"/>
              <a:lumOff val="-412"/>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FFDA7477-A19C-294B-A868-A0F17D06F247}">
      <dsp:nvSpPr>
        <dsp:cNvPr id="0" name=""/>
        <dsp:cNvSpPr/>
      </dsp:nvSpPr>
      <dsp:spPr>
        <a:xfrm>
          <a:off x="2970997" y="1998289"/>
          <a:ext cx="1239101" cy="980611"/>
        </a:xfrm>
        <a:prstGeom prst="chevron">
          <a:avLst>
            <a:gd name="adj" fmla="val 70610"/>
          </a:avLst>
        </a:prstGeom>
        <a:gradFill rotWithShape="0">
          <a:gsLst>
            <a:gs pos="0">
              <a:schemeClr val="accent3">
                <a:hueOff val="980958"/>
                <a:satOff val="-32450"/>
                <a:lumOff val="-470"/>
                <a:alphaOff val="0"/>
              </a:schemeClr>
            </a:gs>
            <a:gs pos="90000">
              <a:schemeClr val="accent3">
                <a:hueOff val="980958"/>
                <a:satOff val="-32450"/>
                <a:lumOff val="-470"/>
                <a:alphaOff val="0"/>
                <a:shade val="100000"/>
                <a:satMod val="105000"/>
              </a:schemeClr>
            </a:gs>
            <a:gs pos="100000">
              <a:schemeClr val="accent3">
                <a:hueOff val="980958"/>
                <a:satOff val="-32450"/>
                <a:lumOff val="-470"/>
                <a:alphaOff val="0"/>
                <a:shade val="80000"/>
                <a:satMod val="120000"/>
              </a:schemeClr>
            </a:gs>
          </a:gsLst>
          <a:path path="circle">
            <a:fillToRect l="100000" t="100000" r="100000" b="100000"/>
          </a:path>
        </a:gradFill>
        <a:ln w="10000" cap="flat" cmpd="sng" algn="ctr">
          <a:solidFill>
            <a:schemeClr val="accent3">
              <a:hueOff val="980958"/>
              <a:satOff val="-32450"/>
              <a:lumOff val="-470"/>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30DC9C60-3D65-4F4F-8009-187827629FA3}">
      <dsp:nvSpPr>
        <dsp:cNvPr id="0" name=""/>
        <dsp:cNvSpPr/>
      </dsp:nvSpPr>
      <dsp:spPr>
        <a:xfrm>
          <a:off x="3715870" y="1998289"/>
          <a:ext cx="1239101" cy="980611"/>
        </a:xfrm>
        <a:prstGeom prst="chevron">
          <a:avLst>
            <a:gd name="adj" fmla="val 70610"/>
          </a:avLst>
        </a:prstGeom>
        <a:gradFill rotWithShape="0">
          <a:gsLst>
            <a:gs pos="0">
              <a:schemeClr val="accent3">
                <a:hueOff val="1103578"/>
                <a:satOff val="-36506"/>
                <a:lumOff val="-529"/>
                <a:alphaOff val="0"/>
              </a:schemeClr>
            </a:gs>
            <a:gs pos="90000">
              <a:schemeClr val="accent3">
                <a:hueOff val="1103578"/>
                <a:satOff val="-36506"/>
                <a:lumOff val="-529"/>
                <a:alphaOff val="0"/>
                <a:shade val="100000"/>
                <a:satMod val="105000"/>
              </a:schemeClr>
            </a:gs>
            <a:gs pos="100000">
              <a:schemeClr val="accent3">
                <a:hueOff val="1103578"/>
                <a:satOff val="-36506"/>
                <a:lumOff val="-529"/>
                <a:alphaOff val="0"/>
                <a:shade val="80000"/>
                <a:satMod val="120000"/>
              </a:schemeClr>
            </a:gs>
          </a:gsLst>
          <a:path path="circle">
            <a:fillToRect l="100000" t="100000" r="100000" b="100000"/>
          </a:path>
        </a:gradFill>
        <a:ln w="10000" cap="flat" cmpd="sng" algn="ctr">
          <a:solidFill>
            <a:schemeClr val="accent3">
              <a:hueOff val="1103578"/>
              <a:satOff val="-36506"/>
              <a:lumOff val="-529"/>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0BAA080-2C59-FB4D-9F08-63FF5FD1102C}">
      <dsp:nvSpPr>
        <dsp:cNvPr id="0" name=""/>
        <dsp:cNvSpPr/>
      </dsp:nvSpPr>
      <dsp:spPr>
        <a:xfrm>
          <a:off x="4460155" y="1998289"/>
          <a:ext cx="1239101" cy="980611"/>
        </a:xfrm>
        <a:prstGeom prst="chevron">
          <a:avLst>
            <a:gd name="adj" fmla="val 70610"/>
          </a:avLst>
        </a:prstGeom>
        <a:gradFill rotWithShape="0">
          <a:gsLst>
            <a:gs pos="0">
              <a:schemeClr val="accent3">
                <a:hueOff val="1226198"/>
                <a:satOff val="-40562"/>
                <a:lumOff val="-588"/>
                <a:alphaOff val="0"/>
              </a:schemeClr>
            </a:gs>
            <a:gs pos="90000">
              <a:schemeClr val="accent3">
                <a:hueOff val="1226198"/>
                <a:satOff val="-40562"/>
                <a:lumOff val="-588"/>
                <a:alphaOff val="0"/>
                <a:shade val="100000"/>
                <a:satMod val="105000"/>
              </a:schemeClr>
            </a:gs>
            <a:gs pos="100000">
              <a:schemeClr val="accent3">
                <a:hueOff val="1226198"/>
                <a:satOff val="-40562"/>
                <a:lumOff val="-588"/>
                <a:alphaOff val="0"/>
                <a:shade val="80000"/>
                <a:satMod val="120000"/>
              </a:schemeClr>
            </a:gs>
          </a:gsLst>
          <a:path path="circle">
            <a:fillToRect l="100000" t="100000" r="100000" b="100000"/>
          </a:path>
        </a:gradFill>
        <a:ln w="10000" cap="flat" cmpd="sng" algn="ctr">
          <a:solidFill>
            <a:schemeClr val="accent3">
              <a:hueOff val="1226198"/>
              <a:satOff val="-40562"/>
              <a:lumOff val="-588"/>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8B73F5A9-E61E-0441-978A-3F8B7CB1385B}">
      <dsp:nvSpPr>
        <dsp:cNvPr id="0" name=""/>
        <dsp:cNvSpPr/>
      </dsp:nvSpPr>
      <dsp:spPr>
        <a:xfrm>
          <a:off x="5205028" y="1998289"/>
          <a:ext cx="1239101" cy="980611"/>
        </a:xfrm>
        <a:prstGeom prst="chevron">
          <a:avLst>
            <a:gd name="adj" fmla="val 70610"/>
          </a:avLst>
        </a:prstGeom>
        <a:gradFill rotWithShape="0">
          <a:gsLst>
            <a:gs pos="0">
              <a:schemeClr val="accent3">
                <a:hueOff val="1348817"/>
                <a:satOff val="-44619"/>
                <a:lumOff val="-647"/>
                <a:alphaOff val="0"/>
              </a:schemeClr>
            </a:gs>
            <a:gs pos="90000">
              <a:schemeClr val="accent3">
                <a:hueOff val="1348817"/>
                <a:satOff val="-44619"/>
                <a:lumOff val="-647"/>
                <a:alphaOff val="0"/>
                <a:shade val="100000"/>
                <a:satMod val="105000"/>
              </a:schemeClr>
            </a:gs>
            <a:gs pos="100000">
              <a:schemeClr val="accent3">
                <a:hueOff val="1348817"/>
                <a:satOff val="-44619"/>
                <a:lumOff val="-647"/>
                <a:alphaOff val="0"/>
                <a:shade val="80000"/>
                <a:satMod val="120000"/>
              </a:schemeClr>
            </a:gs>
          </a:gsLst>
          <a:path path="circle">
            <a:fillToRect l="100000" t="100000" r="100000" b="100000"/>
          </a:path>
        </a:gradFill>
        <a:ln w="10000" cap="flat" cmpd="sng" algn="ctr">
          <a:solidFill>
            <a:schemeClr val="accent3">
              <a:hueOff val="1348817"/>
              <a:satOff val="-44619"/>
              <a:lumOff val="-647"/>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AD082B18-CCC0-3F44-BB76-5BF12B3D82F6}">
      <dsp:nvSpPr>
        <dsp:cNvPr id="0" name=""/>
        <dsp:cNvSpPr/>
      </dsp:nvSpPr>
      <dsp:spPr>
        <a:xfrm>
          <a:off x="5949312" y="1998289"/>
          <a:ext cx="1239101" cy="980611"/>
        </a:xfrm>
        <a:prstGeom prst="chevron">
          <a:avLst>
            <a:gd name="adj" fmla="val 70610"/>
          </a:avLst>
        </a:prstGeom>
        <a:gradFill rotWithShape="0">
          <a:gsLst>
            <a:gs pos="0">
              <a:schemeClr val="accent3">
                <a:hueOff val="1471437"/>
                <a:satOff val="-48675"/>
                <a:lumOff val="-706"/>
                <a:alphaOff val="0"/>
              </a:schemeClr>
            </a:gs>
            <a:gs pos="90000">
              <a:schemeClr val="accent3">
                <a:hueOff val="1471437"/>
                <a:satOff val="-48675"/>
                <a:lumOff val="-706"/>
                <a:alphaOff val="0"/>
                <a:shade val="100000"/>
                <a:satMod val="105000"/>
              </a:schemeClr>
            </a:gs>
            <a:gs pos="100000">
              <a:schemeClr val="accent3">
                <a:hueOff val="1471437"/>
                <a:satOff val="-48675"/>
                <a:lumOff val="-706"/>
                <a:alphaOff val="0"/>
                <a:shade val="80000"/>
                <a:satMod val="120000"/>
              </a:schemeClr>
            </a:gs>
          </a:gsLst>
          <a:path path="circle">
            <a:fillToRect l="100000" t="100000" r="100000" b="100000"/>
          </a:path>
        </a:gradFill>
        <a:ln w="10000" cap="flat" cmpd="sng" algn="ctr">
          <a:solidFill>
            <a:schemeClr val="accent3">
              <a:hueOff val="1471437"/>
              <a:satOff val="-48675"/>
              <a:lumOff val="-706"/>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8BCC977-4381-0943-A42A-CC053A8A35CD}">
      <dsp:nvSpPr>
        <dsp:cNvPr id="0" name=""/>
        <dsp:cNvSpPr/>
      </dsp:nvSpPr>
      <dsp:spPr>
        <a:xfrm>
          <a:off x="6694185" y="1998289"/>
          <a:ext cx="1239101" cy="980611"/>
        </a:xfrm>
        <a:prstGeom prst="chevron">
          <a:avLst>
            <a:gd name="adj" fmla="val 70610"/>
          </a:avLst>
        </a:prstGeom>
        <a:gradFill rotWithShape="0">
          <a:gsLst>
            <a:gs pos="0">
              <a:schemeClr val="accent3">
                <a:hueOff val="1594057"/>
                <a:satOff val="-52731"/>
                <a:lumOff val="-764"/>
                <a:alphaOff val="0"/>
              </a:schemeClr>
            </a:gs>
            <a:gs pos="90000">
              <a:schemeClr val="accent3">
                <a:hueOff val="1594057"/>
                <a:satOff val="-52731"/>
                <a:lumOff val="-764"/>
                <a:alphaOff val="0"/>
                <a:shade val="100000"/>
                <a:satMod val="105000"/>
              </a:schemeClr>
            </a:gs>
            <a:gs pos="100000">
              <a:schemeClr val="accent3">
                <a:hueOff val="1594057"/>
                <a:satOff val="-52731"/>
                <a:lumOff val="-764"/>
                <a:alphaOff val="0"/>
                <a:shade val="80000"/>
                <a:satMod val="120000"/>
              </a:schemeClr>
            </a:gs>
          </a:gsLst>
          <a:path path="circle">
            <a:fillToRect l="100000" t="100000" r="100000" b="100000"/>
          </a:path>
        </a:gradFill>
        <a:ln w="10000" cap="flat" cmpd="sng" algn="ctr">
          <a:solidFill>
            <a:schemeClr val="accent3">
              <a:hueOff val="1594057"/>
              <a:satOff val="-52731"/>
              <a:lumOff val="-764"/>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C9A20AAC-7FF2-804B-BB47-3A5F1D17EB77}">
      <dsp:nvSpPr>
        <dsp:cNvPr id="0" name=""/>
        <dsp:cNvSpPr/>
      </dsp:nvSpPr>
      <dsp:spPr>
        <a:xfrm>
          <a:off x="2226713" y="2096350"/>
          <a:ext cx="5364143" cy="784489"/>
        </a:xfrm>
        <a:prstGeom prst="rect">
          <a:avLst/>
        </a:prstGeom>
        <a:solidFill>
          <a:schemeClr val="lt1">
            <a:hueOff val="0"/>
            <a:satOff val="0"/>
            <a:lumOff val="0"/>
            <a:alphaOff val="0"/>
          </a:schemeClr>
        </a:solidFill>
        <a:ln w="10000" cap="flat" cmpd="sng" algn="ctr">
          <a:solidFill>
            <a:schemeClr val="accent3">
              <a:hueOff val="1226198"/>
              <a:satOff val="-40562"/>
              <a:lumOff val="-588"/>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dirty="0"/>
            <a:t>-Compare quantities up to 10 in different contexts, recognising when one quantity is greater than, less than or the same as the other quantity</a:t>
          </a:r>
          <a:endParaRPr lang="en-US" sz="1600" kern="1200" dirty="0"/>
        </a:p>
      </dsp:txBody>
      <dsp:txXfrm>
        <a:off x="2226713" y="2096350"/>
        <a:ext cx="5364143" cy="784489"/>
      </dsp:txXfrm>
    </dsp:sp>
    <dsp:sp modelId="{A3DC8812-8896-9942-BC3D-5B16BDAA49CE}">
      <dsp:nvSpPr>
        <dsp:cNvPr id="0" name=""/>
        <dsp:cNvSpPr/>
      </dsp:nvSpPr>
      <dsp:spPr>
        <a:xfrm>
          <a:off x="2226713" y="3030972"/>
          <a:ext cx="5295304" cy="481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b" anchorCtr="0">
          <a:noAutofit/>
        </a:bodyPr>
        <a:lstStyle/>
        <a:p>
          <a:pPr marL="0" lvl="0" indent="0" algn="l" defTabSz="844550">
            <a:lnSpc>
              <a:spcPct val="90000"/>
            </a:lnSpc>
            <a:spcBef>
              <a:spcPct val="0"/>
            </a:spcBef>
            <a:spcAft>
              <a:spcPct val="35000"/>
            </a:spcAft>
            <a:buNone/>
          </a:pPr>
          <a:endParaRPr lang="en-US" sz="1900" kern="1200" dirty="0"/>
        </a:p>
      </dsp:txBody>
      <dsp:txXfrm>
        <a:off x="2226713" y="3030972"/>
        <a:ext cx="5295304" cy="481391"/>
      </dsp:txXfrm>
    </dsp:sp>
    <dsp:sp modelId="{1D8ECA64-3494-5943-8868-2B995F389F47}">
      <dsp:nvSpPr>
        <dsp:cNvPr id="0" name=""/>
        <dsp:cNvSpPr/>
      </dsp:nvSpPr>
      <dsp:spPr>
        <a:xfrm>
          <a:off x="2226713" y="3512363"/>
          <a:ext cx="1239101" cy="980611"/>
        </a:xfrm>
        <a:prstGeom prst="chevron">
          <a:avLst>
            <a:gd name="adj" fmla="val 70610"/>
          </a:avLst>
        </a:prstGeom>
        <a:gradFill rotWithShape="0">
          <a:gsLst>
            <a:gs pos="0">
              <a:schemeClr val="accent3">
                <a:hueOff val="1716677"/>
                <a:satOff val="-56787"/>
                <a:lumOff val="-823"/>
                <a:alphaOff val="0"/>
              </a:schemeClr>
            </a:gs>
            <a:gs pos="90000">
              <a:schemeClr val="accent3">
                <a:hueOff val="1716677"/>
                <a:satOff val="-56787"/>
                <a:lumOff val="-823"/>
                <a:alphaOff val="0"/>
                <a:shade val="100000"/>
                <a:satMod val="105000"/>
              </a:schemeClr>
            </a:gs>
            <a:gs pos="100000">
              <a:schemeClr val="accent3">
                <a:hueOff val="1716677"/>
                <a:satOff val="-56787"/>
                <a:lumOff val="-823"/>
                <a:alphaOff val="0"/>
                <a:shade val="80000"/>
                <a:satMod val="120000"/>
              </a:schemeClr>
            </a:gs>
          </a:gsLst>
          <a:path path="circle">
            <a:fillToRect l="100000" t="100000" r="100000" b="100000"/>
          </a:path>
        </a:gradFill>
        <a:ln w="10000" cap="flat" cmpd="sng" algn="ctr">
          <a:solidFill>
            <a:schemeClr val="accent3">
              <a:hueOff val="1716677"/>
              <a:satOff val="-56787"/>
              <a:lumOff val="-823"/>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EDB8031D-8B81-064F-867F-61C2A67E55BF}">
      <dsp:nvSpPr>
        <dsp:cNvPr id="0" name=""/>
        <dsp:cNvSpPr/>
      </dsp:nvSpPr>
      <dsp:spPr>
        <a:xfrm>
          <a:off x="2970997" y="3512363"/>
          <a:ext cx="1239101" cy="980611"/>
        </a:xfrm>
        <a:prstGeom prst="chevron">
          <a:avLst>
            <a:gd name="adj" fmla="val 70610"/>
          </a:avLst>
        </a:prstGeom>
        <a:gradFill rotWithShape="0">
          <a:gsLst>
            <a:gs pos="0">
              <a:schemeClr val="accent3">
                <a:hueOff val="1839296"/>
                <a:satOff val="-60844"/>
                <a:lumOff val="-882"/>
                <a:alphaOff val="0"/>
              </a:schemeClr>
            </a:gs>
            <a:gs pos="90000">
              <a:schemeClr val="accent3">
                <a:hueOff val="1839296"/>
                <a:satOff val="-60844"/>
                <a:lumOff val="-882"/>
                <a:alphaOff val="0"/>
                <a:shade val="100000"/>
                <a:satMod val="105000"/>
              </a:schemeClr>
            </a:gs>
            <a:gs pos="100000">
              <a:schemeClr val="accent3">
                <a:hueOff val="1839296"/>
                <a:satOff val="-60844"/>
                <a:lumOff val="-882"/>
                <a:alphaOff val="0"/>
                <a:shade val="80000"/>
                <a:satMod val="120000"/>
              </a:schemeClr>
            </a:gs>
          </a:gsLst>
          <a:path path="circle">
            <a:fillToRect l="100000" t="100000" r="100000" b="100000"/>
          </a:path>
        </a:gradFill>
        <a:ln w="10000" cap="flat" cmpd="sng" algn="ctr">
          <a:solidFill>
            <a:schemeClr val="accent3">
              <a:hueOff val="1839296"/>
              <a:satOff val="-60844"/>
              <a:lumOff val="-882"/>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912B48C-E0C8-3E43-B81B-22F5FBB49AE2}">
      <dsp:nvSpPr>
        <dsp:cNvPr id="0" name=""/>
        <dsp:cNvSpPr/>
      </dsp:nvSpPr>
      <dsp:spPr>
        <a:xfrm>
          <a:off x="3715870" y="3512363"/>
          <a:ext cx="1239101" cy="980611"/>
        </a:xfrm>
        <a:prstGeom prst="chevron">
          <a:avLst>
            <a:gd name="adj" fmla="val 70610"/>
          </a:avLst>
        </a:prstGeom>
        <a:gradFill rotWithShape="0">
          <a:gsLst>
            <a:gs pos="0">
              <a:schemeClr val="accent3">
                <a:hueOff val="1961916"/>
                <a:satOff val="-64900"/>
                <a:lumOff val="-941"/>
                <a:alphaOff val="0"/>
              </a:schemeClr>
            </a:gs>
            <a:gs pos="90000">
              <a:schemeClr val="accent3">
                <a:hueOff val="1961916"/>
                <a:satOff val="-64900"/>
                <a:lumOff val="-941"/>
                <a:alphaOff val="0"/>
                <a:shade val="100000"/>
                <a:satMod val="105000"/>
              </a:schemeClr>
            </a:gs>
            <a:gs pos="100000">
              <a:schemeClr val="accent3">
                <a:hueOff val="1961916"/>
                <a:satOff val="-64900"/>
                <a:lumOff val="-941"/>
                <a:alphaOff val="0"/>
                <a:shade val="80000"/>
                <a:satMod val="120000"/>
              </a:schemeClr>
            </a:gs>
          </a:gsLst>
          <a:path path="circle">
            <a:fillToRect l="100000" t="100000" r="100000" b="100000"/>
          </a:path>
        </a:gradFill>
        <a:ln w="10000" cap="flat" cmpd="sng" algn="ctr">
          <a:solidFill>
            <a:schemeClr val="accent3">
              <a:hueOff val="1961916"/>
              <a:satOff val="-64900"/>
              <a:lumOff val="-941"/>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9671B06-C2CC-9B45-8F83-3987AC90445C}">
      <dsp:nvSpPr>
        <dsp:cNvPr id="0" name=""/>
        <dsp:cNvSpPr/>
      </dsp:nvSpPr>
      <dsp:spPr>
        <a:xfrm>
          <a:off x="4460155" y="3512363"/>
          <a:ext cx="1239101" cy="980611"/>
        </a:xfrm>
        <a:prstGeom prst="chevron">
          <a:avLst>
            <a:gd name="adj" fmla="val 70610"/>
          </a:avLst>
        </a:prstGeom>
        <a:gradFill rotWithShape="0">
          <a:gsLst>
            <a:gs pos="0">
              <a:schemeClr val="accent3">
                <a:hueOff val="2084536"/>
                <a:satOff val="-68956"/>
                <a:lumOff val="-1000"/>
                <a:alphaOff val="0"/>
              </a:schemeClr>
            </a:gs>
            <a:gs pos="90000">
              <a:schemeClr val="accent3">
                <a:hueOff val="2084536"/>
                <a:satOff val="-68956"/>
                <a:lumOff val="-1000"/>
                <a:alphaOff val="0"/>
                <a:shade val="100000"/>
                <a:satMod val="105000"/>
              </a:schemeClr>
            </a:gs>
            <a:gs pos="100000">
              <a:schemeClr val="accent3">
                <a:hueOff val="2084536"/>
                <a:satOff val="-68956"/>
                <a:lumOff val="-1000"/>
                <a:alphaOff val="0"/>
                <a:shade val="80000"/>
                <a:satMod val="120000"/>
              </a:schemeClr>
            </a:gs>
          </a:gsLst>
          <a:path path="circle">
            <a:fillToRect l="100000" t="100000" r="100000" b="100000"/>
          </a:path>
        </a:gradFill>
        <a:ln w="10000" cap="flat" cmpd="sng" algn="ctr">
          <a:solidFill>
            <a:schemeClr val="accent3">
              <a:hueOff val="2084536"/>
              <a:satOff val="-68956"/>
              <a:lumOff val="-1000"/>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FC88E05-C725-2E44-B7B5-186B43E7DD71}">
      <dsp:nvSpPr>
        <dsp:cNvPr id="0" name=""/>
        <dsp:cNvSpPr/>
      </dsp:nvSpPr>
      <dsp:spPr>
        <a:xfrm>
          <a:off x="5205028" y="3512363"/>
          <a:ext cx="1239101" cy="980611"/>
        </a:xfrm>
        <a:prstGeom prst="chevron">
          <a:avLst>
            <a:gd name="adj" fmla="val 70610"/>
          </a:avLst>
        </a:prstGeom>
        <a:gradFill rotWithShape="0">
          <a:gsLst>
            <a:gs pos="0">
              <a:schemeClr val="accent3">
                <a:hueOff val="2207156"/>
                <a:satOff val="-73012"/>
                <a:lumOff val="-1058"/>
                <a:alphaOff val="0"/>
              </a:schemeClr>
            </a:gs>
            <a:gs pos="90000">
              <a:schemeClr val="accent3">
                <a:hueOff val="2207156"/>
                <a:satOff val="-73012"/>
                <a:lumOff val="-1058"/>
                <a:alphaOff val="0"/>
                <a:shade val="100000"/>
                <a:satMod val="105000"/>
              </a:schemeClr>
            </a:gs>
            <a:gs pos="100000">
              <a:schemeClr val="accent3">
                <a:hueOff val="2207156"/>
                <a:satOff val="-73012"/>
                <a:lumOff val="-1058"/>
                <a:alphaOff val="0"/>
                <a:shade val="80000"/>
                <a:satMod val="120000"/>
              </a:schemeClr>
            </a:gs>
          </a:gsLst>
          <a:path path="circle">
            <a:fillToRect l="100000" t="100000" r="100000" b="100000"/>
          </a:path>
        </a:gradFill>
        <a:ln w="10000" cap="flat" cmpd="sng" algn="ctr">
          <a:solidFill>
            <a:schemeClr val="accent3">
              <a:hueOff val="2207156"/>
              <a:satOff val="-73012"/>
              <a:lumOff val="-1058"/>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8658D67F-8BF6-4045-8732-C76A55E86C3A}">
      <dsp:nvSpPr>
        <dsp:cNvPr id="0" name=""/>
        <dsp:cNvSpPr/>
      </dsp:nvSpPr>
      <dsp:spPr>
        <a:xfrm>
          <a:off x="5949312" y="3512363"/>
          <a:ext cx="1239101" cy="980611"/>
        </a:xfrm>
        <a:prstGeom prst="chevron">
          <a:avLst>
            <a:gd name="adj" fmla="val 70610"/>
          </a:avLst>
        </a:prstGeom>
        <a:gradFill rotWithShape="0">
          <a:gsLst>
            <a:gs pos="0">
              <a:schemeClr val="accent3">
                <a:hueOff val="2329775"/>
                <a:satOff val="-77069"/>
                <a:lumOff val="-1117"/>
                <a:alphaOff val="0"/>
              </a:schemeClr>
            </a:gs>
            <a:gs pos="90000">
              <a:schemeClr val="accent3">
                <a:hueOff val="2329775"/>
                <a:satOff val="-77069"/>
                <a:lumOff val="-1117"/>
                <a:alphaOff val="0"/>
                <a:shade val="100000"/>
                <a:satMod val="105000"/>
              </a:schemeClr>
            </a:gs>
            <a:gs pos="100000">
              <a:schemeClr val="accent3">
                <a:hueOff val="2329775"/>
                <a:satOff val="-77069"/>
                <a:lumOff val="-1117"/>
                <a:alphaOff val="0"/>
                <a:shade val="80000"/>
                <a:satMod val="120000"/>
              </a:schemeClr>
            </a:gs>
          </a:gsLst>
          <a:path path="circle">
            <a:fillToRect l="100000" t="100000" r="100000" b="100000"/>
          </a:path>
        </a:gradFill>
        <a:ln w="10000" cap="flat" cmpd="sng" algn="ctr">
          <a:solidFill>
            <a:schemeClr val="accent3">
              <a:hueOff val="2329775"/>
              <a:satOff val="-77069"/>
              <a:lumOff val="-1117"/>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7698C677-BFD1-6844-99AD-BBAC3A9B856E}">
      <dsp:nvSpPr>
        <dsp:cNvPr id="0" name=""/>
        <dsp:cNvSpPr/>
      </dsp:nvSpPr>
      <dsp:spPr>
        <a:xfrm>
          <a:off x="6694185" y="3512363"/>
          <a:ext cx="1239101" cy="980611"/>
        </a:xfrm>
        <a:prstGeom prst="chevron">
          <a:avLst>
            <a:gd name="adj" fmla="val 70610"/>
          </a:avLst>
        </a:prstGeom>
        <a:gradFill rotWithShape="0">
          <a:gsLst>
            <a:gs pos="0">
              <a:schemeClr val="accent3">
                <a:hueOff val="2452395"/>
                <a:satOff val="-81125"/>
                <a:lumOff val="-1176"/>
                <a:alphaOff val="0"/>
              </a:schemeClr>
            </a:gs>
            <a:gs pos="90000">
              <a:schemeClr val="accent3">
                <a:hueOff val="2452395"/>
                <a:satOff val="-81125"/>
                <a:lumOff val="-1176"/>
                <a:alphaOff val="0"/>
                <a:shade val="100000"/>
                <a:satMod val="105000"/>
              </a:schemeClr>
            </a:gs>
            <a:gs pos="100000">
              <a:schemeClr val="accent3">
                <a:hueOff val="2452395"/>
                <a:satOff val="-81125"/>
                <a:lumOff val="-1176"/>
                <a:alphaOff val="0"/>
                <a:shade val="80000"/>
                <a:satMod val="120000"/>
              </a:schemeClr>
            </a:gs>
          </a:gsLst>
          <a:path path="circle">
            <a:fillToRect l="100000" t="100000" r="100000" b="100000"/>
          </a:path>
        </a:gradFill>
        <a:ln w="10000" cap="flat" cmpd="sng" algn="ctr">
          <a:solidFill>
            <a:schemeClr val="accent3">
              <a:hueOff val="2452395"/>
              <a:satOff val="-81125"/>
              <a:lumOff val="-1176"/>
              <a:alphaOff val="0"/>
            </a:schemeClr>
          </a:solidFill>
          <a:prstDash val="solid"/>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140F4DA4-829F-4148-A82E-8C3D50BE3C59}">
      <dsp:nvSpPr>
        <dsp:cNvPr id="0" name=""/>
        <dsp:cNvSpPr/>
      </dsp:nvSpPr>
      <dsp:spPr>
        <a:xfrm>
          <a:off x="2226713" y="3610424"/>
          <a:ext cx="5364143" cy="784489"/>
        </a:xfrm>
        <a:prstGeom prst="rect">
          <a:avLst/>
        </a:prstGeom>
        <a:solidFill>
          <a:schemeClr val="lt1">
            <a:hueOff val="0"/>
            <a:satOff val="0"/>
            <a:lumOff val="0"/>
            <a:alphaOff val="0"/>
          </a:schemeClr>
        </a:solidFill>
        <a:ln w="10000" cap="flat" cmpd="sng" algn="ctr">
          <a:solidFill>
            <a:schemeClr val="accent3">
              <a:hueOff val="2452395"/>
              <a:satOff val="-81125"/>
              <a:lumOff val="-1176"/>
              <a:alphaOff val="0"/>
            </a:schemeClr>
          </a:solidFill>
          <a:prstDash val="solid"/>
        </a:ln>
        <a:effectLst>
          <a:outerShdw blurRad="38100" dist="25400" dir="5400000" rotWithShape="0">
            <a:srgbClr val="000000">
              <a:alpha val="4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0640" tIns="40640" rIns="40640" bIns="40640" numCol="1" spcCol="1270" anchor="ctr" anchorCtr="0">
          <a:noAutofit/>
        </a:bodyPr>
        <a:lstStyle/>
        <a:p>
          <a:pPr marL="0" lvl="0" indent="0" algn="l" defTabSz="711200">
            <a:lnSpc>
              <a:spcPct val="90000"/>
            </a:lnSpc>
            <a:spcBef>
              <a:spcPct val="0"/>
            </a:spcBef>
            <a:spcAft>
              <a:spcPct val="35000"/>
            </a:spcAft>
            <a:buNone/>
          </a:pPr>
          <a:r>
            <a:rPr lang="en-GB" sz="1600" kern="1200" dirty="0"/>
            <a:t>-Explore and represent patterns within numbers up to 10, including evens and odds, double facts and how quantities can be distributed equally</a:t>
          </a:r>
          <a:endParaRPr lang="en-US" sz="1600" kern="1200" dirty="0"/>
        </a:p>
      </dsp:txBody>
      <dsp:txXfrm>
        <a:off x="2226713" y="3610424"/>
        <a:ext cx="5364143" cy="784489"/>
      </dsp:txXfrm>
    </dsp:sp>
  </dsp:spTree>
</dsp:drawing>
</file>

<file path=ppt/diagrams/layout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FAD7C568-508A-4B51-8229-186E73F5F681}" type="datetimeFigureOut">
              <a:rPr lang="en-GB" smtClean="0"/>
              <a:t>14/09/2026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9C9A791-8FF1-44FD-A0A5-E1E297CF6E59}" type="slidenum">
              <a:rPr lang="en-GB" smtClean="0"/>
              <a:t>‹#›</a:t>
            </a:fld>
            <a:endParaRPr lang="en-GB"/>
          </a:p>
        </p:txBody>
      </p:sp>
    </p:spTree>
    <p:extLst>
      <p:ext uri="{BB962C8B-B14F-4D97-AF65-F5344CB8AC3E}">
        <p14:creationId xmlns:p14="http://schemas.microsoft.com/office/powerpoint/2010/main" val="707284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0DF8A2E6-9C85-B947-9248-60269C7C293F}"/>
              </a:ext>
            </a:extLst>
          </p:cNvPr>
          <p:cNvSpPr>
            <a:spLocks noGrp="1" noRot="1" noChangeAspect="1" noTextEdit="1"/>
          </p:cNvSpPr>
          <p:nvPr>
            <p:ph type="sldImg"/>
          </p:nvPr>
        </p:nvSpPr>
        <p:spPr>
          <a:xfrm>
            <a:off x="381000" y="685800"/>
            <a:ext cx="6096000" cy="3429000"/>
          </a:xfrm>
        </p:spPr>
      </p:sp>
      <p:sp>
        <p:nvSpPr>
          <p:cNvPr id="14338" name="Notes Placeholder 2">
            <a:extLst>
              <a:ext uri="{FF2B5EF4-FFF2-40B4-BE49-F238E27FC236}">
                <a16:creationId xmlns:a16="http://schemas.microsoft.com/office/drawing/2014/main" id="{71E924FA-A663-404C-B461-BD34C4D994BC}"/>
              </a:ext>
            </a:extLst>
          </p:cNvPr>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b="1" dirty="0">
                <a:latin typeface="Calibri"/>
                <a:cs typeface="Calibri"/>
              </a:rPr>
              <a:t>For this presentation, you will need to </a:t>
            </a:r>
            <a:r>
              <a:rPr lang="en-US" altLang="en-US" b="1" dirty="0">
                <a:latin typeface="Calibri"/>
                <a:cs typeface="Calibri"/>
              </a:rPr>
              <a:t>download and print out the following resources and information for parents:</a:t>
            </a:r>
          </a:p>
          <a:p>
            <a:endParaRPr lang="en-US" dirty="0"/>
          </a:p>
          <a:p>
            <a:pPr marL="171450" indent="-171450">
              <a:buFont typeface="Arial"/>
              <a:buChar char="•"/>
            </a:pPr>
            <a:r>
              <a:rPr lang="en-US" altLang="en-US" dirty="0">
                <a:latin typeface="Calibri"/>
                <a:cs typeface="Calibri"/>
              </a:rPr>
              <a:t>Phase 2 grapheme information sheet – Autumn 1</a:t>
            </a:r>
          </a:p>
          <a:p>
            <a:pPr marL="171450" indent="-171450">
              <a:buFont typeface="Arial" panose="020B0604020202020204" pitchFamily="34" charset="0"/>
              <a:buChar char="•"/>
            </a:pPr>
            <a:r>
              <a:rPr lang="en-US" altLang="en-US" dirty="0">
                <a:latin typeface="Calibri"/>
                <a:cs typeface="Calibri"/>
              </a:rPr>
              <a:t>the parent</a:t>
            </a:r>
            <a:r>
              <a:rPr lang="en-US" dirty="0">
                <a:latin typeface="Calibri"/>
                <a:ea typeface="Calibri"/>
                <a:cs typeface="Calibri"/>
              </a:rPr>
              <a:t> handout </a:t>
            </a:r>
            <a:r>
              <a:rPr lang="en-US" b="0" dirty="0">
                <a:latin typeface="Calibri"/>
                <a:ea typeface="Calibri"/>
                <a:cs typeface="Calibri"/>
              </a:rPr>
              <a:t>‘</a:t>
            </a:r>
            <a:r>
              <a:rPr lang="en-GB" b="0" dirty="0">
                <a:effectLst/>
                <a:latin typeface="Helvetica" pitchFamily="2" charset="0"/>
              </a:rPr>
              <a:t>Your child’s reading journey – Reception Autumn term’</a:t>
            </a:r>
          </a:p>
          <a:p>
            <a:pPr marL="171450" indent="-171450">
              <a:buFont typeface="Arial"/>
              <a:buChar char="•"/>
            </a:pPr>
            <a:r>
              <a:rPr lang="en-US" dirty="0">
                <a:latin typeface="Calibri"/>
                <a:ea typeface="Calibri"/>
                <a:cs typeface="Calibri"/>
              </a:rPr>
              <a:t>the Phase 2 and 3 grapheme mat</a:t>
            </a:r>
          </a:p>
          <a:p>
            <a:pPr marL="171450" indent="-171450">
              <a:buFont typeface="Arial"/>
              <a:buChar char="•"/>
            </a:pPr>
            <a:r>
              <a:rPr lang="en-US" i="0" dirty="0"/>
              <a:t>the Little Wandle Progression overview</a:t>
            </a:r>
          </a:p>
          <a:p>
            <a:pPr marL="171450" marR="0" lvl="0" indent="-171450" algn="l" defTabSz="914400" rtl="0" eaLnBrk="0" fontAlgn="base" latinLnBrk="0" hangingPunct="0">
              <a:lnSpc>
                <a:spcPct val="100000"/>
              </a:lnSpc>
              <a:spcBef>
                <a:spcPct val="0"/>
              </a:spcBef>
              <a:spcAft>
                <a:spcPct val="0"/>
              </a:spcAft>
              <a:buClrTx/>
              <a:buSzTx/>
              <a:buFont typeface="Arial"/>
              <a:buChar char="•"/>
              <a:tabLst/>
              <a:defRPr/>
            </a:pPr>
            <a:r>
              <a:rPr lang="en-US" b="0" i="0" dirty="0">
                <a:latin typeface="Calibri"/>
                <a:cs typeface="Calibri"/>
              </a:rPr>
              <a:t>‘Phase 2 tricky words: Reception Autumn term – Information for parents and </a:t>
            </a:r>
            <a:r>
              <a:rPr lang="en-US" b="0" i="0" dirty="0" err="1">
                <a:latin typeface="Calibri"/>
                <a:cs typeface="Calibri"/>
              </a:rPr>
              <a:t>carers’</a:t>
            </a:r>
            <a:r>
              <a:rPr lang="en-US" b="0" i="0" dirty="0">
                <a:latin typeface="Calibri"/>
                <a:cs typeface="Calibri"/>
              </a:rPr>
              <a:t> – or parents can access this in the ‘For parents’ area of the Little Wandle website.</a:t>
            </a:r>
            <a:endParaRPr lang="en-US" i="0" dirty="0">
              <a:latin typeface="Calibri"/>
              <a:cs typeface="Calibri"/>
            </a:endParaRPr>
          </a:p>
          <a:p>
            <a:pPr marL="171450" indent="-171450">
              <a:buFont typeface="Arial"/>
              <a:buChar char="•"/>
            </a:pPr>
            <a:endParaRPr lang="en-US" i="0" dirty="0">
              <a:latin typeface="Calibri"/>
              <a:cs typeface="Calibri"/>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r>
              <a:rPr lang="en-US" i="0" dirty="0">
                <a:latin typeface="Calibri"/>
                <a:cs typeface="Calibri"/>
              </a:rPr>
              <a:t>You will need a flipchart and access to the Little Wandle and Collins websites.</a:t>
            </a:r>
            <a:endParaRPr lang="en-US" i="0" dirty="0"/>
          </a:p>
          <a:p>
            <a:pPr marL="0" marR="0" lvl="0" indent="0" algn="l" defTabSz="914400" rtl="0" eaLnBrk="0" fontAlgn="base" latinLnBrk="0" hangingPunct="0">
              <a:lnSpc>
                <a:spcPct val="100000"/>
              </a:lnSpc>
              <a:spcBef>
                <a:spcPct val="0"/>
              </a:spcBef>
              <a:spcAft>
                <a:spcPct val="0"/>
              </a:spcAft>
              <a:buClrTx/>
              <a:buSzTx/>
              <a:buFont typeface="Arial"/>
              <a:buNone/>
              <a:tabLst/>
              <a:defRPr/>
            </a:pPr>
            <a:r>
              <a:rPr lang="en-US" i="0" dirty="0">
                <a:latin typeface="Calibri"/>
                <a:cs typeface="Calibri"/>
              </a:rPr>
              <a:t>You may also wish to have a copy of the Little Wandle Glossary to hand (in Getting started/Teaching).</a:t>
            </a:r>
          </a:p>
        </p:txBody>
      </p:sp>
    </p:spTree>
    <p:extLst>
      <p:ext uri="{BB962C8B-B14F-4D97-AF65-F5344CB8AC3E}">
        <p14:creationId xmlns:p14="http://schemas.microsoft.com/office/powerpoint/2010/main" val="1498618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endParaRPr lang="en-GB" b="0" dirty="0">
              <a:latin typeface="Calibri"/>
              <a:cs typeface="Calibri"/>
            </a:endParaRPr>
          </a:p>
          <a:p>
            <a:pPr marL="171450" indent="-171450">
              <a:buFont typeface="Arial,Sans-Serif"/>
              <a:buChar char="•"/>
            </a:pPr>
            <a:r>
              <a:rPr lang="en-GB" dirty="0">
                <a:latin typeface="Calibri"/>
                <a:cs typeface="Calibri"/>
              </a:rPr>
              <a:t>To inform parents</a:t>
            </a:r>
            <a:r>
              <a:rPr lang="en-GB" baseline="0" dirty="0">
                <a:latin typeface="Calibri"/>
                <a:cs typeface="Calibri"/>
              </a:rPr>
              <a:t> </a:t>
            </a:r>
            <a:r>
              <a:rPr lang="en-GB" dirty="0">
                <a:latin typeface="Calibri"/>
                <a:cs typeface="Calibri"/>
              </a:rPr>
              <a:t>that all schools must teach phonics in Reception, but explain your school's choice of SSP</a:t>
            </a:r>
          </a:p>
          <a:p>
            <a:pPr marL="171450" indent="-171450">
              <a:buFont typeface="Arial,Sans-Serif"/>
              <a:buChar char="•"/>
            </a:pPr>
            <a:endParaRPr lang="en-GB" b="1" dirty="0">
              <a:latin typeface="Calibri"/>
              <a:cs typeface="Calibri"/>
            </a:endParaRPr>
          </a:p>
          <a:p>
            <a:pPr marL="0" indent="0">
              <a:buFont typeface="Arial,Sans-Serif"/>
              <a:buNone/>
            </a:pPr>
            <a:r>
              <a:rPr lang="en-GB" b="1" dirty="0">
                <a:latin typeface="Calibri"/>
                <a:cs typeface="Calibri"/>
              </a:rPr>
              <a:t>Suggested script:</a:t>
            </a:r>
            <a:endParaRPr lang="en-US" dirty="0">
              <a:latin typeface="Calibri"/>
              <a:cs typeface="Calibri"/>
            </a:endParaRPr>
          </a:p>
          <a:p>
            <a:pPr marL="171450" indent="-171450">
              <a:buFont typeface="Arial,Sans-Serif"/>
              <a:buChar char="•"/>
            </a:pPr>
            <a:r>
              <a:rPr lang="en-US" i="1" dirty="0">
                <a:latin typeface="Calibri"/>
                <a:cs typeface="Calibri"/>
              </a:rPr>
              <a:t>The National Curriculum specifies that all schools must teach children to read using phonics in Reception.</a:t>
            </a:r>
          </a:p>
          <a:p>
            <a:pPr marL="171450" indent="-171450">
              <a:buFont typeface="Arial,Sans-Serif"/>
              <a:buChar char="•"/>
            </a:pPr>
            <a:r>
              <a:rPr lang="en-US" i="0" dirty="0">
                <a:latin typeface="Calibri"/>
                <a:cs typeface="Calibri"/>
              </a:rPr>
              <a:t>Read the slide.</a:t>
            </a:r>
            <a:endParaRPr lang="en-US" i="0" dirty="0"/>
          </a:p>
        </p:txBody>
      </p:sp>
    </p:spTree>
    <p:extLst>
      <p:ext uri="{BB962C8B-B14F-4D97-AF65-F5344CB8AC3E}">
        <p14:creationId xmlns:p14="http://schemas.microsoft.com/office/powerpoint/2010/main" val="2322206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dirty="0">
                <a:latin typeface="Calibri"/>
                <a:cs typeface="Calibri"/>
              </a:rPr>
              <a:t>Slide purpose:</a:t>
            </a:r>
          </a:p>
          <a:p>
            <a:pPr marL="171450" indent="-171450">
              <a:buFont typeface="Arial" panose="020B0604020202020204" pitchFamily="34" charset="0"/>
              <a:buChar char="•"/>
            </a:pPr>
            <a:r>
              <a:rPr lang="en-GB" dirty="0">
                <a:latin typeface="Calibri"/>
                <a:cs typeface="Calibri"/>
              </a:rPr>
              <a:t>To provide a simple definition of phonics</a:t>
            </a:r>
          </a:p>
          <a:p>
            <a:pPr marL="171450" indent="-171450">
              <a:buFont typeface="Arial,Sans-Serif"/>
              <a:buChar char="•"/>
            </a:pPr>
            <a:endParaRPr lang="en-GB" dirty="0">
              <a:latin typeface="Calibri"/>
              <a:cs typeface="Calibri"/>
            </a:endParaRPr>
          </a:p>
          <a:p>
            <a:pPr marL="0" indent="0">
              <a:buFont typeface="Arial,Sans-Serif"/>
              <a:buNone/>
            </a:pPr>
            <a:r>
              <a:rPr lang="en-GB" b="1" dirty="0">
                <a:latin typeface="Calibri"/>
                <a:cs typeface="Calibri"/>
              </a:rPr>
              <a:t>Suggested script:</a:t>
            </a:r>
            <a:endParaRPr lang="en-US" dirty="0">
              <a:latin typeface="Calibri"/>
              <a:cs typeface="Calibri"/>
            </a:endParaRPr>
          </a:p>
          <a:p>
            <a:pPr marL="171450" indent="-171450">
              <a:buFont typeface="Arial,Sans-Serif"/>
              <a:buChar char="•"/>
            </a:pPr>
            <a:r>
              <a:rPr lang="en-US" i="1" dirty="0">
                <a:latin typeface="Calibri"/>
                <a:cs typeface="Calibri"/>
              </a:rPr>
              <a:t>So what is phonics?</a:t>
            </a:r>
            <a:endParaRPr lang="en-US" dirty="0"/>
          </a:p>
          <a:p>
            <a:pPr marL="171450" indent="-171450">
              <a:buFont typeface="Arial,Sans-Serif"/>
              <a:buChar char="•"/>
            </a:pPr>
            <a:r>
              <a:rPr lang="en-US" i="0" dirty="0">
                <a:latin typeface="Calibri"/>
                <a:cs typeface="Calibri"/>
              </a:rPr>
              <a:t>Read the slide.</a:t>
            </a:r>
          </a:p>
          <a:p>
            <a:pPr marL="171450" indent="-171450">
              <a:buFont typeface="Arial,Sans-Serif"/>
              <a:buChar char="•"/>
            </a:pPr>
            <a:r>
              <a:rPr lang="en-US" i="1" dirty="0">
                <a:latin typeface="Calibri"/>
                <a:cs typeface="Calibri"/>
              </a:rPr>
              <a:t>It sounds complicated but it really isn’t! </a:t>
            </a:r>
            <a:endParaRPr lang="en-US" dirty="0">
              <a:latin typeface="Calibri"/>
              <a:cs typeface="Calibri"/>
            </a:endParaRPr>
          </a:p>
          <a:p>
            <a:pPr marL="171450" indent="-171450">
              <a:buFont typeface="Arial,Sans-Serif"/>
              <a:buChar char="•"/>
            </a:pPr>
            <a:r>
              <a:rPr lang="en-US" i="1" dirty="0">
                <a:latin typeface="Calibri"/>
                <a:cs typeface="Calibri"/>
              </a:rPr>
              <a:t>Let's learn some important words that will help you understand phonics ...</a:t>
            </a:r>
            <a:endParaRPr lang="en-US" dirty="0">
              <a:latin typeface="Calibri"/>
              <a:cs typeface="Calibri"/>
            </a:endParaRPr>
          </a:p>
          <a:p>
            <a:pPr marL="171450" indent="-171450">
              <a:buFont typeface="Arial,Sans-Serif"/>
              <a:buChar char="•"/>
            </a:pPr>
            <a:endParaRPr lang="en-US" i="1" dirty="0">
              <a:latin typeface="Calibri"/>
              <a:cs typeface="Calibri"/>
            </a:endParaRPr>
          </a:p>
          <a:p>
            <a:r>
              <a:rPr lang="en-US" dirty="0">
                <a:latin typeface="Calibri"/>
                <a:cs typeface="Calibri"/>
              </a:rPr>
              <a:t> </a:t>
            </a:r>
            <a:endParaRPr lang="en-US" dirty="0"/>
          </a:p>
        </p:txBody>
      </p:sp>
    </p:spTree>
    <p:extLst>
      <p:ext uri="{BB962C8B-B14F-4D97-AF65-F5344CB8AC3E}">
        <p14:creationId xmlns:p14="http://schemas.microsoft.com/office/powerpoint/2010/main" val="23957975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 panose="020B0604020202020204" pitchFamily="34" charset="0"/>
              <a:buChar char="•"/>
            </a:pPr>
            <a:r>
              <a:rPr lang="en-GB" dirty="0">
                <a:latin typeface="Calibri"/>
                <a:cs typeface="Calibri"/>
              </a:rPr>
              <a:t>To give simple definitions of key terminology</a:t>
            </a:r>
          </a:p>
          <a:p>
            <a:pPr marL="171450" indent="-171450">
              <a:buFont typeface="Arial,Sans-Serif"/>
              <a:buChar char="•"/>
            </a:pPr>
            <a:endParaRPr lang="en-GB" dirty="0"/>
          </a:p>
          <a:p>
            <a:pPr marL="0" indent="0">
              <a:buFont typeface="Arial,Sans-Serif"/>
              <a:buNone/>
            </a:pPr>
            <a:r>
              <a:rPr lang="en-GB" b="1" dirty="0"/>
              <a:t>Notes:</a:t>
            </a:r>
            <a:endParaRPr lang="en-US" b="0" dirty="0"/>
          </a:p>
          <a:p>
            <a:pPr marL="171450" indent="-171450">
              <a:buFont typeface="Arial,Sans-Serif"/>
              <a:buChar char="•"/>
            </a:pPr>
            <a:r>
              <a:rPr lang="en-US" dirty="0">
                <a:latin typeface="Calibri"/>
                <a:cs typeface="Calibri"/>
              </a:rPr>
              <a:t>Explain what each word means – use the Glossary to help.</a:t>
            </a:r>
          </a:p>
          <a:p>
            <a:endParaRPr lang="en-US" dirty="0"/>
          </a:p>
        </p:txBody>
      </p:sp>
    </p:spTree>
    <p:extLst>
      <p:ext uri="{BB962C8B-B14F-4D97-AF65-F5344CB8AC3E}">
        <p14:creationId xmlns:p14="http://schemas.microsoft.com/office/powerpoint/2010/main" val="9853618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 panose="020B0604020202020204" pitchFamily="34" charset="0"/>
              <a:buChar char="•"/>
            </a:pPr>
            <a:r>
              <a:rPr lang="en-GB" dirty="0">
                <a:latin typeface="Calibri"/>
                <a:cs typeface="Calibri"/>
              </a:rPr>
              <a:t>To introduce Phase 2</a:t>
            </a:r>
          </a:p>
          <a:p>
            <a:pPr marL="171450" indent="-171450">
              <a:buFont typeface="Arial,Sans-Serif"/>
              <a:buChar char="•"/>
            </a:pPr>
            <a:endParaRPr lang="en-GB" dirty="0">
              <a:latin typeface="Calibri"/>
              <a:cs typeface="Calibri"/>
            </a:endParaRPr>
          </a:p>
          <a:p>
            <a:pPr marL="0" indent="0">
              <a:buFont typeface="Arial,Sans-Serif"/>
              <a:buNone/>
            </a:pPr>
            <a:r>
              <a:rPr lang="en-GB" b="1" dirty="0">
                <a:latin typeface="Calibri"/>
                <a:cs typeface="Calibri"/>
              </a:rPr>
              <a:t>Notes</a:t>
            </a:r>
            <a:endParaRPr lang="en-US" dirty="0">
              <a:latin typeface="Calibri"/>
              <a:cs typeface="Calibri"/>
            </a:endParaRPr>
          </a:p>
          <a:p>
            <a:pPr marL="171450" indent="-171450">
              <a:buFont typeface="Arial,Sans-Serif"/>
              <a:buChar char="•"/>
            </a:pPr>
            <a:r>
              <a:rPr lang="en-US" i="0" dirty="0">
                <a:latin typeface="Calibri"/>
                <a:cs typeface="Calibri"/>
              </a:rPr>
              <a:t>Read the slide.</a:t>
            </a:r>
          </a:p>
        </p:txBody>
      </p:sp>
    </p:spTree>
    <p:extLst>
      <p:ext uri="{BB962C8B-B14F-4D97-AF65-F5344CB8AC3E}">
        <p14:creationId xmlns:p14="http://schemas.microsoft.com/office/powerpoint/2010/main" val="797929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Sans-Serif"/>
              <a:buChar char="•"/>
            </a:pPr>
            <a:r>
              <a:rPr lang="en-GB" b="0" dirty="0"/>
              <a:t>To provide an overview of </a:t>
            </a:r>
            <a:r>
              <a:rPr lang="en-GB" dirty="0">
                <a:latin typeface="Calibri"/>
                <a:cs typeface="Calibri"/>
              </a:rPr>
              <a:t>the Phase 2 sounds</a:t>
            </a:r>
          </a:p>
          <a:p>
            <a:pPr marL="171450" indent="-171450">
              <a:buFont typeface="Arial,Sans-Serif"/>
              <a:buChar char="•"/>
            </a:pPr>
            <a:endParaRPr lang="en-GB" dirty="0">
              <a:latin typeface="Calibri"/>
              <a:cs typeface="Calibri"/>
            </a:endParaRPr>
          </a:p>
          <a:p>
            <a:pPr marL="0" indent="0">
              <a:buFont typeface="Arial,Sans-Serif"/>
              <a:buNone/>
            </a:pPr>
            <a:r>
              <a:rPr lang="en-GB" b="1" dirty="0">
                <a:latin typeface="Calibri"/>
                <a:cs typeface="Calibri"/>
              </a:rPr>
              <a:t>Suggested script:</a:t>
            </a:r>
            <a:endParaRPr lang="en-US" b="0" dirty="0">
              <a:latin typeface="Calibri"/>
              <a:cs typeface="Calibri"/>
            </a:endParaRPr>
          </a:p>
          <a:p>
            <a:pPr marL="171450" indent="-171450">
              <a:buFont typeface="Arial,Sans-Serif"/>
              <a:buChar char="•"/>
            </a:pPr>
            <a:r>
              <a:rPr lang="en-US" i="1" dirty="0"/>
              <a:t>We usually teach four new sounds a week and have a review lesson on a Friday. </a:t>
            </a:r>
          </a:p>
          <a:p>
            <a:pPr marL="171450" indent="-171450">
              <a:buFont typeface="Arial,Sans-Serif"/>
              <a:buChar char="•"/>
            </a:pPr>
            <a:r>
              <a:rPr lang="en-US" i="1" dirty="0"/>
              <a:t>You will get a list of the sounds that we are learning to have at home. This will help you with letter formation (handwriting) and pronunciation.  </a:t>
            </a:r>
          </a:p>
          <a:p>
            <a:pPr marL="171450" indent="-171450">
              <a:buFont typeface="Arial,Sans-Serif"/>
              <a:buChar char="•"/>
            </a:pPr>
            <a:r>
              <a:rPr lang="en-US" i="0" dirty="0"/>
              <a:t>Give the Phase 2 grapheme information sheet for Autumn 1 to parents.</a:t>
            </a:r>
          </a:p>
        </p:txBody>
      </p:sp>
    </p:spTree>
    <p:extLst>
      <p:ext uri="{BB962C8B-B14F-4D97-AF65-F5344CB8AC3E}">
        <p14:creationId xmlns:p14="http://schemas.microsoft.com/office/powerpoint/2010/main" val="2481167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practise the Phase 2 sounds</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dirty="0">
                <a:latin typeface="Calibri"/>
                <a:ea typeface="Calibri"/>
                <a:cs typeface="Calibri"/>
              </a:rPr>
              <a:t>Give out </a:t>
            </a:r>
            <a:r>
              <a:rPr lang="en-US" baseline="0" dirty="0">
                <a:latin typeface="Calibri"/>
                <a:ea typeface="Calibri"/>
                <a:cs typeface="Calibri"/>
              </a:rPr>
              <a:t>the </a:t>
            </a:r>
            <a:r>
              <a:rPr lang="en-US" dirty="0">
                <a:latin typeface="Calibri"/>
                <a:ea typeface="Calibri"/>
                <a:cs typeface="Calibri"/>
              </a:rPr>
              <a:t>parent handout and the Phase 2 and 3 grapheme mat.</a:t>
            </a:r>
          </a:p>
          <a:p>
            <a:pPr marL="171450" indent="-171450">
              <a:buFont typeface="Arial"/>
              <a:buChar char="•"/>
            </a:pPr>
            <a:r>
              <a:rPr lang="en-US" dirty="0">
                <a:latin typeface="Calibri"/>
                <a:ea typeface="Calibri"/>
                <a:cs typeface="Calibri"/>
              </a:rPr>
              <a:t>Play the videos/teach the parents to say the Phase 2 sounds: https://</a:t>
            </a:r>
            <a:r>
              <a:rPr lang="en-US" dirty="0" err="1">
                <a:latin typeface="Calibri"/>
                <a:ea typeface="Calibri"/>
                <a:cs typeface="Calibri"/>
              </a:rPr>
              <a:t>www.littlewandlelettersandsounds.org.uk</a:t>
            </a:r>
            <a:r>
              <a:rPr lang="en-US" dirty="0">
                <a:latin typeface="Calibri"/>
                <a:ea typeface="Calibri"/>
                <a:cs typeface="Calibri"/>
              </a:rPr>
              <a:t>/resources/for-parents/</a:t>
            </a:r>
          </a:p>
          <a:p>
            <a:pPr marL="171450" indent="-171450">
              <a:buFont typeface="Arial"/>
              <a:buChar char="•"/>
            </a:pPr>
            <a:r>
              <a:rPr lang="en-US" dirty="0">
                <a:latin typeface="Calibri"/>
                <a:ea typeface="Calibri"/>
                <a:cs typeface="Calibri"/>
              </a:rPr>
              <a:t>Show parents where to access these videos in the ‘For parents’ area of the Little Wandle website.</a:t>
            </a:r>
          </a:p>
        </p:txBody>
      </p:sp>
    </p:spTree>
    <p:extLst>
      <p:ext uri="{BB962C8B-B14F-4D97-AF65-F5344CB8AC3E}">
        <p14:creationId xmlns:p14="http://schemas.microsoft.com/office/powerpoint/2010/main" val="3386360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a:t>
            </a:r>
            <a:r>
              <a:rPr lang="en-GB" b="0" baseline="0" dirty="0">
                <a:latin typeface="Calibri"/>
                <a:cs typeface="Calibri"/>
              </a:rPr>
              <a:t> </a:t>
            </a:r>
            <a:r>
              <a:rPr lang="en-GB" baseline="0" dirty="0">
                <a:latin typeface="Calibri"/>
                <a:cs typeface="Calibri"/>
              </a:rPr>
              <a:t>blending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Teacher-led blending</a:t>
            </a:r>
            <a:r>
              <a:rPr lang="en-US" i="1" baseline="0" dirty="0"/>
              <a:t> is teaching children how to blend, directed and demonstrated by the teacher. </a:t>
            </a:r>
          </a:p>
          <a:p>
            <a:pPr marL="171450" indent="-171450">
              <a:buFont typeface="Arial"/>
              <a:buChar char="•"/>
            </a:pPr>
            <a:r>
              <a:rPr lang="en-US" i="1" baseline="0" dirty="0"/>
              <a:t>It is repeated daily in the Autumn term.</a:t>
            </a:r>
            <a:endParaRPr lang="en-GB" i="1" dirty="0"/>
          </a:p>
        </p:txBody>
      </p:sp>
    </p:spTree>
    <p:extLst>
      <p:ext uri="{BB962C8B-B14F-4D97-AF65-F5344CB8AC3E}">
        <p14:creationId xmlns:p14="http://schemas.microsoft.com/office/powerpoint/2010/main" val="1742992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provide an overview </a:t>
            </a:r>
            <a:r>
              <a:rPr lang="en-GB" dirty="0">
                <a:latin typeface="Calibri"/>
                <a:cs typeface="Calibri"/>
              </a:rPr>
              <a:t>of blending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Some children learn to blend really quickly, and others take a little longer. </a:t>
            </a:r>
          </a:p>
          <a:p>
            <a:pPr marL="171450" indent="-171450">
              <a:buFont typeface="Arial"/>
              <a:buChar char="•"/>
            </a:pPr>
            <a:r>
              <a:rPr lang="en-US" i="1" dirty="0"/>
              <a:t>If your child is finding it difficult, ask your child’s teacher for ways to help at home – playing blending games at home is so helpful!</a:t>
            </a:r>
          </a:p>
          <a:p>
            <a:pPr marL="171450" marR="0" lvl="0" indent="-171450" algn="l" defTabSz="914400" rtl="0" eaLnBrk="0" fontAlgn="base" latinLnBrk="0" hangingPunct="0">
              <a:lnSpc>
                <a:spcPct val="100000"/>
              </a:lnSpc>
              <a:spcBef>
                <a:spcPct val="0"/>
              </a:spcBef>
              <a:spcAft>
                <a:spcPct val="0"/>
              </a:spcAft>
              <a:buClrTx/>
              <a:buSzTx/>
              <a:buFont typeface="Arial"/>
              <a:buChar char="•"/>
              <a:tabLst/>
              <a:defRPr/>
            </a:pPr>
            <a:r>
              <a:rPr lang="en-US" dirty="0"/>
              <a:t>Show parents the ‘How we teach blending’ video from ‘For parents’ area of the website: https://</a:t>
            </a:r>
            <a:r>
              <a:rPr lang="en-US" dirty="0" err="1"/>
              <a:t>www.littlewandlelettersandsounds.org.uk</a:t>
            </a:r>
            <a:r>
              <a:rPr lang="en-US" dirty="0"/>
              <a:t>/resources/for-parents/</a:t>
            </a:r>
          </a:p>
          <a:p>
            <a:pPr marL="171450" indent="-171450">
              <a:buFont typeface="Arial"/>
              <a:buChar char="•"/>
            </a:pPr>
            <a:endParaRPr lang="en-US" dirty="0"/>
          </a:p>
        </p:txBody>
      </p:sp>
    </p:spTree>
    <p:extLst>
      <p:ext uri="{BB962C8B-B14F-4D97-AF65-F5344CB8AC3E}">
        <p14:creationId xmlns:p14="http://schemas.microsoft.com/office/powerpoint/2010/main" val="3531044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a:t>
            </a:r>
            <a:r>
              <a:rPr lang="en-GB" b="0" baseline="0" dirty="0">
                <a:latin typeface="Calibri"/>
                <a:cs typeface="Calibri"/>
              </a:rPr>
              <a:t> tricky words</a:t>
            </a:r>
            <a:endParaRPr lang="en-US" b="0"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latin typeface="Calibri"/>
                <a:cs typeface="Calibri"/>
              </a:rPr>
              <a:t>Read the slide.</a:t>
            </a:r>
          </a:p>
          <a:p>
            <a:pPr marL="171450" indent="-171450">
              <a:buFont typeface="Arial"/>
              <a:buChar char="•"/>
              <a:defRPr/>
            </a:pPr>
            <a:r>
              <a:rPr lang="en-US" b="0" i="0" dirty="0">
                <a:latin typeface="Calibri"/>
                <a:cs typeface="Calibri"/>
              </a:rPr>
              <a:t>You may wish to give parents a copy of the document ‘Phase 2 tricky words: Reception Autumn term – Information for parents and carers</a:t>
            </a:r>
            <a:r>
              <a:rPr lang="en-US" dirty="0">
                <a:latin typeface="Calibri"/>
                <a:cs typeface="Calibri"/>
              </a:rPr>
              <a:t>'. </a:t>
            </a:r>
            <a:endParaRPr lang="en-US" i="1" dirty="0"/>
          </a:p>
        </p:txBody>
      </p:sp>
    </p:spTree>
    <p:extLst>
      <p:ext uri="{BB962C8B-B14F-4D97-AF65-F5344CB8AC3E}">
        <p14:creationId xmlns:p14="http://schemas.microsoft.com/office/powerpoint/2010/main" val="41135369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provide an overview</a:t>
            </a:r>
            <a:r>
              <a:rPr lang="en-GB" dirty="0">
                <a:latin typeface="Calibri"/>
                <a:cs typeface="Calibri"/>
              </a:rPr>
              <a:t> of the whole programme’s </a:t>
            </a:r>
            <a:r>
              <a:rPr lang="en-GB" baseline="0" dirty="0">
                <a:latin typeface="Calibri"/>
                <a:cs typeface="Calibri"/>
              </a:rPr>
              <a:t>progression</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We will work our way through the whole Little Wandle Programme until your child can read fluently.</a:t>
            </a:r>
          </a:p>
        </p:txBody>
      </p:sp>
    </p:spTree>
    <p:extLst>
      <p:ext uri="{BB962C8B-B14F-4D97-AF65-F5344CB8AC3E}">
        <p14:creationId xmlns:p14="http://schemas.microsoft.com/office/powerpoint/2010/main" val="1964539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provide an overview</a:t>
            </a:r>
            <a:r>
              <a:rPr lang="en-GB" dirty="0">
                <a:latin typeface="Calibri"/>
                <a:cs typeface="Calibri"/>
              </a:rPr>
              <a:t> of </a:t>
            </a:r>
            <a:r>
              <a:rPr lang="en-GB" baseline="0" dirty="0">
                <a:latin typeface="Calibri"/>
                <a:cs typeface="Calibri"/>
              </a:rPr>
              <a:t>the programme’s efficacy</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There are specific resources for the Little Wandle Programme which the children will be very familiar with. </a:t>
            </a:r>
          </a:p>
          <a:p>
            <a:pPr marL="171450" indent="-171450">
              <a:buFont typeface="Arial"/>
              <a:buChar char="•"/>
            </a:pPr>
            <a:r>
              <a:rPr lang="en-US" i="1" dirty="0"/>
              <a:t>Each sound that we teach to begin with has either a mnemonic (like the astronaut that you can see here) or a phrase like boing-boing for ‘oi’. This helps the children recognise and remember the graphemes. </a:t>
            </a:r>
          </a:p>
          <a:p>
            <a:pPr marL="171450" indent="-171450">
              <a:buFont typeface="Arial"/>
              <a:buChar char="•"/>
            </a:pPr>
            <a:r>
              <a:rPr lang="en-US" i="1" dirty="0"/>
              <a:t>Every time we teach a new sound, we also read words during the phonics lesson that contain that new sound so that the children </a:t>
            </a:r>
            <a:r>
              <a:rPr lang="en-US" i="1" dirty="0" err="1"/>
              <a:t>practise</a:t>
            </a:r>
            <a:r>
              <a:rPr lang="en-US" i="1" dirty="0"/>
              <a:t> what they have learned. </a:t>
            </a:r>
          </a:p>
          <a:p>
            <a:pPr marL="171450" indent="-171450">
              <a:buFont typeface="Arial"/>
              <a:buChar char="•"/>
            </a:pPr>
            <a:r>
              <a:rPr lang="en-US" i="1" dirty="0"/>
              <a:t>We then go on to reading a sentence containing some of those words. </a:t>
            </a:r>
          </a:p>
          <a:p>
            <a:pPr marL="171450" indent="-171450">
              <a:buFont typeface="Arial"/>
              <a:buChar char="•"/>
            </a:pPr>
            <a:r>
              <a:rPr lang="en-US" i="1" dirty="0"/>
              <a:t>We have displays in the classroom and on the tables to support the children throughout the day. </a:t>
            </a:r>
          </a:p>
        </p:txBody>
      </p:sp>
    </p:spTree>
    <p:extLst>
      <p:ext uri="{BB962C8B-B14F-4D97-AF65-F5344CB8AC3E}">
        <p14:creationId xmlns:p14="http://schemas.microsoft.com/office/powerpoint/2010/main" val="3896949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spelling</a:t>
            </a:r>
            <a:endParaRPr lang="en-US" b="0"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Read the slide.</a:t>
            </a:r>
          </a:p>
          <a:p>
            <a:pPr marL="171450" indent="-171450">
              <a:buFont typeface="Arial"/>
              <a:buChar char="•"/>
            </a:pPr>
            <a:r>
              <a:rPr lang="en-US" i="0" dirty="0"/>
              <a:t>Hand out the Phase 2 grapheme information sheet for Autumn 1, which</a:t>
            </a:r>
            <a:r>
              <a:rPr lang="en-US" i="0" baseline="0" dirty="0"/>
              <a:t> includes the formation phrases.</a:t>
            </a:r>
          </a:p>
        </p:txBody>
      </p:sp>
    </p:spTree>
    <p:extLst>
      <p:ext uri="{BB962C8B-B14F-4D97-AF65-F5344CB8AC3E}">
        <p14:creationId xmlns:p14="http://schemas.microsoft.com/office/powerpoint/2010/main" val="10051958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provide an overview</a:t>
            </a:r>
            <a:r>
              <a:rPr lang="en-GB" baseline="0" dirty="0">
                <a:latin typeface="Calibri"/>
                <a:cs typeface="Calibri"/>
              </a:rPr>
              <a:t> of</a:t>
            </a:r>
            <a:r>
              <a:rPr lang="en-GB" dirty="0">
                <a:latin typeface="Calibri"/>
                <a:cs typeface="Calibri"/>
              </a:rPr>
              <a:t> spelling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Model the process above on a flipchart for the parents to see</a:t>
            </a:r>
            <a:r>
              <a:rPr lang="en-US" i="0" baseline="0" dirty="0"/>
              <a:t>. </a:t>
            </a:r>
          </a:p>
          <a:p>
            <a:pPr marL="171450" indent="-171450">
              <a:buFont typeface="Arial"/>
              <a:buChar char="•"/>
            </a:pPr>
            <a:r>
              <a:rPr lang="en-US" i="0" baseline="0" dirty="0"/>
              <a:t>Show the process with a Phase 2 word, e.g. pin, dig, hug.</a:t>
            </a:r>
            <a:endParaRPr lang="en-US" i="0" dirty="0"/>
          </a:p>
        </p:txBody>
      </p:sp>
    </p:spTree>
    <p:extLst>
      <p:ext uri="{BB962C8B-B14F-4D97-AF65-F5344CB8AC3E}">
        <p14:creationId xmlns:p14="http://schemas.microsoft.com/office/powerpoint/2010/main" val="40228710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a:t>
            </a:r>
            <a:r>
              <a:rPr lang="en-GB" dirty="0">
                <a:latin typeface="Calibri"/>
                <a:cs typeface="Calibri"/>
              </a:rPr>
              <a:t>decodable books</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The children read the same book three times in a week. </a:t>
            </a:r>
          </a:p>
          <a:p>
            <a:pPr marL="171450" indent="-171450">
              <a:buFont typeface="Arial"/>
              <a:buChar char="•"/>
            </a:pPr>
            <a:r>
              <a:rPr lang="en-US" i="1" dirty="0"/>
              <a:t>The first time we work on decoding (sounding out) the words, the second time we work on prosody which is reading with expression – making the book sound more interesting with our story-teller voice or our David Attenborough voice – and the third time we look at comprehension. </a:t>
            </a:r>
          </a:p>
          <a:p>
            <a:pPr marL="171450" indent="-171450">
              <a:buFont typeface="Arial"/>
              <a:buChar char="•"/>
            </a:pPr>
            <a:r>
              <a:rPr lang="en-US" i="1" dirty="0"/>
              <a:t>We read the books three times at school because we want to develop the fluency. </a:t>
            </a:r>
          </a:p>
          <a:p>
            <a:pPr marL="171450" indent="-171450">
              <a:buFont typeface="Arial"/>
              <a:buChar char="•"/>
            </a:pPr>
            <a:r>
              <a:rPr lang="en-US" i="1" dirty="0"/>
              <a:t>The more children see words, the more they begin to read them automatically without having to sound them out.</a:t>
            </a:r>
          </a:p>
        </p:txBody>
      </p:sp>
    </p:spTree>
    <p:extLst>
      <p:ext uri="{BB962C8B-B14F-4D97-AF65-F5344CB8AC3E}">
        <p14:creationId xmlns:p14="http://schemas.microsoft.com/office/powerpoint/2010/main" val="19426538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a:t>
            </a:r>
            <a:r>
              <a:rPr lang="en-GB" dirty="0">
                <a:latin typeface="Calibri"/>
                <a:cs typeface="Calibri"/>
              </a:rPr>
              <a:t>book matching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We assess your child every six weeks to check progress. </a:t>
            </a:r>
          </a:p>
          <a:p>
            <a:pPr marL="171450" indent="-171450">
              <a:buFont typeface="Arial"/>
              <a:buChar char="•"/>
            </a:pPr>
            <a:r>
              <a:rPr lang="en-US" i="1" dirty="0"/>
              <a:t>Any child who needs extra support has Daily Keep-up sessions planned for them.</a:t>
            </a:r>
          </a:p>
        </p:txBody>
      </p:sp>
    </p:spTree>
    <p:extLst>
      <p:ext uri="{BB962C8B-B14F-4D97-AF65-F5344CB8AC3E}">
        <p14:creationId xmlns:p14="http://schemas.microsoft.com/office/powerpoint/2010/main" val="36998189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the process and format for reading at home</a:t>
            </a:r>
            <a:endParaRPr lang="en-US" b="0"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1" dirty="0"/>
              <a:t>As well as the ‘learning to read’ book that your child will bring home they will also bring home a book for sharing with you. </a:t>
            </a:r>
          </a:p>
          <a:p>
            <a:pPr marL="171450" indent="-171450">
              <a:buFont typeface="Arial"/>
              <a:buChar char="•"/>
            </a:pPr>
            <a:r>
              <a:rPr lang="en-US" i="1" dirty="0"/>
              <a:t>This shared book is SO important. This is how we are going to give them the WILL to read. </a:t>
            </a:r>
          </a:p>
          <a:p>
            <a:pPr marL="171450" indent="-171450">
              <a:buFont typeface="Arial"/>
              <a:buChar char="•"/>
            </a:pPr>
            <a:r>
              <a:rPr lang="en-US" i="1" dirty="0"/>
              <a:t>Please read with your child as often as you can – at least once a day if possible.</a:t>
            </a:r>
          </a:p>
          <a:p>
            <a:endParaRPr lang="en-US" i="1" dirty="0"/>
          </a:p>
          <a:p>
            <a:endParaRPr lang="en-US" dirty="0"/>
          </a:p>
        </p:txBody>
      </p:sp>
    </p:spTree>
    <p:extLst>
      <p:ext uri="{BB962C8B-B14F-4D97-AF65-F5344CB8AC3E}">
        <p14:creationId xmlns:p14="http://schemas.microsoft.com/office/powerpoint/2010/main" val="3285445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give guidance on reading the decodable</a:t>
            </a:r>
            <a:r>
              <a:rPr lang="en-GB" baseline="0" dirty="0">
                <a:latin typeface="Calibri"/>
                <a:cs typeface="Calibri"/>
              </a:rPr>
              <a:t> book at home</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Read the slide.</a:t>
            </a:r>
          </a:p>
        </p:txBody>
      </p:sp>
    </p:spTree>
    <p:extLst>
      <p:ext uri="{BB962C8B-B14F-4D97-AF65-F5344CB8AC3E}">
        <p14:creationId xmlns:p14="http://schemas.microsoft.com/office/powerpoint/2010/main" val="33405945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give guidance on reading wordless books</a:t>
            </a:r>
            <a:r>
              <a:rPr lang="en-GB" baseline="0" dirty="0">
                <a:latin typeface="Calibri"/>
                <a:cs typeface="Calibri"/>
              </a:rPr>
              <a:t> at home</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Read the slide.</a:t>
            </a:r>
            <a:endParaRPr lang="en-US" dirty="0"/>
          </a:p>
        </p:txBody>
      </p:sp>
    </p:spTree>
    <p:extLst>
      <p:ext uri="{BB962C8B-B14F-4D97-AF65-F5344CB8AC3E}">
        <p14:creationId xmlns:p14="http://schemas.microsoft.com/office/powerpoint/2010/main" val="7345856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give guidance on</a:t>
            </a:r>
            <a:r>
              <a:rPr lang="en-GB" baseline="0" dirty="0">
                <a:latin typeface="Calibri"/>
                <a:cs typeface="Calibri"/>
              </a:rPr>
              <a:t> </a:t>
            </a:r>
            <a:r>
              <a:rPr lang="en-GB" dirty="0">
                <a:latin typeface="Calibri"/>
                <a:cs typeface="Calibri"/>
              </a:rPr>
              <a:t>reading the shared book at home</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Notes:</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US" i="0" dirty="0"/>
              <a:t>Read the slide.</a:t>
            </a:r>
            <a:endParaRPr lang="en-US" dirty="0"/>
          </a:p>
        </p:txBody>
      </p:sp>
    </p:spTree>
    <p:extLst>
      <p:ext uri="{BB962C8B-B14F-4D97-AF65-F5344CB8AC3E}">
        <p14:creationId xmlns:p14="http://schemas.microsoft.com/office/powerpoint/2010/main" val="2493339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a:xfrm>
            <a:off x="679768" y="4715153"/>
            <a:ext cx="5438140" cy="4466987"/>
          </a:xfrm>
          <a:prstGeom prst="rect">
            <a:avLst/>
          </a:prstGeom>
        </p:spPr>
        <p:txBody>
          <a:bodyPr/>
          <a:lstStyle/>
          <a:p>
            <a:pPr marL="0" marR="0" indent="0" algn="l" defTabSz="914400" rtl="0" eaLnBrk="1" fontAlgn="auto" latinLnBrk="0" hangingPunct="1">
              <a:lnSpc>
                <a:spcPct val="100000"/>
              </a:lnSpc>
              <a:spcBef>
                <a:spcPts val="1200"/>
              </a:spcBef>
              <a:spcAft>
                <a:spcPts val="0"/>
              </a:spcAft>
              <a:buClrTx/>
              <a:buSzTx/>
              <a:buFont typeface="Arial" pitchFamily="34" charset="0"/>
              <a:buNone/>
              <a:tabLst/>
              <a:defRPr/>
            </a:pPr>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25</a:t>
            </a:fld>
            <a:endParaRPr lang="en-US" dirty="0"/>
          </a:p>
        </p:txBody>
      </p:sp>
    </p:spTree>
    <p:extLst>
      <p:ext uri="{BB962C8B-B14F-4D97-AF65-F5344CB8AC3E}">
        <p14:creationId xmlns:p14="http://schemas.microsoft.com/office/powerpoint/2010/main" val="1404891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241425"/>
            <a:ext cx="5953125" cy="3349625"/>
          </a:xfrm>
        </p:spPr>
      </p:sp>
      <p:sp>
        <p:nvSpPr>
          <p:cNvPr id="3" name="Notes Placeholder 2"/>
          <p:cNvSpPr>
            <a:spLocks noGrp="1"/>
          </p:cNvSpPr>
          <p:nvPr>
            <p:ph type="body" idx="1"/>
          </p:nvPr>
        </p:nvSpPr>
        <p:spPr>
          <a:xfrm>
            <a:off x="679768" y="4715153"/>
            <a:ext cx="5438140" cy="4466987"/>
          </a:xfrm>
          <a:prstGeom prst="rect">
            <a:avLst/>
          </a:prstGeom>
        </p:spPr>
        <p:txBody>
          <a:bodyPr/>
          <a:lstStyle/>
          <a:p>
            <a:pPr marL="0" marR="0" indent="0" algn="l" defTabSz="914400" rtl="0" eaLnBrk="1" fontAlgn="auto" latinLnBrk="0" hangingPunct="1">
              <a:lnSpc>
                <a:spcPct val="100000"/>
              </a:lnSpc>
              <a:spcBef>
                <a:spcPts val="1200"/>
              </a:spcBef>
              <a:spcAft>
                <a:spcPts val="0"/>
              </a:spcAft>
              <a:buClrTx/>
              <a:buSzTx/>
              <a:buFont typeface="Arial" pitchFamily="34" charset="0"/>
              <a:buNone/>
              <a:tabLst/>
              <a:defRPr/>
            </a:pPr>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26</a:t>
            </a:fld>
            <a:endParaRPr lang="en-US" dirty="0"/>
          </a:p>
        </p:txBody>
      </p:sp>
    </p:spTree>
    <p:extLst>
      <p:ext uri="{BB962C8B-B14F-4D97-AF65-F5344CB8AC3E}">
        <p14:creationId xmlns:p14="http://schemas.microsoft.com/office/powerpoint/2010/main" val="14048914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Maths dictionary for parents is really useful!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A6C049F-6561-4A49-8E16-C45C3E5A1DD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15388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1200"/>
              </a:spcBef>
              <a:spcAft>
                <a:spcPts val="0"/>
              </a:spcAft>
              <a:buClrTx/>
              <a:buSzTx/>
              <a:buFont typeface="Arial" pitchFamily="34" charset="0"/>
              <a:buNone/>
              <a:tabLst/>
              <a:defRPr/>
            </a:pPr>
            <a:r>
              <a:rPr lang="en-GB" sz="1200" kern="1200" dirty="0">
                <a:solidFill>
                  <a:schemeClr val="tx1"/>
                </a:solidFill>
                <a:effectLst/>
                <a:latin typeface="+mn-lt"/>
                <a:ea typeface="+mn-ea"/>
                <a:cs typeface="+mn-cs"/>
              </a:rPr>
              <a:t>Young children have powerful visual memories and some may find it easier to remember images than words. Subitising can help children to build images for numbers, to visualise and to learn number facts. For instance, most four-year-olds readily learn to recognise five dots on a dice, which helps them to understand the cardinal value or '</a:t>
            </a:r>
            <a:r>
              <a:rPr lang="en-GB" sz="1200" kern="1200" dirty="0" err="1">
                <a:solidFill>
                  <a:schemeClr val="tx1"/>
                </a:solidFill>
                <a:effectLst/>
                <a:latin typeface="+mn-lt"/>
                <a:ea typeface="+mn-ea"/>
                <a:cs typeface="+mn-cs"/>
              </a:rPr>
              <a:t>howmanyness</a:t>
            </a:r>
            <a:r>
              <a:rPr lang="en-GB" sz="1200" kern="1200" dirty="0">
                <a:solidFill>
                  <a:schemeClr val="tx1"/>
                </a:solidFill>
                <a:effectLst/>
                <a:latin typeface="+mn-lt"/>
                <a:ea typeface="+mn-ea"/>
                <a:cs typeface="+mn-cs"/>
              </a:rPr>
              <a:t>' of five, which they can link to the word and symbol for 5. Structured images like this also help children to begin to see numbers inside numbers, for instance seeing four and one within five.</a:t>
            </a:r>
          </a:p>
          <a:p>
            <a:pPr marL="0" marR="0" indent="0" algn="l" defTabSz="914400" rtl="0" eaLnBrk="1" fontAlgn="auto" latinLnBrk="0" hangingPunct="1">
              <a:lnSpc>
                <a:spcPct val="100000"/>
              </a:lnSpc>
              <a:spcBef>
                <a:spcPts val="1200"/>
              </a:spcBef>
              <a:spcAft>
                <a:spcPts val="0"/>
              </a:spcAft>
              <a:buClrTx/>
              <a:buSzTx/>
              <a:buFont typeface="Arial" pitchFamily="34" charset="0"/>
              <a:buNone/>
              <a:tabLst/>
              <a:defRPr/>
            </a:pPr>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32</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33</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need to</a:t>
            </a:r>
            <a:r>
              <a:rPr lang="en-US" baseline="0" dirty="0"/>
              <a:t> show children different arrangements as numbers can be seen in different ways </a:t>
            </a:r>
            <a:r>
              <a:rPr lang="mr-IN" baseline="0" dirty="0"/>
              <a:t>–</a:t>
            </a:r>
            <a:r>
              <a:rPr lang="en-US" baseline="0" dirty="0"/>
              <a:t> it’s not always uniform like a dice.</a:t>
            </a:r>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34</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35</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36</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37</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38</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is 4+0 = 4</a:t>
            </a:r>
          </a:p>
          <a:p>
            <a:endParaRPr lang="en-US" dirty="0"/>
          </a:p>
          <a:p>
            <a:r>
              <a:rPr lang="en-US" dirty="0"/>
              <a:t>4</a:t>
            </a:r>
            <a:r>
              <a:rPr lang="en-US" baseline="0" dirty="0"/>
              <a:t> is also 1 less than 5</a:t>
            </a:r>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39</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is 1 plus 3 or</a:t>
            </a:r>
            <a:r>
              <a:rPr lang="en-US" baseline="0" dirty="0"/>
              <a:t> 3 plus 1 is 4</a:t>
            </a:r>
            <a:endParaRPr lang="en-US" dirty="0"/>
          </a:p>
          <a:p>
            <a:r>
              <a:rPr lang="en-US" dirty="0"/>
              <a:t>If</a:t>
            </a:r>
            <a:r>
              <a:rPr lang="en-US" baseline="0" dirty="0"/>
              <a:t> I took 3 away I would be left with 1</a:t>
            </a:r>
          </a:p>
          <a:p>
            <a:r>
              <a:rPr lang="en-US" baseline="0" dirty="0"/>
              <a:t>1 less than 4 is 3</a:t>
            </a:r>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40</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is 1 plus 3 or</a:t>
            </a:r>
            <a:r>
              <a:rPr lang="en-US" baseline="0" dirty="0"/>
              <a:t> 3 plus 1 is 4</a:t>
            </a:r>
            <a:endParaRPr lang="en-US" dirty="0"/>
          </a:p>
          <a:p>
            <a:r>
              <a:rPr lang="en-US" dirty="0"/>
              <a:t>If</a:t>
            </a:r>
            <a:r>
              <a:rPr lang="en-US" baseline="0" dirty="0"/>
              <a:t> I took 3 away I would be left with 1</a:t>
            </a:r>
          </a:p>
          <a:p>
            <a:r>
              <a:rPr lang="en-US" baseline="0" dirty="0"/>
              <a:t>1 less than 4 is 3</a:t>
            </a:r>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41</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42</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43</a:t>
            </a:fld>
            <a:endParaRPr lang="en-US" dirty="0"/>
          </a:p>
        </p:txBody>
      </p:sp>
    </p:spTree>
    <p:extLst>
      <p:ext uri="{BB962C8B-B14F-4D97-AF65-F5344CB8AC3E}">
        <p14:creationId xmlns:p14="http://schemas.microsoft.com/office/powerpoint/2010/main" val="12196951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6623E2-143C-47CF-ACFE-2D7CFB3760A0}" type="slidenum">
              <a:rPr lang="en-US" smtClean="0"/>
              <a:t>44</a:t>
            </a:fld>
            <a:endParaRPr lang="en-US" dirty="0"/>
          </a:p>
        </p:txBody>
      </p:sp>
    </p:spTree>
    <p:extLst>
      <p:ext uri="{BB962C8B-B14F-4D97-AF65-F5344CB8AC3E}">
        <p14:creationId xmlns:p14="http://schemas.microsoft.com/office/powerpoint/2010/main" val="12196951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1C90EB0-A2F1-47A7-ACEE-82DC1E541BC7}" type="datetimeFigureOut">
              <a:rPr lang="en-GB" smtClean="0"/>
              <a:t>14/09/2026</a:t>
            </a:fld>
            <a:endParaRPr lang="en-GB"/>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B8E1484-6D92-4497-807C-8B4338948FBC}" type="slidenum">
              <a:rPr lang="en-GB" smtClean="0"/>
              <a:t>‹#›</a:t>
            </a:fld>
            <a:endParaRPr lang="en-GB"/>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0906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C90EB0-A2F1-47A7-ACEE-82DC1E541BC7}"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13400693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1C90EB0-A2F1-47A7-ACEE-82DC1E541BC7}"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8E1484-6D92-4497-807C-8B4338948FBC}" type="slidenum">
              <a:rPr lang="en-GB" smtClean="0"/>
              <a:t>‹#›</a:t>
            </a:fld>
            <a:endParaRPr lang="en-GB"/>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9632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1C90EB0-A2F1-47A7-ACEE-82DC1E541BC7}"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33662343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C90EB0-A2F1-47A7-ACEE-82DC1E541BC7}"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15605355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1C90EB0-A2F1-47A7-ACEE-82DC1E541BC7}"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7551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C90EB0-A2F1-47A7-ACEE-82DC1E541BC7}"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1878678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1C90EB0-A2F1-47A7-ACEE-82DC1E541BC7}"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38394841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1C90EB0-A2F1-47A7-ACEE-82DC1E541BC7}"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18013464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C90EB0-A2F1-47A7-ACEE-82DC1E541BC7}"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1953526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1C90EB0-A2F1-47A7-ACEE-82DC1E541BC7}"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B8E1484-6D92-4497-807C-8B4338948FBC}" type="slidenum">
              <a:rPr lang="en-GB" smtClean="0"/>
              <a:t>‹#›</a:t>
            </a:fld>
            <a:endParaRPr lang="en-GB"/>
          </a:p>
        </p:txBody>
      </p:sp>
    </p:spTree>
    <p:extLst>
      <p:ext uri="{BB962C8B-B14F-4D97-AF65-F5344CB8AC3E}">
        <p14:creationId xmlns:p14="http://schemas.microsoft.com/office/powerpoint/2010/main" val="447964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160000" cy="868680"/>
          </a:xfrm>
        </p:spPr>
        <p:txBody>
          <a:bodyPr>
            <a:noAutofit/>
          </a:bodyPr>
          <a:lstStyle/>
          <a:p>
            <a:r>
              <a:rPr lang="en-GB"/>
              <a:t>Click to edit Master title style</a:t>
            </a:r>
            <a:endParaRPr lang="en-US"/>
          </a:p>
        </p:txBody>
      </p:sp>
      <p:sp>
        <p:nvSpPr>
          <p:cNvPr id="3" name="Content Placeholder 2"/>
          <p:cNvSpPr>
            <a:spLocks noGrp="1"/>
          </p:cNvSpPr>
          <p:nvPr>
            <p:ph idx="1"/>
          </p:nvPr>
        </p:nvSpPr>
        <p:spPr>
          <a:xfrm>
            <a:off x="609600" y="1905000"/>
            <a:ext cx="10160000" cy="44958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B4FEF1-1C18-40D8-8A9A-AA7FFF43FE2E}" type="datetimeFigureOut">
              <a:rPr lang="en-US" smtClean="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11E8957-5754-4C19-A51A-9C104D1A0E08}" type="slidenum">
              <a:rPr lang="en-US" smtClean="0"/>
              <a:t>‹#›</a:t>
            </a:fld>
            <a:endParaRPr lang="en-US" dirty="0"/>
          </a:p>
        </p:txBody>
      </p:sp>
      <p:sp>
        <p:nvSpPr>
          <p:cNvPr id="8" name="Text Placeholder 7"/>
          <p:cNvSpPr>
            <a:spLocks noGrp="1"/>
          </p:cNvSpPr>
          <p:nvPr>
            <p:ph type="body" sz="quarter" idx="13"/>
          </p:nvPr>
        </p:nvSpPr>
        <p:spPr>
          <a:xfrm>
            <a:off x="609600" y="1143000"/>
            <a:ext cx="10160000" cy="381000"/>
          </a:xfrm>
        </p:spPr>
        <p:txBody>
          <a:bodyPr>
            <a:noAutofit/>
          </a:bodyPr>
          <a:lstStyle>
            <a:lvl1pPr marL="740664" indent="0">
              <a:spcBef>
                <a:spcPts val="0"/>
              </a:spcBef>
              <a:buFontTx/>
              <a:buNone/>
              <a:defRPr sz="2000" b="1">
                <a:solidFill>
                  <a:schemeClr val="tx2"/>
                </a:solidFill>
              </a:defRPr>
            </a:lvl1pPr>
            <a:lvl2pPr marL="411480" indent="0">
              <a:buFontTx/>
              <a:buNone/>
              <a:defRPr sz="2000" b="1">
                <a:solidFill>
                  <a:schemeClr val="tx2"/>
                </a:solidFill>
              </a:defRPr>
            </a:lvl2pPr>
            <a:lvl3pPr marL="777240" indent="0">
              <a:buFontTx/>
              <a:buNone/>
              <a:defRPr sz="2000" b="1">
                <a:solidFill>
                  <a:schemeClr val="tx2"/>
                </a:solidFill>
              </a:defRPr>
            </a:lvl3pPr>
            <a:lvl4pPr marL="1051560" indent="0">
              <a:buFontTx/>
              <a:buNone/>
              <a:defRPr sz="2000" b="1">
                <a:solidFill>
                  <a:schemeClr val="tx2"/>
                </a:solidFill>
              </a:defRPr>
            </a:lvl4pPr>
            <a:lvl5pPr marL="1325880" indent="0">
              <a:buFontTx/>
              <a:buNone/>
              <a:defRPr sz="2000" b="1">
                <a:solidFill>
                  <a:schemeClr val="tx2"/>
                </a:solidFill>
              </a:defRPr>
            </a:lvl5pPr>
          </a:lstStyle>
          <a:p>
            <a:pPr lvl="0"/>
            <a:r>
              <a:rPr lang="en-GB"/>
              <a:t>Click to edit Master text styles</a:t>
            </a:r>
          </a:p>
        </p:txBody>
      </p:sp>
    </p:spTree>
    <p:extLst>
      <p:ext uri="{BB962C8B-B14F-4D97-AF65-F5344CB8AC3E}">
        <p14:creationId xmlns:p14="http://schemas.microsoft.com/office/powerpoint/2010/main" val="9928923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BE2B6B3-B4D6-0C48-A6F3-7C7BA60DB1FF}"/>
              </a:ext>
            </a:extLst>
          </p:cNvPr>
          <p:cNvSpPr>
            <a:spLocks noGrp="1"/>
          </p:cNvSpPr>
          <p:nvPr>
            <p:ph type="sldNum" sz="quarter" idx="10"/>
          </p:nvPr>
        </p:nvSpPr>
        <p:spPr>
          <a:ln/>
        </p:spPr>
        <p:txBody>
          <a:bodyPr/>
          <a:lstStyle>
            <a:lvl1pPr>
              <a:defRPr/>
            </a:lvl1pPr>
          </a:lstStyle>
          <a:p>
            <a:fld id="{63E536B8-4A1E-B343-AF8C-FF757BA96125}" type="slidenum">
              <a:rPr lang="en-US" altLang="en-US"/>
              <a:pPr/>
              <a:t>‹#›</a:t>
            </a:fld>
            <a:endParaRPr lang="en-US" altLang="en-US"/>
          </a:p>
        </p:txBody>
      </p:sp>
    </p:spTree>
    <p:extLst>
      <p:ext uri="{BB962C8B-B14F-4D97-AF65-F5344CB8AC3E}">
        <p14:creationId xmlns:p14="http://schemas.microsoft.com/office/powerpoint/2010/main" val="2225593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5"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auctor</a:t>
            </a:r>
            <a:r>
              <a:rPr lang="en-US"/>
              <a:t> lacinia </a:t>
            </a:r>
            <a:r>
              <a:rPr lang="en-US" err="1"/>
              <a:t>efficitur</a:t>
            </a:r>
            <a:r>
              <a:rPr lang="en-US"/>
              <a:t>. Ut </a:t>
            </a:r>
            <a:r>
              <a:rPr lang="en-US" err="1"/>
              <a:t>condimentum</a:t>
            </a:r>
            <a:r>
              <a:rPr lang="en-US"/>
              <a:t> </a:t>
            </a:r>
            <a:r>
              <a:rPr lang="en-US" err="1"/>
              <a:t>faucibus</a:t>
            </a:r>
            <a:r>
              <a:rPr lang="en-US"/>
              <a:t> </a:t>
            </a:r>
            <a:r>
              <a:rPr lang="en-US" err="1"/>
              <a:t>varius</a:t>
            </a:r>
            <a:r>
              <a:rPr lang="en-US"/>
              <a:t>. </a:t>
            </a:r>
            <a:r>
              <a:rPr lang="en-US" err="1"/>
              <a:t>Fusce</a:t>
            </a:r>
            <a:r>
              <a:rPr lang="en-US"/>
              <a:t> dictum </a:t>
            </a:r>
            <a:r>
              <a:rPr lang="en-US" err="1"/>
              <a:t>urna</a:t>
            </a:r>
            <a:r>
              <a:rPr lang="en-US"/>
              <a:t> sit </a:t>
            </a:r>
            <a:r>
              <a:rPr lang="en-US" err="1"/>
              <a:t>amet</a:t>
            </a:r>
            <a:r>
              <a:rPr lang="en-US"/>
              <a:t> tempus </a:t>
            </a:r>
            <a:r>
              <a:rPr lang="en-US" err="1"/>
              <a:t>ultricies</a:t>
            </a:r>
            <a:r>
              <a:rPr lang="en-US"/>
              <a:t>. </a:t>
            </a:r>
            <a:r>
              <a:rPr lang="en-US" err="1"/>
              <a:t>Nullam</a:t>
            </a:r>
            <a:r>
              <a:rPr lang="en-US"/>
              <a:t> </a:t>
            </a:r>
            <a:r>
              <a:rPr lang="en-US" err="1"/>
              <a:t>quis</a:t>
            </a:r>
            <a:r>
              <a:rPr lang="en-US"/>
              <a:t> </a:t>
            </a:r>
            <a:r>
              <a:rPr lang="en-US" err="1"/>
              <a:t>lobortis</a:t>
            </a:r>
            <a:r>
              <a:rPr lang="en-US"/>
              <a:t> </a:t>
            </a:r>
            <a:r>
              <a:rPr lang="en-US" err="1"/>
              <a:t>velit</a:t>
            </a:r>
            <a:r>
              <a:rPr lang="en-US"/>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6"/>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8"/>
            <a:ext cx="792088" cy="582685"/>
          </a:xfrm>
          <a:prstGeom prst="rect">
            <a:avLst/>
          </a:prstGeom>
        </p:spPr>
      </p:pic>
    </p:spTree>
    <p:extLst>
      <p:ext uri="{BB962C8B-B14F-4D97-AF65-F5344CB8AC3E}">
        <p14:creationId xmlns:p14="http://schemas.microsoft.com/office/powerpoint/2010/main" val="1007745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Tree>
    <p:extLst>
      <p:ext uri="{BB962C8B-B14F-4D97-AF65-F5344CB8AC3E}">
        <p14:creationId xmlns:p14="http://schemas.microsoft.com/office/powerpoint/2010/main" val="23340194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828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2" y="1916113"/>
            <a:ext cx="5473700" cy="4392612"/>
          </a:xfrm>
          <a:prstGeom prst="rect">
            <a:avLst/>
          </a:prstGeom>
        </p:spPr>
        <p:txBody>
          <a:bodyPr/>
          <a:lstStyle/>
          <a:p>
            <a:endParaRPr lang="en-US"/>
          </a:p>
        </p:txBody>
      </p:sp>
    </p:spTree>
    <p:extLst>
      <p:ext uri="{BB962C8B-B14F-4D97-AF65-F5344CB8AC3E}">
        <p14:creationId xmlns:p14="http://schemas.microsoft.com/office/powerpoint/2010/main" val="29491877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87773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9"/>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3258784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5004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5B1524F4-450B-494A-8168-C27743591B4F}" type="datetimeFigureOut">
              <a:rPr lang="en-US" smtClean="0"/>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2905970675"/>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80009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25790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34601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0808-5329-3A4B-BC95-FF75E1EE370A}"/>
              </a:ext>
            </a:extLst>
          </p:cNvPr>
          <p:cNvSpPr>
            <a:spLocks noGrp="1"/>
          </p:cNvSpPr>
          <p:nvPr>
            <p:ph type="title"/>
          </p:nvPr>
        </p:nvSpPr>
        <p:spPr>
          <a:xfrm>
            <a:off x="838200" y="365129"/>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0774636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5"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Suspendisse</a:t>
            </a:r>
            <a:r>
              <a:rPr lang="en-US"/>
              <a:t> </a:t>
            </a:r>
            <a:r>
              <a:rPr lang="en-US" err="1"/>
              <a:t>auctor</a:t>
            </a:r>
            <a:r>
              <a:rPr lang="en-US"/>
              <a:t> lacinia </a:t>
            </a:r>
            <a:r>
              <a:rPr lang="en-US" err="1"/>
              <a:t>efficitur</a:t>
            </a:r>
            <a:r>
              <a:rPr lang="en-US"/>
              <a:t>. Ut </a:t>
            </a:r>
            <a:r>
              <a:rPr lang="en-US" err="1"/>
              <a:t>condimentum</a:t>
            </a:r>
            <a:r>
              <a:rPr lang="en-US"/>
              <a:t> </a:t>
            </a:r>
            <a:r>
              <a:rPr lang="en-US" err="1"/>
              <a:t>faucibus</a:t>
            </a:r>
            <a:r>
              <a:rPr lang="en-US"/>
              <a:t> </a:t>
            </a:r>
            <a:r>
              <a:rPr lang="en-US" err="1"/>
              <a:t>varius</a:t>
            </a:r>
            <a:r>
              <a:rPr lang="en-US"/>
              <a:t>. </a:t>
            </a:r>
            <a:r>
              <a:rPr lang="en-US" err="1"/>
              <a:t>Fusce</a:t>
            </a:r>
            <a:r>
              <a:rPr lang="en-US"/>
              <a:t> dictum </a:t>
            </a:r>
            <a:r>
              <a:rPr lang="en-US" err="1"/>
              <a:t>urna</a:t>
            </a:r>
            <a:r>
              <a:rPr lang="en-US"/>
              <a:t> sit </a:t>
            </a:r>
            <a:r>
              <a:rPr lang="en-US" err="1"/>
              <a:t>amet</a:t>
            </a:r>
            <a:r>
              <a:rPr lang="en-US"/>
              <a:t> tempus </a:t>
            </a:r>
            <a:r>
              <a:rPr lang="en-US" err="1"/>
              <a:t>ultricies</a:t>
            </a:r>
            <a:r>
              <a:rPr lang="en-US"/>
              <a:t>. </a:t>
            </a:r>
            <a:r>
              <a:rPr lang="en-US" err="1"/>
              <a:t>Nullam</a:t>
            </a:r>
            <a:r>
              <a:rPr lang="en-US"/>
              <a:t> </a:t>
            </a:r>
            <a:r>
              <a:rPr lang="en-US" err="1"/>
              <a:t>quis</a:t>
            </a:r>
            <a:r>
              <a:rPr lang="en-US"/>
              <a:t> </a:t>
            </a:r>
            <a:r>
              <a:rPr lang="en-US" err="1"/>
              <a:t>lobortis</a:t>
            </a:r>
            <a:r>
              <a:rPr lang="en-US"/>
              <a:t> </a:t>
            </a:r>
            <a:r>
              <a:rPr lang="en-US" err="1"/>
              <a:t>velit</a:t>
            </a:r>
            <a:r>
              <a:rPr lang="en-US"/>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6"/>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8"/>
            <a:ext cx="792088" cy="582685"/>
          </a:xfrm>
          <a:prstGeom prst="rect">
            <a:avLst/>
          </a:prstGeom>
        </p:spPr>
      </p:pic>
    </p:spTree>
    <p:extLst>
      <p:ext uri="{BB962C8B-B14F-4D97-AF65-F5344CB8AC3E}">
        <p14:creationId xmlns:p14="http://schemas.microsoft.com/office/powerpoint/2010/main" val="2680097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14.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4.png"/><Relationship Id="rId5" Type="http://schemas.openxmlformats.org/officeDocument/2006/relationships/theme" Target="../theme/theme5.xml"/><Relationship Id="rId4"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B1C90EB0-A2F1-47A7-ACEE-82DC1E541BC7}" type="datetimeFigureOut">
              <a:rPr lang="en-GB" smtClean="0"/>
              <a:t>14/09/2026</a:t>
            </a:fld>
            <a:endParaRPr lang="en-GB"/>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GB"/>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BB8E1484-6D92-4497-807C-8B4338948FBC}" type="slidenum">
              <a:rPr lang="en-GB" smtClean="0"/>
              <a:t>‹#›</a:t>
            </a:fld>
            <a:endParaRPr lang="en-GB"/>
          </a:p>
        </p:txBody>
      </p:sp>
    </p:spTree>
    <p:extLst>
      <p:ext uri="{BB962C8B-B14F-4D97-AF65-F5344CB8AC3E}">
        <p14:creationId xmlns:p14="http://schemas.microsoft.com/office/powerpoint/2010/main" val="15672869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55" r:id="rId12"/>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C3FE484-FEE0-2449-9EE7-ED6769BE7175}"/>
              </a:ext>
            </a:extLst>
          </p:cNvPr>
          <p:cNvSpPr>
            <a:spLocks noGrp="1"/>
          </p:cNvSpPr>
          <p:nvPr>
            <p:ph type="sldNum" sz="quarter" idx="2"/>
          </p:nvPr>
        </p:nvSpPr>
        <p:spPr bwMode="auto">
          <a:xfrm>
            <a:off x="11088688" y="6403975"/>
            <a:ext cx="265112" cy="268288"/>
          </a:xfrm>
          <a:prstGeom prst="rect">
            <a:avLst/>
          </a:prstGeom>
          <a:noFill/>
          <a:ln>
            <a:noFill/>
          </a:ln>
          <a:effectLst/>
        </p:spPr>
        <p:txBody>
          <a:bodyPr vert="horz" wrap="none" lIns="45718" tIns="45718" rIns="45718" bIns="45718" numCol="1" anchor="ctr" anchorCtr="0" compatLnSpc="1">
            <a:prstTxWarp prst="textNoShape">
              <a:avLst/>
            </a:prstTxWarp>
          </a:bodyPr>
          <a:lstStyle>
            <a:lvl1pPr algn="r" eaLnBrk="1">
              <a:defRPr sz="1200">
                <a:solidFill>
                  <a:srgbClr val="888888"/>
                </a:solidFill>
              </a:defRPr>
            </a:lvl1pPr>
          </a:lstStyle>
          <a:p>
            <a:fld id="{78C86882-5437-3747-9A87-8CEFECD49F12}" type="slidenum">
              <a:rPr lang="en-US" altLang="en-US"/>
              <a:pPr/>
              <a:t>‹#›</a:t>
            </a:fld>
            <a:endParaRPr lang="en-US" altLang="en-US"/>
          </a:p>
        </p:txBody>
      </p:sp>
      <p:pic>
        <p:nvPicPr>
          <p:cNvPr id="1027" name="Picture 3">
            <a:extLst>
              <a:ext uri="{FF2B5EF4-FFF2-40B4-BE49-F238E27FC236}">
                <a16:creationId xmlns:a16="http://schemas.microsoft.com/office/drawing/2014/main" id="{A135BC1E-1C1B-374E-A928-22464112F594}"/>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5561463"/>
      </p:ext>
    </p:extLst>
  </p:cSld>
  <p:clrMap bg1="lt1" tx1="dk1" bg2="lt2" tx2="dk2" accent1="accent1" accent2="accent2" accent3="accent3" accent4="accent4" accent5="accent5" accent6="accent6" hlink="hlink" folHlink="folHlink"/>
  <p:sldLayoutIdLst>
    <p:sldLayoutId id="2147483732" r:id="rId1"/>
  </p:sldLayoutIdLst>
  <p:txStyles>
    <p:titleStyle>
      <a:lvl1pPr algn="l" rtl="0" eaLnBrk="0" fontAlgn="base" hangingPunct="0">
        <a:lnSpc>
          <a:spcPct val="90000"/>
        </a:lnSpc>
        <a:spcBef>
          <a:spcPct val="0"/>
        </a:spcBef>
        <a:spcAft>
          <a:spcPct val="0"/>
        </a:spcAft>
        <a:defRPr sz="44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sym typeface="Calibri Light" panose="020F0302020204030204" pitchFamily="34" charset="0"/>
        </a:defRPr>
      </a:lvl1pPr>
      <a:lvl2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2pPr>
      <a:lvl3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3pPr>
      <a:lvl4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4pPr>
      <a:lvl5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5pPr>
      <a:lvl6pPr marL="4572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6pPr>
      <a:lvl7pPr marL="9144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7pPr>
      <a:lvl8pPr marL="13716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8pPr>
      <a:lvl9pPr marL="18288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9pPr>
    </p:titleStyle>
    <p:bodyStyle>
      <a:lvl1pPr algn="l" rtl="0" eaLnBrk="0" fontAlgn="base" hangingPunct="0">
        <a:lnSpc>
          <a:spcPct val="90000"/>
        </a:lnSpc>
        <a:spcBef>
          <a:spcPts val="1000"/>
        </a:spcBef>
        <a:spcAft>
          <a:spcPct val="0"/>
        </a:spcAft>
        <a:buSzPct val="100000"/>
        <a:defRPr sz="2800" b="1" kern="1200">
          <a:solidFill>
            <a:schemeClr val="bg1"/>
          </a:solidFill>
          <a:latin typeface="Gotham Narrow Bold" pitchFamily="2" charset="0"/>
          <a:ea typeface="+mn-ea"/>
          <a:cs typeface="+mn-cs"/>
          <a:sym typeface="Calibri" panose="020F0502020204030204" pitchFamily="34" charset="0"/>
        </a:defRPr>
      </a:lvl1pPr>
      <a:lvl2pPr marL="457200" algn="l" rtl="0" eaLnBrk="0" fontAlgn="base" hangingPunct="0">
        <a:lnSpc>
          <a:spcPct val="90000"/>
        </a:lnSpc>
        <a:spcBef>
          <a:spcPts val="1000"/>
        </a:spcBef>
        <a:spcAft>
          <a:spcPct val="0"/>
        </a:spcAft>
        <a:buSzPct val="100000"/>
        <a:defRPr sz="2800" kern="120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panose="020F0502020204030204" pitchFamily="34" charset="0"/>
        </a:defRPr>
      </a:lvl2pPr>
      <a:lvl3pPr marL="9144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3pPr>
      <a:lvl4pPr marL="13716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4pPr>
      <a:lvl5pPr marL="18288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8119053"/>
      </p:ext>
    </p:extLst>
  </p:cSld>
  <p:clrMap bg1="lt1" tx1="dk1" bg2="lt2" tx2="dk2" accent1="accent1" accent2="accent2" accent3="accent3" accent4="accent4" accent5="accent5" accent6="accent6" hlink="hlink" folHlink="folHlink"/>
  <p:sldLayoutIdLst>
    <p:sldLayoutId id="2147483736"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extLst>
      <p:ext uri="{BB962C8B-B14F-4D97-AF65-F5344CB8AC3E}">
        <p14:creationId xmlns:p14="http://schemas.microsoft.com/office/powerpoint/2010/main" val="119709973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6"/>
          <a:stretch>
            <a:fillRect/>
          </a:stretch>
        </p:blipFill>
        <p:spPr>
          <a:xfrm>
            <a:off x="10683295" y="260648"/>
            <a:ext cx="1266575" cy="1260000"/>
          </a:xfrm>
          <a:prstGeom prst="rect">
            <a:avLst/>
          </a:prstGeom>
        </p:spPr>
      </p:pic>
    </p:spTree>
    <p:extLst>
      <p:ext uri="{BB962C8B-B14F-4D97-AF65-F5344CB8AC3E}">
        <p14:creationId xmlns:p14="http://schemas.microsoft.com/office/powerpoint/2010/main" val="3220557891"/>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2894068"/>
      </p:ext>
    </p:extLst>
  </p:cSld>
  <p:clrMap bg1="lt1" tx1="dk1" bg2="lt2" tx2="dk2" accent1="accent1" accent2="accent2" accent3="accent3" accent4="accent4" accent5="accent5" accent6="accent6" hlink="hlink" folHlink="folHlink"/>
  <p:sldLayoutIdLst>
    <p:sldLayoutId id="2147483751"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hyperlink" Target="https://youtu.be/-ZtjFIvA_fs"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hyperlink" Target="https://youtu.be/qDu3JAjf-U0" TargetMode="Externa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video" Target="https://www.youtube.com/embed/IL5YUCPyC5I?feature=oembed" TargetMode="External"/><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15.x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5.xml"/><Relationship Id="rId1" Type="http://schemas.openxmlformats.org/officeDocument/2006/relationships/slideLayout" Target="../slideLayouts/slideLayout15.xml"/><Relationship Id="rId5" Type="http://schemas.openxmlformats.org/officeDocument/2006/relationships/image" Target="../media/image28.tiff"/><Relationship Id="rId4" Type="http://schemas.openxmlformats.org/officeDocument/2006/relationships/image" Target="../media/image27.tiff"/></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15.xml"/><Relationship Id="rId6" Type="http://schemas.openxmlformats.org/officeDocument/2006/relationships/image" Target="../media/image32.tiff"/><Relationship Id="rId5" Type="http://schemas.openxmlformats.org/officeDocument/2006/relationships/image" Target="../media/image31.tiff"/><Relationship Id="rId4" Type="http://schemas.openxmlformats.org/officeDocument/2006/relationships/image" Target="../media/image30.tiff"/></Relationships>
</file>

<file path=ppt/slides/_rels/slide20.xml.rels><?xml version="1.0" encoding="UTF-8" standalone="yes"?>
<Relationships xmlns="http://schemas.openxmlformats.org/package/2006/relationships"><Relationship Id="rId3" Type="http://schemas.openxmlformats.org/officeDocument/2006/relationships/image" Target="../media/image33.tiff"/><Relationship Id="rId7" Type="http://schemas.openxmlformats.org/officeDocument/2006/relationships/image" Target="../media/image37.emf"/><Relationship Id="rId2" Type="http://schemas.openxmlformats.org/officeDocument/2006/relationships/notesSlide" Target="../notesSlides/notesSlide17.xml"/><Relationship Id="rId1" Type="http://schemas.openxmlformats.org/officeDocument/2006/relationships/slideLayout" Target="../slideLayouts/slideLayout16.xml"/><Relationship Id="rId6" Type="http://schemas.openxmlformats.org/officeDocument/2006/relationships/image" Target="../media/image36.emf"/><Relationship Id="rId5" Type="http://schemas.openxmlformats.org/officeDocument/2006/relationships/image" Target="../media/image35.png"/><Relationship Id="rId4" Type="http://schemas.openxmlformats.org/officeDocument/2006/relationships/image" Target="../media/image34.tiff"/></Relationships>
</file>

<file path=ppt/slides/_rels/slide21.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8.xml"/><Relationship Id="rId1" Type="http://schemas.openxmlformats.org/officeDocument/2006/relationships/slideLayout" Target="../slideLayouts/slideLayout15.xml"/><Relationship Id="rId4" Type="http://schemas.openxmlformats.org/officeDocument/2006/relationships/image" Target="../media/image27.tiff"/></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9.xml.rels><?xml version="1.0" encoding="UTF-8" standalone="yes"?>
<Relationships xmlns="http://schemas.openxmlformats.org/package/2006/relationships"><Relationship Id="rId8" Type="http://schemas.openxmlformats.org/officeDocument/2006/relationships/image" Target="../media/image48.jpeg"/><Relationship Id="rId3" Type="http://schemas.openxmlformats.org/officeDocument/2006/relationships/image" Target="../media/image43.jpeg"/><Relationship Id="rId7"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46.jpeg"/><Relationship Id="rId5" Type="http://schemas.openxmlformats.org/officeDocument/2006/relationships/image" Target="../media/image45.jpeg"/><Relationship Id="rId10" Type="http://schemas.openxmlformats.org/officeDocument/2006/relationships/image" Target="../media/image50.jpeg"/><Relationship Id="rId4" Type="http://schemas.openxmlformats.org/officeDocument/2006/relationships/image" Target="../media/image44.jpeg"/><Relationship Id="rId9" Type="http://schemas.openxmlformats.org/officeDocument/2006/relationships/image" Target="../media/image49.jpeg"/></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8" Type="http://schemas.openxmlformats.org/officeDocument/2006/relationships/hyperlink" Target="https://mathszone.co.uk/" TargetMode="External"/><Relationship Id="rId3" Type="http://schemas.openxmlformats.org/officeDocument/2006/relationships/image" Target="../media/image66.png"/><Relationship Id="rId7" Type="http://schemas.openxmlformats.org/officeDocument/2006/relationships/hyperlink" Target="https://www.topmarks.co.uk/maths-games/hit-the-button" TargetMode="External"/><Relationship Id="rId2" Type="http://schemas.openxmlformats.org/officeDocument/2006/relationships/image" Target="../media/image65.png"/><Relationship Id="rId1" Type="http://schemas.openxmlformats.org/officeDocument/2006/relationships/slideLayout" Target="../slideLayouts/slideLayout2.xml"/><Relationship Id="rId6" Type="http://schemas.openxmlformats.org/officeDocument/2006/relationships/hyperlink" Target="https://primarygamesarena.com/" TargetMode="External"/><Relationship Id="rId5" Type="http://schemas.openxmlformats.org/officeDocument/2006/relationships/hyperlink" Target="http://www.iseemaths.com/games-resources/" TargetMode="External"/><Relationship Id="rId4" Type="http://schemas.openxmlformats.org/officeDocument/2006/relationships/hyperlink" Target="https://www.bbc.co.uk/cbeebies/grownups/help-your-child-with-maths" TargetMode="External"/><Relationship Id="rId9" Type="http://schemas.openxmlformats.org/officeDocument/2006/relationships/hyperlink" Target="https://www.bbc.co.uk/bitesize/subjects/z826n39"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5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0BCE0-51B9-4FC8-973D-A1923FD83BCA}"/>
              </a:ext>
            </a:extLst>
          </p:cNvPr>
          <p:cNvSpPr>
            <a:spLocks noGrp="1"/>
          </p:cNvSpPr>
          <p:nvPr>
            <p:ph type="title"/>
          </p:nvPr>
        </p:nvSpPr>
        <p:spPr/>
        <p:txBody>
          <a:bodyPr/>
          <a:lstStyle/>
          <a:p>
            <a:r>
              <a:rPr lang="en-GB" dirty="0">
                <a:latin typeface="Calibri" panose="020F0502020204030204" pitchFamily="34" charset="0"/>
                <a:cs typeface="Calibri" panose="020F0502020204030204" pitchFamily="34" charset="0"/>
              </a:rPr>
              <a:t>Welcome To FS2</a:t>
            </a:r>
            <a:br>
              <a:rPr lang="en-GB" dirty="0">
                <a:latin typeface="Calibri" panose="020F0502020204030204" pitchFamily="34" charset="0"/>
                <a:cs typeface="Calibri" panose="020F0502020204030204" pitchFamily="34" charset="0"/>
              </a:rPr>
            </a:br>
            <a:r>
              <a:rPr lang="en-GB" dirty="0">
                <a:latin typeface="Calibri" panose="020F0502020204030204" pitchFamily="34" charset="0"/>
                <a:cs typeface="Calibri" panose="020F0502020204030204" pitchFamily="34" charset="0"/>
              </a:rPr>
              <a:t>Parents’ Information Evening</a:t>
            </a:r>
          </a:p>
        </p:txBody>
      </p:sp>
      <p:pic>
        <p:nvPicPr>
          <p:cNvPr id="1028" name="Picture 4" descr="Marlcliffe Community Primary School,... © Terry Robinson cc-by-sa/2.0 ::  Geograph Britain and Ireland">
            <a:extLst>
              <a:ext uri="{FF2B5EF4-FFF2-40B4-BE49-F238E27FC236}">
                <a16:creationId xmlns:a16="http://schemas.microsoft.com/office/drawing/2014/main" id="{23551C33-4759-4A6F-9EC1-9A1343C9A41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63753" y="2564905"/>
            <a:ext cx="4185815" cy="3135321"/>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56726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0BCE0-51B9-4FC8-973D-A1923FD83BCA}"/>
              </a:ext>
            </a:extLst>
          </p:cNvPr>
          <p:cNvSpPr>
            <a:spLocks noGrp="1"/>
          </p:cNvSpPr>
          <p:nvPr>
            <p:ph type="title"/>
          </p:nvPr>
        </p:nvSpPr>
        <p:spPr/>
        <p:txBody>
          <a:bodyPr/>
          <a:lstStyle/>
          <a:p>
            <a:pPr algn="ctr"/>
            <a:r>
              <a:rPr lang="en-GB" dirty="0">
                <a:latin typeface="Calibri" panose="020F0502020204030204" pitchFamily="34" charset="0"/>
                <a:cs typeface="Calibri" panose="020F0502020204030204" pitchFamily="34" charset="0"/>
              </a:rPr>
              <a:t>General Information</a:t>
            </a:r>
          </a:p>
        </p:txBody>
      </p:sp>
      <p:sp>
        <p:nvSpPr>
          <p:cNvPr id="4" name="Content Placeholder 3">
            <a:extLst>
              <a:ext uri="{FF2B5EF4-FFF2-40B4-BE49-F238E27FC236}">
                <a16:creationId xmlns:a16="http://schemas.microsoft.com/office/drawing/2014/main" id="{8936BCBD-E103-4C69-AB3D-D6449B32ADBA}"/>
              </a:ext>
            </a:extLst>
          </p:cNvPr>
          <p:cNvSpPr>
            <a:spLocks noGrp="1"/>
          </p:cNvSpPr>
          <p:nvPr>
            <p:ph idx="1"/>
          </p:nvPr>
        </p:nvSpPr>
        <p:spPr/>
        <p:txBody>
          <a:bodyPr vert="horz" lIns="91440" tIns="45720" rIns="91440" bIns="45720" rtlCol="0" anchor="t">
            <a:normAutofit fontScale="92500"/>
          </a:bodyPr>
          <a:lstStyle/>
          <a:p>
            <a:r>
              <a:rPr lang="en-GB" dirty="0">
                <a:solidFill>
                  <a:srgbClr val="002060"/>
                </a:solidFill>
              </a:rPr>
              <a:t>Medication – If your child requires any medication, please complete a form at the office.</a:t>
            </a:r>
          </a:p>
          <a:p>
            <a:r>
              <a:rPr lang="en-GB" dirty="0">
                <a:solidFill>
                  <a:srgbClr val="002060"/>
                </a:solidFill>
              </a:rPr>
              <a:t>Jewellery – Children are allowed to wear earrings, but these must be removed for PE days.  Other jewellery is not permitted in school for health and safety.  </a:t>
            </a:r>
          </a:p>
          <a:p>
            <a:r>
              <a:rPr lang="en-GB" dirty="0">
                <a:solidFill>
                  <a:srgbClr val="002060"/>
                </a:solidFill>
              </a:rPr>
              <a:t>Children are given a piece of fruit or vegetable each day, they can bring their own</a:t>
            </a:r>
          </a:p>
          <a:p>
            <a:r>
              <a:rPr lang="en-GB" dirty="0">
                <a:solidFill>
                  <a:srgbClr val="002060"/>
                </a:solidFill>
              </a:rPr>
              <a:t>Water bottles should only have water in them</a:t>
            </a:r>
          </a:p>
          <a:p>
            <a:r>
              <a:rPr lang="en-GB" dirty="0">
                <a:solidFill>
                  <a:srgbClr val="002060"/>
                </a:solidFill>
              </a:rPr>
              <a:t>Uniform – Please ensure all uniform is named, including coats, shoes if possible and bags.</a:t>
            </a:r>
          </a:p>
          <a:p>
            <a:r>
              <a:rPr lang="en-GB" dirty="0">
                <a:solidFill>
                  <a:srgbClr val="002060"/>
                </a:solidFill>
              </a:rPr>
              <a:t>Before and after school – children must not play on the school equipment before or after school for health and safety.</a:t>
            </a:r>
          </a:p>
          <a:p>
            <a:r>
              <a:rPr lang="en-GB" dirty="0">
                <a:solidFill>
                  <a:srgbClr val="002060"/>
                </a:solidFill>
              </a:rPr>
              <a:t>If you need to speak to a teacher at the end of the day could you please wait at the end of the line, so that we can ensure children are handed back to parents quickly.</a:t>
            </a:r>
          </a:p>
        </p:txBody>
      </p:sp>
    </p:spTree>
    <p:extLst>
      <p:ext uri="{BB962C8B-B14F-4D97-AF65-F5344CB8AC3E}">
        <p14:creationId xmlns:p14="http://schemas.microsoft.com/office/powerpoint/2010/main" val="31648305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88AB6-D947-40E9-8B92-4897965638E1}"/>
              </a:ext>
            </a:extLst>
          </p:cNvPr>
          <p:cNvSpPr>
            <a:spLocks noGrp="1"/>
          </p:cNvSpPr>
          <p:nvPr>
            <p:ph type="ctrTitle"/>
          </p:nvPr>
        </p:nvSpPr>
        <p:spPr/>
        <p:txBody>
          <a:bodyPr>
            <a:normAutofit/>
          </a:bodyPr>
          <a:lstStyle/>
          <a:p>
            <a:pPr algn="ctr"/>
            <a:r>
              <a:rPr lang="en-GB" sz="6600" b="1" u="sng" dirty="0">
                <a:latin typeface="Calibri" panose="020F0502020204030204" pitchFamily="34" charset="0"/>
                <a:cs typeface="Calibri" panose="020F0502020204030204" pitchFamily="34" charset="0"/>
              </a:rPr>
              <a:t>Daily Phonics Lessons</a:t>
            </a:r>
          </a:p>
        </p:txBody>
      </p:sp>
    </p:spTree>
    <p:extLst>
      <p:ext uri="{BB962C8B-B14F-4D97-AF65-F5344CB8AC3E}">
        <p14:creationId xmlns:p14="http://schemas.microsoft.com/office/powerpoint/2010/main" val="27065012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6">
            <a:extLst>
              <a:ext uri="{FF2B5EF4-FFF2-40B4-BE49-F238E27FC236}">
                <a16:creationId xmlns:a16="http://schemas.microsoft.com/office/drawing/2014/main" id="{4A9BDAC7-397C-164A-A84F-9A78B8DF9823}"/>
              </a:ext>
            </a:extLst>
          </p:cNvPr>
          <p:cNvSpPr txBox="1">
            <a:spLocks noChangeArrowheads="1"/>
          </p:cNvSpPr>
          <p:nvPr/>
        </p:nvSpPr>
        <p:spPr bwMode="auto">
          <a:xfrm>
            <a:off x="548851" y="5301209"/>
            <a:ext cx="11235783" cy="1112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t">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0" fontAlgn="base" latinLnBrk="0" hangingPunct="0">
              <a:lnSpc>
                <a:spcPct val="12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libri"/>
                <a:ea typeface="Calibri" panose="020F0502020204030204" pitchFamily="34" charset="0"/>
                <a:cs typeface="Calibri"/>
                <a:sym typeface="Calibri" panose="020F0502020204030204" pitchFamily="34" charset="0"/>
              </a:rPr>
              <a:t>Parent workshop: </a:t>
            </a:r>
            <a:r>
              <a:rPr kumimoji="0" lang="en-US" sz="2800" b="0" i="0" u="none" strike="noStrike" kern="1200" cap="none" spc="0" normalizeH="0" baseline="0" noProof="0" dirty="0">
                <a:ln>
                  <a:noFill/>
                </a:ln>
                <a:solidFill>
                  <a:srgbClr val="FFFFFF"/>
                </a:solidFill>
                <a:effectLst/>
                <a:uLnTx/>
                <a:uFillTx/>
                <a:latin typeface="Calibri"/>
                <a:ea typeface="Calibri" panose="020F0502020204030204" pitchFamily="34" charset="0"/>
                <a:cs typeface="Calibri"/>
                <a:sym typeface="Calibri" panose="020F0502020204030204" pitchFamily="34" charset="0"/>
              </a:rPr>
              <a:t>Phonics and early reading in Reception, Phase 2 </a:t>
            </a: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pPr marL="0" marR="0" lvl="0" indent="0" algn="l" defTabSz="914400" rtl="0" eaLnBrk="0" fontAlgn="base" latinLnBrk="0" hangingPunct="0">
              <a:lnSpc>
                <a:spcPct val="12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Calibri"/>
                <a:ea typeface="Calibri" panose="020F0502020204030204" pitchFamily="34" charset="0"/>
                <a:cs typeface="Calibri"/>
                <a:sym typeface="Calibri" panose="020F0502020204030204" pitchFamily="34" charset="0"/>
              </a:rPr>
              <a:t>(Autumn 1)</a:t>
            </a:r>
            <a:endParaRPr kumimoji="0" lang="en-US" sz="28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4" name="TextBox 6">
            <a:extLst>
              <a:ext uri="{FF2B5EF4-FFF2-40B4-BE49-F238E27FC236}">
                <a16:creationId xmlns:a16="http://schemas.microsoft.com/office/drawing/2014/main" id="{73606950-956A-2146-9DAF-59766DE0859D}"/>
              </a:ext>
            </a:extLst>
          </p:cNvPr>
          <p:cNvSpPr txBox="1">
            <a:spLocks noChangeArrowheads="1"/>
          </p:cNvSpPr>
          <p:nvPr/>
        </p:nvSpPr>
        <p:spPr bwMode="auto">
          <a:xfrm>
            <a:off x="551384" y="4077076"/>
            <a:ext cx="4320480" cy="12988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marL="0" marR="0" lvl="0" indent="0" algn="l" defTabSz="914400" rtl="0" eaLnBrk="0" fontAlgn="base" latinLnBrk="0" hangingPunct="0">
              <a:lnSpc>
                <a:spcPct val="80000"/>
              </a:lnSpc>
              <a:spcBef>
                <a:spcPct val="0"/>
              </a:spcBef>
              <a:spcAft>
                <a:spcPct val="0"/>
              </a:spcAft>
              <a:buClrTx/>
              <a:buSzTx/>
              <a:buFontTx/>
              <a:buNone/>
              <a:tabLst/>
              <a:defRPr/>
            </a:pPr>
            <a:r>
              <a:rPr kumimoji="0" lang="en-GB" altLang="en-US" sz="4800" b="1" i="0" u="none" strike="noStrike" kern="1200" cap="none" spc="0" normalizeH="0" baseline="0" noProof="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Teach reading: change lives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4CC877-0EA2-492F-BCB9-D8060F38E73C}"/>
              </a:ext>
            </a:extLst>
          </p:cNvPr>
          <p:cNvSpPr>
            <a:spLocks noGrp="1"/>
          </p:cNvSpPr>
          <p:nvPr>
            <p:ph type="body" sz="quarter" idx="10"/>
          </p:nvPr>
        </p:nvSpPr>
        <p:spPr>
          <a:xfrm>
            <a:off x="479376" y="1916832"/>
            <a:ext cx="4392488" cy="4392488"/>
          </a:xfrm>
        </p:spPr>
        <p:txBody>
          <a:bodyPr lIns="91440" tIns="45720" rIns="91440" bIns="45720" anchor="ctr" anchorCtr="0"/>
          <a:lstStyle/>
          <a:p>
            <a:pPr marL="0" indent="0">
              <a:lnSpc>
                <a:spcPct val="100000"/>
              </a:lnSpc>
              <a:buNone/>
            </a:pPr>
            <a:r>
              <a:rPr lang="en-GB" dirty="0">
                <a:solidFill>
                  <a:schemeClr val="accent2"/>
                </a:solidFill>
              </a:rPr>
              <a:t>Our school has chosen </a:t>
            </a:r>
            <a:br>
              <a:rPr lang="en-GB" dirty="0">
                <a:solidFill>
                  <a:schemeClr val="accent2"/>
                </a:solidFill>
              </a:rPr>
            </a:br>
            <a:r>
              <a:rPr lang="en-GB" i="1" dirty="0">
                <a:solidFill>
                  <a:schemeClr val="accent2"/>
                </a:solidFill>
              </a:rPr>
              <a:t>Little Wandle Letters and Sounds Revised</a:t>
            </a:r>
            <a:r>
              <a:rPr lang="en-GB" dirty="0">
                <a:solidFill>
                  <a:schemeClr val="accent2"/>
                </a:solidFill>
              </a:rPr>
              <a:t> as our Systematic Synthetic Phonics (SSP) programme to teach early reading and spelling. </a:t>
            </a:r>
          </a:p>
        </p:txBody>
      </p:sp>
      <p:sp>
        <p:nvSpPr>
          <p:cNvPr id="3" name="Title 2">
            <a:extLst>
              <a:ext uri="{FF2B5EF4-FFF2-40B4-BE49-F238E27FC236}">
                <a16:creationId xmlns:a16="http://schemas.microsoft.com/office/drawing/2014/main" id="{FA31222B-A094-4C71-9CE9-75DB7035D263}"/>
              </a:ext>
            </a:extLst>
          </p:cNvPr>
          <p:cNvSpPr>
            <a:spLocks noGrp="1"/>
          </p:cNvSpPr>
          <p:nvPr>
            <p:ph type="title"/>
          </p:nvPr>
        </p:nvSpPr>
        <p:spPr>
          <a:xfrm>
            <a:off x="479376" y="332656"/>
            <a:ext cx="9793088" cy="1152128"/>
          </a:xfrm>
        </p:spPr>
        <p:txBody>
          <a:bodyPr/>
          <a:lstStyle/>
          <a:p>
            <a:r>
              <a:rPr lang="en-GB" dirty="0"/>
              <a:t>Little </a:t>
            </a:r>
            <a:r>
              <a:rPr lang="en-GB" dirty="0" err="1"/>
              <a:t>Wandle</a:t>
            </a:r>
            <a:r>
              <a:rPr lang="en-GB" dirty="0"/>
              <a:t> Letters and Sounds Revised</a:t>
            </a:r>
          </a:p>
        </p:txBody>
      </p:sp>
      <p:pic>
        <p:nvPicPr>
          <p:cNvPr id="5" name="Picture 4">
            <a:extLst>
              <a:ext uri="{FF2B5EF4-FFF2-40B4-BE49-F238E27FC236}">
                <a16:creationId xmlns:a16="http://schemas.microsoft.com/office/drawing/2014/main" id="{7A2F3643-1442-0E4E-8B4B-3F7E099963C7}"/>
              </a:ext>
            </a:extLst>
          </p:cNvPr>
          <p:cNvPicPr>
            <a:picLocks noChangeAspect="1"/>
          </p:cNvPicPr>
          <p:nvPr/>
        </p:nvPicPr>
        <p:blipFill>
          <a:blip r:embed="rId3"/>
          <a:stretch>
            <a:fillRect/>
          </a:stretch>
        </p:blipFill>
        <p:spPr>
          <a:xfrm>
            <a:off x="5111603" y="1916832"/>
            <a:ext cx="6770092" cy="4248472"/>
          </a:xfrm>
          <a:prstGeom prst="roundRect">
            <a:avLst/>
          </a:prstGeom>
        </p:spPr>
      </p:pic>
    </p:spTree>
    <p:extLst>
      <p:ext uri="{BB962C8B-B14F-4D97-AF65-F5344CB8AC3E}">
        <p14:creationId xmlns:p14="http://schemas.microsoft.com/office/powerpoint/2010/main" val="17693806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A6BEE2-2F64-BA46-9BBF-202B6434A935}"/>
              </a:ext>
            </a:extLst>
          </p:cNvPr>
          <p:cNvSpPr>
            <a:spLocks noGrp="1"/>
          </p:cNvSpPr>
          <p:nvPr>
            <p:ph type="body" sz="quarter" idx="10"/>
          </p:nvPr>
        </p:nvSpPr>
        <p:spPr/>
        <p:txBody>
          <a:bodyPr/>
          <a:lstStyle/>
          <a:p>
            <a:pPr marL="0" indent="0">
              <a:buNone/>
            </a:pPr>
            <a:r>
              <a:rPr lang="en-GB" sz="4000"/>
              <a:t>making connections between the sounds of our spoken words and the letters that are used to write them down.</a:t>
            </a:r>
            <a:endParaRPr lang="en-US" sz="4000"/>
          </a:p>
        </p:txBody>
      </p:sp>
      <p:sp>
        <p:nvSpPr>
          <p:cNvPr id="3" name="Title 2">
            <a:extLst>
              <a:ext uri="{FF2B5EF4-FFF2-40B4-BE49-F238E27FC236}">
                <a16:creationId xmlns:a16="http://schemas.microsoft.com/office/drawing/2014/main" id="{1A6EAF36-1C4D-2840-A444-995DE43561D5}"/>
              </a:ext>
            </a:extLst>
          </p:cNvPr>
          <p:cNvSpPr>
            <a:spLocks noGrp="1"/>
          </p:cNvSpPr>
          <p:nvPr>
            <p:ph type="title" idx="4294967295"/>
          </p:nvPr>
        </p:nvSpPr>
        <p:spPr>
          <a:xfrm>
            <a:off x="263352" y="2348880"/>
            <a:ext cx="11665296" cy="864096"/>
          </a:xfrm>
          <a:prstGeom prst="rect">
            <a:avLst/>
          </a:prstGeom>
        </p:spPr>
        <p:txBody>
          <a:bodyPr lIns="91440" tIns="45720" rIns="91440" bIns="45720" anchor="t"/>
          <a:lstStyle/>
          <a:p>
            <a:pPr algn="ctr"/>
            <a:r>
              <a:rPr lang="en-US" sz="4000" b="1">
                <a:solidFill>
                  <a:schemeClr val="bg1"/>
                </a:solidFill>
              </a:rPr>
              <a:t>Phonics is:</a:t>
            </a:r>
          </a:p>
        </p:txBody>
      </p:sp>
    </p:spTree>
    <p:extLst>
      <p:ext uri="{BB962C8B-B14F-4D97-AF65-F5344CB8AC3E}">
        <p14:creationId xmlns:p14="http://schemas.microsoft.com/office/powerpoint/2010/main" val="146655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F18DC-B9DE-FA47-9A8A-F3690285D807}"/>
              </a:ext>
            </a:extLst>
          </p:cNvPr>
          <p:cNvSpPr>
            <a:spLocks noGrp="1"/>
          </p:cNvSpPr>
          <p:nvPr>
            <p:ph type="title"/>
          </p:nvPr>
        </p:nvSpPr>
        <p:spPr/>
        <p:txBody>
          <a:bodyPr/>
          <a:lstStyle/>
          <a:p>
            <a:r>
              <a:rPr lang="en-US"/>
              <a:t>Terminology </a:t>
            </a:r>
          </a:p>
        </p:txBody>
      </p:sp>
      <p:sp>
        <p:nvSpPr>
          <p:cNvPr id="5" name="Rounded Rectangle 4">
            <a:extLst>
              <a:ext uri="{FF2B5EF4-FFF2-40B4-BE49-F238E27FC236}">
                <a16:creationId xmlns:a16="http://schemas.microsoft.com/office/drawing/2014/main" id="{1769BDE3-0AAC-A341-BB8F-73D178BFF921}"/>
              </a:ext>
            </a:extLst>
          </p:cNvPr>
          <p:cNvSpPr/>
          <p:nvPr/>
        </p:nvSpPr>
        <p:spPr>
          <a:xfrm>
            <a:off x="62339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Phoneme</a:t>
            </a:r>
          </a:p>
        </p:txBody>
      </p:sp>
      <p:sp>
        <p:nvSpPr>
          <p:cNvPr id="7" name="Rounded Rectangle 6">
            <a:extLst>
              <a:ext uri="{FF2B5EF4-FFF2-40B4-BE49-F238E27FC236}">
                <a16:creationId xmlns:a16="http://schemas.microsoft.com/office/drawing/2014/main" id="{22408E65-6639-BF46-A2B1-8EE40CCA0AB0}"/>
              </a:ext>
            </a:extLst>
          </p:cNvPr>
          <p:cNvSpPr/>
          <p:nvPr/>
        </p:nvSpPr>
        <p:spPr>
          <a:xfrm>
            <a:off x="623392" y="3111759"/>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Grapheme</a:t>
            </a:r>
          </a:p>
        </p:txBody>
      </p:sp>
      <p:sp>
        <p:nvSpPr>
          <p:cNvPr id="8" name="Rounded Rectangle 7">
            <a:extLst>
              <a:ext uri="{FF2B5EF4-FFF2-40B4-BE49-F238E27FC236}">
                <a16:creationId xmlns:a16="http://schemas.microsoft.com/office/drawing/2014/main" id="{E525C50B-ABA3-8E48-87FF-F6B23D6442BD}"/>
              </a:ext>
            </a:extLst>
          </p:cNvPr>
          <p:cNvSpPr/>
          <p:nvPr/>
        </p:nvSpPr>
        <p:spPr>
          <a:xfrm>
            <a:off x="674407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dirty="0">
                <a:ln>
                  <a:noFill/>
                </a:ln>
                <a:solidFill>
                  <a:srgbClr val="FFFFFF"/>
                </a:solidFill>
                <a:effectLst/>
                <a:uLnTx/>
                <a:uFillTx/>
                <a:latin typeface="Calibri" panose="020F0502020204030204"/>
                <a:ea typeface="+mn-ea"/>
                <a:cs typeface="+mn-cs"/>
                <a:sym typeface="Calibri" panose="020F0502020204030204" pitchFamily="34" charset="0"/>
              </a:rPr>
              <a:t>Blend </a:t>
            </a:r>
          </a:p>
        </p:txBody>
      </p:sp>
      <p:sp>
        <p:nvSpPr>
          <p:cNvPr id="9" name="Rounded Rectangle 8">
            <a:extLst>
              <a:ext uri="{FF2B5EF4-FFF2-40B4-BE49-F238E27FC236}">
                <a16:creationId xmlns:a16="http://schemas.microsoft.com/office/drawing/2014/main" id="{6A02456E-1619-6441-8838-4FAF7B95E8DE}"/>
              </a:ext>
            </a:extLst>
          </p:cNvPr>
          <p:cNvSpPr/>
          <p:nvPr/>
        </p:nvSpPr>
        <p:spPr>
          <a:xfrm>
            <a:off x="625083" y="41198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Digraph</a:t>
            </a:r>
          </a:p>
        </p:txBody>
      </p:sp>
      <p:sp>
        <p:nvSpPr>
          <p:cNvPr id="10" name="Rounded Rectangle 9">
            <a:extLst>
              <a:ext uri="{FF2B5EF4-FFF2-40B4-BE49-F238E27FC236}">
                <a16:creationId xmlns:a16="http://schemas.microsoft.com/office/drawing/2014/main" id="{D8CA016A-8FA6-964F-AB5B-6E97732A71F4}"/>
              </a:ext>
            </a:extLst>
          </p:cNvPr>
          <p:cNvSpPr/>
          <p:nvPr/>
        </p:nvSpPr>
        <p:spPr>
          <a:xfrm>
            <a:off x="6773783" y="3111759"/>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Segment</a:t>
            </a:r>
          </a:p>
        </p:txBody>
      </p:sp>
      <p:sp>
        <p:nvSpPr>
          <p:cNvPr id="11" name="Rounded Rectangle 10">
            <a:extLst>
              <a:ext uri="{FF2B5EF4-FFF2-40B4-BE49-F238E27FC236}">
                <a16:creationId xmlns:a16="http://schemas.microsoft.com/office/drawing/2014/main" id="{6CC4B300-839D-984F-AF8D-56FF7F67EB7F}"/>
              </a:ext>
            </a:extLst>
          </p:cNvPr>
          <p:cNvSpPr/>
          <p:nvPr/>
        </p:nvSpPr>
        <p:spPr>
          <a:xfrm>
            <a:off x="623392" y="51271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1"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rPr>
              <a:t>Trigraph</a:t>
            </a:r>
          </a:p>
        </p:txBody>
      </p:sp>
    </p:spTree>
    <p:extLst>
      <p:ext uri="{BB962C8B-B14F-4D97-AF65-F5344CB8AC3E}">
        <p14:creationId xmlns:p14="http://schemas.microsoft.com/office/powerpoint/2010/main" val="76171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79376" y="1916832"/>
            <a:ext cx="6744384" cy="4392488"/>
          </a:xfrm>
        </p:spPr>
        <p:txBody>
          <a:bodyPr lIns="91440" tIns="45720" rIns="91440" bIns="45720" anchor="t"/>
          <a:lstStyle/>
          <a:p>
            <a:r>
              <a:rPr lang="en-US" dirty="0">
                <a:solidFill>
                  <a:schemeClr val="accent2"/>
                </a:solidFill>
              </a:rPr>
              <a:t>These are the first group of letters and sounds your child will learn.</a:t>
            </a:r>
            <a:endParaRPr lang="en-US" dirty="0">
              <a:solidFill>
                <a:schemeClr val="accent2"/>
              </a:solidFill>
              <a:ea typeface="Calibri"/>
              <a:cs typeface="Calibri"/>
            </a:endParaRPr>
          </a:p>
          <a:p>
            <a:endParaRPr lang="en-US" dirty="0">
              <a:solidFill>
                <a:schemeClr val="accent2"/>
              </a:solidFill>
              <a:cs typeface="Calibri"/>
            </a:endParaRPr>
          </a:p>
          <a:p>
            <a:r>
              <a:rPr lang="en-US" dirty="0">
                <a:solidFill>
                  <a:schemeClr val="accent2"/>
                </a:solidFill>
              </a:rPr>
              <a:t>We start teaching from week 3 of Reception.</a:t>
            </a:r>
            <a:endParaRPr lang="en-US" dirty="0">
              <a:solidFill>
                <a:schemeClr val="accent2"/>
              </a:solidFill>
              <a:ea typeface="Calibri"/>
              <a:cs typeface="Calibri"/>
            </a:endParaRPr>
          </a:p>
          <a:p>
            <a:endParaRPr lang="en-US" dirty="0">
              <a:solidFill>
                <a:schemeClr val="accent2"/>
              </a:solidFill>
              <a:cs typeface="Calibri"/>
            </a:endParaRPr>
          </a:p>
          <a:p>
            <a:r>
              <a:rPr lang="en-US" dirty="0">
                <a:solidFill>
                  <a:schemeClr val="accent2"/>
                </a:solidFill>
              </a:rPr>
              <a:t>The lessons are fun, interactive, engaging and have been designed to gradually build over time.</a:t>
            </a:r>
            <a:endParaRPr lang="en-US" dirty="0">
              <a:solidFill>
                <a:schemeClr val="accent2"/>
              </a:solidFill>
              <a:cs typeface="Calibri"/>
            </a:endParaRPr>
          </a:p>
          <a:p>
            <a:endParaRPr lang="en-US" dirty="0"/>
          </a:p>
        </p:txBody>
      </p:sp>
      <p:sp>
        <p:nvSpPr>
          <p:cNvPr id="3" name="Title 2"/>
          <p:cNvSpPr>
            <a:spLocks noGrp="1"/>
          </p:cNvSpPr>
          <p:nvPr>
            <p:ph type="title"/>
          </p:nvPr>
        </p:nvSpPr>
        <p:spPr/>
        <p:txBody>
          <a:bodyPr lIns="91440" tIns="45720" rIns="91440" bIns="45720" anchor="b" anchorCtr="0"/>
          <a:lstStyle/>
          <a:p>
            <a:r>
              <a:rPr lang="en-US"/>
              <a:t>This term we are teaching Phase 2 </a:t>
            </a:r>
            <a:endParaRPr lang="en-GB"/>
          </a:p>
        </p:txBody>
      </p:sp>
      <p:pic>
        <p:nvPicPr>
          <p:cNvPr id="6" name="Picture 5" descr="A person standing in front of a white board&#10;&#10;Description automatically generated">
            <a:extLst>
              <a:ext uri="{FF2B5EF4-FFF2-40B4-BE49-F238E27FC236}">
                <a16:creationId xmlns:a16="http://schemas.microsoft.com/office/drawing/2014/main" id="{8B582A44-D7E4-1196-3C08-4B381A10E86B}"/>
              </a:ext>
            </a:extLst>
          </p:cNvPr>
          <p:cNvPicPr>
            <a:picLocks noChangeAspect="1"/>
          </p:cNvPicPr>
          <p:nvPr/>
        </p:nvPicPr>
        <p:blipFill>
          <a:blip r:embed="rId3"/>
          <a:stretch>
            <a:fillRect/>
          </a:stretch>
        </p:blipFill>
        <p:spPr>
          <a:xfrm>
            <a:off x="7073100" y="2221992"/>
            <a:ext cx="4558917" cy="2840372"/>
          </a:xfrm>
          <a:prstGeom prst="roundRect">
            <a:avLst/>
          </a:prstGeom>
        </p:spPr>
      </p:pic>
    </p:spTree>
    <p:extLst>
      <p:ext uri="{BB962C8B-B14F-4D97-AF65-F5344CB8AC3E}">
        <p14:creationId xmlns:p14="http://schemas.microsoft.com/office/powerpoint/2010/main" val="2603803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B3DD4-A689-7440-8390-D80792CB971D}"/>
              </a:ext>
            </a:extLst>
          </p:cNvPr>
          <p:cNvSpPr>
            <a:spLocks noGrp="1"/>
          </p:cNvSpPr>
          <p:nvPr>
            <p:ph type="title"/>
          </p:nvPr>
        </p:nvSpPr>
        <p:spPr>
          <a:xfrm>
            <a:off x="500701" y="116632"/>
            <a:ext cx="9793088" cy="1152128"/>
          </a:xfrm>
        </p:spPr>
        <p:txBody>
          <a:bodyPr lIns="91440" tIns="45720" rIns="91440" bIns="45720" anchor="b" anchorCtr="0"/>
          <a:lstStyle/>
          <a:p>
            <a:r>
              <a:rPr lang="en-US">
                <a:ea typeface="Calibri"/>
                <a:cs typeface="Calibri"/>
              </a:rPr>
              <a:t>We teach Phase 2 in this order</a:t>
            </a:r>
            <a:endParaRPr lang="en-US"/>
          </a:p>
        </p:txBody>
      </p:sp>
      <p:pic>
        <p:nvPicPr>
          <p:cNvPr id="7" name="Picture 6">
            <a:extLst>
              <a:ext uri="{FF2B5EF4-FFF2-40B4-BE49-F238E27FC236}">
                <a16:creationId xmlns:a16="http://schemas.microsoft.com/office/drawing/2014/main" id="{913398DB-F0B8-D14E-AAA3-50D22D96B9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879976" y="2289746"/>
            <a:ext cx="4850928" cy="4176464"/>
          </a:xfrm>
          <a:prstGeom prst="roundRect">
            <a:avLst>
              <a:gd name="adj" fmla="val 2325"/>
            </a:avLst>
          </a:prstGeom>
          <a:effectLst>
            <a:glow rad="127000">
              <a:schemeClr val="tx1">
                <a:lumMod val="95000"/>
                <a:lumOff val="5000"/>
                <a:alpha val="10000"/>
              </a:schemeClr>
            </a:glow>
          </a:effectLst>
        </p:spPr>
      </p:pic>
      <p:pic>
        <p:nvPicPr>
          <p:cNvPr id="8" name="Picture 7">
            <a:extLst>
              <a:ext uri="{FF2B5EF4-FFF2-40B4-BE49-F238E27FC236}">
                <a16:creationId xmlns:a16="http://schemas.microsoft.com/office/drawing/2014/main" id="{F4908B15-A23E-CB47-8001-6496D25A91A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546317" y="1412776"/>
            <a:ext cx="4850928" cy="5184576"/>
          </a:xfrm>
          <a:prstGeom prst="roundRect">
            <a:avLst>
              <a:gd name="adj" fmla="val 2530"/>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25009663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82B14F-2162-556F-8604-D11477375E7F}"/>
              </a:ext>
            </a:extLst>
          </p:cNvPr>
          <p:cNvSpPr>
            <a:spLocks noGrp="1"/>
          </p:cNvSpPr>
          <p:nvPr>
            <p:ph type="title"/>
          </p:nvPr>
        </p:nvSpPr>
        <p:spPr/>
        <p:txBody>
          <a:bodyPr lIns="91440" tIns="45720" rIns="91440" bIns="45720" anchor="b" anchorCtr="0"/>
          <a:lstStyle/>
          <a:p>
            <a:r>
              <a:rPr lang="en-GB">
                <a:cs typeface="Calibri"/>
              </a:rPr>
              <a:t>Let’s say the Phase 2 sounds</a:t>
            </a:r>
            <a:endParaRPr lang="en-GB"/>
          </a:p>
        </p:txBody>
      </p:sp>
      <p:pic>
        <p:nvPicPr>
          <p:cNvPr id="6" name="Picture 5" descr="Graphical user interface, application, Teams&#10;&#10;Description automatically generated">
            <a:hlinkClick r:id="rId3"/>
            <a:extLst>
              <a:ext uri="{FF2B5EF4-FFF2-40B4-BE49-F238E27FC236}">
                <a16:creationId xmlns:a16="http://schemas.microsoft.com/office/drawing/2014/main" id="{B04EC60A-918F-3BD1-B68E-054EE9D9A420}"/>
              </a:ext>
            </a:extLst>
          </p:cNvPr>
          <p:cNvPicPr>
            <a:picLocks noChangeAspect="1"/>
          </p:cNvPicPr>
          <p:nvPr/>
        </p:nvPicPr>
        <p:blipFill rotWithShape="1">
          <a:blip r:embed="rId4"/>
          <a:srcRect r="67270"/>
          <a:stretch/>
        </p:blipFill>
        <p:spPr>
          <a:xfrm>
            <a:off x="7582231" y="1488525"/>
            <a:ext cx="2646647" cy="2602444"/>
          </a:xfrm>
          <a:prstGeom prst="rect">
            <a:avLst/>
          </a:prstGeom>
        </p:spPr>
      </p:pic>
      <p:pic>
        <p:nvPicPr>
          <p:cNvPr id="8" name="Picture 7" descr="Graphical user interface, application, Teams&#10;&#10;Description automatically generated">
            <a:hlinkClick r:id="rId5"/>
            <a:extLst>
              <a:ext uri="{FF2B5EF4-FFF2-40B4-BE49-F238E27FC236}">
                <a16:creationId xmlns:a16="http://schemas.microsoft.com/office/drawing/2014/main" id="{6709C436-F52C-DD16-86B1-8DE8BAE1499C}"/>
              </a:ext>
            </a:extLst>
          </p:cNvPr>
          <p:cNvPicPr>
            <a:picLocks noChangeAspect="1"/>
          </p:cNvPicPr>
          <p:nvPr/>
        </p:nvPicPr>
        <p:blipFill rotWithShape="1">
          <a:blip r:embed="rId4"/>
          <a:srcRect l="33237" t="4087" r="34033" b="-4087"/>
          <a:stretch/>
        </p:blipFill>
        <p:spPr>
          <a:xfrm>
            <a:off x="7663950" y="4141475"/>
            <a:ext cx="2669719" cy="2642575"/>
          </a:xfrm>
          <a:prstGeom prst="rect">
            <a:avLst/>
          </a:prstGeom>
        </p:spPr>
      </p:pic>
      <p:pic>
        <p:nvPicPr>
          <p:cNvPr id="5" name="Picture 6">
            <a:extLst>
              <a:ext uri="{FF2B5EF4-FFF2-40B4-BE49-F238E27FC236}">
                <a16:creationId xmlns:a16="http://schemas.microsoft.com/office/drawing/2014/main" id="{701B3F15-C2E8-6A61-F4EC-2ED3DB0C831F}"/>
              </a:ext>
            </a:extLst>
          </p:cNvPr>
          <p:cNvPicPr>
            <a:picLocks noChangeAspect="1"/>
          </p:cNvPicPr>
          <p:nvPr/>
        </p:nvPicPr>
        <p:blipFill rotWithShape="1">
          <a:blip r:embed="rId6"/>
          <a:srcRect t="1813" r="108"/>
          <a:stretch/>
        </p:blipFill>
        <p:spPr>
          <a:xfrm>
            <a:off x="829671" y="1697488"/>
            <a:ext cx="5262356" cy="4969131"/>
          </a:xfrm>
          <a:prstGeom prst="rect">
            <a:avLst/>
          </a:prstGeom>
        </p:spPr>
      </p:pic>
    </p:spTree>
    <p:extLst>
      <p:ext uri="{BB962C8B-B14F-4D97-AF65-F5344CB8AC3E}">
        <p14:creationId xmlns:p14="http://schemas.microsoft.com/office/powerpoint/2010/main" val="3832596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lIns="91440" tIns="45720" rIns="91440" bIns="45720" anchor="t"/>
          <a:lstStyle/>
          <a:p>
            <a:r>
              <a:rPr lang="en-US">
                <a:solidFill>
                  <a:schemeClr val="accent2"/>
                </a:solidFill>
              </a:rPr>
              <a:t>Teacher-led blending is taught throughout Phase 2.</a:t>
            </a:r>
            <a:endParaRPr lang="en-US">
              <a:solidFill>
                <a:schemeClr val="accent2"/>
              </a:solidFill>
              <a:cs typeface="Calibri"/>
            </a:endParaRPr>
          </a:p>
          <a:p>
            <a:endParaRPr lang="en-US">
              <a:solidFill>
                <a:schemeClr val="accent2"/>
              </a:solidFill>
              <a:cs typeface="Calibri"/>
            </a:endParaRPr>
          </a:p>
          <a:p>
            <a:r>
              <a:rPr lang="en-US">
                <a:solidFill>
                  <a:schemeClr val="accent2"/>
                </a:solidFill>
              </a:rPr>
              <a:t>Our aim to is to teach every child to blend by Christmas.</a:t>
            </a:r>
            <a:endParaRPr lang="en-US">
              <a:solidFill>
                <a:schemeClr val="accent2"/>
              </a:solidFill>
              <a:cs typeface="Calibri"/>
            </a:endParaRPr>
          </a:p>
          <a:p>
            <a:endParaRPr lang="en-US">
              <a:solidFill>
                <a:schemeClr val="accent2"/>
              </a:solidFill>
              <a:cs typeface="Calibri"/>
            </a:endParaRPr>
          </a:p>
          <a:p>
            <a:r>
              <a:rPr lang="en-US">
                <a:solidFill>
                  <a:schemeClr val="accent2"/>
                </a:solidFill>
              </a:rPr>
              <a:t>We will inform you if your child needs additional practice.</a:t>
            </a:r>
            <a:endParaRPr lang="en-GB">
              <a:solidFill>
                <a:schemeClr val="accent2"/>
              </a:solidFill>
            </a:endParaRPr>
          </a:p>
        </p:txBody>
      </p:sp>
      <p:sp>
        <p:nvSpPr>
          <p:cNvPr id="5" name="Title 4"/>
          <p:cNvSpPr>
            <a:spLocks noGrp="1"/>
          </p:cNvSpPr>
          <p:nvPr>
            <p:ph type="title"/>
          </p:nvPr>
        </p:nvSpPr>
        <p:spPr>
          <a:xfrm>
            <a:off x="479377" y="332656"/>
            <a:ext cx="10145411" cy="1152128"/>
          </a:xfrm>
        </p:spPr>
        <p:txBody>
          <a:bodyPr lIns="91440" tIns="45720" rIns="91440" bIns="45720" anchor="b" anchorCtr="0"/>
          <a:lstStyle/>
          <a:p>
            <a:r>
              <a:rPr lang="en-US"/>
              <a:t>We teach blending so your child learns to read </a:t>
            </a:r>
            <a:endParaRPr lang="en-US">
              <a:cs typeface="Calibri"/>
            </a:endParaRPr>
          </a:p>
        </p:txBody>
      </p:sp>
      <p:pic>
        <p:nvPicPr>
          <p:cNvPr id="3" name="Picture 2" descr="A person teaching a group of children&#10;&#10;Description automatically generated">
            <a:extLst>
              <a:ext uri="{FF2B5EF4-FFF2-40B4-BE49-F238E27FC236}">
                <a16:creationId xmlns:a16="http://schemas.microsoft.com/office/drawing/2014/main" id="{24357F3E-28E2-6C3E-5352-DD9D4511C927}"/>
              </a:ext>
            </a:extLst>
          </p:cNvPr>
          <p:cNvPicPr>
            <a:picLocks noChangeAspect="1"/>
          </p:cNvPicPr>
          <p:nvPr/>
        </p:nvPicPr>
        <p:blipFill>
          <a:blip r:embed="rId3"/>
          <a:stretch>
            <a:fillRect/>
          </a:stretch>
        </p:blipFill>
        <p:spPr>
          <a:xfrm>
            <a:off x="6255714" y="1916832"/>
            <a:ext cx="5192396" cy="3598904"/>
          </a:xfrm>
          <a:prstGeom prst="roundRect">
            <a:avLst/>
          </a:prstGeom>
        </p:spPr>
      </p:pic>
    </p:spTree>
    <p:extLst>
      <p:ext uri="{BB962C8B-B14F-4D97-AF65-F5344CB8AC3E}">
        <p14:creationId xmlns:p14="http://schemas.microsoft.com/office/powerpoint/2010/main" val="1508816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76CA3B5-91E5-0C42-A06C-51710AD05C91}"/>
              </a:ext>
            </a:extLst>
          </p:cNvPr>
          <p:cNvSpPr>
            <a:spLocks noGrp="1"/>
          </p:cNvSpPr>
          <p:nvPr>
            <p:ph type="title"/>
          </p:nvPr>
        </p:nvSpPr>
        <p:spPr/>
        <p:txBody>
          <a:bodyPr/>
          <a:lstStyle/>
          <a:p>
            <a:r>
              <a:rPr lang="en-US"/>
              <a:t>Blending to read words</a:t>
            </a:r>
          </a:p>
        </p:txBody>
      </p:sp>
      <p:pic>
        <p:nvPicPr>
          <p:cNvPr id="4" name="Online Media 3" descr="How we teach blending">
            <a:hlinkClick r:id="" action="ppaction://media"/>
            <a:extLst>
              <a:ext uri="{FF2B5EF4-FFF2-40B4-BE49-F238E27FC236}">
                <a16:creationId xmlns:a16="http://schemas.microsoft.com/office/drawing/2014/main" id="{42797611-F16B-2043-A6FF-337038723033}"/>
              </a:ext>
            </a:extLst>
          </p:cNvPr>
          <p:cNvPicPr>
            <a:picLocks noRot="1" noChangeAspect="1"/>
          </p:cNvPicPr>
          <p:nvPr>
            <a:videoFile r:link="rId1"/>
          </p:nvPr>
        </p:nvPicPr>
        <p:blipFill>
          <a:blip r:embed="rId4"/>
          <a:stretch>
            <a:fillRect/>
          </a:stretch>
        </p:blipFill>
        <p:spPr>
          <a:xfrm>
            <a:off x="2510731" y="1844824"/>
            <a:ext cx="7170541" cy="4051356"/>
          </a:xfrm>
          <a:prstGeom prst="rect">
            <a:avLst/>
          </a:prstGeom>
        </p:spPr>
      </p:pic>
    </p:spTree>
    <p:extLst>
      <p:ext uri="{BB962C8B-B14F-4D97-AF65-F5344CB8AC3E}">
        <p14:creationId xmlns:p14="http://schemas.microsoft.com/office/powerpoint/2010/main" val="29390755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9376" y="1700808"/>
            <a:ext cx="5256584" cy="4941168"/>
          </a:xfrm>
        </p:spPr>
        <p:txBody>
          <a:bodyPr lIns="91440" tIns="45720" rIns="91440" bIns="45720" anchor="t"/>
          <a:lstStyle/>
          <a:p>
            <a:r>
              <a:rPr lang="en-US" dirty="0">
                <a:solidFill>
                  <a:schemeClr val="accent2"/>
                </a:solidFill>
              </a:rPr>
              <a:t>These words have unusual spellings e.g. he, the, was.</a:t>
            </a:r>
            <a:endParaRPr lang="en-US" dirty="0">
              <a:solidFill>
                <a:schemeClr val="accent2"/>
              </a:solidFill>
              <a:cs typeface="Calibri"/>
            </a:endParaRPr>
          </a:p>
          <a:p>
            <a:endParaRPr lang="en-US" dirty="0">
              <a:solidFill>
                <a:schemeClr val="accent2"/>
              </a:solidFill>
              <a:cs typeface="Calibri"/>
            </a:endParaRPr>
          </a:p>
          <a:p>
            <a:r>
              <a:rPr lang="en-US" dirty="0">
                <a:solidFill>
                  <a:schemeClr val="accent2"/>
                </a:solidFill>
              </a:rPr>
              <a:t>They are taught in a systematic way.</a:t>
            </a:r>
            <a:endParaRPr lang="en-US" dirty="0">
              <a:solidFill>
                <a:schemeClr val="accent2"/>
              </a:solidFill>
              <a:cs typeface="Calibri"/>
            </a:endParaRPr>
          </a:p>
          <a:p>
            <a:endParaRPr lang="en-US" dirty="0">
              <a:solidFill>
                <a:schemeClr val="accent2"/>
              </a:solidFill>
            </a:endParaRPr>
          </a:p>
          <a:p>
            <a:r>
              <a:rPr lang="en-US" dirty="0">
                <a:solidFill>
                  <a:schemeClr val="accent2"/>
                </a:solidFill>
              </a:rPr>
              <a:t>Children are now learning to read the Phase 2 tricky words: is, I, the, put, pull, full, as, and, has, his, her, go, no, to, into, she, push, he, of, we, me, be.</a:t>
            </a:r>
            <a:endParaRPr lang="en-US" dirty="0">
              <a:solidFill>
                <a:schemeClr val="accent2"/>
              </a:solidFill>
              <a:ea typeface="Calibri"/>
              <a:cs typeface="Calibri"/>
            </a:endParaRPr>
          </a:p>
        </p:txBody>
      </p:sp>
      <p:sp>
        <p:nvSpPr>
          <p:cNvPr id="3" name="Title 2"/>
          <p:cNvSpPr>
            <a:spLocks noGrp="1"/>
          </p:cNvSpPr>
          <p:nvPr>
            <p:ph type="title"/>
          </p:nvPr>
        </p:nvSpPr>
        <p:spPr/>
        <p:txBody>
          <a:bodyPr lIns="91440" tIns="45720" rIns="91440" bIns="45720" anchor="b" anchorCtr="0"/>
          <a:lstStyle/>
          <a:p>
            <a:r>
              <a:rPr lang="en-US"/>
              <a:t>Tricky words</a:t>
            </a:r>
            <a:endParaRPr lang="en-GB"/>
          </a:p>
        </p:txBody>
      </p:sp>
      <p:pic>
        <p:nvPicPr>
          <p:cNvPr id="6" name="Picture 5" descr="A person holding a piece of paper&#10;&#10;Description automatically generated">
            <a:extLst>
              <a:ext uri="{FF2B5EF4-FFF2-40B4-BE49-F238E27FC236}">
                <a16:creationId xmlns:a16="http://schemas.microsoft.com/office/drawing/2014/main" id="{176920EE-42B5-CBC7-1B8E-CDD75BAA7B85}"/>
              </a:ext>
            </a:extLst>
          </p:cNvPr>
          <p:cNvPicPr>
            <a:picLocks noChangeAspect="1"/>
          </p:cNvPicPr>
          <p:nvPr/>
        </p:nvPicPr>
        <p:blipFill>
          <a:blip r:embed="rId3"/>
          <a:stretch>
            <a:fillRect/>
          </a:stretch>
        </p:blipFill>
        <p:spPr>
          <a:xfrm>
            <a:off x="6096002" y="1984252"/>
            <a:ext cx="5479847" cy="3383121"/>
          </a:xfrm>
          <a:prstGeom prst="roundRect">
            <a:avLst/>
          </a:prstGeom>
        </p:spPr>
      </p:pic>
    </p:spTree>
    <p:extLst>
      <p:ext uri="{BB962C8B-B14F-4D97-AF65-F5344CB8AC3E}">
        <p14:creationId xmlns:p14="http://schemas.microsoft.com/office/powerpoint/2010/main" val="3529452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5600B1-8DEE-7042-8BB5-4711875F22B5}"/>
              </a:ext>
            </a:extLst>
          </p:cNvPr>
          <p:cNvSpPr>
            <a:spLocks noGrp="1"/>
          </p:cNvSpPr>
          <p:nvPr>
            <p:ph type="title"/>
          </p:nvPr>
        </p:nvSpPr>
        <p:spPr>
          <a:xfrm>
            <a:off x="479376" y="422587"/>
            <a:ext cx="10526224" cy="944310"/>
          </a:xfrm>
        </p:spPr>
        <p:txBody>
          <a:bodyPr lIns="91440" tIns="45720" rIns="91440" bIns="45720" anchor="b" anchorCtr="0"/>
          <a:lstStyle/>
          <a:p>
            <a:r>
              <a:rPr lang="en-US">
                <a:cs typeface="Calibri"/>
              </a:rPr>
              <a:t>Our progression</a:t>
            </a:r>
          </a:p>
        </p:txBody>
      </p:sp>
      <p:pic>
        <p:nvPicPr>
          <p:cNvPr id="8" name="Picture 7">
            <a:extLst>
              <a:ext uri="{FF2B5EF4-FFF2-40B4-BE49-F238E27FC236}">
                <a16:creationId xmlns:a16="http://schemas.microsoft.com/office/drawing/2014/main" id="{4DE1D942-2F2C-2E40-A7C5-F612F9DBAAE5}"/>
              </a:ext>
            </a:extLst>
          </p:cNvPr>
          <p:cNvPicPr>
            <a:picLocks noChangeAspect="1"/>
          </p:cNvPicPr>
          <p:nvPr/>
        </p:nvPicPr>
        <p:blipFill rotWithShape="1">
          <a:blip r:embed="rId3">
            <a:extLst>
              <a:ext uri="{28A0092B-C50C-407E-A947-70E740481C1C}">
                <a14:useLocalDpi xmlns:a14="http://schemas.microsoft.com/office/drawing/2010/main"/>
              </a:ext>
            </a:extLst>
          </a:blip>
          <a:srcRect b="20914"/>
          <a:stretch/>
        </p:blipFill>
        <p:spPr>
          <a:xfrm>
            <a:off x="478811" y="1713260"/>
            <a:ext cx="4850928" cy="5423724"/>
          </a:xfrm>
          <a:prstGeom prst="roundRect">
            <a:avLst>
              <a:gd name="adj" fmla="val 3145"/>
            </a:avLst>
          </a:prstGeom>
          <a:effectLst>
            <a:glow rad="127000">
              <a:schemeClr val="tx1">
                <a:lumMod val="95000"/>
                <a:lumOff val="5000"/>
                <a:alpha val="10000"/>
              </a:schemeClr>
            </a:glow>
          </a:effectLst>
        </p:spPr>
      </p:pic>
      <p:pic>
        <p:nvPicPr>
          <p:cNvPr id="9" name="Picture 8">
            <a:extLst>
              <a:ext uri="{FF2B5EF4-FFF2-40B4-BE49-F238E27FC236}">
                <a16:creationId xmlns:a16="http://schemas.microsoft.com/office/drawing/2014/main" id="{6B1F0601-B503-5F43-8A03-877058285A17}"/>
              </a:ext>
            </a:extLst>
          </p:cNvPr>
          <p:cNvPicPr>
            <a:picLocks noChangeAspect="1"/>
          </p:cNvPicPr>
          <p:nvPr/>
        </p:nvPicPr>
        <p:blipFill rotWithShape="1">
          <a:blip r:embed="rId4">
            <a:extLst>
              <a:ext uri="{28A0092B-C50C-407E-A947-70E740481C1C}">
                <a14:useLocalDpi xmlns:a14="http://schemas.microsoft.com/office/drawing/2010/main"/>
              </a:ext>
            </a:extLst>
          </a:blip>
          <a:srcRect b="34564"/>
          <a:stretch/>
        </p:blipFill>
        <p:spPr>
          <a:xfrm>
            <a:off x="5879976" y="2186478"/>
            <a:ext cx="4850928" cy="4487620"/>
          </a:xfrm>
          <a:prstGeom prst="roundRect">
            <a:avLst>
              <a:gd name="adj" fmla="val 3378"/>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475598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C1C3FB-22BE-674D-A0B5-A5145EBE509E}"/>
              </a:ext>
            </a:extLst>
          </p:cNvPr>
          <p:cNvPicPr>
            <a:picLocks noChangeAspect="1"/>
          </p:cNvPicPr>
          <p:nvPr/>
        </p:nvPicPr>
        <p:blipFill>
          <a:blip r:embed="rId3"/>
          <a:stretch>
            <a:fillRect/>
          </a:stretch>
        </p:blipFill>
        <p:spPr>
          <a:xfrm>
            <a:off x="4065980" y="2045703"/>
            <a:ext cx="2010312" cy="2876414"/>
          </a:xfrm>
          <a:prstGeom prst="rect">
            <a:avLst/>
          </a:prstGeom>
        </p:spPr>
      </p:pic>
      <p:pic>
        <p:nvPicPr>
          <p:cNvPr id="17" name="Picture 16">
            <a:extLst>
              <a:ext uri="{FF2B5EF4-FFF2-40B4-BE49-F238E27FC236}">
                <a16:creationId xmlns:a16="http://schemas.microsoft.com/office/drawing/2014/main" id="{BF8E5868-D84C-7545-A9F1-126E820F7CE1}"/>
              </a:ext>
            </a:extLst>
          </p:cNvPr>
          <p:cNvPicPr>
            <a:picLocks noChangeAspect="1"/>
          </p:cNvPicPr>
          <p:nvPr/>
        </p:nvPicPr>
        <p:blipFill>
          <a:blip r:embed="rId4"/>
          <a:stretch>
            <a:fillRect/>
          </a:stretch>
        </p:blipFill>
        <p:spPr>
          <a:xfrm>
            <a:off x="571485" y="2045704"/>
            <a:ext cx="2057987" cy="2963819"/>
          </a:xfrm>
          <a:prstGeom prst="rect">
            <a:avLst/>
          </a:prstGeom>
        </p:spPr>
      </p:pic>
      <p:sp>
        <p:nvSpPr>
          <p:cNvPr id="2" name="Title 1">
            <a:extLst>
              <a:ext uri="{FF2B5EF4-FFF2-40B4-BE49-F238E27FC236}">
                <a16:creationId xmlns:a16="http://schemas.microsoft.com/office/drawing/2014/main" id="{B2790E23-9E32-574E-81CA-4278D9013B18}"/>
              </a:ext>
            </a:extLst>
          </p:cNvPr>
          <p:cNvSpPr>
            <a:spLocks noGrp="1"/>
          </p:cNvSpPr>
          <p:nvPr>
            <p:ph type="title"/>
          </p:nvPr>
        </p:nvSpPr>
        <p:spPr/>
        <p:txBody>
          <a:bodyPr lIns="91440" tIns="45720" rIns="91440" bIns="45720" anchor="b" anchorCtr="0"/>
          <a:lstStyle/>
          <a:p>
            <a:r>
              <a:rPr lang="en-US" b="1"/>
              <a:t>How we make learning stick </a:t>
            </a:r>
            <a:endParaRPr lang="en-US" b="1">
              <a:cs typeface="Calibri"/>
            </a:endParaRPr>
          </a:p>
        </p:txBody>
      </p:sp>
      <p:sp>
        <p:nvSpPr>
          <p:cNvPr id="3" name="Text Placeholder 2">
            <a:extLst>
              <a:ext uri="{FF2B5EF4-FFF2-40B4-BE49-F238E27FC236}">
                <a16:creationId xmlns:a16="http://schemas.microsoft.com/office/drawing/2014/main" id="{EB749D0C-0D49-2F4F-BA24-28CF6B89B7FB}"/>
              </a:ext>
            </a:extLst>
          </p:cNvPr>
          <p:cNvSpPr>
            <a:spLocks noGrp="1"/>
          </p:cNvSpPr>
          <p:nvPr>
            <p:ph type="body" sz="quarter" idx="10"/>
          </p:nvPr>
        </p:nvSpPr>
        <p:spPr>
          <a:xfrm>
            <a:off x="2847255" y="2751060"/>
            <a:ext cx="1651151" cy="1675452"/>
          </a:xfrm>
        </p:spPr>
        <p:txBody>
          <a:bodyPr/>
          <a:lstStyle/>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p>
          <a:p>
            <a:pPr marL="0" indent="0">
              <a:buNone/>
            </a:pPr>
            <a:r>
              <a:rPr lang="en-US">
                <a:solidFill>
                  <a:srgbClr val="0070C0"/>
                </a:solidFill>
              </a:rPr>
              <a:t>	</a:t>
            </a:r>
            <a:endParaRPr lang="en-US"/>
          </a:p>
        </p:txBody>
      </p:sp>
      <p:pic>
        <p:nvPicPr>
          <p:cNvPr id="15" name="Picture 14" descr="A picture containing graphical user interface&#10;&#10;Description automatically generated">
            <a:extLst>
              <a:ext uri="{FF2B5EF4-FFF2-40B4-BE49-F238E27FC236}">
                <a16:creationId xmlns:a16="http://schemas.microsoft.com/office/drawing/2014/main" id="{5198A57D-E228-0A45-AF74-FCE2257B2AB8}"/>
              </a:ext>
            </a:extLst>
          </p:cNvPr>
          <p:cNvPicPr>
            <a:picLocks noChangeAspect="1"/>
          </p:cNvPicPr>
          <p:nvPr/>
        </p:nvPicPr>
        <p:blipFill>
          <a:blip r:embed="rId5"/>
          <a:stretch>
            <a:fillRect/>
          </a:stretch>
        </p:blipFill>
        <p:spPr>
          <a:xfrm>
            <a:off x="7826756" y="2339556"/>
            <a:ext cx="2730515" cy="1716914"/>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08427D23-5B97-BB49-9F61-1AAD3324AC4D}"/>
              </a:ext>
            </a:extLst>
          </p:cNvPr>
          <p:cNvPicPr>
            <a:picLocks noChangeAspect="1"/>
          </p:cNvPicPr>
          <p:nvPr/>
        </p:nvPicPr>
        <p:blipFill>
          <a:blip r:embed="rId6"/>
          <a:stretch>
            <a:fillRect/>
          </a:stretch>
        </p:blipFill>
        <p:spPr>
          <a:xfrm>
            <a:off x="9120337" y="4221092"/>
            <a:ext cx="2730515" cy="1694565"/>
          </a:xfrm>
          <a:prstGeom prst="rect">
            <a:avLst/>
          </a:prstGeom>
        </p:spPr>
      </p:pic>
      <p:pic>
        <p:nvPicPr>
          <p:cNvPr id="5" name="Picture 4">
            <a:extLst>
              <a:ext uri="{FF2B5EF4-FFF2-40B4-BE49-F238E27FC236}">
                <a16:creationId xmlns:a16="http://schemas.microsoft.com/office/drawing/2014/main" id="{3A757EBA-D8DF-E442-AC59-BD3CEBCEB52E}"/>
              </a:ext>
            </a:extLst>
          </p:cNvPr>
          <p:cNvPicPr>
            <a:picLocks noChangeAspect="1"/>
          </p:cNvPicPr>
          <p:nvPr/>
        </p:nvPicPr>
        <p:blipFill>
          <a:blip r:embed="rId7"/>
          <a:stretch>
            <a:fillRect/>
          </a:stretch>
        </p:blipFill>
        <p:spPr>
          <a:xfrm>
            <a:off x="5258853" y="3198013"/>
            <a:ext cx="2018257" cy="2908198"/>
          </a:xfrm>
          <a:prstGeom prst="rect">
            <a:avLst/>
          </a:prstGeom>
        </p:spPr>
      </p:pic>
      <p:pic>
        <p:nvPicPr>
          <p:cNvPr id="7" name="Picture 6">
            <a:extLst>
              <a:ext uri="{FF2B5EF4-FFF2-40B4-BE49-F238E27FC236}">
                <a16:creationId xmlns:a16="http://schemas.microsoft.com/office/drawing/2014/main" id="{3AE2143B-5B1E-3545-90B1-E9199C029DEA}"/>
              </a:ext>
            </a:extLst>
          </p:cNvPr>
          <p:cNvPicPr>
            <a:picLocks noChangeAspect="1"/>
          </p:cNvPicPr>
          <p:nvPr/>
        </p:nvPicPr>
        <p:blipFill>
          <a:blip r:embed="rId8"/>
          <a:stretch>
            <a:fillRect/>
          </a:stretch>
        </p:blipFill>
        <p:spPr>
          <a:xfrm>
            <a:off x="1845036" y="3221851"/>
            <a:ext cx="2050041" cy="2884360"/>
          </a:xfrm>
          <a:prstGeom prst="rect">
            <a:avLst/>
          </a:prstGeom>
        </p:spPr>
      </p:pic>
    </p:spTree>
    <p:extLst>
      <p:ext uri="{BB962C8B-B14F-4D97-AF65-F5344CB8AC3E}">
        <p14:creationId xmlns:p14="http://schemas.microsoft.com/office/powerpoint/2010/main" val="19731995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76" y="25187"/>
            <a:ext cx="9793088" cy="1152128"/>
          </a:xfrm>
        </p:spPr>
        <p:txBody>
          <a:bodyPr lIns="91440" tIns="45720" rIns="91440" bIns="45720" anchor="b" anchorCtr="0"/>
          <a:lstStyle/>
          <a:p>
            <a:r>
              <a:rPr lang="en-US" b="1"/>
              <a:t>Spelling	</a:t>
            </a:r>
            <a:endParaRPr lang="en-GB" b="1">
              <a:cs typeface="Calibri"/>
            </a:endParaRPr>
          </a:p>
        </p:txBody>
      </p:sp>
      <p:sp>
        <p:nvSpPr>
          <p:cNvPr id="3" name="Text Placeholder 2"/>
          <p:cNvSpPr>
            <a:spLocks noGrp="1"/>
          </p:cNvSpPr>
          <p:nvPr>
            <p:ph type="body" sz="quarter" idx="10"/>
          </p:nvPr>
        </p:nvSpPr>
        <p:spPr>
          <a:xfrm>
            <a:off x="479376" y="1484784"/>
            <a:ext cx="11161240" cy="4392488"/>
          </a:xfrm>
        </p:spPr>
        <p:txBody>
          <a:bodyPr lIns="91440" tIns="45720" rIns="91440" bIns="45720" anchor="t"/>
          <a:lstStyle/>
          <a:p>
            <a:r>
              <a:rPr lang="en-US">
                <a:solidFill>
                  <a:schemeClr val="accent2"/>
                </a:solidFill>
              </a:rPr>
              <a:t>Your child will be taught how to spell simple words, using the graphemes they have been taught.</a:t>
            </a:r>
            <a:endParaRPr lang="en-GB">
              <a:solidFill>
                <a:schemeClr val="accent2"/>
              </a:solidFill>
              <a:cs typeface="Calibri"/>
            </a:endParaRPr>
          </a:p>
          <a:p>
            <a:r>
              <a:rPr lang="en-US">
                <a:solidFill>
                  <a:schemeClr val="accent2"/>
                </a:solidFill>
              </a:rPr>
              <a:t>They will </a:t>
            </a:r>
            <a:r>
              <a:rPr lang="en-US" err="1">
                <a:solidFill>
                  <a:schemeClr val="accent2"/>
                </a:solidFill>
              </a:rPr>
              <a:t>practise</a:t>
            </a:r>
            <a:r>
              <a:rPr lang="en-US">
                <a:solidFill>
                  <a:schemeClr val="accent2"/>
                </a:solidFill>
              </a:rPr>
              <a:t> the correct formation of letters. They will also have handwriting lessons.	</a:t>
            </a:r>
            <a:r>
              <a:rPr lang="en-US"/>
              <a:t>		</a:t>
            </a:r>
            <a:endParaRPr lang="en-GB">
              <a:ea typeface="Calibri" panose="020F0502020204030204"/>
              <a:cs typeface="Calibri" panose="020F0502020204030204"/>
            </a:endParaRPr>
          </a:p>
        </p:txBody>
      </p:sp>
      <p:pic>
        <p:nvPicPr>
          <p:cNvPr id="5" name="Picture 4"/>
          <p:cNvPicPr>
            <a:picLocks noChangeAspect="1"/>
          </p:cNvPicPr>
          <p:nvPr/>
        </p:nvPicPr>
        <p:blipFill>
          <a:blip r:embed="rId3"/>
          <a:stretch>
            <a:fillRect/>
          </a:stretch>
        </p:blipFill>
        <p:spPr>
          <a:xfrm>
            <a:off x="8085583" y="3989696"/>
            <a:ext cx="2051688" cy="2088232"/>
          </a:xfrm>
          <a:prstGeom prst="rect">
            <a:avLst/>
          </a:prstGeom>
        </p:spPr>
      </p:pic>
      <p:pic>
        <p:nvPicPr>
          <p:cNvPr id="6" name="Picture 5"/>
          <p:cNvPicPr>
            <a:picLocks noChangeAspect="1"/>
          </p:cNvPicPr>
          <p:nvPr/>
        </p:nvPicPr>
        <p:blipFill rotWithShape="1">
          <a:blip r:embed="rId4"/>
          <a:srcRect b="1493"/>
          <a:stretch/>
        </p:blipFill>
        <p:spPr>
          <a:xfrm>
            <a:off x="625127" y="3469406"/>
            <a:ext cx="4066493" cy="3240360"/>
          </a:xfrm>
          <a:prstGeom prst="rect">
            <a:avLst/>
          </a:prstGeom>
        </p:spPr>
      </p:pic>
    </p:spTree>
    <p:extLst>
      <p:ext uri="{BB962C8B-B14F-4D97-AF65-F5344CB8AC3E}">
        <p14:creationId xmlns:p14="http://schemas.microsoft.com/office/powerpoint/2010/main" val="3420027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732A3-851D-D049-AD06-5F1AF59A655A}"/>
              </a:ext>
            </a:extLst>
          </p:cNvPr>
          <p:cNvSpPr>
            <a:spLocks noGrp="1"/>
          </p:cNvSpPr>
          <p:nvPr>
            <p:ph type="body" sz="quarter" idx="10"/>
          </p:nvPr>
        </p:nvSpPr>
        <p:spPr>
          <a:xfrm>
            <a:off x="479376" y="2564904"/>
            <a:ext cx="4176464" cy="3744416"/>
          </a:xfrm>
        </p:spPr>
        <p:txBody>
          <a:bodyPr lIns="91440" tIns="45720" rIns="91440" bIns="45720" anchor="t"/>
          <a:lstStyle/>
          <a:p>
            <a:r>
              <a:rPr lang="en-US">
                <a:solidFill>
                  <a:schemeClr val="accent2"/>
                </a:solidFill>
              </a:rPr>
              <a:t>Say the word.</a:t>
            </a:r>
            <a:endParaRPr lang="en-US">
              <a:solidFill>
                <a:schemeClr val="accent2"/>
              </a:solidFill>
              <a:cs typeface="Calibri"/>
            </a:endParaRPr>
          </a:p>
          <a:p>
            <a:r>
              <a:rPr lang="en-US">
                <a:solidFill>
                  <a:schemeClr val="accent2"/>
                </a:solidFill>
              </a:rPr>
              <a:t>Segment the sounds.</a:t>
            </a:r>
            <a:endParaRPr lang="en-US">
              <a:solidFill>
                <a:schemeClr val="accent2"/>
              </a:solidFill>
              <a:cs typeface="Calibri"/>
            </a:endParaRPr>
          </a:p>
          <a:p>
            <a:r>
              <a:rPr lang="en-US">
                <a:solidFill>
                  <a:schemeClr val="accent2"/>
                </a:solidFill>
              </a:rPr>
              <a:t>Count the sounds.</a:t>
            </a:r>
            <a:endParaRPr lang="en-US">
              <a:solidFill>
                <a:schemeClr val="accent2"/>
              </a:solidFill>
              <a:cs typeface="Calibri"/>
            </a:endParaRPr>
          </a:p>
          <a:p>
            <a:r>
              <a:rPr lang="en-US">
                <a:solidFill>
                  <a:schemeClr val="accent2"/>
                </a:solidFill>
              </a:rPr>
              <a:t>Write them down.</a:t>
            </a:r>
            <a:endParaRPr lang="en-US">
              <a:solidFill>
                <a:schemeClr val="accent2"/>
              </a:solidFill>
              <a:cs typeface="Calibri"/>
            </a:endParaRPr>
          </a:p>
        </p:txBody>
      </p:sp>
      <p:sp>
        <p:nvSpPr>
          <p:cNvPr id="3" name="Title 2">
            <a:extLst>
              <a:ext uri="{FF2B5EF4-FFF2-40B4-BE49-F238E27FC236}">
                <a16:creationId xmlns:a16="http://schemas.microsoft.com/office/drawing/2014/main" id="{ECFA671A-2241-5149-A2E4-B0A940F120BA}"/>
              </a:ext>
            </a:extLst>
          </p:cNvPr>
          <p:cNvSpPr>
            <a:spLocks noGrp="1"/>
          </p:cNvSpPr>
          <p:nvPr>
            <p:ph type="title"/>
          </p:nvPr>
        </p:nvSpPr>
        <p:spPr/>
        <p:txBody>
          <a:bodyPr lIns="91440" tIns="45720" rIns="91440" bIns="45720" anchor="b" anchorCtr="0"/>
          <a:lstStyle/>
          <a:p>
            <a:r>
              <a:rPr lang="en-US" b="1"/>
              <a:t>How do we teach spelling?</a:t>
            </a:r>
          </a:p>
        </p:txBody>
      </p:sp>
      <p:pic>
        <p:nvPicPr>
          <p:cNvPr id="5" name="Picture 4" descr="A picture containing person, indoor, wall&#10;&#10;Description automatically generated">
            <a:extLst>
              <a:ext uri="{FF2B5EF4-FFF2-40B4-BE49-F238E27FC236}">
                <a16:creationId xmlns:a16="http://schemas.microsoft.com/office/drawing/2014/main" id="{70A18597-D3C0-654D-A58C-597972A3327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1255" y="1801217"/>
            <a:ext cx="6741316" cy="4490459"/>
          </a:xfrm>
          <a:prstGeom prst="roundRect">
            <a:avLst/>
          </a:prstGeom>
        </p:spPr>
      </p:pic>
    </p:spTree>
    <p:extLst>
      <p:ext uri="{BB962C8B-B14F-4D97-AF65-F5344CB8AC3E}">
        <p14:creationId xmlns:p14="http://schemas.microsoft.com/office/powerpoint/2010/main" val="237232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351040A-DED0-A14E-B28C-624AD9D538C8}"/>
              </a:ext>
            </a:extLst>
          </p:cNvPr>
          <p:cNvSpPr>
            <a:spLocks noGrp="1"/>
          </p:cNvSpPr>
          <p:nvPr>
            <p:ph type="body" sz="quarter" idx="10"/>
          </p:nvPr>
        </p:nvSpPr>
        <p:spPr>
          <a:xfrm>
            <a:off x="479376" y="1988840"/>
            <a:ext cx="5616624" cy="4176464"/>
          </a:xfrm>
        </p:spPr>
        <p:txBody>
          <a:bodyPr lIns="91440" tIns="45720" rIns="91440" bIns="45720" anchor="t"/>
          <a:lstStyle/>
          <a:p>
            <a:pPr marL="0" indent="0">
              <a:buNone/>
            </a:pPr>
            <a:r>
              <a:rPr lang="en-GB" b="1" dirty="0">
                <a:solidFill>
                  <a:schemeClr val="accent2"/>
                </a:solidFill>
              </a:rPr>
              <a:t>Reading practice sessions are: </a:t>
            </a:r>
            <a:endParaRPr lang="en-GB" b="1" dirty="0">
              <a:solidFill>
                <a:schemeClr val="tx2"/>
              </a:solidFill>
            </a:endParaRPr>
          </a:p>
          <a:p>
            <a:r>
              <a:rPr lang="en-GB" dirty="0">
                <a:solidFill>
                  <a:schemeClr val="accent2"/>
                </a:solidFill>
              </a:rPr>
              <a:t>timetabled three times a week </a:t>
            </a:r>
            <a:endParaRPr lang="en-GB" dirty="0">
              <a:solidFill>
                <a:schemeClr val="accent2"/>
              </a:solidFill>
              <a:cs typeface="Calibri"/>
            </a:endParaRPr>
          </a:p>
          <a:p>
            <a:r>
              <a:rPr lang="en-GB" dirty="0">
                <a:solidFill>
                  <a:schemeClr val="accent2"/>
                </a:solidFill>
              </a:rPr>
              <a:t>taught by a trained teacher/teaching assistant</a:t>
            </a:r>
            <a:endParaRPr lang="en-GB" dirty="0">
              <a:solidFill>
                <a:schemeClr val="accent2"/>
              </a:solidFill>
              <a:cs typeface="Calibri"/>
            </a:endParaRPr>
          </a:p>
          <a:p>
            <a:r>
              <a:rPr lang="en-GB" dirty="0">
                <a:solidFill>
                  <a:schemeClr val="accent2"/>
                </a:solidFill>
              </a:rPr>
              <a:t>taught in small groups</a:t>
            </a:r>
            <a:endParaRPr lang="en-GB" dirty="0">
              <a:solidFill>
                <a:schemeClr val="accent2"/>
              </a:solidFill>
              <a:cs typeface="Calibri"/>
            </a:endParaRPr>
          </a:p>
          <a:p>
            <a:r>
              <a:rPr lang="en-US" dirty="0">
                <a:solidFill>
                  <a:schemeClr val="accent2"/>
                </a:solidFill>
              </a:rPr>
              <a:t>children in Reception will bring a book home by week 4 of the first half-term.</a:t>
            </a:r>
            <a:endParaRPr lang="en-US" dirty="0">
              <a:solidFill>
                <a:schemeClr val="accent2"/>
              </a:solidFill>
              <a:cs typeface="Calibri"/>
            </a:endParaRPr>
          </a:p>
        </p:txBody>
      </p:sp>
      <p:sp>
        <p:nvSpPr>
          <p:cNvPr id="5" name="Title 4">
            <a:extLst>
              <a:ext uri="{FF2B5EF4-FFF2-40B4-BE49-F238E27FC236}">
                <a16:creationId xmlns:a16="http://schemas.microsoft.com/office/drawing/2014/main" id="{EE6CCD5B-D6D2-5041-8332-77F5BAF0AECB}"/>
              </a:ext>
            </a:extLst>
          </p:cNvPr>
          <p:cNvSpPr>
            <a:spLocks noGrp="1"/>
          </p:cNvSpPr>
          <p:nvPr>
            <p:ph type="title"/>
          </p:nvPr>
        </p:nvSpPr>
        <p:spPr/>
        <p:txBody>
          <a:bodyPr lIns="91440" tIns="45720" rIns="91440" bIns="45720" anchor="b" anchorCtr="0"/>
          <a:lstStyle/>
          <a:p>
            <a:r>
              <a:rPr lang="en-US"/>
              <a:t>How do we </a:t>
            </a:r>
            <a:r>
              <a:rPr lang="en-US" err="1"/>
              <a:t>practise</a:t>
            </a:r>
            <a:r>
              <a:rPr lang="en-US"/>
              <a:t> reading in books?</a:t>
            </a:r>
          </a:p>
        </p:txBody>
      </p:sp>
      <p:pic>
        <p:nvPicPr>
          <p:cNvPr id="3" name="Picture 2">
            <a:extLst>
              <a:ext uri="{FF2B5EF4-FFF2-40B4-BE49-F238E27FC236}">
                <a16:creationId xmlns:a16="http://schemas.microsoft.com/office/drawing/2014/main" id="{77B147FC-1694-9447-A316-7C4CB62A97E3}"/>
              </a:ext>
            </a:extLst>
          </p:cNvPr>
          <p:cNvPicPr>
            <a:picLocks noChangeAspect="1"/>
          </p:cNvPicPr>
          <p:nvPr/>
        </p:nvPicPr>
        <p:blipFill>
          <a:blip r:embed="rId3"/>
          <a:stretch>
            <a:fillRect/>
          </a:stretch>
        </p:blipFill>
        <p:spPr>
          <a:xfrm>
            <a:off x="6456040" y="1717880"/>
            <a:ext cx="2402504" cy="2287184"/>
          </a:xfrm>
          <a:prstGeom prst="rect">
            <a:avLst/>
          </a:prstGeom>
          <a:effectLst>
            <a:glow rad="127000">
              <a:schemeClr val="tx1">
                <a:alpha val="4000"/>
              </a:schemeClr>
            </a:glow>
          </a:effectLst>
        </p:spPr>
      </p:pic>
      <p:pic>
        <p:nvPicPr>
          <p:cNvPr id="4" name="Picture 3">
            <a:extLst>
              <a:ext uri="{FF2B5EF4-FFF2-40B4-BE49-F238E27FC236}">
                <a16:creationId xmlns:a16="http://schemas.microsoft.com/office/drawing/2014/main" id="{067C3C28-D01B-D74A-94F9-1B7CEC780EA9}"/>
              </a:ext>
            </a:extLst>
          </p:cNvPr>
          <p:cNvPicPr>
            <a:picLocks noChangeAspect="1"/>
          </p:cNvPicPr>
          <p:nvPr/>
        </p:nvPicPr>
        <p:blipFill>
          <a:blip r:embed="rId4"/>
          <a:stretch>
            <a:fillRect/>
          </a:stretch>
        </p:blipFill>
        <p:spPr>
          <a:xfrm>
            <a:off x="6456040" y="4166152"/>
            <a:ext cx="2402504" cy="2287184"/>
          </a:xfrm>
          <a:prstGeom prst="rect">
            <a:avLst/>
          </a:prstGeom>
          <a:effectLst>
            <a:glow rad="127000">
              <a:schemeClr val="tx1">
                <a:alpha val="4000"/>
              </a:schemeClr>
            </a:glow>
          </a:effectLst>
        </p:spPr>
      </p:pic>
      <p:pic>
        <p:nvPicPr>
          <p:cNvPr id="7" name="Picture 6">
            <a:extLst>
              <a:ext uri="{FF2B5EF4-FFF2-40B4-BE49-F238E27FC236}">
                <a16:creationId xmlns:a16="http://schemas.microsoft.com/office/drawing/2014/main" id="{E0D0F2AB-F254-3144-A68D-A0290C5B4D35}"/>
              </a:ext>
            </a:extLst>
          </p:cNvPr>
          <p:cNvPicPr>
            <a:picLocks noChangeAspect="1"/>
          </p:cNvPicPr>
          <p:nvPr/>
        </p:nvPicPr>
        <p:blipFill>
          <a:blip r:embed="rId5"/>
          <a:stretch>
            <a:fillRect/>
          </a:stretch>
        </p:blipFill>
        <p:spPr>
          <a:xfrm>
            <a:off x="9066956" y="2556242"/>
            <a:ext cx="2504139" cy="3085098"/>
          </a:xfrm>
          <a:prstGeom prst="rect">
            <a:avLst/>
          </a:prstGeom>
          <a:effectLst>
            <a:glow rad="127000">
              <a:schemeClr val="tx1">
                <a:alpha val="4000"/>
              </a:schemeClr>
            </a:glow>
          </a:effectLst>
        </p:spPr>
      </p:pic>
    </p:spTree>
    <p:extLst>
      <p:ext uri="{BB962C8B-B14F-4D97-AF65-F5344CB8AC3E}">
        <p14:creationId xmlns:p14="http://schemas.microsoft.com/office/powerpoint/2010/main" val="3028656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99B1BC-E66A-8E40-B1ED-E79D03D2F8BC}"/>
              </a:ext>
            </a:extLst>
          </p:cNvPr>
          <p:cNvSpPr txBox="1">
            <a:spLocks/>
          </p:cNvSpPr>
          <p:nvPr/>
        </p:nvSpPr>
        <p:spPr>
          <a:xfrm>
            <a:off x="263352" y="332656"/>
            <a:ext cx="9937104" cy="1152128"/>
          </a:xfrm>
          <a:prstGeom prst="rect">
            <a:avLst/>
          </a:prstGeom>
        </p:spPr>
        <p:txBody>
          <a:bodyPr anchor="b" anchorCtr="0"/>
          <a:lst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a:lstStyle>
          <a:p>
            <a:endParaRPr lang="en-US"/>
          </a:p>
        </p:txBody>
      </p:sp>
      <p:pic>
        <p:nvPicPr>
          <p:cNvPr id="12" name="Picture 11" descr="A picture containing table&#10;&#10;Description automatically generated">
            <a:extLst>
              <a:ext uri="{FF2B5EF4-FFF2-40B4-BE49-F238E27FC236}">
                <a16:creationId xmlns:a16="http://schemas.microsoft.com/office/drawing/2014/main" id="{ACEDA292-F7DD-6A4A-B156-4DBE2EFF8E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953" y="2086205"/>
            <a:ext cx="4348233" cy="3816423"/>
          </a:xfrm>
          <a:prstGeom prst="roundRect">
            <a:avLst>
              <a:gd name="adj" fmla="val 3343"/>
            </a:avLst>
          </a:prstGeom>
          <a:effectLst>
            <a:glow rad="127000">
              <a:schemeClr val="tx1">
                <a:lumMod val="95000"/>
                <a:lumOff val="5000"/>
                <a:alpha val="9000"/>
              </a:schemeClr>
            </a:glow>
          </a:effectLst>
        </p:spPr>
      </p:pic>
      <p:sp>
        <p:nvSpPr>
          <p:cNvPr id="4" name="Title 3">
            <a:extLst>
              <a:ext uri="{FF2B5EF4-FFF2-40B4-BE49-F238E27FC236}">
                <a16:creationId xmlns:a16="http://schemas.microsoft.com/office/drawing/2014/main" id="{8481A8C2-E3D2-5A46-8FC1-D043DCBCF8E8}"/>
              </a:ext>
            </a:extLst>
          </p:cNvPr>
          <p:cNvSpPr>
            <a:spLocks noGrp="1"/>
          </p:cNvSpPr>
          <p:nvPr>
            <p:ph type="title"/>
          </p:nvPr>
        </p:nvSpPr>
        <p:spPr>
          <a:xfrm>
            <a:off x="479376" y="332656"/>
            <a:ext cx="10368213" cy="1152128"/>
          </a:xfrm>
        </p:spPr>
        <p:txBody>
          <a:bodyPr lIns="91440" tIns="45720" rIns="91440" bIns="45720" anchor="b" anchorCtr="0"/>
          <a:lstStyle/>
          <a:p>
            <a:r>
              <a:rPr lang="en-US" dirty="0"/>
              <a:t>How do we find the right book for your child?</a:t>
            </a:r>
            <a:endParaRPr lang="en-US" dirty="0">
              <a:cs typeface="Calibri"/>
            </a:endParaRPr>
          </a:p>
        </p:txBody>
      </p:sp>
      <p:cxnSp>
        <p:nvCxnSpPr>
          <p:cNvPr id="5" name="Straight Arrow Connector 4">
            <a:extLst>
              <a:ext uri="{FF2B5EF4-FFF2-40B4-BE49-F238E27FC236}">
                <a16:creationId xmlns:a16="http://schemas.microsoft.com/office/drawing/2014/main" id="{D9C6E763-81F8-0149-844B-F8C29823E5E5}"/>
              </a:ext>
            </a:extLst>
          </p:cNvPr>
          <p:cNvCxnSpPr/>
          <p:nvPr/>
        </p:nvCxnSpPr>
        <p:spPr>
          <a:xfrm>
            <a:off x="5447928" y="4064263"/>
            <a:ext cx="936104" cy="0"/>
          </a:xfrm>
          <a:prstGeom prst="straightConnector1">
            <a:avLst/>
          </a:prstGeom>
          <a:ln w="47625">
            <a:tailEnd type="arrow" w="lg"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F30DC56-E8C1-D645-98C1-6E00FC34C62D}"/>
              </a:ext>
            </a:extLst>
          </p:cNvPr>
          <p:cNvPicPr>
            <a:picLocks noChangeAspect="1"/>
          </p:cNvPicPr>
          <p:nvPr/>
        </p:nvPicPr>
        <p:blipFill>
          <a:blip r:embed="rId4"/>
          <a:stretch>
            <a:fillRect/>
          </a:stretch>
        </p:blipFill>
        <p:spPr>
          <a:xfrm>
            <a:off x="6812740" y="2132856"/>
            <a:ext cx="2795209" cy="2638677"/>
          </a:xfrm>
          <a:prstGeom prst="rect">
            <a:avLst/>
          </a:prstGeom>
          <a:effectLst>
            <a:glow rad="127000">
              <a:schemeClr val="tx1">
                <a:lumMod val="95000"/>
                <a:lumOff val="5000"/>
                <a:alpha val="9000"/>
              </a:schemeClr>
            </a:glow>
          </a:effectLst>
        </p:spPr>
      </p:pic>
      <p:pic>
        <p:nvPicPr>
          <p:cNvPr id="8" name="Picture 7">
            <a:extLst>
              <a:ext uri="{FF2B5EF4-FFF2-40B4-BE49-F238E27FC236}">
                <a16:creationId xmlns:a16="http://schemas.microsoft.com/office/drawing/2014/main" id="{39CEA57A-E6D7-224E-8818-48078F7E71D9}"/>
              </a:ext>
            </a:extLst>
          </p:cNvPr>
          <p:cNvPicPr>
            <a:picLocks noChangeAspect="1"/>
          </p:cNvPicPr>
          <p:nvPr/>
        </p:nvPicPr>
        <p:blipFill>
          <a:blip r:embed="rId5"/>
          <a:stretch>
            <a:fillRect/>
          </a:stretch>
        </p:blipFill>
        <p:spPr>
          <a:xfrm>
            <a:off x="7533314" y="2739334"/>
            <a:ext cx="2795209" cy="2649858"/>
          </a:xfrm>
          <a:prstGeom prst="rect">
            <a:avLst/>
          </a:prstGeom>
          <a:effectLst>
            <a:glow rad="127000">
              <a:schemeClr val="tx1">
                <a:lumMod val="95000"/>
                <a:lumOff val="5000"/>
                <a:alpha val="9000"/>
              </a:schemeClr>
            </a:glow>
          </a:effectLst>
        </p:spPr>
      </p:pic>
      <p:pic>
        <p:nvPicPr>
          <p:cNvPr id="9" name="Picture 8">
            <a:extLst>
              <a:ext uri="{FF2B5EF4-FFF2-40B4-BE49-F238E27FC236}">
                <a16:creationId xmlns:a16="http://schemas.microsoft.com/office/drawing/2014/main" id="{19B803DF-37BD-0746-AD9F-AB2ECF12F554}"/>
              </a:ext>
            </a:extLst>
          </p:cNvPr>
          <p:cNvPicPr>
            <a:picLocks noChangeAspect="1"/>
          </p:cNvPicPr>
          <p:nvPr/>
        </p:nvPicPr>
        <p:blipFill>
          <a:blip r:embed="rId6"/>
          <a:stretch>
            <a:fillRect/>
          </a:stretch>
        </p:blipFill>
        <p:spPr>
          <a:xfrm>
            <a:off x="8241585" y="3253987"/>
            <a:ext cx="2795209" cy="2649858"/>
          </a:xfrm>
          <a:prstGeom prst="rect">
            <a:avLst/>
          </a:prstGeom>
          <a:effectLst>
            <a:glow rad="127000">
              <a:schemeClr val="tx1">
                <a:lumMod val="95000"/>
                <a:lumOff val="5000"/>
                <a:alpha val="9000"/>
              </a:schemeClr>
            </a:glow>
          </a:effectLst>
        </p:spPr>
      </p:pic>
    </p:spTree>
    <p:extLst>
      <p:ext uri="{BB962C8B-B14F-4D97-AF65-F5344CB8AC3E}">
        <p14:creationId xmlns:p14="http://schemas.microsoft.com/office/powerpoint/2010/main" val="3227124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9D9F07-F2DA-894B-8DF2-76A12817ACE2}"/>
              </a:ext>
            </a:extLst>
          </p:cNvPr>
          <p:cNvPicPr>
            <a:picLocks noChangeAspect="1"/>
          </p:cNvPicPr>
          <p:nvPr/>
        </p:nvPicPr>
        <p:blipFill>
          <a:blip r:embed="rId3"/>
          <a:stretch>
            <a:fillRect/>
          </a:stretch>
        </p:blipFill>
        <p:spPr>
          <a:xfrm>
            <a:off x="569876" y="2662731"/>
            <a:ext cx="2983849" cy="2828689"/>
          </a:xfrm>
          <a:prstGeom prst="rect">
            <a:avLst/>
          </a:prstGeom>
          <a:effectLst>
            <a:glow rad="127000">
              <a:schemeClr val="tx1">
                <a:lumMod val="95000"/>
                <a:lumOff val="5000"/>
                <a:alpha val="6000"/>
              </a:schemeClr>
            </a:glow>
          </a:effectLst>
        </p:spPr>
      </p:pic>
      <p:pic>
        <p:nvPicPr>
          <p:cNvPr id="10" name="Picture 9">
            <a:extLst>
              <a:ext uri="{FF2B5EF4-FFF2-40B4-BE49-F238E27FC236}">
                <a16:creationId xmlns:a16="http://schemas.microsoft.com/office/drawing/2014/main" id="{C0D0AA75-D178-2746-8F53-7C171FD3BB20}"/>
              </a:ext>
            </a:extLst>
          </p:cNvPr>
          <p:cNvPicPr>
            <a:picLocks noChangeAspect="1"/>
          </p:cNvPicPr>
          <p:nvPr/>
        </p:nvPicPr>
        <p:blipFill>
          <a:blip r:embed="rId4"/>
          <a:stretch>
            <a:fillRect/>
          </a:stretch>
        </p:blipFill>
        <p:spPr>
          <a:xfrm>
            <a:off x="8706044" y="2274734"/>
            <a:ext cx="2902472" cy="3604683"/>
          </a:xfrm>
          <a:prstGeom prst="rect">
            <a:avLst/>
          </a:prstGeom>
          <a:effectLst>
            <a:glow rad="127000">
              <a:schemeClr val="tx1">
                <a:lumMod val="95000"/>
                <a:lumOff val="5000"/>
                <a:alpha val="6000"/>
              </a:schemeClr>
            </a:glow>
          </a:effectLst>
        </p:spPr>
      </p:pic>
      <p:pic>
        <p:nvPicPr>
          <p:cNvPr id="11" name="Picture 10">
            <a:extLst>
              <a:ext uri="{FF2B5EF4-FFF2-40B4-BE49-F238E27FC236}">
                <a16:creationId xmlns:a16="http://schemas.microsoft.com/office/drawing/2014/main" id="{C94C7683-39CB-9745-BD8A-F78647576499}"/>
              </a:ext>
            </a:extLst>
          </p:cNvPr>
          <p:cNvPicPr>
            <a:picLocks noChangeAspect="1"/>
          </p:cNvPicPr>
          <p:nvPr/>
        </p:nvPicPr>
        <p:blipFill>
          <a:blip r:embed="rId5"/>
          <a:stretch>
            <a:fillRect/>
          </a:stretch>
        </p:blipFill>
        <p:spPr>
          <a:xfrm>
            <a:off x="2120788" y="1367385"/>
            <a:ext cx="7950429" cy="5250284"/>
          </a:xfrm>
          <a:prstGeom prst="rect">
            <a:avLst/>
          </a:prstGeom>
        </p:spPr>
      </p:pic>
      <p:sp>
        <p:nvSpPr>
          <p:cNvPr id="3" name="Title 2">
            <a:extLst>
              <a:ext uri="{FF2B5EF4-FFF2-40B4-BE49-F238E27FC236}">
                <a16:creationId xmlns:a16="http://schemas.microsoft.com/office/drawing/2014/main" id="{0C2C5322-C816-CC44-B38C-334FC281CAFF}"/>
              </a:ext>
            </a:extLst>
          </p:cNvPr>
          <p:cNvSpPr>
            <a:spLocks noGrp="1"/>
          </p:cNvSpPr>
          <p:nvPr>
            <p:ph type="title"/>
          </p:nvPr>
        </p:nvSpPr>
        <p:spPr/>
        <p:txBody>
          <a:bodyPr lIns="91440" tIns="45720" rIns="91440" bIns="45720" anchor="b" anchorCtr="0"/>
          <a:lstStyle/>
          <a:p>
            <a:r>
              <a:rPr lang="en-US" dirty="0"/>
              <a:t>Books going home</a:t>
            </a:r>
            <a:endParaRPr lang="en-US" dirty="0">
              <a:cs typeface="Calibri"/>
            </a:endParaRPr>
          </a:p>
        </p:txBody>
      </p:sp>
      <p:sp>
        <p:nvSpPr>
          <p:cNvPr id="8" name="Rectangle 7">
            <a:extLst>
              <a:ext uri="{FF2B5EF4-FFF2-40B4-BE49-F238E27FC236}">
                <a16:creationId xmlns:a16="http://schemas.microsoft.com/office/drawing/2014/main" id="{58A4A86D-1242-B34F-88C8-5D9AC660725C}"/>
              </a:ext>
            </a:extLst>
          </p:cNvPr>
          <p:cNvSpPr/>
          <p:nvPr/>
        </p:nvSpPr>
        <p:spPr>
          <a:xfrm>
            <a:off x="4055355" y="4293096"/>
            <a:ext cx="4248472" cy="113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endParaRPr>
          </a:p>
        </p:txBody>
      </p:sp>
      <p:pic>
        <p:nvPicPr>
          <p:cNvPr id="5" name="Picture 4">
            <a:extLst>
              <a:ext uri="{FF2B5EF4-FFF2-40B4-BE49-F238E27FC236}">
                <a16:creationId xmlns:a16="http://schemas.microsoft.com/office/drawing/2014/main" id="{080E41A3-E515-0E45-9C26-69C32364A848}"/>
              </a:ext>
            </a:extLst>
          </p:cNvPr>
          <p:cNvPicPr>
            <a:picLocks noChangeAspect="1"/>
          </p:cNvPicPr>
          <p:nvPr/>
        </p:nvPicPr>
        <p:blipFill>
          <a:blip r:embed="rId6"/>
          <a:stretch>
            <a:fillRect/>
          </a:stretch>
        </p:blipFill>
        <p:spPr>
          <a:xfrm>
            <a:off x="6672065" y="4077076"/>
            <a:ext cx="1519299" cy="1519299"/>
          </a:xfrm>
          <a:prstGeom prst="rect">
            <a:avLst/>
          </a:prstGeom>
        </p:spPr>
      </p:pic>
      <p:pic>
        <p:nvPicPr>
          <p:cNvPr id="7" name="Picture 6">
            <a:extLst>
              <a:ext uri="{FF2B5EF4-FFF2-40B4-BE49-F238E27FC236}">
                <a16:creationId xmlns:a16="http://schemas.microsoft.com/office/drawing/2014/main" id="{F42B8F0E-C77E-A945-9CD7-8CD7211A9C64}"/>
              </a:ext>
            </a:extLst>
          </p:cNvPr>
          <p:cNvPicPr>
            <a:picLocks noChangeAspect="1"/>
          </p:cNvPicPr>
          <p:nvPr/>
        </p:nvPicPr>
        <p:blipFill>
          <a:blip r:embed="rId7"/>
          <a:stretch>
            <a:fillRect/>
          </a:stretch>
        </p:blipFill>
        <p:spPr>
          <a:xfrm>
            <a:off x="3969289" y="4415005"/>
            <a:ext cx="886259" cy="886258"/>
          </a:xfrm>
          <a:prstGeom prst="rect">
            <a:avLst/>
          </a:prstGeom>
        </p:spPr>
      </p:pic>
      <p:grpSp>
        <p:nvGrpSpPr>
          <p:cNvPr id="4" name="Group 3">
            <a:extLst>
              <a:ext uri="{FF2B5EF4-FFF2-40B4-BE49-F238E27FC236}">
                <a16:creationId xmlns:a16="http://schemas.microsoft.com/office/drawing/2014/main" id="{C399E4BB-5C61-4B4C-A3A5-D722BF994851}"/>
              </a:ext>
            </a:extLst>
          </p:cNvPr>
          <p:cNvGrpSpPr/>
          <p:nvPr/>
        </p:nvGrpSpPr>
        <p:grpSpPr>
          <a:xfrm>
            <a:off x="5678051" y="3361635"/>
            <a:ext cx="835903" cy="835902"/>
            <a:chOff x="4871864" y="3573016"/>
            <a:chExt cx="720080" cy="720080"/>
          </a:xfrm>
        </p:grpSpPr>
        <p:sp>
          <p:nvSpPr>
            <p:cNvPr id="2" name="Rectangle 1">
              <a:extLst>
                <a:ext uri="{FF2B5EF4-FFF2-40B4-BE49-F238E27FC236}">
                  <a16:creationId xmlns:a16="http://schemas.microsoft.com/office/drawing/2014/main" id="{12FFDC9F-CC4E-8844-8B62-E2112841D1D0}"/>
                </a:ext>
              </a:extLst>
            </p:cNvPr>
            <p:cNvSpPr/>
            <p:nvPr/>
          </p:nvSpPr>
          <p:spPr>
            <a:xfrm>
              <a:off x="5159896" y="3573016"/>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endParaRPr>
            </a:p>
          </p:txBody>
        </p:sp>
        <p:sp>
          <p:nvSpPr>
            <p:cNvPr id="6" name="Rectangle 5">
              <a:extLst>
                <a:ext uri="{FF2B5EF4-FFF2-40B4-BE49-F238E27FC236}">
                  <a16:creationId xmlns:a16="http://schemas.microsoft.com/office/drawing/2014/main" id="{FB20A4BF-327F-E947-866B-30FAEA6A0D8A}"/>
                </a:ext>
              </a:extLst>
            </p:cNvPr>
            <p:cNvSpPr/>
            <p:nvPr/>
          </p:nvSpPr>
          <p:spPr>
            <a:xfrm rot="16200000">
              <a:off x="5159896" y="3569865"/>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sym typeface="Calibri" panose="020F0502020204030204" pitchFamily="34" charset="0"/>
              </a:endParaRPr>
            </a:p>
          </p:txBody>
        </p:sp>
      </p:grpSp>
    </p:spTree>
    <p:extLst>
      <p:ext uri="{BB962C8B-B14F-4D97-AF65-F5344CB8AC3E}">
        <p14:creationId xmlns:p14="http://schemas.microsoft.com/office/powerpoint/2010/main" val="34653619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C54C73-597C-A44C-AEB0-5A2995796968}"/>
              </a:ext>
            </a:extLst>
          </p:cNvPr>
          <p:cNvPicPr>
            <a:picLocks noChangeAspect="1"/>
          </p:cNvPicPr>
          <p:nvPr/>
        </p:nvPicPr>
        <p:blipFill>
          <a:blip r:embed="rId3"/>
          <a:stretch>
            <a:fillRect/>
          </a:stretch>
        </p:blipFill>
        <p:spPr>
          <a:xfrm>
            <a:off x="6960096" y="2204867"/>
            <a:ext cx="3117864" cy="2968207"/>
          </a:xfrm>
          <a:prstGeom prst="rect">
            <a:avLst/>
          </a:prstGeom>
          <a:effectLst>
            <a:glow rad="127000">
              <a:schemeClr val="tx1">
                <a:alpha val="4000"/>
              </a:schemeClr>
            </a:glow>
          </a:effectLst>
        </p:spPr>
      </p:pic>
      <p:sp>
        <p:nvSpPr>
          <p:cNvPr id="2" name="Text Placeholder 1">
            <a:extLst>
              <a:ext uri="{FF2B5EF4-FFF2-40B4-BE49-F238E27FC236}">
                <a16:creationId xmlns:a16="http://schemas.microsoft.com/office/drawing/2014/main" id="{34398AD0-3875-B94F-A90E-046466F6C19A}"/>
              </a:ext>
            </a:extLst>
          </p:cNvPr>
          <p:cNvSpPr>
            <a:spLocks noGrp="1"/>
          </p:cNvSpPr>
          <p:nvPr>
            <p:ph type="body" sz="quarter" idx="10"/>
          </p:nvPr>
        </p:nvSpPr>
        <p:spPr>
          <a:xfrm>
            <a:off x="479376" y="2205753"/>
            <a:ext cx="5854168" cy="3764903"/>
          </a:xfrm>
        </p:spPr>
        <p:txBody>
          <a:bodyPr lIns="91440" tIns="45720" rIns="91440" bIns="45720" anchor="t"/>
          <a:lstStyle/>
          <a:p>
            <a:r>
              <a:rPr lang="en-US" dirty="0">
                <a:solidFill>
                  <a:schemeClr val="accent2"/>
                </a:solidFill>
              </a:rPr>
              <a:t>Your child should be able to read their book without your help.</a:t>
            </a:r>
            <a:endParaRPr lang="en-US" dirty="0">
              <a:solidFill>
                <a:schemeClr val="accent2"/>
              </a:solidFill>
              <a:cs typeface="Calibri"/>
            </a:endParaRPr>
          </a:p>
          <a:p>
            <a:r>
              <a:rPr lang="en-US" dirty="0">
                <a:solidFill>
                  <a:schemeClr val="accent2"/>
                </a:solidFill>
                <a:cs typeface="Calibri"/>
              </a:rPr>
              <a:t>They might sound out words and blend them before they read them fluently.</a:t>
            </a:r>
            <a:endParaRPr lang="en-US" dirty="0">
              <a:solidFill>
                <a:schemeClr val="accent2"/>
              </a:solidFill>
            </a:endParaRPr>
          </a:p>
          <a:p>
            <a:r>
              <a:rPr lang="en-US" dirty="0">
                <a:solidFill>
                  <a:schemeClr val="accent2"/>
                </a:solidFill>
              </a:rPr>
              <a:t>If they can’t read a word, read it to them.</a:t>
            </a:r>
            <a:endParaRPr lang="en-US" dirty="0">
              <a:solidFill>
                <a:schemeClr val="accent2"/>
              </a:solidFill>
              <a:cs typeface="Calibri"/>
            </a:endParaRPr>
          </a:p>
          <a:p>
            <a:r>
              <a:rPr lang="en-US" dirty="0">
                <a:solidFill>
                  <a:schemeClr val="accent2"/>
                </a:solidFill>
              </a:rPr>
              <a:t>Talk about the book and celebrate their success.</a:t>
            </a:r>
            <a:endParaRPr lang="en-US" dirty="0">
              <a:solidFill>
                <a:schemeClr val="accent2"/>
              </a:solidFill>
              <a:cs typeface="Calibri"/>
            </a:endParaRPr>
          </a:p>
        </p:txBody>
      </p:sp>
      <p:sp>
        <p:nvSpPr>
          <p:cNvPr id="3" name="Title 2">
            <a:extLst>
              <a:ext uri="{FF2B5EF4-FFF2-40B4-BE49-F238E27FC236}">
                <a16:creationId xmlns:a16="http://schemas.microsoft.com/office/drawing/2014/main" id="{ED26F458-A726-794D-91AB-7485E77815F9}"/>
              </a:ext>
            </a:extLst>
          </p:cNvPr>
          <p:cNvSpPr>
            <a:spLocks noGrp="1"/>
          </p:cNvSpPr>
          <p:nvPr>
            <p:ph type="title"/>
          </p:nvPr>
        </p:nvSpPr>
        <p:spPr>
          <a:xfrm>
            <a:off x="479378" y="332656"/>
            <a:ext cx="10008748" cy="1152128"/>
          </a:xfrm>
        </p:spPr>
        <p:txBody>
          <a:bodyPr lIns="91440" tIns="45720" rIns="91440" bIns="45720" anchor="b" anchorCtr="0"/>
          <a:lstStyle/>
          <a:p>
            <a:r>
              <a:rPr lang="en-US" dirty="0"/>
              <a:t>Listening to your child read their phonics book</a:t>
            </a:r>
            <a:endParaRPr lang="en-US" dirty="0">
              <a:cs typeface="Calibri"/>
            </a:endParaRPr>
          </a:p>
        </p:txBody>
      </p:sp>
      <p:pic>
        <p:nvPicPr>
          <p:cNvPr id="7" name="Picture 6">
            <a:extLst>
              <a:ext uri="{FF2B5EF4-FFF2-40B4-BE49-F238E27FC236}">
                <a16:creationId xmlns:a16="http://schemas.microsoft.com/office/drawing/2014/main" id="{0918087A-1684-9A43-95A8-D4FAAF59F376}"/>
              </a:ext>
            </a:extLst>
          </p:cNvPr>
          <p:cNvPicPr>
            <a:picLocks noChangeAspect="1"/>
          </p:cNvPicPr>
          <p:nvPr/>
        </p:nvPicPr>
        <p:blipFill>
          <a:blip r:embed="rId4"/>
          <a:stretch>
            <a:fillRect/>
          </a:stretch>
        </p:blipFill>
        <p:spPr>
          <a:xfrm>
            <a:off x="8256240" y="3212976"/>
            <a:ext cx="3096344" cy="2947720"/>
          </a:xfrm>
          <a:prstGeom prst="rect">
            <a:avLst/>
          </a:prstGeom>
          <a:effectLst>
            <a:glow rad="127000">
              <a:schemeClr val="tx1">
                <a:alpha val="4000"/>
              </a:schemeClr>
            </a:glow>
          </a:effectLst>
        </p:spPr>
      </p:pic>
    </p:spTree>
    <p:extLst>
      <p:ext uri="{BB962C8B-B14F-4D97-AF65-F5344CB8AC3E}">
        <p14:creationId xmlns:p14="http://schemas.microsoft.com/office/powerpoint/2010/main" val="8782904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B1782E-03AC-4E55-775E-33F53B8571AB}"/>
              </a:ext>
            </a:extLst>
          </p:cNvPr>
          <p:cNvSpPr>
            <a:spLocks noGrp="1"/>
          </p:cNvSpPr>
          <p:nvPr>
            <p:ph type="body" sz="quarter" idx="10"/>
          </p:nvPr>
        </p:nvSpPr>
        <p:spPr>
          <a:xfrm>
            <a:off x="479378" y="1916832"/>
            <a:ext cx="6182455" cy="4392488"/>
          </a:xfrm>
        </p:spPr>
        <p:txBody>
          <a:bodyPr lIns="91440" tIns="45720" rIns="91440" bIns="45720" anchor="t"/>
          <a:lstStyle/>
          <a:p>
            <a:pPr marL="0" indent="0">
              <a:lnSpc>
                <a:spcPct val="100000"/>
              </a:lnSpc>
              <a:buNone/>
            </a:pPr>
            <a:r>
              <a:rPr lang="en-US" sz="2400" dirty="0">
                <a:solidFill>
                  <a:schemeClr val="accent2"/>
                </a:solidFill>
                <a:ea typeface="+mn-lt"/>
                <a:cs typeface="+mn-lt"/>
              </a:rPr>
              <a:t>Wordless books are invaluable as they teach reading </a:t>
            </a:r>
            <a:r>
              <a:rPr lang="en-US" sz="2400" dirty="0" err="1">
                <a:solidFill>
                  <a:schemeClr val="accent2"/>
                </a:solidFill>
                <a:ea typeface="+mn-lt"/>
                <a:cs typeface="+mn-lt"/>
              </a:rPr>
              <a:t>behaviours</a:t>
            </a:r>
            <a:r>
              <a:rPr lang="en-US" sz="2400" dirty="0">
                <a:solidFill>
                  <a:schemeClr val="accent2"/>
                </a:solidFill>
                <a:ea typeface="+mn-lt"/>
                <a:cs typeface="+mn-lt"/>
              </a:rPr>
              <a:t> and early reading skills to children who are not blending – yet!</a:t>
            </a:r>
            <a:endParaRPr lang="en-US" sz="2400" dirty="0">
              <a:solidFill>
                <a:schemeClr val="accent2"/>
              </a:solidFill>
              <a:latin typeface="Calibri"/>
              <a:cs typeface="Calibri"/>
            </a:endParaRPr>
          </a:p>
          <a:p>
            <a:pPr marL="342900" indent="-342900">
              <a:lnSpc>
                <a:spcPct val="100000"/>
              </a:lnSpc>
            </a:pPr>
            <a:r>
              <a:rPr lang="en-US" sz="2400" dirty="0">
                <a:solidFill>
                  <a:schemeClr val="accent2"/>
                </a:solidFill>
                <a:latin typeface="Calibri"/>
                <a:cs typeface="Calibri"/>
              </a:rPr>
              <a:t>Talk about the pictures.</a:t>
            </a:r>
          </a:p>
          <a:p>
            <a:pPr marL="342900" indent="-342900">
              <a:lnSpc>
                <a:spcPct val="100000"/>
              </a:lnSpc>
            </a:pPr>
            <a:r>
              <a:rPr lang="en-US" sz="2400" dirty="0">
                <a:solidFill>
                  <a:schemeClr val="accent2"/>
                </a:solidFill>
                <a:latin typeface="Calibri"/>
                <a:cs typeface="Calibri"/>
              </a:rPr>
              <a:t>Point to the images in the circles and find them on the page.</a:t>
            </a:r>
          </a:p>
          <a:p>
            <a:pPr marL="342900" indent="-342900">
              <a:lnSpc>
                <a:spcPct val="100000"/>
              </a:lnSpc>
            </a:pPr>
            <a:r>
              <a:rPr lang="en-US" sz="2400" dirty="0">
                <a:solidFill>
                  <a:schemeClr val="accent2"/>
                </a:solidFill>
                <a:latin typeface="Calibri"/>
                <a:cs typeface="Calibri"/>
              </a:rPr>
              <a:t>Encourage your child to make links from the book to their experiences.</a:t>
            </a:r>
          </a:p>
        </p:txBody>
      </p:sp>
      <p:sp>
        <p:nvSpPr>
          <p:cNvPr id="3" name="Title 2">
            <a:extLst>
              <a:ext uri="{FF2B5EF4-FFF2-40B4-BE49-F238E27FC236}">
                <a16:creationId xmlns:a16="http://schemas.microsoft.com/office/drawing/2014/main" id="{3CCC3174-A965-58E1-2875-FDECF04DA543}"/>
              </a:ext>
            </a:extLst>
          </p:cNvPr>
          <p:cNvSpPr>
            <a:spLocks noGrp="1"/>
          </p:cNvSpPr>
          <p:nvPr>
            <p:ph type="title"/>
          </p:nvPr>
        </p:nvSpPr>
        <p:spPr/>
        <p:txBody>
          <a:bodyPr lIns="91440" tIns="45720" rIns="91440" bIns="45720" anchor="b" anchorCtr="0"/>
          <a:lstStyle/>
          <a:p>
            <a:r>
              <a:rPr lang="en-US" dirty="0">
                <a:ea typeface="+mj-lt"/>
                <a:cs typeface="+mj-lt"/>
              </a:rPr>
              <a:t>Reading a wordless books</a:t>
            </a:r>
            <a:endParaRPr lang="en-US" dirty="0">
              <a:cs typeface="Calibri"/>
            </a:endParaRPr>
          </a:p>
        </p:txBody>
      </p:sp>
      <p:pic>
        <p:nvPicPr>
          <p:cNvPr id="5" name="Picture 4" descr="A child looking at a book&#10;&#10;Description automatically generated">
            <a:extLst>
              <a:ext uri="{FF2B5EF4-FFF2-40B4-BE49-F238E27FC236}">
                <a16:creationId xmlns:a16="http://schemas.microsoft.com/office/drawing/2014/main" id="{7FE0DF3C-05D3-D6E4-88C6-A7C657A02E73}"/>
              </a:ext>
            </a:extLst>
          </p:cNvPr>
          <p:cNvPicPr>
            <a:picLocks noChangeAspect="1"/>
          </p:cNvPicPr>
          <p:nvPr/>
        </p:nvPicPr>
        <p:blipFill>
          <a:blip r:embed="rId3"/>
          <a:stretch>
            <a:fillRect/>
          </a:stretch>
        </p:blipFill>
        <p:spPr>
          <a:xfrm>
            <a:off x="6661832" y="2278930"/>
            <a:ext cx="4820323" cy="3086531"/>
          </a:xfrm>
          <a:prstGeom prst="roundRect">
            <a:avLst/>
          </a:prstGeom>
        </p:spPr>
      </p:pic>
    </p:spTree>
    <p:extLst>
      <p:ext uri="{BB962C8B-B14F-4D97-AF65-F5344CB8AC3E}">
        <p14:creationId xmlns:p14="http://schemas.microsoft.com/office/powerpoint/2010/main" val="2236848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and a child reading a book&#10;&#10;Description automatically generated with medium confidence">
            <a:extLst>
              <a:ext uri="{FF2B5EF4-FFF2-40B4-BE49-F238E27FC236}">
                <a16:creationId xmlns:a16="http://schemas.microsoft.com/office/drawing/2014/main" id="{A77DE003-8673-7349-8269-8B2BBAA6A76D}"/>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7336632" y="1929003"/>
            <a:ext cx="4359499" cy="3909005"/>
          </a:xfrm>
          <a:prstGeom prst="roundRect">
            <a:avLst/>
          </a:prstGeom>
        </p:spPr>
      </p:pic>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479376" y="1928931"/>
            <a:ext cx="6624736" cy="4380393"/>
          </a:xfrm>
        </p:spPr>
        <p:txBody>
          <a:bodyPr lIns="91440" tIns="45720" rIns="91440" bIns="45720" anchor="t"/>
          <a:lstStyle/>
          <a:p>
            <a:pPr marL="0" indent="0">
              <a:buNone/>
            </a:pPr>
            <a:r>
              <a:rPr lang="en-US" b="1" dirty="0">
                <a:solidFill>
                  <a:schemeClr val="accent2"/>
                </a:solidFill>
              </a:rPr>
              <a:t>The shared book is for YOU to read:</a:t>
            </a:r>
            <a:endParaRPr lang="en-US" b="1" dirty="0">
              <a:solidFill>
                <a:schemeClr val="accent2"/>
              </a:solidFill>
              <a:cs typeface="Calibri"/>
            </a:endParaRPr>
          </a:p>
          <a:p>
            <a:pPr>
              <a:spcBef>
                <a:spcPts val="600"/>
              </a:spcBef>
            </a:pPr>
            <a:r>
              <a:rPr lang="en-US" sz="2400" dirty="0">
                <a:solidFill>
                  <a:schemeClr val="accent2"/>
                </a:solidFill>
              </a:rPr>
              <a:t>Make the story sound as exciting as you can by changing your voice.</a:t>
            </a:r>
            <a:endParaRPr lang="en-US" sz="2400" dirty="0">
              <a:solidFill>
                <a:schemeClr val="accent2"/>
              </a:solidFill>
              <a:cs typeface="Calibri"/>
            </a:endParaRPr>
          </a:p>
          <a:p>
            <a:pPr>
              <a:spcBef>
                <a:spcPts val="600"/>
              </a:spcBef>
            </a:pPr>
            <a:r>
              <a:rPr lang="en-US" sz="2400" dirty="0">
                <a:solidFill>
                  <a:schemeClr val="accent2"/>
                </a:solidFill>
              </a:rPr>
              <a:t>Talk with your child as much as you can:</a:t>
            </a:r>
            <a:endParaRPr lang="en-US" sz="2400"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Introduce new and exciting language.</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Encourage your child to use new vocabulary.</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Make up sentences together.</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Find different words to use.</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Describe things you see.</a:t>
            </a:r>
            <a:endParaRPr lang="en-US" dirty="0">
              <a:solidFill>
                <a:schemeClr val="accent2"/>
              </a:solidFill>
              <a:cs typeface="Calibri"/>
            </a:endParaRP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lIns="91440" tIns="45720" rIns="91440" bIns="45720" anchor="b" anchorCtr="0"/>
          <a:lstStyle/>
          <a:p>
            <a:r>
              <a:rPr lang="en-US" dirty="0"/>
              <a:t>Read to your child</a:t>
            </a:r>
            <a:endParaRPr lang="en-US" dirty="0">
              <a:cs typeface="Calibri"/>
            </a:endParaRPr>
          </a:p>
        </p:txBody>
      </p:sp>
    </p:spTree>
    <p:extLst>
      <p:ext uri="{BB962C8B-B14F-4D97-AF65-F5344CB8AC3E}">
        <p14:creationId xmlns:p14="http://schemas.microsoft.com/office/powerpoint/2010/main" val="34111905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11A23-AF91-4735-9D4E-02CF0D60FED1}"/>
              </a:ext>
            </a:extLst>
          </p:cNvPr>
          <p:cNvSpPr>
            <a:spLocks noGrp="1"/>
          </p:cNvSpPr>
          <p:nvPr>
            <p:ph type="ctrTitle"/>
          </p:nvPr>
        </p:nvSpPr>
        <p:spPr>
          <a:xfrm>
            <a:off x="1459684" y="3263693"/>
            <a:ext cx="9597007" cy="1173163"/>
          </a:xfrm>
        </p:spPr>
        <p:txBody>
          <a:bodyPr>
            <a:normAutofit fontScale="90000"/>
          </a:bodyPr>
          <a:lstStyle/>
          <a:p>
            <a:pPr algn="l"/>
            <a:r>
              <a:rPr lang="en-GB" sz="6600" dirty="0">
                <a:solidFill>
                  <a:srgbClr val="002060"/>
                </a:solidFill>
              </a:rPr>
              <a:t>Maths Mastery in the EYFS</a:t>
            </a:r>
          </a:p>
        </p:txBody>
      </p:sp>
    </p:spTree>
    <p:extLst>
      <p:ext uri="{BB962C8B-B14F-4D97-AF65-F5344CB8AC3E}">
        <p14:creationId xmlns:p14="http://schemas.microsoft.com/office/powerpoint/2010/main" val="3274306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effectLst/>
              </a:rPr>
              <a:t>EARLY LEARNING GOALS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583189221"/>
              </p:ext>
            </p:extLst>
          </p:nvPr>
        </p:nvGraphicFramePr>
        <p:xfrm>
          <a:off x="609600" y="1711720"/>
          <a:ext cx="101600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5"/>
          <p:cNvSpPr>
            <a:spLocks noGrp="1"/>
          </p:cNvSpPr>
          <p:nvPr>
            <p:ph type="body" sz="quarter" idx="13"/>
          </p:nvPr>
        </p:nvSpPr>
        <p:spPr/>
        <p:txBody>
          <a:bodyPr/>
          <a:lstStyle/>
          <a:p>
            <a:r>
              <a:rPr lang="en-US" dirty="0"/>
              <a:t>Number</a:t>
            </a:r>
          </a:p>
        </p:txBody>
      </p:sp>
    </p:spTree>
    <p:extLst>
      <p:ext uri="{BB962C8B-B14F-4D97-AF65-F5344CB8AC3E}">
        <p14:creationId xmlns:p14="http://schemas.microsoft.com/office/powerpoint/2010/main" val="2129875611"/>
      </p:ext>
    </p:extLst>
  </p:cSld>
  <p:clrMapOvr>
    <a:masterClrMapping/>
  </p:clrMapOvr>
  <mc:AlternateContent xmlns:mc="http://schemas.openxmlformats.org/markup-compatibility/2006" xmlns:p14="http://schemas.microsoft.com/office/powerpoint/2010/main">
    <mc:Choice Requires="p14">
      <p:transition spd="med" p14:dur="700" advTm="55000">
        <p:fade/>
      </p:transition>
    </mc:Choice>
    <mc:Fallback xmlns="">
      <p:transition spd="med" advTm="55000">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effectLst/>
              </a:rPr>
              <a:t>EARLY LEARNING GOALS</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2019315967"/>
              </p:ext>
            </p:extLst>
          </p:nvPr>
        </p:nvGraphicFramePr>
        <p:xfrm>
          <a:off x="609600" y="1711720"/>
          <a:ext cx="101600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5"/>
          <p:cNvSpPr>
            <a:spLocks noGrp="1"/>
          </p:cNvSpPr>
          <p:nvPr>
            <p:ph type="body" sz="quarter" idx="13"/>
          </p:nvPr>
        </p:nvSpPr>
        <p:spPr/>
        <p:txBody>
          <a:bodyPr/>
          <a:lstStyle/>
          <a:p>
            <a:r>
              <a:rPr lang="en-US" dirty="0"/>
              <a:t>Number Pattern</a:t>
            </a:r>
          </a:p>
        </p:txBody>
      </p:sp>
    </p:spTree>
    <p:extLst>
      <p:ext uri="{BB962C8B-B14F-4D97-AF65-F5344CB8AC3E}">
        <p14:creationId xmlns:p14="http://schemas.microsoft.com/office/powerpoint/2010/main" val="4202600648"/>
      </p:ext>
    </p:extLst>
  </p:cSld>
  <p:clrMapOvr>
    <a:masterClrMapping/>
  </p:clrMapOvr>
  <mc:AlternateContent xmlns:mc="http://schemas.openxmlformats.org/markup-compatibility/2006" xmlns:p14="http://schemas.microsoft.com/office/powerpoint/2010/main">
    <mc:Choice Requires="p14">
      <p:transition spd="med" p14:dur="700" advTm="55000">
        <p:fade/>
      </p:transition>
    </mc:Choice>
    <mc:Fallback xmlns="">
      <p:transition spd="med" advTm="5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par>
                                <p:cTn id="8" presetID="10" presetClass="entr" presetSubtype="0" fill="hold" grpId="0" nodeType="withEffect">
                                  <p:stCondLst>
                                    <p:cond delay="200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6BCE6-815B-424D-B467-C72CE36BC62F}"/>
              </a:ext>
            </a:extLst>
          </p:cNvPr>
          <p:cNvSpPr>
            <a:spLocks noGrp="1"/>
          </p:cNvSpPr>
          <p:nvPr>
            <p:ph type="title"/>
          </p:nvPr>
        </p:nvSpPr>
        <p:spPr/>
        <p:txBody>
          <a:bodyPr/>
          <a:lstStyle/>
          <a:p>
            <a:r>
              <a:rPr lang="en-GB" dirty="0">
                <a:solidFill>
                  <a:srgbClr val="002060"/>
                </a:solidFill>
              </a:rPr>
              <a:t>Main aims of Maths Mastery</a:t>
            </a:r>
          </a:p>
        </p:txBody>
      </p:sp>
      <p:sp>
        <p:nvSpPr>
          <p:cNvPr id="5" name="Content Placeholder 2">
            <a:extLst>
              <a:ext uri="{FF2B5EF4-FFF2-40B4-BE49-F238E27FC236}">
                <a16:creationId xmlns:a16="http://schemas.microsoft.com/office/drawing/2014/main" id="{18E55D56-B1D1-4905-A406-0CFF97600304}"/>
              </a:ext>
            </a:extLst>
          </p:cNvPr>
          <p:cNvSpPr>
            <a:spLocks noGrp="1"/>
          </p:cNvSpPr>
          <p:nvPr>
            <p:ph idx="1"/>
          </p:nvPr>
        </p:nvSpPr>
        <p:spPr>
          <a:xfrm>
            <a:off x="158695" y="1749411"/>
            <a:ext cx="11722375" cy="4663810"/>
          </a:xfrm>
        </p:spPr>
        <p:txBody>
          <a:bodyPr vert="horz" lIns="91440" tIns="45720" rIns="91440" bIns="45720" rtlCol="0" anchor="t">
            <a:normAutofit/>
          </a:bodyPr>
          <a:lstStyle/>
          <a:p>
            <a:r>
              <a:rPr lang="en-GB" dirty="0">
                <a:solidFill>
                  <a:srgbClr val="002060"/>
                </a:solidFill>
              </a:rPr>
              <a:t>Problem solving- </a:t>
            </a:r>
            <a:r>
              <a:rPr lang="en-US" dirty="0">
                <a:solidFill>
                  <a:srgbClr val="002060"/>
                </a:solidFill>
              </a:rPr>
              <a:t>Pupils are encouraged to identify, understand and apply relevant mathematical principles and make connections between different ideas. This builds the skills needed to tackle new problems, rather than simply repeating routines without a secure understanding.</a:t>
            </a:r>
          </a:p>
          <a:p>
            <a:endParaRPr lang="en-US" dirty="0">
              <a:solidFill>
                <a:srgbClr val="002060"/>
              </a:solidFill>
            </a:endParaRPr>
          </a:p>
          <a:p>
            <a:r>
              <a:rPr lang="en-US" dirty="0">
                <a:solidFill>
                  <a:srgbClr val="002060"/>
                </a:solidFill>
              </a:rPr>
              <a:t>Reasoning-They should be able to say not just what the answer is, but how they know it’s right. </a:t>
            </a:r>
          </a:p>
          <a:p>
            <a:endParaRPr lang="en-US" dirty="0">
              <a:solidFill>
                <a:srgbClr val="002060"/>
              </a:solidFill>
            </a:endParaRPr>
          </a:p>
          <a:p>
            <a:r>
              <a:rPr lang="en-US" dirty="0">
                <a:solidFill>
                  <a:srgbClr val="002060"/>
                </a:solidFill>
              </a:rPr>
              <a:t>Fluency- Children should be able to recall and apply mathematical knowledge both rapidly and accurately.  However, it is important to stress that fluency often gets confused for just memorisation – it is far more than this. As well as fluency of facts and procedures, children should be able to move confidently between contexts and representations, recognise relationships and make connections in mathematics. </a:t>
            </a:r>
          </a:p>
        </p:txBody>
      </p:sp>
    </p:spTree>
    <p:extLst>
      <p:ext uri="{BB962C8B-B14F-4D97-AF65-F5344CB8AC3E}">
        <p14:creationId xmlns:p14="http://schemas.microsoft.com/office/powerpoint/2010/main" val="28764188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6BCE6-815B-424D-B467-C72CE36BC62F}"/>
              </a:ext>
            </a:extLst>
          </p:cNvPr>
          <p:cNvSpPr>
            <a:spLocks noGrp="1"/>
          </p:cNvSpPr>
          <p:nvPr>
            <p:ph type="title"/>
          </p:nvPr>
        </p:nvSpPr>
        <p:spPr/>
        <p:txBody>
          <a:bodyPr/>
          <a:lstStyle/>
          <a:p>
            <a:r>
              <a:rPr lang="en-GB" dirty="0">
                <a:solidFill>
                  <a:srgbClr val="002060"/>
                </a:solidFill>
              </a:rPr>
              <a:t>How is Maths Mastery taught?</a:t>
            </a:r>
          </a:p>
        </p:txBody>
      </p:sp>
      <p:sp>
        <p:nvSpPr>
          <p:cNvPr id="3" name="Content Placeholder 2">
            <a:extLst>
              <a:ext uri="{FF2B5EF4-FFF2-40B4-BE49-F238E27FC236}">
                <a16:creationId xmlns:a16="http://schemas.microsoft.com/office/drawing/2014/main" id="{F1E6C625-FCFB-4567-AA1A-C27CC1C29DDC}"/>
              </a:ext>
            </a:extLst>
          </p:cNvPr>
          <p:cNvSpPr>
            <a:spLocks noGrp="1"/>
          </p:cNvSpPr>
          <p:nvPr>
            <p:ph idx="1"/>
          </p:nvPr>
        </p:nvSpPr>
        <p:spPr>
          <a:xfrm>
            <a:off x="677335" y="1632085"/>
            <a:ext cx="8596668" cy="3880773"/>
          </a:xfrm>
        </p:spPr>
        <p:txBody>
          <a:bodyPr/>
          <a:lstStyle/>
          <a:p>
            <a:r>
              <a:rPr lang="en-GB" dirty="0">
                <a:solidFill>
                  <a:srgbClr val="002060"/>
                </a:solidFill>
              </a:rPr>
              <a:t>The first stage in every new concept is ‘</a:t>
            </a:r>
            <a:r>
              <a:rPr lang="en-GB" b="1" dirty="0">
                <a:solidFill>
                  <a:srgbClr val="002060"/>
                </a:solidFill>
              </a:rPr>
              <a:t>concrete’</a:t>
            </a:r>
            <a:r>
              <a:rPr lang="en-GB" dirty="0">
                <a:solidFill>
                  <a:srgbClr val="002060"/>
                </a:solidFill>
              </a:rPr>
              <a:t>- manipulate objects themselves to help them understand what they are doing</a:t>
            </a:r>
          </a:p>
        </p:txBody>
      </p:sp>
      <p:pic>
        <p:nvPicPr>
          <p:cNvPr id="1028" name="Picture 4" descr="Image result for numicon">
            <a:extLst>
              <a:ext uri="{FF2B5EF4-FFF2-40B4-BE49-F238E27FC236}">
                <a16:creationId xmlns:a16="http://schemas.microsoft.com/office/drawing/2014/main" id="{6AC515B0-E6EA-4064-BD02-7A9D1EA4C4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74051" y="2211460"/>
            <a:ext cx="2466975" cy="1847850"/>
          </a:xfrm>
          <a:prstGeom prst="rect">
            <a:avLst/>
          </a:prstGeom>
          <a:noFill/>
          <a:extLst>
            <a:ext uri="{909E8E84-426E-40dd-AFC4-6F175D3DCCD1}">
              <a14:hiddenFill xmlns="" xmlns:a14="http://schemas.microsoft.com/office/drawing/2010/main">
                <a:solidFill>
                  <a:srgbClr val="FFFFFF"/>
                </a:solidFill>
              </a14:hiddenFill>
            </a:ext>
          </a:extLst>
        </p:spPr>
      </p:pic>
      <p:pic>
        <p:nvPicPr>
          <p:cNvPr id="1030" name="Picture 6" descr="Image result for teddy counters">
            <a:extLst>
              <a:ext uri="{FF2B5EF4-FFF2-40B4-BE49-F238E27FC236}">
                <a16:creationId xmlns:a16="http://schemas.microsoft.com/office/drawing/2014/main" id="{F104BC79-75EB-47C1-9163-46D97153D0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6651" y="4340374"/>
            <a:ext cx="2143125" cy="2143125"/>
          </a:xfrm>
          <a:prstGeom prst="rect">
            <a:avLst/>
          </a:prstGeom>
          <a:noFill/>
          <a:extLst>
            <a:ext uri="{909E8E84-426E-40dd-AFC4-6F175D3DCCD1}">
              <a14:hiddenFill xmlns="" xmlns:a14="http://schemas.microsoft.com/office/drawing/2010/main">
                <a:solidFill>
                  <a:srgbClr val="FFFFFF"/>
                </a:solidFill>
              </a14:hiddenFill>
            </a:ext>
          </a:extLst>
        </p:spPr>
      </p:pic>
      <p:pic>
        <p:nvPicPr>
          <p:cNvPr id="1032" name="Picture 8" descr="Image result for abstract maths eyfs">
            <a:extLst>
              <a:ext uri="{FF2B5EF4-FFF2-40B4-BE49-F238E27FC236}">
                <a16:creationId xmlns:a16="http://schemas.microsoft.com/office/drawing/2014/main" id="{0C11CD7D-A7EF-4F94-950F-7E87C29296C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6317" y="2699893"/>
            <a:ext cx="3800576" cy="335532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881763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05913" y="501136"/>
            <a:ext cx="9221491"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XCCW Joined 4a" panose="03050602040000000000"/>
                <a:ea typeface="+mn-ea"/>
                <a:cs typeface="+mn-cs"/>
              </a:rPr>
              <a:t>Alternatives to maths resources</a:t>
            </a:r>
          </a:p>
        </p:txBody>
      </p:sp>
      <p:pic>
        <p:nvPicPr>
          <p:cNvPr id="8" name="Picture 2" descr="50pcs Round Maths Counters Games Sorting Counting Games Numeracy  Educational Toy | eBa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0801" y="1828800"/>
            <a:ext cx="1210492" cy="1210492"/>
          </a:xfrm>
          <a:prstGeom prst="rect">
            <a:avLst/>
          </a:prstGeom>
          <a:noFill/>
          <a:extLst>
            <a:ext uri="{909E8E84-426E-40dd-AFC4-6F175D3DCCD1}">
              <a14:hiddenFill xmlns="" xmlns:a14="http://schemas.microsoft.com/office/drawing/2010/main">
                <a:solidFill>
                  <a:srgbClr val="FFFFFF"/>
                </a:solidFill>
              </a14:hiddenFill>
            </a:ext>
          </a:extLst>
        </p:spPr>
      </p:pic>
      <p:pic>
        <p:nvPicPr>
          <p:cNvPr id="9" name="Picture 4" descr="Smarties - Wikipedia"/>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29601" y="2057400"/>
            <a:ext cx="2142308" cy="980106"/>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TextBox 11"/>
          <p:cNvSpPr txBox="1"/>
          <p:nvPr/>
        </p:nvSpPr>
        <p:spPr>
          <a:xfrm>
            <a:off x="1332412" y="1454781"/>
            <a:ext cx="10202091" cy="646331"/>
          </a:xfrm>
          <a:prstGeom prst="rect">
            <a:avLst/>
          </a:prstGeom>
          <a:noFill/>
        </p:spPr>
        <p:txBody>
          <a:bodyPr wrap="square" rtlCol="0">
            <a:spAutoFit/>
          </a:bodyPr>
          <a:lstStyle/>
          <a:p>
            <a:pPr>
              <a:defRPr/>
            </a:pPr>
            <a:r>
              <a:rPr kumimoji="0" lang="en-GB" sz="1800" b="0" i="0" u="none" strike="noStrike" kern="1200" cap="none" spc="0" normalizeH="0" baseline="0" noProof="0" dirty="0">
                <a:ln>
                  <a:noFill/>
                </a:ln>
                <a:solidFill>
                  <a:prstClr val="black"/>
                </a:solidFill>
                <a:effectLst/>
                <a:uLnTx/>
                <a:uFillTx/>
                <a:latin typeface="Candara"/>
                <a:ea typeface="+mn-ea"/>
                <a:cs typeface="+mn-cs"/>
              </a:rPr>
              <a:t>Counters		           or you could use……		</a:t>
            </a:r>
            <a:r>
              <a:rPr lang="en-GB" dirty="0" err="1">
                <a:solidFill>
                  <a:prstClr val="black"/>
                </a:solidFill>
                <a:latin typeface="Candara"/>
              </a:rPr>
              <a:t>Smarties</a:t>
            </a:r>
            <a:endParaRPr lang="en-GB" dirty="0">
              <a:solidFill>
                <a:prstClr val="black"/>
              </a:solidFill>
              <a:latin typeface="Candar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ndara"/>
              <a:ea typeface="+mn-ea"/>
              <a:cs typeface="+mn-cs"/>
            </a:endParaRPr>
          </a:p>
        </p:txBody>
      </p:sp>
      <p:pic>
        <p:nvPicPr>
          <p:cNvPr id="13" name="Picture 6" descr="Mathematical Shape Models – kaywolab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51710" y="3449057"/>
            <a:ext cx="1324791" cy="1324791"/>
          </a:xfrm>
          <a:prstGeom prst="rect">
            <a:avLst/>
          </a:prstGeom>
          <a:noFill/>
          <a:extLst>
            <a:ext uri="{909E8E84-426E-40dd-AFC4-6F175D3DCCD1}">
              <a14:hiddenFill xmlns="" xmlns:a14="http://schemas.microsoft.com/office/drawing/2010/main">
                <a:solidFill>
                  <a:srgbClr val="FFFFFF"/>
                </a:solidFill>
              </a14:hiddenFill>
            </a:ext>
          </a:extLst>
        </p:spPr>
      </p:pic>
      <p:pic>
        <p:nvPicPr>
          <p:cNvPr id="14" name="Picture 8" descr="Student Packs - UniKitOut | Food Cupboard Starter Kit"/>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8940800" y="3429000"/>
            <a:ext cx="2125365" cy="1459978"/>
          </a:xfrm>
          <a:prstGeom prst="rect">
            <a:avLst/>
          </a:prstGeom>
          <a:noFill/>
          <a:extLst>
            <a:ext uri="{909E8E84-426E-40dd-AFC4-6F175D3DCCD1}">
              <a14:hiddenFill xmlns="" xmlns:a14="http://schemas.microsoft.com/office/drawing/2010/main">
                <a:solidFill>
                  <a:srgbClr val="FFFFFF"/>
                </a:solidFill>
              </a14:hiddenFill>
            </a:ext>
          </a:extLst>
        </p:spPr>
      </p:pic>
      <p:sp>
        <p:nvSpPr>
          <p:cNvPr id="15" name="TextBox 14"/>
          <p:cNvSpPr txBox="1"/>
          <p:nvPr/>
        </p:nvSpPr>
        <p:spPr>
          <a:xfrm>
            <a:off x="1151709" y="3009929"/>
            <a:ext cx="10202091" cy="646331"/>
          </a:xfrm>
          <a:prstGeom prst="rect">
            <a:avLst/>
          </a:prstGeom>
          <a:noFill/>
        </p:spPr>
        <p:txBody>
          <a:bodyPr wrap="square" rtlCol="0">
            <a:spAutoFit/>
          </a:bodyPr>
          <a:lstStyle/>
          <a:p>
            <a:pPr>
              <a:defRPr/>
            </a:pPr>
            <a:r>
              <a:rPr kumimoji="0" lang="en-GB" sz="1800" b="0" i="0" u="none" strike="noStrike" kern="1200" cap="none" spc="0" normalizeH="0" baseline="0" noProof="0" dirty="0">
                <a:ln>
                  <a:noFill/>
                </a:ln>
                <a:solidFill>
                  <a:prstClr val="black"/>
                </a:solidFill>
                <a:effectLst/>
                <a:uLnTx/>
                <a:uFillTx/>
                <a:latin typeface="Candara"/>
                <a:ea typeface="+mn-ea"/>
                <a:cs typeface="+mn-cs"/>
              </a:rPr>
              <a:t>3D shapes	              or you could use……	      	          </a:t>
            </a:r>
            <a:r>
              <a:rPr lang="en-GB" dirty="0">
                <a:solidFill>
                  <a:prstClr val="black"/>
                </a:solidFill>
                <a:latin typeface="Candara"/>
              </a:rPr>
              <a:t>groceries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ndara"/>
              <a:ea typeface="+mn-ea"/>
              <a:cs typeface="+mn-cs"/>
            </a:endParaRPr>
          </a:p>
        </p:txBody>
      </p:sp>
      <p:pic>
        <p:nvPicPr>
          <p:cNvPr id="16" name="Picture 10" descr="The Original Three Bear Family® Basic Six Colour Rainbow Counter Set (Set  of 9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151710" y="5310670"/>
            <a:ext cx="1268276" cy="1268276"/>
          </a:xfrm>
          <a:prstGeom prst="rect">
            <a:avLst/>
          </a:prstGeom>
          <a:noFill/>
          <a:extLst>
            <a:ext uri="{909E8E84-426E-40dd-AFC4-6F175D3DCCD1}">
              <a14:hiddenFill xmlns="" xmlns:a14="http://schemas.microsoft.com/office/drawing/2010/main">
                <a:solidFill>
                  <a:srgbClr val="FFFFFF"/>
                </a:solidFill>
              </a14:hiddenFill>
            </a:ext>
          </a:extLst>
        </p:spPr>
      </p:pic>
      <p:sp>
        <p:nvSpPr>
          <p:cNvPr id="17" name="TextBox 16"/>
          <p:cNvSpPr txBox="1"/>
          <p:nvPr/>
        </p:nvSpPr>
        <p:spPr>
          <a:xfrm>
            <a:off x="304800" y="4927312"/>
            <a:ext cx="11379200" cy="369332"/>
          </a:xfrm>
          <a:prstGeom prst="rect">
            <a:avLst/>
          </a:prstGeom>
          <a:noFill/>
        </p:spPr>
        <p:txBody>
          <a:bodyPr wrap="square" rtlCol="0">
            <a:spAutoFit/>
          </a:bodyPr>
          <a:lstStyle/>
          <a:p>
            <a:pPr lvl="0">
              <a:defRPr/>
            </a:pPr>
            <a:r>
              <a:rPr kumimoji="0" lang="en-GB" sz="1800" b="0" i="0" u="none" strike="noStrike" kern="1200" cap="none" spc="0" normalizeH="0" baseline="0" noProof="0" dirty="0">
                <a:ln>
                  <a:noFill/>
                </a:ln>
                <a:solidFill>
                  <a:prstClr val="black"/>
                </a:solidFill>
                <a:effectLst/>
                <a:uLnTx/>
                <a:uFillTx/>
                <a:latin typeface="Candara"/>
                <a:ea typeface="+mn-ea"/>
                <a:cs typeface="+mn-cs"/>
              </a:rPr>
              <a:t>Counting Bears	                        or you could use……               </a:t>
            </a:r>
            <a:r>
              <a:rPr lang="en-GB" dirty="0">
                <a:solidFill>
                  <a:prstClr val="black"/>
                </a:solidFill>
                <a:latin typeface="Candara"/>
              </a:rPr>
              <a:t>anything you have a lot of!                </a:t>
            </a:r>
            <a:r>
              <a:rPr kumimoji="0" lang="en-GB" sz="1800" b="0" i="0" u="none" strike="noStrike" kern="1200" cap="none" spc="0" normalizeH="0" baseline="0" noProof="0" dirty="0">
                <a:ln>
                  <a:noFill/>
                </a:ln>
                <a:solidFill>
                  <a:prstClr val="black"/>
                </a:solidFill>
                <a:effectLst/>
                <a:uLnTx/>
                <a:uFillTx/>
                <a:latin typeface="Candara"/>
                <a:ea typeface="+mn-ea"/>
                <a:cs typeface="+mn-cs"/>
              </a:rPr>
              <a:t>		                           </a:t>
            </a:r>
          </a:p>
        </p:txBody>
      </p:sp>
      <p:pic>
        <p:nvPicPr>
          <p:cNvPr id="18" name="Picture 12" descr="Welly 3 Inch Die Cast Vehicle - Kids Toys from Soup Dragon UK"/>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727579" y="5391784"/>
            <a:ext cx="1455511" cy="1455511"/>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14" descr="https://encrypted-tbn0.gstatic.com/images?q=tbn%3AANd9GcRskAS6uwxONX2rUZKasRgSp8gixB3dn-Yt2mM232HlTO_WK4xUxNZOl6Pn0Vp2RMYAVjCO-Lft&amp;usqp=CAc"/>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10165321" y="5505586"/>
            <a:ext cx="1866900" cy="1227909"/>
          </a:xfrm>
          <a:prstGeom prst="rect">
            <a:avLst/>
          </a:prstGeom>
          <a:noFill/>
          <a:extLst>
            <a:ext uri="{909E8E84-426E-40dd-AFC4-6F175D3DCCD1}">
              <a14:hiddenFill xmlns="" xmlns:a14="http://schemas.microsoft.com/office/drawing/2010/main">
                <a:solidFill>
                  <a:srgbClr val="FFFFFF"/>
                </a:solidFill>
              </a14:hiddenFill>
            </a:ext>
          </a:extLst>
        </p:spPr>
      </p:pic>
      <p:pic>
        <p:nvPicPr>
          <p:cNvPr id="20" name="Picture 16" descr="Sorry, But the Perfect Lego Brick May Never Be Eco-Friendly | WIRED"/>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6841443" y="5809549"/>
            <a:ext cx="1886136" cy="88827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456836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6BCE6-815B-424D-B467-C72CE36BC62F}"/>
              </a:ext>
            </a:extLst>
          </p:cNvPr>
          <p:cNvSpPr>
            <a:spLocks noGrp="1"/>
          </p:cNvSpPr>
          <p:nvPr>
            <p:ph type="title"/>
          </p:nvPr>
        </p:nvSpPr>
        <p:spPr/>
        <p:txBody>
          <a:bodyPr/>
          <a:lstStyle/>
          <a:p>
            <a:r>
              <a:rPr lang="en-GB" dirty="0">
                <a:solidFill>
                  <a:srgbClr val="002060"/>
                </a:solidFill>
              </a:rPr>
              <a:t>How is Maths Mastery taught?</a:t>
            </a:r>
          </a:p>
        </p:txBody>
      </p:sp>
      <p:sp>
        <p:nvSpPr>
          <p:cNvPr id="3" name="Content Placeholder 2">
            <a:extLst>
              <a:ext uri="{FF2B5EF4-FFF2-40B4-BE49-F238E27FC236}">
                <a16:creationId xmlns:a16="http://schemas.microsoft.com/office/drawing/2014/main" id="{F1E6C625-FCFB-4567-AA1A-C27CC1C29DDC}"/>
              </a:ext>
            </a:extLst>
          </p:cNvPr>
          <p:cNvSpPr>
            <a:spLocks noGrp="1"/>
          </p:cNvSpPr>
          <p:nvPr>
            <p:ph idx="1"/>
          </p:nvPr>
        </p:nvSpPr>
        <p:spPr>
          <a:xfrm>
            <a:off x="601835" y="1707583"/>
            <a:ext cx="8596668" cy="3880773"/>
          </a:xfrm>
        </p:spPr>
        <p:txBody>
          <a:bodyPr/>
          <a:lstStyle/>
          <a:p>
            <a:r>
              <a:rPr lang="en-GB" dirty="0">
                <a:solidFill>
                  <a:srgbClr val="002060"/>
                </a:solidFill>
              </a:rPr>
              <a:t>The second stage is </a:t>
            </a:r>
            <a:r>
              <a:rPr lang="en-GB" b="1" dirty="0">
                <a:solidFill>
                  <a:srgbClr val="002060"/>
                </a:solidFill>
              </a:rPr>
              <a:t>‘Pictorial</a:t>
            </a:r>
            <a:r>
              <a:rPr lang="en-GB" dirty="0">
                <a:solidFill>
                  <a:srgbClr val="002060"/>
                </a:solidFill>
              </a:rPr>
              <a:t>’- build on the concrete approach by using pictorial representations (these can then be used to reason and problem solve)</a:t>
            </a:r>
          </a:p>
        </p:txBody>
      </p:sp>
      <p:pic>
        <p:nvPicPr>
          <p:cNvPr id="2050" name="Picture 2" descr="Image result for pictorial maths">
            <a:extLst>
              <a:ext uri="{FF2B5EF4-FFF2-40B4-BE49-F238E27FC236}">
                <a16:creationId xmlns:a16="http://schemas.microsoft.com/office/drawing/2014/main" id="{73C1AF66-E535-4903-8E03-E34700BEF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166" y="2636871"/>
            <a:ext cx="3974465" cy="3919126"/>
          </a:xfrm>
          <a:prstGeom prst="rect">
            <a:avLst/>
          </a:prstGeom>
          <a:noFill/>
          <a:extLst>
            <a:ext uri="{909E8E84-426E-40dd-AFC4-6F175D3DCCD1}">
              <a14:hiddenFill xmlns="" xmlns:a14="http://schemas.microsoft.com/office/drawing/2010/main">
                <a:solidFill>
                  <a:srgbClr val="FFFFFF"/>
                </a:solidFill>
              </a14:hiddenFill>
            </a:ext>
          </a:extLst>
        </p:spPr>
      </p:pic>
      <p:pic>
        <p:nvPicPr>
          <p:cNvPr id="2052" name="Picture 4" descr="Image result for pictorial maths">
            <a:extLst>
              <a:ext uri="{FF2B5EF4-FFF2-40B4-BE49-F238E27FC236}">
                <a16:creationId xmlns:a16="http://schemas.microsoft.com/office/drawing/2014/main" id="{5FAB59F0-D082-4067-8750-1ED163E3CA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0959" y="3028383"/>
            <a:ext cx="4283711" cy="2593942"/>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67F776E8-1087-451E-8453-04E8F8DF262B}"/>
              </a:ext>
            </a:extLst>
          </p:cNvPr>
          <p:cNvSpPr/>
          <p:nvPr/>
        </p:nvSpPr>
        <p:spPr>
          <a:xfrm>
            <a:off x="6050959" y="5749013"/>
            <a:ext cx="6096000" cy="646331"/>
          </a:xfrm>
          <a:prstGeom prst="rect">
            <a:avLst/>
          </a:prstGeom>
        </p:spPr>
        <p:txBody>
          <a:bodyP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The children will not be able to move to the </a:t>
            </a:r>
            <a:r>
              <a:rPr kumimoji="0" lang="en-GB" sz="1800" b="1" i="0" u="none" strike="noStrike" kern="1200" cap="none" spc="0" normalizeH="0" baseline="0" noProof="0" dirty="0">
                <a:ln>
                  <a:noFill/>
                </a:ln>
                <a:solidFill>
                  <a:prstClr val="black"/>
                </a:solidFill>
                <a:effectLst/>
                <a:uLnTx/>
                <a:uFillTx/>
                <a:latin typeface="Trebuchet MS" panose="020B0603020202020204"/>
                <a:ea typeface="+mn-ea"/>
                <a:cs typeface="+mn-cs"/>
              </a:rPr>
              <a:t>pictorial</a:t>
            </a: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 stage until they have grasped the </a:t>
            </a:r>
            <a:r>
              <a:rPr kumimoji="0" lang="en-GB" sz="1800" b="1" i="0" u="none" strike="noStrike" kern="1200" cap="none" spc="0" normalizeH="0" baseline="0" noProof="0" dirty="0">
                <a:ln>
                  <a:noFill/>
                </a:ln>
                <a:solidFill>
                  <a:prstClr val="black"/>
                </a:solidFill>
                <a:effectLst/>
                <a:uLnTx/>
                <a:uFillTx/>
                <a:latin typeface="Trebuchet MS" panose="020B0603020202020204"/>
                <a:ea typeface="+mn-ea"/>
                <a:cs typeface="+mn-cs"/>
              </a:rPr>
              <a:t>concrete</a:t>
            </a: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 stage.</a:t>
            </a:r>
          </a:p>
        </p:txBody>
      </p:sp>
    </p:spTree>
    <p:extLst>
      <p:ext uri="{BB962C8B-B14F-4D97-AF65-F5344CB8AC3E}">
        <p14:creationId xmlns:p14="http://schemas.microsoft.com/office/powerpoint/2010/main" val="12314531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6BCE6-815B-424D-B467-C72CE36BC62F}"/>
              </a:ext>
            </a:extLst>
          </p:cNvPr>
          <p:cNvSpPr>
            <a:spLocks noGrp="1"/>
          </p:cNvSpPr>
          <p:nvPr>
            <p:ph type="title"/>
          </p:nvPr>
        </p:nvSpPr>
        <p:spPr/>
        <p:txBody>
          <a:bodyPr/>
          <a:lstStyle/>
          <a:p>
            <a:r>
              <a:rPr lang="en-GB" dirty="0">
                <a:solidFill>
                  <a:srgbClr val="002060"/>
                </a:solidFill>
              </a:rPr>
              <a:t>How is Maths Mastery taught?</a:t>
            </a:r>
          </a:p>
        </p:txBody>
      </p:sp>
      <p:sp>
        <p:nvSpPr>
          <p:cNvPr id="3" name="Content Placeholder 2">
            <a:extLst>
              <a:ext uri="{FF2B5EF4-FFF2-40B4-BE49-F238E27FC236}">
                <a16:creationId xmlns:a16="http://schemas.microsoft.com/office/drawing/2014/main" id="{F1E6C625-FCFB-4567-AA1A-C27CC1C29DDC}"/>
              </a:ext>
            </a:extLst>
          </p:cNvPr>
          <p:cNvSpPr>
            <a:spLocks noGrp="1"/>
          </p:cNvSpPr>
          <p:nvPr>
            <p:ph idx="1"/>
          </p:nvPr>
        </p:nvSpPr>
        <p:spPr>
          <a:xfrm>
            <a:off x="838200" y="1581785"/>
            <a:ext cx="10515600" cy="4351338"/>
          </a:xfrm>
        </p:spPr>
        <p:txBody>
          <a:bodyPr/>
          <a:lstStyle/>
          <a:p>
            <a:r>
              <a:rPr lang="en-GB" dirty="0">
                <a:solidFill>
                  <a:srgbClr val="002060"/>
                </a:solidFill>
              </a:rPr>
              <a:t>The last stage is </a:t>
            </a:r>
            <a:r>
              <a:rPr lang="en-GB" b="1" dirty="0">
                <a:solidFill>
                  <a:srgbClr val="002060"/>
                </a:solidFill>
              </a:rPr>
              <a:t>‘Abstract</a:t>
            </a:r>
            <a:r>
              <a:rPr lang="en-GB" dirty="0">
                <a:solidFill>
                  <a:srgbClr val="002060"/>
                </a:solidFill>
              </a:rPr>
              <a:t>’- </a:t>
            </a:r>
            <a:r>
              <a:rPr lang="en-US" dirty="0">
                <a:solidFill>
                  <a:srgbClr val="002060"/>
                </a:solidFill>
              </a:rPr>
              <a:t>With the foundations firmly laid, children should be able to move to an abstract approach using numerals and key concepts with confidence</a:t>
            </a:r>
            <a:endParaRPr lang="en-GB" dirty="0">
              <a:solidFill>
                <a:srgbClr val="002060"/>
              </a:solidFill>
            </a:endParaRPr>
          </a:p>
        </p:txBody>
      </p:sp>
      <p:pic>
        <p:nvPicPr>
          <p:cNvPr id="3074" name="Picture 2" descr="Image result for maths eyfs">
            <a:extLst>
              <a:ext uri="{FF2B5EF4-FFF2-40B4-BE49-F238E27FC236}">
                <a16:creationId xmlns:a16="http://schemas.microsoft.com/office/drawing/2014/main" id="{93F2B5CB-4AFE-416E-A32C-E98344A9A1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2510" y="2275808"/>
            <a:ext cx="4421567" cy="3311906"/>
          </a:xfrm>
          <a:prstGeom prst="rect">
            <a:avLst/>
          </a:prstGeom>
          <a:noFill/>
          <a:extLst>
            <a:ext uri="{909E8E84-426E-40dd-AFC4-6F175D3DCCD1}">
              <a14:hiddenFill xmlns:a14="http://schemas.microsoft.com/office/drawing/2010/main" xmlns="">
                <a:solidFill>
                  <a:srgbClr val="FFFFFF"/>
                </a:solidFill>
              </a14:hiddenFill>
            </a:ext>
          </a:extLst>
        </p:spPr>
      </p:pic>
      <p:pic>
        <p:nvPicPr>
          <p:cNvPr id="4" name="Picture 3">
            <a:extLst>
              <a:ext uri="{FF2B5EF4-FFF2-40B4-BE49-F238E27FC236}">
                <a16:creationId xmlns:a16="http://schemas.microsoft.com/office/drawing/2014/main" id="{44B20910-60E1-47F7-BA52-A9F9F580C241}"/>
              </a:ext>
            </a:extLst>
          </p:cNvPr>
          <p:cNvPicPr>
            <a:picLocks noChangeAspect="1"/>
          </p:cNvPicPr>
          <p:nvPr/>
        </p:nvPicPr>
        <p:blipFill>
          <a:blip r:embed="rId3"/>
          <a:stretch>
            <a:fillRect/>
          </a:stretch>
        </p:blipFill>
        <p:spPr>
          <a:xfrm>
            <a:off x="6339841" y="2557304"/>
            <a:ext cx="4819651" cy="1200150"/>
          </a:xfrm>
          <a:prstGeom prst="rect">
            <a:avLst/>
          </a:prstGeom>
        </p:spPr>
      </p:pic>
      <p:sp>
        <p:nvSpPr>
          <p:cNvPr id="5" name="TextBox 4">
            <a:extLst>
              <a:ext uri="{FF2B5EF4-FFF2-40B4-BE49-F238E27FC236}">
                <a16:creationId xmlns:a16="http://schemas.microsoft.com/office/drawing/2014/main" id="{C4A8583E-D5AE-48E3-8CA5-4F092C784B6A}"/>
              </a:ext>
            </a:extLst>
          </p:cNvPr>
          <p:cNvSpPr txBox="1"/>
          <p:nvPr/>
        </p:nvSpPr>
        <p:spPr>
          <a:xfrm>
            <a:off x="6209072" y="4262286"/>
            <a:ext cx="4950421" cy="92333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The children will not be able to move to the </a:t>
            </a:r>
            <a:r>
              <a:rPr kumimoji="0" lang="en-GB" sz="1800" b="1" i="0" u="none" strike="noStrike" kern="1200" cap="none" spc="0" normalizeH="0" baseline="0" noProof="0" dirty="0">
                <a:ln>
                  <a:noFill/>
                </a:ln>
                <a:solidFill>
                  <a:prstClr val="black"/>
                </a:solidFill>
                <a:effectLst/>
                <a:uLnTx/>
                <a:uFillTx/>
                <a:latin typeface="Trebuchet MS" panose="020B0603020202020204"/>
                <a:ea typeface="+mn-ea"/>
                <a:cs typeface="+mn-cs"/>
              </a:rPr>
              <a:t>abstract</a:t>
            </a: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 stage until they have grasped the </a:t>
            </a:r>
            <a:r>
              <a:rPr kumimoji="0" lang="en-GB" sz="1800" b="1" i="0" u="none" strike="noStrike" kern="1200" cap="none" spc="0" normalizeH="0" baseline="0" noProof="0" dirty="0">
                <a:ln>
                  <a:noFill/>
                </a:ln>
                <a:solidFill>
                  <a:prstClr val="black"/>
                </a:solidFill>
                <a:effectLst/>
                <a:uLnTx/>
                <a:uFillTx/>
                <a:latin typeface="Trebuchet MS" panose="020B0603020202020204"/>
                <a:ea typeface="+mn-ea"/>
                <a:cs typeface="+mn-cs"/>
              </a:rPr>
              <a:t>pictorial</a:t>
            </a:r>
            <a:r>
              <a:rPr kumimoji="0" lang="en-GB" sz="1800" b="0" i="0" u="none" strike="noStrike" kern="1200" cap="none" spc="0" normalizeH="0" baseline="0" noProof="0" dirty="0">
                <a:ln>
                  <a:noFill/>
                </a:ln>
                <a:solidFill>
                  <a:prstClr val="black"/>
                </a:solidFill>
                <a:effectLst/>
                <a:uLnTx/>
                <a:uFillTx/>
                <a:latin typeface="Trebuchet MS" panose="020B0603020202020204"/>
                <a:ea typeface="+mn-ea"/>
                <a:cs typeface="+mn-cs"/>
              </a:rPr>
              <a:t> stage.</a:t>
            </a:r>
          </a:p>
        </p:txBody>
      </p:sp>
    </p:spTree>
    <p:extLst>
      <p:ext uri="{BB962C8B-B14F-4D97-AF65-F5344CB8AC3E}">
        <p14:creationId xmlns:p14="http://schemas.microsoft.com/office/powerpoint/2010/main" val="41169724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91496" y="294303"/>
            <a:ext cx="9144000" cy="923330"/>
          </a:xfrm>
          <a:prstGeom prst="rect">
            <a:avLst/>
          </a:prstGeom>
          <a:noFill/>
        </p:spPr>
        <p:txBody>
          <a:bodyPr wrap="square" rtlCol="0">
            <a:spAutoFit/>
          </a:bodyPr>
          <a:lstStyle/>
          <a:p>
            <a:pPr algn="ctr"/>
            <a:r>
              <a:rPr lang="en-US" sz="5400" dirty="0">
                <a:latin typeface="Arial"/>
                <a:cs typeface="Arial"/>
              </a:rPr>
              <a:t>Subitising</a:t>
            </a:r>
          </a:p>
        </p:txBody>
      </p:sp>
      <p:pic>
        <p:nvPicPr>
          <p:cNvPr id="2" name="Picture 1" descr="Screen Shot 2023-10-20 at 16.24.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1524001"/>
            <a:ext cx="8940800" cy="4511521"/>
          </a:xfrm>
          <a:prstGeom prst="rect">
            <a:avLst/>
          </a:prstGeom>
        </p:spPr>
      </p:pic>
    </p:spTree>
    <p:extLst>
      <p:ext uri="{BB962C8B-B14F-4D97-AF65-F5344CB8AC3E}">
        <p14:creationId xmlns:p14="http://schemas.microsoft.com/office/powerpoint/2010/main" val="673002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657600" y="5562600"/>
            <a:ext cx="5283200" cy="369332"/>
          </a:xfrm>
          <a:prstGeom prst="rect">
            <a:avLst/>
          </a:prstGeom>
          <a:noFill/>
        </p:spPr>
        <p:txBody>
          <a:bodyPr wrap="square" rtlCol="0">
            <a:spAutoFit/>
          </a:bodyPr>
          <a:lstStyle/>
          <a:p>
            <a:r>
              <a:rPr lang="en-US" dirty="0"/>
              <a:t>concrete</a:t>
            </a:r>
          </a:p>
        </p:txBody>
      </p:sp>
      <p:pic>
        <p:nvPicPr>
          <p:cNvPr id="12" name="Picture 11" descr="Screen Shot 2023-10-20 at 17.57.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6401" y="1447800"/>
            <a:ext cx="6685473" cy="3383554"/>
          </a:xfrm>
          <a:prstGeom prst="rect">
            <a:avLst/>
          </a:prstGeom>
        </p:spPr>
      </p:pic>
      <p:sp>
        <p:nvSpPr>
          <p:cNvPr id="3" name="Rectangle 2"/>
          <p:cNvSpPr/>
          <p:nvPr/>
        </p:nvSpPr>
        <p:spPr>
          <a:xfrm>
            <a:off x="5503229" y="3244334"/>
            <a:ext cx="1185541" cy="369332"/>
          </a:xfrm>
          <a:prstGeom prst="rect">
            <a:avLst/>
          </a:prstGeom>
        </p:spPr>
        <p:txBody>
          <a:bodyPr wrap="none">
            <a:spAutoFit/>
          </a:bodyPr>
          <a:lstStyle/>
          <a:p>
            <a:pPr algn="ctr"/>
            <a:r>
              <a:rPr lang="en-US" dirty="0">
                <a:latin typeface="Arial"/>
                <a:cs typeface="Arial"/>
              </a:rPr>
              <a:t>Subitising</a:t>
            </a:r>
          </a:p>
        </p:txBody>
      </p:sp>
      <p:sp>
        <p:nvSpPr>
          <p:cNvPr id="4" name="Rectangle 3"/>
          <p:cNvSpPr/>
          <p:nvPr/>
        </p:nvSpPr>
        <p:spPr>
          <a:xfrm>
            <a:off x="5503229" y="3244334"/>
            <a:ext cx="1185541" cy="369332"/>
          </a:xfrm>
          <a:prstGeom prst="rect">
            <a:avLst/>
          </a:prstGeom>
        </p:spPr>
        <p:txBody>
          <a:bodyPr wrap="none">
            <a:spAutoFit/>
          </a:bodyPr>
          <a:lstStyle/>
          <a:p>
            <a:pPr algn="ctr"/>
            <a:r>
              <a:rPr lang="en-US" dirty="0">
                <a:latin typeface="Arial"/>
                <a:cs typeface="Arial"/>
              </a:rPr>
              <a:t>Subitising</a:t>
            </a:r>
          </a:p>
        </p:txBody>
      </p:sp>
      <p:sp>
        <p:nvSpPr>
          <p:cNvPr id="5" name="Rectangle 4"/>
          <p:cNvSpPr/>
          <p:nvPr/>
        </p:nvSpPr>
        <p:spPr>
          <a:xfrm>
            <a:off x="5503229" y="3244334"/>
            <a:ext cx="1185541" cy="369332"/>
          </a:xfrm>
          <a:prstGeom prst="rect">
            <a:avLst/>
          </a:prstGeom>
        </p:spPr>
        <p:txBody>
          <a:bodyPr wrap="none">
            <a:spAutoFit/>
          </a:bodyPr>
          <a:lstStyle/>
          <a:p>
            <a:pPr algn="ctr"/>
            <a:r>
              <a:rPr lang="en-US" dirty="0">
                <a:latin typeface="Arial"/>
                <a:cs typeface="Arial"/>
              </a:rPr>
              <a:t>Subitising</a:t>
            </a:r>
          </a:p>
        </p:txBody>
      </p:sp>
      <p:sp>
        <p:nvSpPr>
          <p:cNvPr id="6" name="Rectangle 5"/>
          <p:cNvSpPr/>
          <p:nvPr/>
        </p:nvSpPr>
        <p:spPr>
          <a:xfrm>
            <a:off x="5503229" y="3244334"/>
            <a:ext cx="1185541" cy="369332"/>
          </a:xfrm>
          <a:prstGeom prst="rect">
            <a:avLst/>
          </a:prstGeom>
        </p:spPr>
        <p:txBody>
          <a:bodyPr wrap="none">
            <a:spAutoFit/>
          </a:bodyPr>
          <a:lstStyle/>
          <a:p>
            <a:pPr algn="ctr"/>
            <a:r>
              <a:rPr lang="en-US" dirty="0">
                <a:latin typeface="Arial"/>
                <a:cs typeface="Arial"/>
              </a:rPr>
              <a:t>Subitising</a:t>
            </a:r>
          </a:p>
        </p:txBody>
      </p:sp>
      <p:sp>
        <p:nvSpPr>
          <p:cNvPr id="9" name="TextBox 8"/>
          <p:cNvSpPr txBox="1"/>
          <p:nvPr/>
        </p:nvSpPr>
        <p:spPr>
          <a:xfrm>
            <a:off x="430321" y="451340"/>
            <a:ext cx="5615168" cy="1015663"/>
          </a:xfrm>
          <a:prstGeom prst="rect">
            <a:avLst/>
          </a:prstGeom>
          <a:noFill/>
        </p:spPr>
        <p:txBody>
          <a:bodyPr wrap="square" rtlCol="0">
            <a:spAutoFit/>
          </a:bodyPr>
          <a:lstStyle/>
          <a:p>
            <a:r>
              <a:rPr lang="en-US" sz="6000" dirty="0"/>
              <a:t>Subitising</a:t>
            </a:r>
          </a:p>
        </p:txBody>
      </p:sp>
    </p:spTree>
    <p:extLst>
      <p:ext uri="{BB962C8B-B14F-4D97-AF65-F5344CB8AC3E}">
        <p14:creationId xmlns:p14="http://schemas.microsoft.com/office/powerpoint/2010/main" val="39673959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7200" y="381000"/>
            <a:ext cx="9144000" cy="1107996"/>
          </a:xfrm>
          <a:prstGeom prst="rect">
            <a:avLst/>
          </a:prstGeom>
          <a:noFill/>
        </p:spPr>
        <p:txBody>
          <a:bodyPr wrap="square" rtlCol="0">
            <a:spAutoFit/>
          </a:bodyPr>
          <a:lstStyle/>
          <a:p>
            <a:pPr algn="ctr"/>
            <a:r>
              <a:rPr lang="en-US" sz="6600" dirty="0">
                <a:latin typeface="Arial"/>
                <a:cs typeface="Arial"/>
              </a:rPr>
              <a:t>Subitising</a:t>
            </a:r>
          </a:p>
        </p:txBody>
      </p:sp>
      <p:pic>
        <p:nvPicPr>
          <p:cNvPr id="8" name="Picture 7" descr="Screen Shot 2023-10-20 at 16.41.22.png"/>
          <p:cNvPicPr>
            <a:picLocks noChangeAspect="1"/>
          </p:cNvPicPr>
          <p:nvPr/>
        </p:nvPicPr>
        <p:blipFill rotWithShape="1">
          <a:blip r:embed="rId3">
            <a:extLst>
              <a:ext uri="{28A0092B-C50C-407E-A947-70E740481C1C}">
                <a14:useLocalDpi xmlns:a14="http://schemas.microsoft.com/office/drawing/2010/main" val="0"/>
              </a:ext>
            </a:extLst>
          </a:blip>
          <a:srcRect l="66183" t="4699" r="2425" b="49581"/>
          <a:stretch/>
        </p:blipFill>
        <p:spPr>
          <a:xfrm>
            <a:off x="2844801" y="1981200"/>
            <a:ext cx="2133473" cy="1600200"/>
          </a:xfrm>
          <a:prstGeom prst="rect">
            <a:avLst/>
          </a:prstGeom>
        </p:spPr>
      </p:pic>
      <p:pic>
        <p:nvPicPr>
          <p:cNvPr id="10" name="Picture 9" descr="Screen Shot 2023-10-20 at 16.48.4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4343400"/>
            <a:ext cx="2235200" cy="1681162"/>
          </a:xfrm>
          <a:prstGeom prst="rect">
            <a:avLst/>
          </a:prstGeom>
        </p:spPr>
      </p:pic>
      <p:pic>
        <p:nvPicPr>
          <p:cNvPr id="13" name="Picture 12" descr="Screen Shot 2023-10-20 at 16.38.57.png"/>
          <p:cNvPicPr>
            <a:picLocks noChangeAspect="1"/>
          </p:cNvPicPr>
          <p:nvPr/>
        </p:nvPicPr>
        <p:blipFill rotWithShape="1">
          <a:blip r:embed="rId5">
            <a:extLst>
              <a:ext uri="{28A0092B-C50C-407E-A947-70E740481C1C}">
                <a14:useLocalDpi xmlns:a14="http://schemas.microsoft.com/office/drawing/2010/main" val="0"/>
              </a:ext>
            </a:extLst>
          </a:blip>
          <a:srcRect l="-521" t="32050" r="77324" b="33505"/>
          <a:stretch/>
        </p:blipFill>
        <p:spPr>
          <a:xfrm>
            <a:off x="6908800" y="1981200"/>
            <a:ext cx="2235200" cy="1734192"/>
          </a:xfrm>
          <a:prstGeom prst="rect">
            <a:avLst/>
          </a:prstGeom>
        </p:spPr>
      </p:pic>
      <p:pic>
        <p:nvPicPr>
          <p:cNvPr id="14" name="Picture 13" descr="Screen Shot 2023-10-20 at 16.38.57.png"/>
          <p:cNvPicPr>
            <a:picLocks noChangeAspect="1"/>
          </p:cNvPicPr>
          <p:nvPr/>
        </p:nvPicPr>
        <p:blipFill rotWithShape="1">
          <a:blip r:embed="rId5">
            <a:extLst>
              <a:ext uri="{28A0092B-C50C-407E-A947-70E740481C1C}">
                <a14:useLocalDpi xmlns:a14="http://schemas.microsoft.com/office/drawing/2010/main" val="0"/>
              </a:ext>
            </a:extLst>
          </a:blip>
          <a:srcRect l="76279" t="33975" r="810" b="35398"/>
          <a:stretch/>
        </p:blipFill>
        <p:spPr>
          <a:xfrm>
            <a:off x="7924801" y="4267200"/>
            <a:ext cx="2575039" cy="1798612"/>
          </a:xfrm>
          <a:prstGeom prst="rect">
            <a:avLst/>
          </a:prstGeom>
        </p:spPr>
      </p:pic>
      <p:pic>
        <p:nvPicPr>
          <p:cNvPr id="15" name="Picture 14" descr="Screen Shot 2023-10-20 at 16.38.57.png"/>
          <p:cNvPicPr>
            <a:picLocks noChangeAspect="1"/>
          </p:cNvPicPr>
          <p:nvPr/>
        </p:nvPicPr>
        <p:blipFill rotWithShape="1">
          <a:blip r:embed="rId5">
            <a:extLst>
              <a:ext uri="{28A0092B-C50C-407E-A947-70E740481C1C}">
                <a14:useLocalDpi xmlns:a14="http://schemas.microsoft.com/office/drawing/2010/main" val="0"/>
              </a:ext>
            </a:extLst>
          </a:blip>
          <a:srcRect t="66988" r="77857"/>
          <a:stretch/>
        </p:blipFill>
        <p:spPr>
          <a:xfrm>
            <a:off x="1219201" y="4267201"/>
            <a:ext cx="2406185" cy="1874365"/>
          </a:xfrm>
          <a:prstGeom prst="rect">
            <a:avLst/>
          </a:prstGeom>
        </p:spPr>
      </p:pic>
    </p:spTree>
    <p:extLst>
      <p:ext uri="{BB962C8B-B14F-4D97-AF65-F5344CB8AC3E}">
        <p14:creationId xmlns:p14="http://schemas.microsoft.com/office/powerpoint/2010/main" val="24373553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27200" y="381000"/>
            <a:ext cx="9144000" cy="1107996"/>
          </a:xfrm>
          <a:prstGeom prst="rect">
            <a:avLst/>
          </a:prstGeom>
          <a:noFill/>
        </p:spPr>
        <p:txBody>
          <a:bodyPr wrap="square" rtlCol="0">
            <a:spAutoFit/>
          </a:bodyPr>
          <a:lstStyle/>
          <a:p>
            <a:pPr algn="ctr"/>
            <a:r>
              <a:rPr lang="en-US" sz="6600" dirty="0">
                <a:latin typeface="Arial"/>
                <a:cs typeface="Arial"/>
              </a:rPr>
              <a:t>Subitising</a:t>
            </a:r>
          </a:p>
        </p:txBody>
      </p:sp>
      <p:pic>
        <p:nvPicPr>
          <p:cNvPr id="5" name="Picture 4" descr="Screen Shot 2023-10-20 at 16.41.22.png"/>
          <p:cNvPicPr>
            <a:picLocks noChangeAspect="1"/>
          </p:cNvPicPr>
          <p:nvPr/>
        </p:nvPicPr>
        <p:blipFill rotWithShape="1">
          <a:blip r:embed="rId3">
            <a:extLst>
              <a:ext uri="{28A0092B-C50C-407E-A947-70E740481C1C}">
                <a14:useLocalDpi xmlns:a14="http://schemas.microsoft.com/office/drawing/2010/main" val="0"/>
              </a:ext>
            </a:extLst>
          </a:blip>
          <a:srcRect l="34089" t="5280" r="33198" b="49481"/>
          <a:stretch/>
        </p:blipFill>
        <p:spPr>
          <a:xfrm>
            <a:off x="7823200" y="4114800"/>
            <a:ext cx="2540000" cy="1808896"/>
          </a:xfrm>
          <a:prstGeom prst="rect">
            <a:avLst/>
          </a:prstGeom>
        </p:spPr>
      </p:pic>
      <p:pic>
        <p:nvPicPr>
          <p:cNvPr id="9" name="Picture 8" descr="Screen Shot 2023-10-20 at 16.41.22.png"/>
          <p:cNvPicPr>
            <a:picLocks noChangeAspect="1"/>
          </p:cNvPicPr>
          <p:nvPr/>
        </p:nvPicPr>
        <p:blipFill rotWithShape="1">
          <a:blip r:embed="rId3">
            <a:extLst>
              <a:ext uri="{28A0092B-C50C-407E-A947-70E740481C1C}">
                <a14:useLocalDpi xmlns:a14="http://schemas.microsoft.com/office/drawing/2010/main" val="0"/>
              </a:ext>
            </a:extLst>
          </a:blip>
          <a:srcRect l="2858" t="50738" r="66780" b="3206"/>
          <a:stretch/>
        </p:blipFill>
        <p:spPr>
          <a:xfrm>
            <a:off x="2336800" y="3886201"/>
            <a:ext cx="2438400" cy="1904767"/>
          </a:xfrm>
          <a:prstGeom prst="rect">
            <a:avLst/>
          </a:prstGeom>
        </p:spPr>
      </p:pic>
      <p:pic>
        <p:nvPicPr>
          <p:cNvPr id="11" name="Picture 10" descr="Screen Shot 2023-10-20 at 16.48.26.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84800" y="1905000"/>
            <a:ext cx="2336800" cy="1782904"/>
          </a:xfrm>
          <a:prstGeom prst="rect">
            <a:avLst/>
          </a:prstGeom>
        </p:spPr>
      </p:pic>
    </p:spTree>
    <p:extLst>
      <p:ext uri="{BB962C8B-B14F-4D97-AF65-F5344CB8AC3E}">
        <p14:creationId xmlns:p14="http://schemas.microsoft.com/office/powerpoint/2010/main" val="38499372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7600" y="381001"/>
            <a:ext cx="9753600" cy="1323439"/>
          </a:xfrm>
          <a:prstGeom prst="rect">
            <a:avLst/>
          </a:prstGeom>
          <a:noFill/>
        </p:spPr>
        <p:txBody>
          <a:bodyPr wrap="square" rtlCol="0">
            <a:spAutoFit/>
          </a:bodyPr>
          <a:lstStyle/>
          <a:p>
            <a:pPr algn="ctr"/>
            <a:r>
              <a:rPr lang="en-US" sz="8000" dirty="0"/>
              <a:t>Five frame</a:t>
            </a:r>
          </a:p>
        </p:txBody>
      </p:sp>
      <p:pic>
        <p:nvPicPr>
          <p:cNvPr id="6" name="Picture 5" descr="Screen Shot 2023-10-20 at 16.11.2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200" y="2133601"/>
            <a:ext cx="10769600" cy="1879967"/>
          </a:xfrm>
          <a:prstGeom prst="rect">
            <a:avLst/>
          </a:prstGeom>
        </p:spPr>
      </p:pic>
      <p:sp>
        <p:nvSpPr>
          <p:cNvPr id="7" name="TextBox 6"/>
          <p:cNvSpPr txBox="1"/>
          <p:nvPr/>
        </p:nvSpPr>
        <p:spPr>
          <a:xfrm>
            <a:off x="1219200" y="4495800"/>
            <a:ext cx="5283200" cy="369332"/>
          </a:xfrm>
          <a:prstGeom prst="rect">
            <a:avLst/>
          </a:prstGeom>
          <a:noFill/>
        </p:spPr>
        <p:txBody>
          <a:bodyPr wrap="square" rtlCol="0">
            <a:spAutoFit/>
          </a:bodyPr>
          <a:lstStyle/>
          <a:p>
            <a:r>
              <a:rPr lang="en-US" dirty="0"/>
              <a:t>concrete</a:t>
            </a:r>
          </a:p>
        </p:txBody>
      </p:sp>
    </p:spTree>
    <p:extLst>
      <p:ext uri="{BB962C8B-B14F-4D97-AF65-F5344CB8AC3E}">
        <p14:creationId xmlns:p14="http://schemas.microsoft.com/office/powerpoint/2010/main" val="32375760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7600" y="381001"/>
            <a:ext cx="9753600" cy="1323439"/>
          </a:xfrm>
          <a:prstGeom prst="rect">
            <a:avLst/>
          </a:prstGeom>
          <a:noFill/>
        </p:spPr>
        <p:txBody>
          <a:bodyPr wrap="square" rtlCol="0">
            <a:spAutoFit/>
          </a:bodyPr>
          <a:lstStyle/>
          <a:p>
            <a:pPr algn="ctr"/>
            <a:r>
              <a:rPr lang="en-US" sz="8000" dirty="0"/>
              <a:t>Ten frame</a:t>
            </a:r>
          </a:p>
        </p:txBody>
      </p:sp>
      <p:sp>
        <p:nvSpPr>
          <p:cNvPr id="7" name="TextBox 6"/>
          <p:cNvSpPr txBox="1"/>
          <p:nvPr/>
        </p:nvSpPr>
        <p:spPr>
          <a:xfrm>
            <a:off x="1219200" y="4495800"/>
            <a:ext cx="5283200" cy="369332"/>
          </a:xfrm>
          <a:prstGeom prst="rect">
            <a:avLst/>
          </a:prstGeom>
          <a:noFill/>
        </p:spPr>
        <p:txBody>
          <a:bodyPr wrap="square" rtlCol="0">
            <a:spAutoFit/>
          </a:bodyPr>
          <a:lstStyle/>
          <a:p>
            <a:r>
              <a:rPr lang="en-US" dirty="0"/>
              <a:t>concrete</a:t>
            </a:r>
          </a:p>
        </p:txBody>
      </p:sp>
      <p:pic>
        <p:nvPicPr>
          <p:cNvPr id="2" name="Picture 1" descr="Screen Shot 2023-10-20 at 17.27.5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905001"/>
            <a:ext cx="9550400" cy="3809307"/>
          </a:xfrm>
          <a:prstGeom prst="rect">
            <a:avLst/>
          </a:prstGeom>
        </p:spPr>
      </p:pic>
    </p:spTree>
    <p:extLst>
      <p:ext uri="{BB962C8B-B14F-4D97-AF65-F5344CB8AC3E}">
        <p14:creationId xmlns:p14="http://schemas.microsoft.com/office/powerpoint/2010/main" val="16930919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7600" y="381000"/>
            <a:ext cx="9753600" cy="369332"/>
          </a:xfrm>
          <a:prstGeom prst="rect">
            <a:avLst/>
          </a:prstGeom>
          <a:noFill/>
        </p:spPr>
        <p:txBody>
          <a:bodyPr wrap="square" rtlCol="0">
            <a:spAutoFit/>
          </a:bodyPr>
          <a:lstStyle/>
          <a:p>
            <a:pPr algn="ctr"/>
            <a:r>
              <a:rPr lang="en-US" dirty="0"/>
              <a:t>Part, part, whole Method</a:t>
            </a:r>
          </a:p>
        </p:txBody>
      </p:sp>
      <p:sp>
        <p:nvSpPr>
          <p:cNvPr id="7" name="TextBox 6"/>
          <p:cNvSpPr txBox="1"/>
          <p:nvPr/>
        </p:nvSpPr>
        <p:spPr>
          <a:xfrm>
            <a:off x="1016000" y="5638800"/>
            <a:ext cx="5283200" cy="369332"/>
          </a:xfrm>
          <a:prstGeom prst="rect">
            <a:avLst/>
          </a:prstGeom>
          <a:noFill/>
        </p:spPr>
        <p:txBody>
          <a:bodyPr wrap="square" rtlCol="0">
            <a:spAutoFit/>
          </a:bodyPr>
          <a:lstStyle/>
          <a:p>
            <a:r>
              <a:rPr lang="en-US" dirty="0"/>
              <a:t>concrete</a:t>
            </a:r>
          </a:p>
        </p:txBody>
      </p:sp>
      <p:pic>
        <p:nvPicPr>
          <p:cNvPr id="2" name="Picture 1" descr="Screen Shot 2023-10-20 at 17.25.15.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198234" y="1570367"/>
            <a:ext cx="3366634" cy="3121501"/>
          </a:xfrm>
          <a:prstGeom prst="rect">
            <a:avLst/>
          </a:prstGeom>
        </p:spPr>
      </p:pic>
      <p:pic>
        <p:nvPicPr>
          <p:cNvPr id="8" name="Picture 7" descr="Screen Shot 2023-10-20 at 17.25.15.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13928" y="1960554"/>
            <a:ext cx="4488845" cy="2341126"/>
          </a:xfrm>
          <a:prstGeom prst="rect">
            <a:avLst/>
          </a:prstGeom>
        </p:spPr>
      </p:pic>
    </p:spTree>
    <p:extLst>
      <p:ext uri="{BB962C8B-B14F-4D97-AF65-F5344CB8AC3E}">
        <p14:creationId xmlns:p14="http://schemas.microsoft.com/office/powerpoint/2010/main" val="15768533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381000"/>
            <a:ext cx="10668000" cy="369332"/>
          </a:xfrm>
          <a:prstGeom prst="rect">
            <a:avLst/>
          </a:prstGeom>
          <a:noFill/>
        </p:spPr>
        <p:txBody>
          <a:bodyPr wrap="square" rtlCol="0">
            <a:spAutoFit/>
          </a:bodyPr>
          <a:lstStyle/>
          <a:p>
            <a:r>
              <a:rPr lang="en-US" dirty="0"/>
              <a:t>Pictorial</a:t>
            </a:r>
          </a:p>
        </p:txBody>
      </p:sp>
      <p:pic>
        <p:nvPicPr>
          <p:cNvPr id="9" name="Picture 8" descr="Screen Shot 2023-10-20 at 16.11.2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990601"/>
            <a:ext cx="10769600" cy="1879967"/>
          </a:xfrm>
          <a:prstGeom prst="rect">
            <a:avLst/>
          </a:prstGeom>
        </p:spPr>
      </p:pic>
      <p:sp>
        <p:nvSpPr>
          <p:cNvPr id="10" name="Oval 9"/>
          <p:cNvSpPr/>
          <p:nvPr/>
        </p:nvSpPr>
        <p:spPr>
          <a:xfrm>
            <a:off x="56896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5560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76200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Screen Shot 2023-10-20 at 17.25.15.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91834" y="3246767"/>
            <a:ext cx="3366634" cy="3121501"/>
          </a:xfrm>
          <a:prstGeom prst="rect">
            <a:avLst/>
          </a:prstGeom>
        </p:spPr>
      </p:pic>
      <p:sp>
        <p:nvSpPr>
          <p:cNvPr id="17" name="Oval 16"/>
          <p:cNvSpPr/>
          <p:nvPr/>
        </p:nvSpPr>
        <p:spPr>
          <a:xfrm>
            <a:off x="1219200" y="54864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1727200" y="55626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1727200" y="51816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2133600" y="3733800"/>
            <a:ext cx="711200" cy="369332"/>
          </a:xfrm>
          <a:prstGeom prst="rect">
            <a:avLst/>
          </a:prstGeom>
          <a:noFill/>
        </p:spPr>
        <p:txBody>
          <a:bodyPr wrap="square" rtlCol="0">
            <a:spAutoFit/>
          </a:bodyPr>
          <a:lstStyle/>
          <a:p>
            <a:pPr algn="ctr"/>
            <a:r>
              <a:rPr lang="en-US" dirty="0"/>
              <a:t>4</a:t>
            </a:r>
          </a:p>
        </p:txBody>
      </p:sp>
      <p:sp>
        <p:nvSpPr>
          <p:cNvPr id="14" name="Oval 13"/>
          <p:cNvSpPr/>
          <p:nvPr/>
        </p:nvSpPr>
        <p:spPr>
          <a:xfrm>
            <a:off x="1199941" y="1553171"/>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1239366" y="5071594"/>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41111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381000"/>
            <a:ext cx="10668000" cy="369332"/>
          </a:xfrm>
          <a:prstGeom prst="rect">
            <a:avLst/>
          </a:prstGeom>
          <a:noFill/>
        </p:spPr>
        <p:txBody>
          <a:bodyPr wrap="square" rtlCol="0">
            <a:spAutoFit/>
          </a:bodyPr>
          <a:lstStyle/>
          <a:p>
            <a:r>
              <a:rPr lang="en-US" dirty="0"/>
              <a:t>Pictorial</a:t>
            </a:r>
          </a:p>
        </p:txBody>
      </p:sp>
      <p:pic>
        <p:nvPicPr>
          <p:cNvPr id="9" name="Picture 8" descr="Screen Shot 2023-10-20 at 16.11.2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990601"/>
            <a:ext cx="10769600" cy="1879967"/>
          </a:xfrm>
          <a:prstGeom prst="rect">
            <a:avLst/>
          </a:prstGeom>
        </p:spPr>
      </p:pic>
      <p:sp>
        <p:nvSpPr>
          <p:cNvPr id="5" name="Oval 4"/>
          <p:cNvSpPr/>
          <p:nvPr/>
        </p:nvSpPr>
        <p:spPr>
          <a:xfrm>
            <a:off x="1359425" y="1495237"/>
            <a:ext cx="1117600" cy="68580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6896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5560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76200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Screen Shot 2023-10-20 at 17.25.15.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91834" y="3246767"/>
            <a:ext cx="3366634" cy="3121501"/>
          </a:xfrm>
          <a:prstGeom prst="rect">
            <a:avLst/>
          </a:prstGeom>
        </p:spPr>
      </p:pic>
      <p:sp>
        <p:nvSpPr>
          <p:cNvPr id="16" name="Oval 15"/>
          <p:cNvSpPr/>
          <p:nvPr/>
        </p:nvSpPr>
        <p:spPr>
          <a:xfrm>
            <a:off x="1524000" y="5257800"/>
            <a:ext cx="406400" cy="30480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844800" y="51816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3048000" y="55626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3352800" y="51054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2133600" y="3733800"/>
            <a:ext cx="711200" cy="369332"/>
          </a:xfrm>
          <a:prstGeom prst="rect">
            <a:avLst/>
          </a:prstGeom>
          <a:noFill/>
        </p:spPr>
        <p:txBody>
          <a:bodyPr wrap="square" rtlCol="0">
            <a:spAutoFit/>
          </a:bodyPr>
          <a:lstStyle/>
          <a:p>
            <a:pPr algn="ctr"/>
            <a:r>
              <a:rPr lang="en-US" dirty="0"/>
              <a:t>4</a:t>
            </a:r>
          </a:p>
        </p:txBody>
      </p:sp>
    </p:spTree>
    <p:extLst>
      <p:ext uri="{BB962C8B-B14F-4D97-AF65-F5344CB8AC3E}">
        <p14:creationId xmlns:p14="http://schemas.microsoft.com/office/powerpoint/2010/main" val="42091458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381000"/>
            <a:ext cx="10668000" cy="369332"/>
          </a:xfrm>
          <a:prstGeom prst="rect">
            <a:avLst/>
          </a:prstGeom>
          <a:noFill/>
        </p:spPr>
        <p:txBody>
          <a:bodyPr wrap="square" rtlCol="0">
            <a:spAutoFit/>
          </a:bodyPr>
          <a:lstStyle/>
          <a:p>
            <a:r>
              <a:rPr lang="en-US" dirty="0"/>
              <a:t>Pictorial</a:t>
            </a:r>
          </a:p>
        </p:txBody>
      </p:sp>
      <p:pic>
        <p:nvPicPr>
          <p:cNvPr id="9" name="Picture 8" descr="Screen Shot 2023-10-20 at 16.11.2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990601"/>
            <a:ext cx="10769600" cy="1879967"/>
          </a:xfrm>
          <a:prstGeom prst="rect">
            <a:avLst/>
          </a:prstGeom>
        </p:spPr>
      </p:pic>
      <p:sp>
        <p:nvSpPr>
          <p:cNvPr id="5" name="Oval 4"/>
          <p:cNvSpPr/>
          <p:nvPr/>
        </p:nvSpPr>
        <p:spPr>
          <a:xfrm>
            <a:off x="1422400" y="1600200"/>
            <a:ext cx="1117600" cy="68580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6896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5560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76200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3" name="Picture 12" descr="Screen Shot 2023-10-20 at 17.25.15.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791834" y="3246767"/>
            <a:ext cx="3366634" cy="3121501"/>
          </a:xfrm>
          <a:prstGeom prst="rect">
            <a:avLst/>
          </a:prstGeom>
        </p:spPr>
      </p:pic>
      <p:sp>
        <p:nvSpPr>
          <p:cNvPr id="16" name="Oval 15"/>
          <p:cNvSpPr/>
          <p:nvPr/>
        </p:nvSpPr>
        <p:spPr>
          <a:xfrm>
            <a:off x="1524000" y="5257800"/>
            <a:ext cx="406400" cy="304800"/>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2844800" y="51816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3048000" y="55626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3352800" y="5105400"/>
            <a:ext cx="406400" cy="304800"/>
          </a:xfrm>
          <a:prstGeom prst="ellipse">
            <a:avLst/>
          </a:prstGeom>
          <a:solidFill>
            <a:schemeClr val="accent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2133600" y="3733800"/>
            <a:ext cx="711200" cy="369332"/>
          </a:xfrm>
          <a:prstGeom prst="rect">
            <a:avLst/>
          </a:prstGeom>
          <a:noFill/>
        </p:spPr>
        <p:txBody>
          <a:bodyPr wrap="square" rtlCol="0">
            <a:spAutoFit/>
          </a:bodyPr>
          <a:lstStyle/>
          <a:p>
            <a:pPr algn="ctr"/>
            <a:r>
              <a:rPr lang="en-US" dirty="0"/>
              <a:t>4</a:t>
            </a:r>
          </a:p>
        </p:txBody>
      </p:sp>
    </p:spTree>
    <p:extLst>
      <p:ext uri="{BB962C8B-B14F-4D97-AF65-F5344CB8AC3E}">
        <p14:creationId xmlns:p14="http://schemas.microsoft.com/office/powerpoint/2010/main" val="42091458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09600" y="381000"/>
            <a:ext cx="10668000" cy="369332"/>
          </a:xfrm>
          <a:prstGeom prst="rect">
            <a:avLst/>
          </a:prstGeom>
          <a:noFill/>
        </p:spPr>
        <p:txBody>
          <a:bodyPr wrap="square" rtlCol="0">
            <a:spAutoFit/>
          </a:bodyPr>
          <a:lstStyle/>
          <a:p>
            <a:r>
              <a:rPr lang="en-US" dirty="0"/>
              <a:t>Pictorial</a:t>
            </a:r>
          </a:p>
        </p:txBody>
      </p:sp>
      <p:pic>
        <p:nvPicPr>
          <p:cNvPr id="9" name="Picture 8" descr="Screen Shot 2023-10-20 at 16.11.24.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1200" y="990601"/>
            <a:ext cx="10769600" cy="1879967"/>
          </a:xfrm>
          <a:prstGeom prst="rect">
            <a:avLst/>
          </a:prstGeom>
        </p:spPr>
      </p:pic>
      <p:sp>
        <p:nvSpPr>
          <p:cNvPr id="5" name="Oval 4"/>
          <p:cNvSpPr/>
          <p:nvPr/>
        </p:nvSpPr>
        <p:spPr>
          <a:xfrm>
            <a:off x="1422400" y="1600200"/>
            <a:ext cx="1117600" cy="68580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689600" y="1600200"/>
            <a:ext cx="1117600" cy="685800"/>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454400" y="1600200"/>
            <a:ext cx="1117600" cy="685800"/>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7721600" y="16002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Screen Shot 2023-10-20 at 18.08.5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800" y="2895600"/>
            <a:ext cx="6807200" cy="3615742"/>
          </a:xfrm>
          <a:prstGeom prst="rect">
            <a:avLst/>
          </a:prstGeom>
        </p:spPr>
      </p:pic>
      <p:sp>
        <p:nvSpPr>
          <p:cNvPr id="13" name="Oval 12"/>
          <p:cNvSpPr/>
          <p:nvPr/>
        </p:nvSpPr>
        <p:spPr>
          <a:xfrm>
            <a:off x="1219200" y="5410200"/>
            <a:ext cx="1117600" cy="685800"/>
          </a:xfrm>
          <a:prstGeom prst="ellipse">
            <a:avLst/>
          </a:prstGeom>
          <a:solidFill>
            <a:srgbClr val="C0504D"/>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p:nvPr/>
        </p:nvSpPr>
        <p:spPr>
          <a:xfrm>
            <a:off x="2844800" y="5410200"/>
            <a:ext cx="1117600" cy="685800"/>
          </a:xfrm>
          <a:prstGeom prst="ellipse">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470400" y="5410200"/>
            <a:ext cx="1117600" cy="685800"/>
          </a:xfrm>
          <a:prstGeom prst="ellipse">
            <a:avLst/>
          </a:prstGeom>
          <a:solidFill>
            <a:schemeClr val="accent4"/>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6197600" y="5486400"/>
            <a:ext cx="1117600" cy="685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85294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7600" y="381001"/>
            <a:ext cx="9753600" cy="1323439"/>
          </a:xfrm>
          <a:prstGeom prst="rect">
            <a:avLst/>
          </a:prstGeom>
          <a:noFill/>
        </p:spPr>
        <p:txBody>
          <a:bodyPr wrap="square" rtlCol="0">
            <a:spAutoFit/>
          </a:bodyPr>
          <a:lstStyle/>
          <a:p>
            <a:pPr algn="ctr"/>
            <a:r>
              <a:rPr lang="en-US" sz="8000" dirty="0"/>
              <a:t>Ten frame</a:t>
            </a:r>
          </a:p>
        </p:txBody>
      </p:sp>
      <p:sp>
        <p:nvSpPr>
          <p:cNvPr id="7" name="TextBox 6"/>
          <p:cNvSpPr txBox="1"/>
          <p:nvPr/>
        </p:nvSpPr>
        <p:spPr>
          <a:xfrm>
            <a:off x="1219200" y="4495800"/>
            <a:ext cx="5283200" cy="369332"/>
          </a:xfrm>
          <a:prstGeom prst="rect">
            <a:avLst/>
          </a:prstGeom>
          <a:noFill/>
        </p:spPr>
        <p:txBody>
          <a:bodyPr wrap="square" rtlCol="0">
            <a:spAutoFit/>
          </a:bodyPr>
          <a:lstStyle/>
          <a:p>
            <a:r>
              <a:rPr lang="en-US" dirty="0"/>
              <a:t>concrete</a:t>
            </a:r>
          </a:p>
        </p:txBody>
      </p:sp>
      <p:pic>
        <p:nvPicPr>
          <p:cNvPr id="2" name="Picture 1" descr="Screen Shot 2023-10-20 at 17.27.5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905001"/>
            <a:ext cx="9550400" cy="3809307"/>
          </a:xfrm>
          <a:prstGeom prst="rect">
            <a:avLst/>
          </a:prstGeom>
        </p:spPr>
      </p:pic>
      <p:sp>
        <p:nvSpPr>
          <p:cNvPr id="5" name="Oval 4"/>
          <p:cNvSpPr/>
          <p:nvPr/>
        </p:nvSpPr>
        <p:spPr>
          <a:xfrm>
            <a:off x="1828800" y="2514600"/>
            <a:ext cx="1117600" cy="685800"/>
          </a:xfrm>
          <a:prstGeom prst="ellipse">
            <a:avLst/>
          </a:prstGeom>
          <a:solidFill>
            <a:srgbClr val="5DCEA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5384800" y="4191000"/>
            <a:ext cx="1117600" cy="685800"/>
          </a:xfrm>
          <a:prstGeom prst="ellipse">
            <a:avLst/>
          </a:prstGeom>
          <a:solidFill>
            <a:srgbClr val="4E67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556000" y="4191000"/>
            <a:ext cx="1117600" cy="685800"/>
          </a:xfrm>
          <a:prstGeom prst="ellipse">
            <a:avLst/>
          </a:prstGeom>
          <a:solidFill>
            <a:srgbClr val="4E67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042400" y="2514600"/>
            <a:ext cx="1117600" cy="685800"/>
          </a:xfrm>
          <a:prstGeom prst="ellipse">
            <a:avLst/>
          </a:prstGeom>
          <a:solidFill>
            <a:srgbClr val="4E67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657600" y="2514600"/>
            <a:ext cx="1117600" cy="685800"/>
          </a:xfrm>
          <a:prstGeom prst="ellipse">
            <a:avLst/>
          </a:prstGeom>
          <a:solidFill>
            <a:srgbClr val="5DCEA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7315200" y="2514600"/>
            <a:ext cx="1117600" cy="685800"/>
          </a:xfrm>
          <a:prstGeom prst="ellipse">
            <a:avLst/>
          </a:prstGeom>
          <a:solidFill>
            <a:srgbClr val="5DCEA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1930400" y="4191000"/>
            <a:ext cx="1117600" cy="685800"/>
          </a:xfrm>
          <a:prstGeom prst="ellipse">
            <a:avLst/>
          </a:prstGeom>
          <a:solidFill>
            <a:srgbClr val="4E67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5486400" y="2514600"/>
            <a:ext cx="1117600" cy="685800"/>
          </a:xfrm>
          <a:prstGeom prst="ellipse">
            <a:avLst/>
          </a:prstGeom>
          <a:solidFill>
            <a:srgbClr val="5DCEA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8622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17600" y="381001"/>
            <a:ext cx="9753600" cy="1323439"/>
          </a:xfrm>
          <a:prstGeom prst="rect">
            <a:avLst/>
          </a:prstGeom>
          <a:noFill/>
        </p:spPr>
        <p:txBody>
          <a:bodyPr wrap="square" rtlCol="0">
            <a:spAutoFit/>
          </a:bodyPr>
          <a:lstStyle/>
          <a:p>
            <a:pPr algn="ctr"/>
            <a:r>
              <a:rPr lang="en-US" sz="8000" dirty="0"/>
              <a:t>Ten frame</a:t>
            </a:r>
          </a:p>
        </p:txBody>
      </p:sp>
      <p:sp>
        <p:nvSpPr>
          <p:cNvPr id="7" name="TextBox 6"/>
          <p:cNvSpPr txBox="1"/>
          <p:nvPr/>
        </p:nvSpPr>
        <p:spPr>
          <a:xfrm>
            <a:off x="1219200" y="4495800"/>
            <a:ext cx="5283200" cy="369332"/>
          </a:xfrm>
          <a:prstGeom prst="rect">
            <a:avLst/>
          </a:prstGeom>
          <a:noFill/>
        </p:spPr>
        <p:txBody>
          <a:bodyPr wrap="square" rtlCol="0">
            <a:spAutoFit/>
          </a:bodyPr>
          <a:lstStyle/>
          <a:p>
            <a:r>
              <a:rPr lang="en-US" dirty="0"/>
              <a:t>concrete</a:t>
            </a:r>
          </a:p>
        </p:txBody>
      </p:sp>
      <p:pic>
        <p:nvPicPr>
          <p:cNvPr id="2" name="Picture 1" descr="Screen Shot 2023-10-20 at 17.27.5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0" y="1905001"/>
            <a:ext cx="9550400" cy="3809307"/>
          </a:xfrm>
          <a:prstGeom prst="rect">
            <a:avLst/>
          </a:prstGeom>
        </p:spPr>
      </p:pic>
      <p:sp>
        <p:nvSpPr>
          <p:cNvPr id="5" name="Oval 4"/>
          <p:cNvSpPr/>
          <p:nvPr/>
        </p:nvSpPr>
        <p:spPr>
          <a:xfrm>
            <a:off x="1828800" y="2514600"/>
            <a:ext cx="1117600" cy="685800"/>
          </a:xfrm>
          <a:prstGeom prst="ellipse">
            <a:avLst/>
          </a:prstGeom>
          <a:solidFill>
            <a:srgbClr val="5DCEA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p:cNvSpPr/>
          <p:nvPr/>
        </p:nvSpPr>
        <p:spPr>
          <a:xfrm>
            <a:off x="5384800" y="4191000"/>
            <a:ext cx="1117600" cy="685800"/>
          </a:xfrm>
          <a:prstGeom prst="ellipse">
            <a:avLst/>
          </a:prstGeom>
          <a:solidFill>
            <a:srgbClr val="4E67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3556000" y="4191000"/>
            <a:ext cx="1117600" cy="685800"/>
          </a:xfrm>
          <a:prstGeom prst="ellipse">
            <a:avLst/>
          </a:prstGeom>
          <a:solidFill>
            <a:srgbClr val="4E67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7315200" y="4191000"/>
            <a:ext cx="1117600" cy="685800"/>
          </a:xfrm>
          <a:prstGeom prst="ellipse">
            <a:avLst/>
          </a:prstGeom>
          <a:solidFill>
            <a:srgbClr val="4E67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3657600" y="2514600"/>
            <a:ext cx="1117600" cy="685800"/>
          </a:xfrm>
          <a:prstGeom prst="ellipse">
            <a:avLst/>
          </a:prstGeom>
          <a:solidFill>
            <a:srgbClr val="5DCEA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7315200" y="2514600"/>
            <a:ext cx="1117600" cy="685800"/>
          </a:xfrm>
          <a:prstGeom prst="ellipse">
            <a:avLst/>
          </a:prstGeom>
          <a:solidFill>
            <a:srgbClr val="5DCEA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1930400" y="4191000"/>
            <a:ext cx="1117600" cy="685800"/>
          </a:xfrm>
          <a:prstGeom prst="ellipse">
            <a:avLst/>
          </a:prstGeom>
          <a:solidFill>
            <a:srgbClr val="4E67C8"/>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p:nvPr/>
        </p:nvSpPr>
        <p:spPr>
          <a:xfrm>
            <a:off x="5486400" y="2514600"/>
            <a:ext cx="1117600" cy="685800"/>
          </a:xfrm>
          <a:prstGeom prst="ellipse">
            <a:avLst/>
          </a:prstGeom>
          <a:solidFill>
            <a:srgbClr val="5DCEAF"/>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91225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ChangeArrowheads="1"/>
          </p:cNvSpPr>
          <p:nvPr/>
        </p:nvSpPr>
        <p:spPr bwMode="auto">
          <a:xfrm>
            <a:off x="1635253" y="379317"/>
            <a:ext cx="8654080" cy="132343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4000" b="0" i="0" u="none" strike="noStrike" kern="1200" cap="none" spc="0" normalizeH="0" baseline="0" noProof="0" dirty="0">
                <a:ln>
                  <a:noFill/>
                </a:ln>
                <a:solidFill>
                  <a:srgbClr val="A5D028">
                    <a:lumMod val="10000"/>
                  </a:srgbClr>
                </a:solidFill>
                <a:effectLst/>
                <a:uLnTx/>
                <a:uFillTx/>
                <a:latin typeface="Comic Sans MS" panose="030F0702030302020204" pitchFamily="66" charset="0"/>
                <a:ea typeface="+mn-ea"/>
                <a:cs typeface="Arial" charset="0"/>
              </a:rPr>
              <a:t>Websites to support children’s Maths skills</a:t>
            </a:r>
            <a:endParaRPr kumimoji="0" lang="en-US" altLang="en-US" sz="4000" b="0" i="0" u="none" strike="noStrike" kern="1200" cap="none" spc="0" normalizeH="0" baseline="0" noProof="0" dirty="0">
              <a:ln>
                <a:noFill/>
              </a:ln>
              <a:solidFill>
                <a:srgbClr val="A5D028">
                  <a:lumMod val="10000"/>
                </a:srgbClr>
              </a:solidFill>
              <a:effectLst/>
              <a:uLnTx/>
              <a:uFillTx/>
              <a:latin typeface="Comic Sans MS" panose="030F0702030302020204" pitchFamily="66" charset="0"/>
              <a:ea typeface="+mn-ea"/>
              <a:cs typeface="Arial" charset="0"/>
            </a:endParaRPr>
          </a:p>
        </p:txBody>
      </p:sp>
      <p:pic>
        <p:nvPicPr>
          <p:cNvPr id="4096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94113" y="330995"/>
            <a:ext cx="1071563" cy="10715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0965" name="AutoShape 6" descr="data:image/jpeg;base64,/9j/4AAQSkZJRgABAQAAAQABAAD/2wCEAAkGBxIQEhUUEBQWFRUVGBYVFxUUFBgVFhgcGBkYGBgaFBgYHSggGRolHBcaITEiJSkrLi4uGB8zODMsNygtLisBCgoKDg0OGxAQGywkICQsLDAvNCwsLCwuLDIyLCwuLywsLSw0LywsLC8sLCwvLCwvLywsLCwsLCwsLC8vLCwsLP/AABEIAOEA4QMBEQACEQEDEQH/xAAcAAABBAMBAAAAAAAAAAAAAAAAAQMFBgIEBwj/xABDEAABAwIEAwUFBgQEBAcAAAABAAIRAyEEBRIxQVFhBhMicYEHMpGhsUJScsHR8BQjgpIzQ2LxCBai4RUkU2NzssL/xAAbAQABBQEBAAAAAAAAAAAAAAAAAQIDBAUGB//EADgRAAEDAgQDBgUFAQABBQEAAAEAAhEDBBIhMUEFUWETcYGRsfAGIqHB0RQyQuHxI1IkMzSCkhX/2gAMAwEAAhEDEQA/AO4oQhCEIQhCEIQhCEIQhCEhMboQqb2g9qGV4KQ6uKrx/l4cd6bbguB0A9C4KVtF7tAklUTH+27EViRgMG0AGO8rvLvixukA/wBRS1W0qImq6FDVuGU/3FROO7eZrWEfxApz/wCm1oA/CQA74lZf6xodMkjlAHnM/T6aLNN+7FM5dwH5UK7GYl4iri8VUPEuxFWPhqgBMqcRqEywADuB9VG+/qkyDC1n4ZrveBd+Jznf/YlQm9rn+XooXXNU6uTtIaPc8P4bfRQmo86kqPG7mtyjm+JZ7les38NV7foU7tXRkT5p4r1Bo4+alsH25zGlEYhzhyqBtSfMuBPzT23VQbqVt7WburHl3tZrttiKFOoOdMmmfnqBPwUzb4/yCss4kf5DyVuyj2j4DEQHPNF3KsNI/vEtjzIVtlzTdurlO8pP3jvVtp1A4AtIINwQZB8iFOrSyQhCEIQhCEIQhCEIQhCEIQhCEIQhCEIQhCEIQhI9wAJJAAuSbAAcShC5h2y9s+Ews08EBiqotqBig0/jF6n9Nj95WKds52uSQlcW7UduMfmJP8TWdoP+SzwUhxHgHvRzdJ6q9ToNYmEqEw2HDiA5zWiJkm3lbj0RVqFjZa0k9P726qGpULRkCVMU84p0m6Wgujk0Mb+qyKnC61d+N5w+OI/b8Kg6zqVHYnGPGStTG5zUdZp0j/TM/E/orltwqjTEuGI9YVilZ025uz71H9++/idfe5v5rR7FmWQy6KzgZyCcw2LLI3gGYDiPTkmVbdtSZjyBTalIP/xYOreLU3w3BF5g879U7spZgdnty9E4M+XC7NTGUZnUe/S9zTO2oR6N0j6rGv8AhtCnSxsacuWfnP2WfdW1NjMTQffep4fvl6Fc65oHv7LMKCE0IlIQnCdkoKkMmzzE4MzhqrmcS0GWH8TD4T5xKkp1ns0KmpXD6Z+UrpPZv2p06kMxrO7dt3rATTP4m+835jyWhTvGnJ+S1KN+12T8vRdEw9dlRofTcHNcJDmkOaRzBFirYM5hXwQRITiVKhCEIQhCEIQhCEIQhCEIQhCEIQhCFAdr+1+Fyul3mJfczopNvUqEfdby5kwBIvcJ7KbnmAiV5z7c+0bGZqS157rD8KDD4bGQajrGodt7WsAtGlbtZ3phKhMBlHe6TPhIkx70ztB9Lqnd8R7AOEfNOXLTWftqs+td9nIjP6KcbllPRo02+fx9FhHiFftO0nP6eSzTc1MWOc0YwUqTdTwIFmiNrbMHBOtXXNd+CkepP3cd+76IpGrUdhae/wDtU8rtAFvoSwhCWEISwhCIQtjCVwzVLdUgt3jffbdQVqJqRBiDKjqUy+M4gykw2LfT9xxHTh6g2SV7WlWEVGg++eqKlJlT9wlSeHzqqIbUAMkGTDTB87eqy6vCLcy+nlA0EkT6/VU6llTMuZ+f7U6KhgENJHEgtP53XPOojEQ50HYQ78ZLMLRJk+qcF/3CruaWmCm6LGEp2Sypjs52mxOAdNB3hJl1J12O8xwPUQbeimo1nUzkclYoXL6Ry0XZ+yfa/D5g2GHRVAl1Fx8Q5lp+23qOkgStSlXbUGWq2qFyyqMteSsSmVhCEIQhCEIQhCEIQhCEIQhCEKje0r2i0cpZoZFTFPEspz4WA7PqxcN5Dc9NxNSomoeiQmF5qznNq+MqurYmo6pUdu53yDQLNaOAFgtNjA0QEwlaSlASK15FhiGa3mS7xXF4iBJ32+q5Titw11Ts2aDLp5aa67rDvKoL8LdApWFkaqkqlnuJc+qQ4QGSAPz9V23CrWnSoBzcy7Mn3yW7Z02spgjdaLKLiYDSSbgAEmOa0C9jRLiAFZL2gSSsSIUgEpZlIlhKhLCEIhCEQhZE2H/ZNw5pAM09TxI06HtDmjbg5s76T+RkKrUofPjY6DvuD3j7iCo3UjOJpg/Q96cpOpsAcHF157tzSAY+8QYIn4xwUb2Vaksc2Mv3A+m4Pp1THB7zhIjqD6K24SqKjGvH2h/uuLuqJoVXUzsVhVWYHlvJZ6VDiyhNlYkJJSyloVn03B9Nxa5plrmmCDzBUjHEGQpGOLTIXY+wPb1uLihiiG19mu91tXyH2X9OPDkNWhcB/wArtVtWt2Knyu19Ve1aV5CEIQhCEIQhCEIQhCEKje1Ht+zKaOinD8VUH8thuGDbvKg+7MwOJHQxNRpGoeiQmF5jx2MqV6jqtZxfUeS5znGSSea1GtDRATEypAEinMkykuOuoLDYHieoWNxPiIpt7Omczy2Czby7AGBhzVlAXKkrHJTdOuC8svLRJMEC/n9R1Vl9s9tEVNiY6++ncnupkMDua1MJhHGu+rPhMgWBPh8Jv9m4tzC0bi5ptsm28fMInUa56b9eTlPVrNFAU9x98/H8qNxmIIqv71oJMBpBbLQD4ZB92Z3kbyOC17W3Bt2Ci6AMzkYdOsc42yMxB3VulTBpN7M6a658+/6pj+DcZFTxSQA5oLo06S8gAXtAnjHK6t/qGwHU8spgwJmcPdntt35KXtgILMuhy1mPf+KWqZfhqX+KAAY0gl2q2+28n8lisvb+4H/AkkakAYc+/SB9VRbcXFT9hnnpCZxHZvU6WeBp3aTJHkf91NR+IG02YavzOG4EDyy+ykZxLC2HZnmsMV2ZiNDjH2i7gImQAn23xCHyHtz2A3ziM8k6nxOZxDuhVxdNC1lI4urRexumQ5rQ2CAJ62F+O8fkc6jSuKdU4oLXGd8umZ9JjlnIqU2VWPM6Ez7lR0K8Wgq2naOFe+NLSZMCBb4qGrVp0gS9wEJj6rGfuKtGW030YbViHTfXPi3O43N9jFue/IX9SjdS+hq2P4xlp5DunPlpi3DmVZdT26bf15/aSIWMqcrAtTpCdKxIQE4FYgkGRYi4IsR5JwMJwMLsns57a/xYGHxJ/ntHhcf80D/9gb8xfmta2uMYwu19VuWl12gwu19VfFbV5CEIQhCEIQhCEKA7bdqKWV4V+Iq3Pu06cwajz7rRyHEngAd9k+mwvdAQV5QzrNauMr1K+IdqqVDqceHIADg0CABwAC1mMDRAUZK0lKAkUxkeWF51PEM+Z6DkOqyuJX7aLcDD8/p39eQ8SqF5chgwtOforSxsWFguSc4kyTKxCZSVKukgQ4zxDSQPxEbKWlRxtLgRlsSAT3A69c0rW4gTIy6+idAlR5NAJ19/VR6KNrmpR8DANBbZ73QGHxWHHi0AeQW3QbQvf+tT94d+1okuGWZ+uI956K4zs63zO1nQDXT+5KYw1B3honQ7SC6pLXQC64DhMvdxvA+SuV6rIdcjEJIDILZMZZZENbzIk67SFJUqNzq5ichpty5DzKwzMvw7AbEtgMfqIe2fFDgLPHhPPrKlsRSvXnUB04hEtdGUg6tOY5HlCfb4K7iOeojI7ZbjX8LVyLNG03HvJl5Am2kDryAngrXGOGPuKIFOIaCYzkn8nrKmvLV1RowbK4aVwErAlGlKDBlEqgZvgzRqFsQOF5t8B++a9Ksbo3VBrwc98oz8z6rqbWsKtMO3Wmr8bKdCSMoSq49mwDQHME8I3v62IXC8elt2Z0IHvp75rn7+RWKfxGEpVnXu5hGzrtO+2wnqOCqUrm5t2aQ1w3Gu2uRy71EyrVpNy0P1T95iOG8j58VWc1pbjmM9IP8AijyiUhum4cOqFjpQSCnStfFU5FnaXT4T13gjiLbKe3eGu+ZuIb/noeRUtN0HMSN05QqvYWvadL2kOBaYhwuC09CmSA6W+CUOh0tXeewnagZhQl0CtThtVo48nt6Oj0II5E7FCsKjZ3W/bXArMnfdWZTqyhCEIQhCEj3AAkkAC5JsABxKELyr7Ue2JzXGFzCf4elLKAuLW1PIPF5E+QaOC1Lelgb1TCVT1aATVvZZgHVXTEtBE8JvtP15D0mpeXbKDYJzIPh1/HM9JIrXFw2mInNXOmyAuJe/E4lc84yU4FHqmoaDeYI4QPre6kOHKJB3z9NI8fNISNk4AeG3NN+UajOdPfvomykdVa0SYHDqLbAC/DgpW29eoS0Tnn0OfPTfU9yUNc7JQOJxjGOnDkOrVHRIEBonaDa/GT1suqoWVWrTwXYw0mDTUuMayMxGwAjYStOnRe5sVsmNHnl9tvJbObtFXCNe8gEAOm+8XAFtzb9yqXDA624o+gwGJI202J10B5g+ihtSaV0WNGWngqrhaZe9oAJkiwEn0C6uuSWOdMADfIfdbdRwawk8l0ik7UAYiRMHh0Xltan2VRzJmD59VyLhhJCyhRjVJKpfaSn4mPlx1AjxNg2Mz1F/TovSeCkBjqUAYSP2mRp9Dl46gnVdDw93ylmWXI++ShltQtBImwlU12WxWiqWHZ4+BaCQfhPyXO/ENl2tv2o1afoco9FncSpYqeMaj7qZzSp3DhV0EtcC2oW+mgnnxHr5LA4bTN7SNuXw5pDmT44h3aH6xqs+3b2zezxZjMT9fsscJWp1Ks09JDWCSBDpcbATwABJHVLd0q9G3IrSJdpMiBuY3JMA8hyS1WPZTh8iT4Ze8lIELFVVYOCUFOBWnj8PrYQPeEOaeou3f4K9aVuxqh5/acj3HX8qxRqYHgnQ5Hu3UdSznxBtVvd2vM7/AAsFoVeEf8y+i7HyiNPf+K26y+XFTOJWfsznj8FiGV6dwLOaDZ7DGpv5jqAVmUnupPz8VDQqmi+fNeh8Di2VqbKlM6mPaHNPMET6HotoEESF0TXBwkJ9KlQhCEIXL/bx2r/hcIMLSMVcUCHRu2kLP/uPh6jWrFtTxOnkkJXnNagCjUvk2Vd74n+583eXTqsziPERbjAz9/p/fTx76N3d9n8rdfRWqlTDQABAGwGy5N73PcXOMkrEc4kyU6Ao9UxZgJJTZSsp3J5/lsPLf4pzqktA5cvXvSF2UKp53m1R1RzGuhjTA0HeOJO/5fVd1wnhVCnRbUcyXET8208ht68+S3LS0phgcRmea1srx7qLi4XcY3AMiZcNRPhkdCtC+sGXVMU3adCcjGRgax4Ka4t21Whp09xlut3K8JTNXuqtN3eTqEmBZurS4Rt1CqcRuqzbb9TQqDBEaSczGIGdRyPqq9zWeKXaMcMMR9YkKazvE06bTSqN/lup+HTEyCBDRsIkFc9wizrXDhcU3E1A/wCbFpBEydzOnuVnWlOo9wqMPzA5zy/tVfKaAfWY24BPAwbX39F218/sbV7wBkOUjy/1bVy8spOcuhUaIY0NGzQAPReTV6zq1V1R2pJK5V7y5xcd1G55mww7fDDqhMBpO3GSOX6rX4NwZ96+XghkTPPaAef46hW7O0Nd2eTeaqDqtXGVbkaiLAmBb7LV2tN1vw2hDGkNGu57yt4Mp2lPLT3mVtZlkL6FMPc5u8FvKdoPFR8P47Svrg0abTkJB/PLp9lDb37a1TA0H36KHIWy6nOavytvKarWVmOfsDeP3sqPEqFSrbPZT1I9+PLruNVBcsc+k5rdVd6+JY0NJIh9m3sbTY7Lzi3s6tR7g0H5dcsxtpr3jULnGUnuJAGmqrmaUv4auKhbqY92rSLC30cCZHnwXTWFd1/Zmi0w9oiTmf7BiCta2d+oo9mDDgPfgrG1wcARsQCPVci9hY8sOoMLJILTBWJCAlC06+Laxwa+GgtJkm1jBv6hX6dm6rSL6eZBAjvH2zn+lYZSc9stzzTWuliGuAIcNjzHl+qUtubNwLgW7jkU+KtAgnJY4HC90wMmYJvEblJeXIuKvaARolrVe0fiiF1P2Pdooc7BVDYg1aE9P8Rg+IeB/wDIVdsn4qZHL7rW4fVxMLDsuqq2tBCEJCY3QheR/aD2iOY4+tXBlk6KXSmyzLHabuI5uK1qFPA2FGSoLCUDUe1o3cY8uZ+CfWqijTNR2wUdR4psLjsrxQpBrQ0bAAD0XC1ahqPLzqSube4uJcd0+0KIqMrJqTUZJpWGLpOc2GmCSBPK9yOoEx1hWbOqym8veJABy58h4mJ6SnUnBrpPv2dei22tVMulQEqndp8LorFwENeARa07Eedp9V6H8PXPb2gaTLmyDz5j6ZeC3+HVcdGCcwnuy2XipULnz/L0kDreJ+Gyj+Ir99tbhlOPnkTyEbeeuyZxK4NOmGt/lKk+10NbTcCQ8OOkjhsT9BCy/hUGo+qyAaZAmd9vrnPgqXC5c5zf4kZquZjVqOeRUkFs+HgCTqdHqSV2VlRoNph1HQxnzAEDPfIBa9BrA2WaH/B9E3gq/d1GO4Bwny4/KUcRp9pbPZzEDvT6tPtGFvRdCzHGClRdVHiAAIgi82F+V15RY2hr3TaDss88tI1XKUKJq1RT0XNH1JP5lesPuIyYF2AaAkY8ggjcXVNwxTO6UgEQU9isdVqx3jy6LCeCjtqFO2nsWhs6wFHToU6c4BEplpV2jUMwVIQtx+X1BTFSPCbzyuAJ85EJgvaBrdhi+bbrkTl3Rmq4uGGoac5+/wAZooY97dAPiYwzoO19/qfim1rKm/G5vyucIxDXp5IfQa6SMiRqrFhMCK3duBHdUyTTFyT4ph03ERESdlyN7fG07Sm4f9XgYtABlEiNZ10B+2TVrmliaR8ztfLbv8FMkLlpWeFg4JwTgqt2kqVGOLSZZUAIB4QbwfP6rsOCNo1aQeBDmyD1nn4fULbsGsc0OjMLfyXLu5aSTJeGm3C31usrit8K9QNaIDSfHP8ApVbu57VwAGkreIWXJJzVYFatHNnUMVQfQdFWjUDw0yA6GyWk8A5pLfUrXsqbqVN1Zw+UjXxWjaYqQNUjL+16fy7GsxFKnWpGWVWNqNOxhwBEjgb7K4RC21spEKme13PP4LK67mmH1QKDOBmpIdB5hgeR5KWi3E8BIV5WWuFGprsvTmo48A35kj8gVk8bfFAN5n7H+ln8RdFMDqrQ1cqZGYWKU6AmJizagxCaVkRxmBfkAinnIAk9xKTpCcpmfpNr/BNqsLDB++XTP++9McIURnFI1q9Kjcs994AtFxcg2sCB5ro+D1GWljWu/wCf7W/TQb5mT3dFftXilRfV30H09+CmcHgmUhDGxeTuSTzJNysG6v6926apnYbAd2yz6tZ9Uy4p80wYkAxcSAY4SOSrMqVGA4XEA65kT0y1UQcRoVQ+0rYxNTfcbiOA26L1fgDgeG0iSNNj1P15jmun4eZt2+91Dl0qSpUc85q/EJwYh+ks1HSSCWzYkWBUHYsLxUgYgIneE3s24scZppSQnoQhCRCEiFZsqDqOGNSoNdNzgO6LTzHik+XltdYt0+jdXrKDDgqNB+cEcv2/WeeuUFY9zhq3PZsMOA1n6e/JGbdndLTUpE6Q3UWG5FxZpG4g/Lco4b8Q9pV/TXA+aYBGQMcwcwSRy30CLXiOJwp1NZiVY8JT002CNMNFrAi2xi0rjb6pjuXumcznz7p25LIqumoTM5rNwVYJoTbgnBPCjc5wzKlOHmIPhggS42AvzlanCq9WlW/5iZGeUwNz4K3aVHsfLfHuT9QhjZMANHEwLdSqrWurVYEkk8s/JRtBe7vWvhMQKjZ2OzhyI3Clurc0KmDUag8xsVLVpmm6PLqE3iMIx5DiPE0gg8bGUtG6qU2lgPymcu9OZWc0FoORXZ/Y3mveYWpQcfFh32Eye7qy9s/1ioB0aFqWz8dIHll5f1C3LKpjpDpl78F0BTK2uFf8R+azVwuFBs1rq7hwJcdDD5jQ/wDuV20bqU1y4yFoBMVp7OMDWRFyA8nzJDR8BPquZ40S54cTkDAHkSfMx4LFvyXOnw/Pqppqwis4pxoTSmFONCaSmla2aMpFn80SCYbAl0kfZA48fRaPC33La3/pzG5kwIHM8tlLbOqB/wDzPfy8Vj2foimwsDtWlx+yWkSAfEDxU3Hajq1VtYtgFvMEGCdCNk6+eXvD4iRznyKlgFit5RP43/1UVkCehPL9/uycGMcScw3nr+NyMtp1ylJl4JxrBbp1/cphqOAc06noPY20hMLlAdtcC00e8sHNI4CXAmIJ34z6Lo/hu+qir+mzLTJ10jcem2sytThNdwq9nsfoqMu3XSoSoQhCEiEiEITUKQpZs9tB1AbOMkm9jHhAO17+qz6nDqb7oXJ1A068zzyyVV1ox1cVjqPcqXy+vVxkU5cKTQBUIc0EuIN7/ZtGkcpWbW/T8MLq0NNQzgyOQG2W+ZJcc840VCuynaS/LEZw5HT87yrW4LiZnNYgWnj67GN/mP0B3hDuIJHA8PNXbK2rVqk0mYsOZG2XrPLUqehTe93yCYzUTUwuMaP5dVrwZMuABvwEyIvIutptzwmof+1IsIygTH0jPnlKvNq2jj87CEycSzEt7mqSKgidMQSPunb0Uv6SrYVTc0QDTPOZA67+uWqk7J9u7tWCW9VB4nHViw03EloOm4E22BO82W1TsrZtXtmD5iJyJ335brSp0KQfjaMzmpHsy951zJabyfvf7H6LH48ykAwDJw26f6MlU4gGDDGv2U25c4FnBWz2UZj3OYtYT4cRTqU45vaBVYT5NZUH9S1eHmQ5vcfsfstbhr83NXcleWsvLXtmx5rZvibyKeik3ppY3UP7y5adqIYmOVJAVsJqu2XNEOgQNREfhhtv7VxV+TiaCZyB85P3XOVyZE8vXP7reas8qsU41NKaU61NKYU07DDvBVcSdDSGtAmJ94iLkkQPRW6dy7sP0zABicJM68hyABzTxUODsxuc/sO5amDYwPdW1ufqJsGkgAwBqbE207x9JWxc/qHUBZhjWgARJAk5k4TMZzoTPiYU9VzywUcIEddTnofH3opumZuOPp8VzTxhJaTp4+Szjlkh9DVuTERpDi0fK5lS0rs0owgTMyQHHwxSBG0AHqkFTDp+fVUapj303uFAGkNQIAebSIuTYg732XrTOH0q9FpuoqkCCS0Z9QNQRplruNI6Vtux7AavzZZ5ezPdqpjMcpnCucKzXuk1aj99VrNBE2EW4T8uQp8SjiXZmi5jf2sERHWDGo13jTrQoXcXIaWED9oHLrt+VTF1a6FCEiEqEJEqEiEiRCE1Cyp7zyU1uzE7MJHaQugZDVqOot70O1CRLt3Dgb77x6Lznj1GhSvHCgRhIBhsQDoRlppMdVyt61jax7OI6bKs55mNQ1odpIpPOkASNx73M2+q6/hPDrdloHMkdo0TJg6bctcvBbNnbUxRkT8wz/paOKoNZUApVJa4NIcTEavvxtCuUaz6lEurMhwkEazH/jznZWaby+mS9uYnLu5LHNY7ww8Ps3xDiQ0An4hR2U9gJZg1y5ZmB5JbaezEiNcvFLgsvq1x4fdaYlxsJvYfooLy+t7QzU1PIZn31KK1xSon5tSrRgsC2izQCTeSdpNv0XGXd665rdoRGw7li1q5qvxFR1SpUwzhqJfSJ943czz/AHw4LQayhfMJaMNQDTZ3v/ZVtradduWTvoVM5JjxTxOErMdZmIokkfdLtD/+lzlDZMdSrljxBg/Yp1nNOvDsl6bV9bi8c9rq/eY7Fv8AvYiu741HFa9EQwKMqPwrw17Sdg4E+hUlVpdTc0bg+ijqAlhA5K35L/gsJ3Mk+pK4/in/AMp45R6BYN3/AO84e9FIhZqqFONTSmFOhNKYU41MKYU4CgMc4SAmwofHdo6QY7ungvjwy10bxy+q6ex+F7l1dv6lvybwROnfpsYk8ul+jw6qXjtBlvmFB4btBVkmqXPgeEB2huqRd2iNQ6Lrqvw9alobQa1mYk4Q4xB/bimD11WlU4fTiKYA55SY6ToeqZx+cPrAgtY0HfS25g6hJMneTaNytCx4RStSHBznEaYjkMoyAAGkDOYAEQpKNmykZknvOmy06OJfTOqm4gifLYiY5wSp+IcPp3LJcJgeYmY+nip302VBDxK01QVhKlQsmskKzStnVWFzdfcj8eKQmE62mAtWlZ06bRIkqMuJSOphR1bOk7aO5KHFMubCyK1B1J0HTmpAZWKrxOSVW7sYKZDmljdbYcHmCYNrco/Nc58V07igymWvOAyCBkJ1z5z10hYPFu0BBDjhOUe/eSs7lwyxgucHDVH1DTA1PDnSRuTsZJ4W+ZXrpuKNOiK7nYWEDXbl459dBC64VWNYKhMCArDgezrG0z3t3OA/ot9nmeq4+8+I6jq47DJrT/8Arv5D2eSyq3EXF4waD6qBoZLXfPgLY+/4Z6CVv1+L2dIgF4M8s/OFpvvaLI+ae7NT2Q4KpRa4VIuQQAZIMXn5LluM3lC6e00pykE+kfVZl7Xp1XAs2Ui5Y4VQJiowEEG4Igj6qZjy0hzdQVI0wQQoSngX0tTBdjiwgzcGbyP3w9Nt95TrgVNHgOy8OfvdaRuG1Ifo4SvRf/OLeis4FtLyxi6uuo933nOd8SStZggQo00pQkV4yukWUmNO4F/W/wCa4fiFQVLl7m6T6ZLm7l4dVcQtTOs3NEtbT0l27pvG0D1WhwnhTblrn1QY22nmfBT2loKoLnzGycyjPGvae9hrmxJ4Ec46cUcQ4G+nUH6fMGfDpPXb68026sXMcOzzB+im6Lw4AtIIOxFwufqU3U3FjxBHNZrmlpgp3UAJJAHM2TW03PdhYCT0zTIJMBVftPmYcdFN0iIdFwbzE+Y/d13vw3w11Kn2lZsGZE6jKJjuPQ8xkCtrh1qWjG8Z7e/foq+F17VqJQpmpFkFM1CUKZqam3UjwWZV4fUEuZn0Tw4IFEpW8NrF0Zd/vNGMJ8NhbzKQYwNGwUcoKY4IWJULkqxUDkqbcxUKlq0uxaJ4cpTs/jxQrane6QWk3MCxtHUBZXH+HOvrQ02fuBBHfmM/AlUr6ga1LC3UZqyDOjVZOGpuc7Vp8Vg20guIO3r+U8QeAstasX1UNbE5au5gTnl3Z7bxkfohSfFZwAict+gWWSZd3LJfeo+7yb+k8f1VfjfExeVQ2n/7bcm7T1j05BJd3HbPhv7Rot5yxwqwTbk4J4TTk4J4Tbk4JwTTk4J4Tbk9PCf/APGj1W/2hWx+pKoOIpaHuafskt+BhbjTIlXlgpQkV5yyuKlNjhyAPmLH5hcNf0TSruaefrmFzdwzBULVT8ZULqjydy4/Vd5bMDKTWt0AC36TQ1gA5JkK0E9WLsjiX6zTnwQXRaxsJnfpHVc78SW1I0O3P75A3zGeXLrKyeJ0mYO0309VFZlinVKji5xMExJsBPAcF0NhbUrei1tNoGQnr381et6TabAGiMlrK7IxAKZZBWWpqUKZqRZBTNQlCmakQ9xGyZcValNocwSgAFZt6q5RLsAxa7ppSypS5IkKicUqxKgclWJULkqQqFyVYlQuSq89msEaVEE7v8ccgRb5fVeW/Et+Lm8wN0ZLe8zn9cvCVzfEKwq1oGgyUk5c+FTCbcnhPCacnBPCbcnBPCbcnBOCacnBPCbcnhPCT/wt/wC5W/2a1v0yrPamj3eNxTPuYiu3+2o4fktqiZYFoFRinCRWDsvjIJpnj4m/mPz9CsHjtrLRXbtkfsft4hZXEaMgVB3FauKyiqKukNJDnHS7hHWNlpW3FKDrftC7NozG/wDfRT0run2Uk5gZhMZhlz6BAfF9iDYxurljf0rtpdT21B1CloXDKwluy2Mnxf8ADVHF4I8JGkyL2In4fNM4jaC+oBjCP3AzrloY8D9lDdUf1DAGndaBbG/H48DPzWw1wJyVoFYFqHUgcxqnSstXNS9sWuhwgJIWQKtseHaFNWQU7SkWQUzSkShSgpEsqQOSIlLiQhMJSrEqJxQkULilWJUTilQATt5KBxASyAui4Bjm0mB/vBrQfMBeN8RqU6l3UfS/aXEjz18dlyVYtdVcW6SU4VUCaE25OCcE25OCeE05OCeE25OCeE25PCcEzVdAJ5AlPaJyUjRJhdl/5LPJdLiC6mAuJe17A9xm+KEQHubVHXvGNcT/AHF3wV+2MsCY5U8K0E1K0xspBmk1V0yXGd5RDiSS2ztybfMki/quJ4nadldFjRk7Mba/QZ/Rc9d0cFUgb6KsZjjDVqF/o3oBt+q7OxtW21AUh49Tv75LZoURSphvmtnB40PHdVrtcRD/ALTHWAdJ4cx5ple1dTPb0DDmjMbOGsd//ifBRVaBYe0p6jbYjl+FqYuk9ji18yIHmAIEcxGy0barSq0xUp6H76+M69VNTex7Q5uiaCuAqRKpMjkUiGthFGiKZkIJlZhWwU1KpQUiVSAoRKfiSJZRiQkTS5KkTCUJFESlQ0wefQ7eqhfmIQRIhWHshQ1vc8xDBYRxfxHKzfmuO+Lbo0bdtFsy/U9G7eZ/KyuKPwsDBv6Db6q1OK88CxAm3JwTgm3J6eE25OCeE2U5OTIfIm/qIPJSvZgMSD3ZqQiDCwckCcE9k+H77FUaMT3lSm0+TntBPwJPoVct6ZLmu6j8/b6q1bMxVG969MLXXRLgf/EblenE4bECYqU3Uja003ahJ5kVP+lXrR2oTXLkAV8JiUKQIW7leYOoOkXBsQdj/sq17ZMu6eF2o0PJVrm3bWbBU72jwdM0zUEBwIuPtTa/PnPRYfA7uu2v+ndJbn/9Y9xCzLCs8VOzOnoq1S0yNUxxjf0lde4uwnDE9dFsOmPl1Uox7sS5rCWnSdIeQA7SZ+ySAQN43CoYadix1RoIxZkAkie+DBOk5AqkWtt2lwBzzjae/b0K18xy2pQIDwIOxBkFXOH8SoXrS6kdNQdR76KahcsriWrUWmCpkqlBQslICkSqQFIhPDkJU7EkQlxIQmlyVImkoSKMlKkUZKFeuzeHFPDt5v8AGT57fKF5Z8SXLq1+5uzIA+/1+kLmr+oX1z0yUiSsFVAm3FOCeE2SnBOCbcU4J4Tbk4JwTbk8J4TbinAJ4Vs9lGXd7mDX8KTHPPL7jR8Xz/Sr9nJdGwz88lo2DSand/i7mtNbSoftryX+LyuqWiX4cjEN8mSKnpoc4/0hTUHYXhIV5fWsFGlUgQlUgSKYxNbvcM3TI7twDh5iA76j1WXb0uxv3F38wSD3HMeh8FQps7O5M/yGXnookLcBV5KFICkWycbUIhzi5pIJDjO3Im49FGy2otcHMaAQIkCMvv3FRdiwGWiD0TdVwJJaIHImY9Vap4g2HGT3QnNBAzMpFMClQpAUJU8FIllPDkIS4kiEuJCJSYkqEwlCRMJQkTCUqtvY+tNJ7Y910zz1D/t815/8W0YuKdSdWx5H+/osLirIqNdzHp/qnNS5UtLTBWbCwJShOCbcU5OCbcU4RunhYOKdCcE04pwEp4TaeeSeuu+xjKzTw1Wu7es+G/gpki39TnD+la1q0BuLnH0yW5YU4p4uf2XRFaV5YVaYe0tcAWuBBB2INiChC8f9scidl+MrYZ0xTedBP2mHxMd5lpE9ZWvRfiaCoyFDqcJFk5sGCntdIlIDIlP4PFGm6RcbOadnDiCOKZXoNrMwnXY7g8woqtIVGwfA8lJ4bCtxc6Q2m5rrgCBoO1h9oEfNUK127h0Y5e0jcycXediPKMlTqVXWsYpcCPr+FK4nI6DWkhpmzRJcRJIAJi/FZVrxu7qVA1xEZkwADAEwJy+/VUqd9WLoJ67KCzXKn0CJu07OHO0g8l0vDuKUr0HDkRsfp3rStrplcZZHktFawKsrJ7yTJ3TmQ0QEgaAICRSgoSpwKEqdiQhLiSISyhCTEhImkpUBMLkJEwlKrT2SxTdDmWDpn3runp0t8VxHxRbVXVG1RJbEaZN8ev2WJxOk7EH6ju0U+SuRWWAsCU5PCaeTw3+KeyJ+bRPEbqv5pn+k6aUEjdxuPJv6rpbHgYcMdeROg38fx58lqW9hiGKp5JnB5s+tWYPdbewv9k7+vwT7nhtG2tHnV3M9+3h5qSraMpUSdT/am3LnBks0LPB4V1aoynTEue5rGjq4wJUjAXOgbqVjC9waN16RynANw1GnRZ7tNrWA84FyepN/VbjWhoAC6VjQ1oaNltpychCFyH/iB7K99RZjqQl9H+XVjc0yfC7+lx+DyeCtWtTC7Cd01wXAVpBMSqQFCVPBSK09m8E+nqc8RqAAnexPBctxy8pVg2nTMwfDTmsW/rsqQ1p0U80rnSswhZakNG8xCbCj8RktBwIDA0k7ibeQmI6BbNtxu8puBc/E0DQ7+ME67lW6d7WaZJkBVTMcK6lUc0tLRJ08iJtB4rubG7ZcUWva6chPQxnI2K26FUVGBwM81rK6CpkqdKESlLgBJQsS9QvuQP25owpNZUJuHkpYCXWn/qjyRhS60/8AUNJhJCJTsYJiUQhIShDXEXBjyUboIgoIByKseV9owG6a8z9+JnzAXI8R+Hy6pjtoA5aeXf4LJuOHEumlpyUhiM4ohmrWHf6R7x9Dt6rHo8Iu3VQwtLep0Hjv4KoyzrF2GI9FXcdn1WoCBDWnlvHIn/ZdLa8Gt6BDj8zhz08v9WtRsKdMgnMqJWoSry2MDjDReHNAPCDyVS7t23FM03EjuUVaiKrcJVuoVg9rXD7QBXE1qRpVHMOxWE9hY4tOy6R7H8h11XYt48NOWU54vI8RHk0x/V0VyypfzK0uH0c+0PguuLRWshCEIQmsVh2VWOp1GhzHtLHNNw5rhBB6EFCF5M7f9lX5XjH0HSaZ8dF5+2w7T/qHunqORC1qNTG1RkKuKwCkWxgJ7xkROpsatpm0wo7kjsXzMQdNdNlFWjs3TyOivLSuAMTkuaITgKamrMFImwswU1NhauZ4FtdmkmCLtPI/or/DeIPsquMCQciOn55Ka3ruoPxDxVbxHZys0EtLXxwaTq+BC7G3+IrSoQHS2eenmFrs4jScYMj0UQ4RY2I3C3cYiQr4zzCbLlUfULynwhMQhCEIQkSIQiULMFWW1AckkISkoSJhKEiYShCYSlSJhKENBJgXJsFG5wAkoJAElX/s3k9XEPo4end7obPBoHvOPQCT6Li6p/UXDi3QlYmE1qxw7lej8ny1mFo06NIeGm2BzJ3Lj1JknqVqNaGgALeYwMaGjZbicnoQhCEIQhVL2k9jWZthSyza9OXUHng7i1x30OgA+QN4UlKoWOlIQvK2Mwj6NR1Oq0sexxa5rtwRYgrWa4ESExNAqRIrhkuO72nf3m2d15H1/Irj+J2n6et8v7TmPuPeywLuh2T8tDopIFZiqQsgUQE2ErXfvilc0TH+JCE4HKMiDBTSFkHJsJIVY7V4duoPBEwA5o34kOP0uu0+G7ioaRpOBgZg7bZDu6aeS2eG1HYSwjLY/ZV4roagbHVaoWKrylQiUIQhCEISIShPpxKClUspEiYSlQmkoSJhKEiYSlUn2eoh1Wdy0SBxmwH1+iyeLVXNoYW/yMKneuIpwNyvSvs27J/wVLvaw/8AMVRfnTbuGeexPWBwlZttQ7NsnUqW0t+ybJ1Kuasq4hCEIQhCEIQhCFzH2vezgZg04rCNAxTB4mi3ftGwP/uAbHiLHhFihWLDB0SELzm9haSHAggkEEQQRuCOBWmDKjW1leNNF4PA2cOn6qveWrbmkWHXbvUFxRFVkb7K5MeCAQZBuCFxTmlpLSMwufLSDBTgKZCZCyBRJiEiVoA2Sue52ZSGSlaI5/GyHPLhBjyQc0Fov132/RK2qW4emmv597pJ0WhjMlovFmBpixb4fjw+S0KHF7lj5c6RvOflv9VapXtZhzMjrmoh/ZipbS9h5zI+EAytdvxBR/k130P3CvjilPdp+ijsfldWjd4kfebcf9vVaNrxChc5MOfI5H33K3RuqdbJpz5FaSuKwhCEiRCEJUoKe12yRCUlCEwlCRNJSpEwlC7z7FvZ2aLW43GMh7oNGm4XaNw94OzjuBwsd4jJun9o8ch68/wjswXAnb3K7GoVKhCEIQhCEIQhCEIQhCFy/wBqnsvbjw7E4IBuKAlzLNbXjmdm1OTtjseYsUa5YYOiQheeMTh30nuZUa5j2ktc1wLXNI3DgbgrSa4ESExbeW5o+jb3mfd5fh5KnecPp3InR3P881UuLVtXPQq0YTFNqN1NuPnPEEcCuVuLd1B2B+vvMLFq0jTOF2q2AVXUULIFJCSFkHJISQllJCSEsoRCJRCISOqAAkmALknYeaVrC4wBJQGkmAqTnWJZVqlzNrCecWldxw6hUoW7WVNfToujtKTqdINctFXVZQhCEiEqeMkJEhKEJpKENaSYAkmwA3PkmEoXdPZT7KO70YvMmeOzqWHcPd5PrD73EM4cb2GfXuMXyt0TwF2dVE5CEIQhCEIQhCEIQhCEIQhCEKm9vvZ5hc2bqd/KxDRDK7Rfo2oPtt+Y4EXmWnVcw5JCJXnLtX2SxeWVNGKpwD7lRsupP/A+N+hgjiFo06zX6JhCOzFa72dA4crWP1HwWRxqnLWVBtl9x6FZnEGZNd4KfBXPLLhZBySEkLIFIkhLKISQl1JIRCNSISQqz2lxji/uwfCACR13v8l1PBrZgpCrHzGc1s8PotDMcZqEW0tFCEISIQlCEJZQhNlCkuz+QYnH1RSwlJ1R53geFo5vcbNHU+W6ifUawSUoC9Dezr2W0Ms01q8V8VHvx/LpHj3IPH/Wb8g2SDnVa5flsngLoagSoQhCEIQhCEIQhCEIQhCEIQhCEIQha2YYCliKbqVem2pTdux7Q5p9Dx6pQSMwhck7Sexfu399lT454eqSQRxFOob+Qdx+0pKr+2pmm/2VBXoiowtVKzHL62GfoxFN1N3J4ifwnZw6iQudfScww4LBqUX0zDgtbUmQooShyQhELLUkhJC0MXm9KmS10kjcAfqtG34ZXqtxtgA6SfwrNKzqPGIaLUrdomwdDTPDVEedt1dp8DOL53COisM4cZ+Y5Kv1HlxJNySSfM7roGsDWhrdAtRrQ0QFglSoSIQlQhJKFs5dl9bEPFPD031XnZlNpc7zgcOqY54bqlhdZ7HexCrUipmb+6bv3FIh1Q9Hvu1vpJ6hU6l1s1ODV2rJMlw+CpClhaTaTBwaLk7S9xu51tySVTc4uMlOUgkQhCEIQhCEIQhCEIQhCEIQhCEIQhCEIQhCEIQmMZg6dZpZWY2o07te0OHwKQgEQUjmhwghUnO/ZZha0nDOdh3cP8ynPVjiD6BwVd1pTJ5Ko+xpOM6dyoec+zLNaIJoNo4jloqd24/iZUgDyDynNsaE5kx73/pQ/wD85s65KkZxlWa0TFXC16YG5bRcW/3iR8CrtGxtG9e9SMsabdRPeqq9xJOqZ4zv6rTaWgQFZAjILFOlCEShEpMQSqWy/szjcRHcYWvUB2LaLy31dEAeqYazBqUQrdlHsZzWv/iMp4dvOrUBMcw2nqv0MKF10waJcK6DkHsMwdKHYyrUxB+63+TT9dJLz5hwVd1086ZJ2FdJyjJ8PhGaMLRp0m8RTaGyebiLuPUquXE6pVvJEIQhCEIQhCEIQhCEIQhCEIQhCEIQhCEIQhCEIQhCEIQhCEIQhCEKpduPd9E9qF597Ze96lXaKYVp9lPf+H1TqyAu/wDYLgqL05XxRpUIQhCEIQhCEIQhCEIQhCEIQhCEIQhCF//Z"/>
          <p:cNvSpPr>
            <a:spLocks noChangeAspect="1" noChangeArrowheads="1"/>
          </p:cNvSpPr>
          <p:nvPr/>
        </p:nvSpPr>
        <p:spPr bwMode="auto">
          <a:xfrm>
            <a:off x="1524000" y="-144463"/>
            <a:ext cx="304800" cy="3048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hlink"/>
              </a:buClr>
              <a:buFont typeface="Wingdings" panose="05000000000000000000" pitchFamily="2" charset="2"/>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lr>
                <a:schemeClr val="accent2"/>
              </a:buClr>
              <a:buFont typeface="Wingdings" panose="05000000000000000000" pitchFamily="2" charset="2"/>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lr>
                <a:schemeClr val="hlink"/>
              </a:buClr>
              <a:buFont typeface="Wingdings" panose="05000000000000000000" pitchFamily="2" charset="2"/>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lr>
                <a:schemeClr val="accent2"/>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lr>
                <a:schemeClr val="hlink"/>
              </a:buClr>
              <a:buFont typeface="Wingdings" panose="05000000000000000000" pitchFamily="2" charset="2"/>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096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250" y="333376"/>
            <a:ext cx="1073151" cy="1066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284614" y="2622564"/>
            <a:ext cx="11563399" cy="347787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hlinkClick r:id="rId4"/>
              </a:rPr>
              <a:t>CBeebies</a:t>
            </a: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have lots of fun and interactive games and activities to help get our younger children excited about Maths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hlinkClick r:id="rId5"/>
              </a:rPr>
              <a:t>I See Maths </a:t>
            </a: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a useful site with a plethora of ideas for fun games that all the family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hlinkClick r:id="rId6"/>
              </a:rPr>
              <a:t>Primary Games Arena </a:t>
            </a: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It is a free website that encourages children to play online maths games linked to their home learning. It breaks the games down into concepts which is really helpful.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hlinkClick r:id="rId7"/>
              </a:rPr>
              <a:t>Hit the Button </a:t>
            </a: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children love this game as it helps to increase confidence through practising times tables and number bonds.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hlinkClick r:id="rId8"/>
              </a:rPr>
              <a:t>Maths Zone </a:t>
            </a: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this site is jam-packed with fun ways to learn more about maths.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hlinkClick r:id="rId9"/>
              </a:rPr>
              <a:t>BBC Bitesize </a:t>
            </a:r>
            <a:r>
              <a:rPr kumimoji="0" lang="en-GB" sz="2000" b="0" i="0" u="none" strike="noStrike" kern="1200" cap="none" spc="0" normalizeH="0" baseline="0" noProof="0" dirty="0">
                <a:ln>
                  <a:noFill/>
                </a:ln>
                <a:solidFill>
                  <a:prstClr val="black"/>
                </a:solidFill>
                <a:effectLst/>
                <a:uLnTx/>
                <a:uFillTx/>
                <a:latin typeface="Comic Sans MS" panose="030F0702030302020204" pitchFamily="66" charset="0"/>
                <a:ea typeface="+mn-ea"/>
                <a:cs typeface="+mn-cs"/>
              </a:rPr>
              <a:t>– lots of information alongside short videos help to make the learning enjoyable and accessible for all children.</a:t>
            </a:r>
          </a:p>
        </p:txBody>
      </p:sp>
    </p:spTree>
    <p:extLst>
      <p:ext uri="{BB962C8B-B14F-4D97-AF65-F5344CB8AC3E}">
        <p14:creationId xmlns:p14="http://schemas.microsoft.com/office/powerpoint/2010/main" val="1066607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6BCE6-815B-424D-B467-C72CE36BC62F}"/>
              </a:ext>
            </a:extLst>
          </p:cNvPr>
          <p:cNvSpPr>
            <a:spLocks noGrp="1"/>
          </p:cNvSpPr>
          <p:nvPr>
            <p:ph type="title"/>
          </p:nvPr>
        </p:nvSpPr>
        <p:spPr>
          <a:xfrm>
            <a:off x="1143000" y="609600"/>
            <a:ext cx="9875520" cy="870374"/>
          </a:xfrm>
        </p:spPr>
        <p:txBody>
          <a:bodyPr/>
          <a:lstStyle/>
          <a:p>
            <a:r>
              <a:rPr lang="en-GB" dirty="0">
                <a:solidFill>
                  <a:srgbClr val="002060"/>
                </a:solidFill>
              </a:rPr>
              <a:t>How can you help?</a:t>
            </a:r>
          </a:p>
        </p:txBody>
      </p:sp>
      <p:sp>
        <p:nvSpPr>
          <p:cNvPr id="5" name="Content Placeholder 2">
            <a:extLst>
              <a:ext uri="{FF2B5EF4-FFF2-40B4-BE49-F238E27FC236}">
                <a16:creationId xmlns:a16="http://schemas.microsoft.com/office/drawing/2014/main" id="{18E55D56-B1D1-4905-A406-0CFF97600304}"/>
              </a:ext>
            </a:extLst>
          </p:cNvPr>
          <p:cNvSpPr>
            <a:spLocks noGrp="1"/>
          </p:cNvSpPr>
          <p:nvPr>
            <p:ph idx="1"/>
          </p:nvPr>
        </p:nvSpPr>
        <p:spPr>
          <a:xfrm>
            <a:off x="1984699" y="1417638"/>
            <a:ext cx="7886700" cy="5165724"/>
          </a:xfrm>
        </p:spPr>
        <p:txBody>
          <a:bodyPr>
            <a:normAutofit fontScale="25000" lnSpcReduction="20000"/>
          </a:bodyPr>
          <a:lstStyle/>
          <a:p>
            <a:r>
              <a:rPr lang="en-GB" sz="9600" dirty="0">
                <a:solidFill>
                  <a:srgbClr val="002060"/>
                </a:solidFill>
                <a:latin typeface="Calibri" panose="020F0502020204030204" pitchFamily="34" charset="0"/>
                <a:cs typeface="Calibri" panose="020F0502020204030204" pitchFamily="34" charset="0"/>
              </a:rPr>
              <a:t>Homework- links to the learning that week. </a:t>
            </a:r>
          </a:p>
          <a:p>
            <a:r>
              <a:rPr lang="en-GB" sz="9600" dirty="0">
                <a:solidFill>
                  <a:srgbClr val="002060"/>
                </a:solidFill>
                <a:latin typeface="Calibri" panose="020F0502020204030204" pitchFamily="34" charset="0"/>
                <a:cs typeface="Calibri" panose="020F0502020204030204" pitchFamily="34" charset="0"/>
              </a:rPr>
              <a:t>Keep it fun using concrete objects (objects they can move)</a:t>
            </a:r>
          </a:p>
          <a:p>
            <a:r>
              <a:rPr lang="en-GB" sz="9600" dirty="0">
                <a:solidFill>
                  <a:srgbClr val="002060"/>
                </a:solidFill>
                <a:latin typeface="Calibri" panose="020F0502020204030204" pitchFamily="34" charset="0"/>
                <a:cs typeface="Calibri" panose="020F0502020204030204" pitchFamily="34" charset="0"/>
              </a:rPr>
              <a:t>Let them make mistakes and problem solve (talk to them about what went wrong)</a:t>
            </a:r>
          </a:p>
          <a:p>
            <a:r>
              <a:rPr lang="en-GB" sz="9600" dirty="0">
                <a:solidFill>
                  <a:srgbClr val="002060"/>
                </a:solidFill>
                <a:latin typeface="Calibri" panose="020F0502020204030204" pitchFamily="34" charset="0"/>
                <a:cs typeface="Calibri" panose="020F0502020204030204" pitchFamily="34" charset="0"/>
              </a:rPr>
              <a:t>Encourage children to speak in full sentences (not just the answer, e.g. “three plus two altogether makes five”)</a:t>
            </a:r>
          </a:p>
          <a:p>
            <a:r>
              <a:rPr lang="en-GB" sz="9600" dirty="0">
                <a:solidFill>
                  <a:srgbClr val="002060"/>
                </a:solidFill>
                <a:latin typeface="Calibri" panose="020F0502020204030204" pitchFamily="34" charset="0"/>
                <a:cs typeface="Calibri" panose="020F0502020204030204" pitchFamily="34" charset="0"/>
              </a:rPr>
              <a:t>“Don’t tell me show me”- sometimes children will say “I just know” when you ask them how they got to an answer</a:t>
            </a:r>
          </a:p>
          <a:p>
            <a:r>
              <a:rPr lang="en-GB" sz="9600" dirty="0">
                <a:solidFill>
                  <a:srgbClr val="002060"/>
                </a:solidFill>
                <a:latin typeface="Calibri" panose="020F0502020204030204" pitchFamily="34" charset="0"/>
                <a:cs typeface="Calibri" panose="020F0502020204030204" pitchFamily="34" charset="0"/>
              </a:rPr>
              <a:t>Don’t worry about abstract (writing the answer) encourage mark making such as dots, lines etc don’t worry about the numeral this early in the year</a:t>
            </a:r>
          </a:p>
          <a:p>
            <a:r>
              <a:rPr lang="en-GB" sz="9600" dirty="0">
                <a:solidFill>
                  <a:srgbClr val="002060"/>
                </a:solidFill>
                <a:latin typeface="Calibri" panose="020F0502020204030204" pitchFamily="34" charset="0"/>
                <a:cs typeface="Calibri" panose="020F0502020204030204" pitchFamily="34" charset="0"/>
              </a:rPr>
              <a:t>Find links in their own experiences of mathematics (can you set the table? How many forks will we need?)</a:t>
            </a:r>
          </a:p>
          <a:p>
            <a:r>
              <a:rPr lang="en-GB" sz="9600" dirty="0">
                <a:solidFill>
                  <a:srgbClr val="002060"/>
                </a:solidFill>
                <a:latin typeface="Calibri" panose="020F0502020204030204" pitchFamily="34" charset="0"/>
                <a:cs typeface="Calibri" panose="020F0502020204030204" pitchFamily="34" charset="0"/>
              </a:rPr>
              <a:t>Be positive (let’s work this out together)</a:t>
            </a:r>
          </a:p>
          <a:p>
            <a:pPr marL="0" indent="0">
              <a:buNone/>
            </a:pPr>
            <a:endParaRPr lang="en-GB" sz="9600"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89072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6"/>
          <p:cNvSpPr>
            <a:spLocks noChangeArrowheads="1"/>
          </p:cNvSpPr>
          <p:nvPr/>
        </p:nvSpPr>
        <p:spPr bwMode="auto">
          <a:xfrm>
            <a:off x="287384" y="437699"/>
            <a:ext cx="11299371"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3200" b="1" i="0" u="sng" strike="noStrike" kern="1200" cap="none" spc="0" normalizeH="0" baseline="0" noProof="0" dirty="0">
                <a:ln>
                  <a:noFill/>
                </a:ln>
                <a:solidFill>
                  <a:srgbClr val="000000"/>
                </a:solidFill>
                <a:effectLst/>
                <a:uLnTx/>
                <a:uFillTx/>
                <a:latin typeface="Comic Sans MS" panose="030F0702030302020204" pitchFamily="66" charset="0"/>
                <a:ea typeface="+mn-ea"/>
                <a:cs typeface="Arial" charset="0"/>
              </a:rPr>
              <a:t>How can you help your child with Maths at home?</a:t>
            </a:r>
            <a:endParaRPr kumimoji="0" lang="en-US" altLang="en-US" sz="3200" b="1" i="0" u="sng" strike="noStrike" kern="1200" cap="none" spc="0" normalizeH="0" baseline="0" noProof="0" dirty="0">
              <a:ln>
                <a:noFill/>
              </a:ln>
              <a:solidFill>
                <a:srgbClr val="000000"/>
              </a:solidFill>
              <a:effectLst/>
              <a:uLnTx/>
              <a:uFillTx/>
              <a:latin typeface="Comic Sans MS" panose="030F0702030302020204" pitchFamily="66" charset="0"/>
              <a:ea typeface="+mn-ea"/>
              <a:cs typeface="Arial" charset="0"/>
            </a:endParaRPr>
          </a:p>
        </p:txBody>
      </p:sp>
      <p:sp>
        <p:nvSpPr>
          <p:cNvPr id="19463" name="Rectangle 7"/>
          <p:cNvSpPr>
            <a:spLocks noGrp="1" noRot="1" noChangeArrowheads="1"/>
          </p:cNvSpPr>
          <p:nvPr>
            <p:ph idx="4294967295"/>
          </p:nvPr>
        </p:nvSpPr>
        <p:spPr>
          <a:xfrm>
            <a:off x="287383" y="1600200"/>
            <a:ext cx="10855235" cy="4876800"/>
          </a:xfrm>
          <a:prstGeom prst="rect">
            <a:avLst/>
          </a:prstGeom>
        </p:spPr>
        <p:txBody>
          <a:bodyPr>
            <a:normAutofit fontScale="47500" lnSpcReduction="20000"/>
          </a:bodyPr>
          <a:lstStyle/>
          <a:p>
            <a:endParaRPr lang="en-GB" dirty="0">
              <a:solidFill>
                <a:srgbClr val="000000"/>
              </a:solidFill>
              <a:latin typeface="Calibri" panose="020F0502020204030204" pitchFamily="34" charset="0"/>
            </a:endParaRPr>
          </a:p>
          <a:p>
            <a:r>
              <a:rPr lang="en-GB" sz="5500" dirty="0">
                <a:solidFill>
                  <a:srgbClr val="000000"/>
                </a:solidFill>
                <a:latin typeface="Calibri" panose="020F0502020204030204" pitchFamily="34" charset="0"/>
              </a:rPr>
              <a:t> Deliberately make mistakes. Children need to understand mistakes are normal and everyone makes them e.g. get mixed up when counting, muddle two numbers when ordering them. </a:t>
            </a:r>
          </a:p>
          <a:p>
            <a:r>
              <a:rPr lang="en-GB" sz="5500" dirty="0">
                <a:solidFill>
                  <a:srgbClr val="000000"/>
                </a:solidFill>
                <a:latin typeface="Calibri" panose="020F0502020204030204" pitchFamily="34" charset="0"/>
              </a:rPr>
              <a:t>Watch </a:t>
            </a:r>
            <a:r>
              <a:rPr lang="en-GB" sz="5500" dirty="0" err="1">
                <a:solidFill>
                  <a:srgbClr val="000000"/>
                </a:solidFill>
                <a:latin typeface="Calibri" panose="020F0502020204030204" pitchFamily="34" charset="0"/>
              </a:rPr>
              <a:t>Numberblocks</a:t>
            </a:r>
            <a:r>
              <a:rPr lang="en-GB" sz="5500" dirty="0">
                <a:solidFill>
                  <a:srgbClr val="000000"/>
                </a:solidFill>
                <a:latin typeface="Calibri" panose="020F0502020204030204" pitchFamily="34" charset="0"/>
              </a:rPr>
              <a:t> on </a:t>
            </a:r>
            <a:r>
              <a:rPr lang="en-GB" sz="5500" dirty="0" err="1">
                <a:solidFill>
                  <a:srgbClr val="000000"/>
                </a:solidFill>
                <a:latin typeface="Calibri" panose="020F0502020204030204" pitchFamily="34" charset="0"/>
              </a:rPr>
              <a:t>Cbeebies</a:t>
            </a:r>
            <a:r>
              <a:rPr lang="en-GB" sz="5500" dirty="0">
                <a:solidFill>
                  <a:srgbClr val="000000"/>
                </a:solidFill>
                <a:latin typeface="Calibri" panose="020F0502020204030204" pitchFamily="34" charset="0"/>
              </a:rPr>
              <a:t>. This programme is written by maths specialists to model maths concepts and represents number brilliantly. Also, </a:t>
            </a:r>
            <a:r>
              <a:rPr lang="en-GB" sz="5500" dirty="0" err="1">
                <a:solidFill>
                  <a:srgbClr val="000000"/>
                </a:solidFill>
                <a:latin typeface="Calibri" panose="020F0502020204030204" pitchFamily="34" charset="0"/>
              </a:rPr>
              <a:t>Numberjacks</a:t>
            </a:r>
            <a:r>
              <a:rPr lang="en-GB" sz="5500" dirty="0">
                <a:solidFill>
                  <a:srgbClr val="000000"/>
                </a:solidFill>
                <a:latin typeface="Calibri" panose="020F0502020204030204" pitchFamily="34" charset="0"/>
              </a:rPr>
              <a:t> is excellent for solving problems. </a:t>
            </a:r>
          </a:p>
          <a:p>
            <a:r>
              <a:rPr lang="en-GB" sz="5500" dirty="0">
                <a:solidFill>
                  <a:srgbClr val="000000"/>
                </a:solidFill>
                <a:latin typeface="Calibri" panose="020F0502020204030204" pitchFamily="34" charset="0"/>
              </a:rPr>
              <a:t>Hide numbers around the house or garden for children to find. </a:t>
            </a:r>
          </a:p>
          <a:p>
            <a:r>
              <a:rPr lang="en-GB" sz="5500" dirty="0">
                <a:solidFill>
                  <a:srgbClr val="000000"/>
                </a:solidFill>
                <a:latin typeface="Calibri" panose="020F0502020204030204" pitchFamily="34" charset="0"/>
              </a:rPr>
              <a:t>Play outdoor maths games like hopscotch and skittles. Even better, let children make up their own games and decide how to score points. </a:t>
            </a:r>
          </a:p>
          <a:p>
            <a:r>
              <a:rPr lang="en-GB" sz="5500" dirty="0">
                <a:solidFill>
                  <a:srgbClr val="000000"/>
                </a:solidFill>
                <a:latin typeface="Calibri" panose="020F0502020204030204" pitchFamily="34" charset="0"/>
              </a:rPr>
              <a:t>Read books with maths concepts e.g. The Very Hungry Caterpillar, One is a snail, ten is a crab, What’s the time, Mr Wolf? The doorbell rang. </a:t>
            </a:r>
          </a:p>
          <a:p>
            <a:r>
              <a:rPr lang="en-GB" sz="5500" dirty="0">
                <a:solidFill>
                  <a:srgbClr val="000000"/>
                </a:solidFill>
                <a:latin typeface="Calibri" panose="020F0502020204030204" pitchFamily="34" charset="0"/>
              </a:rPr>
              <a:t>Draw attention to more and less. </a:t>
            </a:r>
          </a:p>
          <a:p>
            <a:pPr marL="45720" indent="0">
              <a:buNone/>
            </a:pPr>
            <a:endParaRPr lang="en-GB" sz="28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16004406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2" name="Rectangle 6"/>
          <p:cNvSpPr>
            <a:spLocks noChangeArrowheads="1"/>
          </p:cNvSpPr>
          <p:nvPr/>
        </p:nvSpPr>
        <p:spPr bwMode="auto">
          <a:xfrm>
            <a:off x="287384" y="437699"/>
            <a:ext cx="11299371"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altLang="en-US" sz="3200" b="1" i="0" u="sng" strike="noStrike" kern="1200" cap="none" spc="0" normalizeH="0" baseline="0" noProof="0" dirty="0">
                <a:ln>
                  <a:noFill/>
                </a:ln>
                <a:solidFill>
                  <a:srgbClr val="000000"/>
                </a:solidFill>
                <a:effectLst/>
                <a:uLnTx/>
                <a:uFillTx/>
                <a:latin typeface="Comic Sans MS" panose="030F0702030302020204" pitchFamily="66" charset="0"/>
                <a:ea typeface="+mn-ea"/>
                <a:cs typeface="Arial" charset="0"/>
              </a:rPr>
              <a:t>How can you help your child with Maths at home?</a:t>
            </a:r>
            <a:endParaRPr kumimoji="0" lang="en-US" altLang="en-US" sz="3200" b="1" i="0" u="sng" strike="noStrike" kern="1200" cap="none" spc="0" normalizeH="0" baseline="0" noProof="0" dirty="0">
              <a:ln>
                <a:noFill/>
              </a:ln>
              <a:solidFill>
                <a:srgbClr val="000000"/>
              </a:solidFill>
              <a:effectLst/>
              <a:uLnTx/>
              <a:uFillTx/>
              <a:latin typeface="Comic Sans MS" panose="030F0702030302020204" pitchFamily="66" charset="0"/>
              <a:ea typeface="+mn-ea"/>
              <a:cs typeface="Arial" charset="0"/>
            </a:endParaRPr>
          </a:p>
        </p:txBody>
      </p:sp>
      <p:sp>
        <p:nvSpPr>
          <p:cNvPr id="19463" name="Rectangle 7"/>
          <p:cNvSpPr>
            <a:spLocks noGrp="1" noRot="1" noChangeArrowheads="1"/>
          </p:cNvSpPr>
          <p:nvPr>
            <p:ph idx="4294967295"/>
          </p:nvPr>
        </p:nvSpPr>
        <p:spPr>
          <a:xfrm>
            <a:off x="287383" y="1600200"/>
            <a:ext cx="10855235" cy="4876800"/>
          </a:xfrm>
          <a:prstGeom prst="rect">
            <a:avLst/>
          </a:prstGeom>
        </p:spPr>
        <p:txBody>
          <a:bodyPr>
            <a:normAutofit fontScale="47500" lnSpcReduction="20000"/>
          </a:bodyPr>
          <a:lstStyle/>
          <a:p>
            <a:endParaRPr lang="en-GB" dirty="0">
              <a:solidFill>
                <a:srgbClr val="000000"/>
              </a:solidFill>
              <a:latin typeface="Calibri" panose="020F0502020204030204" pitchFamily="34" charset="0"/>
            </a:endParaRPr>
          </a:p>
          <a:p>
            <a:r>
              <a:rPr lang="en-GB" sz="6000" dirty="0">
                <a:solidFill>
                  <a:srgbClr val="000000"/>
                </a:solidFill>
                <a:latin typeface="Calibri" panose="020F0502020204030204" pitchFamily="34" charset="0"/>
              </a:rPr>
              <a:t>Count - steps up the stairs, money into a money box etc. Ask children to say how many without counting (5 or fewer) </a:t>
            </a:r>
          </a:p>
          <a:p>
            <a:r>
              <a:rPr lang="en-GB" sz="6000" dirty="0">
                <a:solidFill>
                  <a:srgbClr val="000000"/>
                </a:solidFill>
                <a:latin typeface="Calibri" panose="020F0502020204030204" pitchFamily="34" charset="0"/>
              </a:rPr>
              <a:t>Play games using dice/dominoes and encourage child to say how many spots without counting</a:t>
            </a:r>
          </a:p>
          <a:p>
            <a:r>
              <a:rPr lang="en-GB" sz="6000" dirty="0">
                <a:solidFill>
                  <a:srgbClr val="000000"/>
                </a:solidFill>
                <a:latin typeface="Calibri" panose="020F0502020204030204" pitchFamily="34" charset="0"/>
              </a:rPr>
              <a:t>Ask children to set the table with enough knives, forks and plates for everyone</a:t>
            </a:r>
          </a:p>
          <a:p>
            <a:r>
              <a:rPr lang="en-GB" sz="6000" dirty="0">
                <a:solidFill>
                  <a:srgbClr val="000000"/>
                </a:solidFill>
                <a:latin typeface="Calibri" panose="020F0502020204030204" pitchFamily="34" charset="0"/>
              </a:rPr>
              <a:t>Spot numbers in the environment – on phones, microwaves, clocks, registration plates, doors</a:t>
            </a:r>
          </a:p>
          <a:p>
            <a:r>
              <a:rPr lang="en-GB" sz="6000" dirty="0">
                <a:solidFill>
                  <a:srgbClr val="000000"/>
                </a:solidFill>
                <a:latin typeface="Calibri" panose="020F0502020204030204" pitchFamily="34" charset="0"/>
              </a:rPr>
              <a:t>Ask children to think of their own representations for numbers </a:t>
            </a:r>
            <a:r>
              <a:rPr lang="en-GB" sz="6000" dirty="0" err="1">
                <a:solidFill>
                  <a:srgbClr val="000000"/>
                </a:solidFill>
                <a:latin typeface="Calibri" panose="020F0502020204030204" pitchFamily="34" charset="0"/>
              </a:rPr>
              <a:t>eg</a:t>
            </a:r>
            <a:r>
              <a:rPr lang="en-GB" sz="6000" dirty="0">
                <a:solidFill>
                  <a:srgbClr val="000000"/>
                </a:solidFill>
                <a:latin typeface="Calibri" panose="020F0502020204030204" pitchFamily="34" charset="0"/>
              </a:rPr>
              <a:t> one of them, two hands, three bears, four wheels on a car, five toes, six sides on a dice, seven dwarves, eight legs on an octopus etc. </a:t>
            </a:r>
            <a:r>
              <a:rPr lang="en-GB" sz="5500" dirty="0">
                <a:solidFill>
                  <a:srgbClr val="000000"/>
                </a:solidFill>
                <a:latin typeface="Calibri" panose="020F0502020204030204" pitchFamily="34" charset="0"/>
              </a:rPr>
              <a:t> </a:t>
            </a:r>
          </a:p>
          <a:p>
            <a:pPr marL="45720" indent="0">
              <a:buNone/>
            </a:pPr>
            <a:endParaRPr lang="en-GB" sz="28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550214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a:latin typeface="SassoonPrimaryType" pitchFamily="2" charset="0"/>
              </a:rPr>
              <a:t>Homework</a:t>
            </a:r>
          </a:p>
        </p:txBody>
      </p:sp>
      <p:sp>
        <p:nvSpPr>
          <p:cNvPr id="3" name="Content Placeholder 2"/>
          <p:cNvSpPr>
            <a:spLocks noGrp="1"/>
          </p:cNvSpPr>
          <p:nvPr>
            <p:ph idx="1"/>
          </p:nvPr>
        </p:nvSpPr>
        <p:spPr/>
        <p:txBody>
          <a:bodyPr>
            <a:normAutofit fontScale="92500"/>
          </a:bodyPr>
          <a:lstStyle/>
          <a:p>
            <a:pPr>
              <a:lnSpc>
                <a:spcPct val="90000"/>
              </a:lnSpc>
            </a:pPr>
            <a:endParaRPr lang="en-US" altLang="en-US" sz="2800" dirty="0">
              <a:latin typeface="SassoonPrimaryType" pitchFamily="2" charset="0"/>
            </a:endParaRPr>
          </a:p>
          <a:p>
            <a:pPr>
              <a:lnSpc>
                <a:spcPct val="90000"/>
              </a:lnSpc>
            </a:pPr>
            <a:r>
              <a:rPr lang="en-GB" altLang="en-US" sz="2800" dirty="0">
                <a:solidFill>
                  <a:schemeClr val="accent2">
                    <a:lumMod val="75000"/>
                  </a:schemeClr>
                </a:solidFill>
                <a:latin typeface="SassoonPrimaryType" pitchFamily="2" charset="0"/>
              </a:rPr>
              <a:t>Homework will be given out every Friday.</a:t>
            </a:r>
          </a:p>
          <a:p>
            <a:pPr>
              <a:lnSpc>
                <a:spcPct val="90000"/>
              </a:lnSpc>
            </a:pPr>
            <a:r>
              <a:rPr lang="en-US" altLang="en-US" sz="2800" dirty="0">
                <a:solidFill>
                  <a:schemeClr val="accent2">
                    <a:lumMod val="75000"/>
                  </a:schemeClr>
                </a:solidFill>
                <a:latin typeface="SassoonPrimaryType" pitchFamily="2" charset="0"/>
              </a:rPr>
              <a:t>The children will be given a math challenge based on what that they have been learning in their math sessions that week.</a:t>
            </a:r>
          </a:p>
          <a:p>
            <a:pPr>
              <a:lnSpc>
                <a:spcPct val="90000"/>
              </a:lnSpc>
            </a:pPr>
            <a:r>
              <a:rPr lang="en-US" altLang="en-US" sz="2800" dirty="0">
                <a:solidFill>
                  <a:schemeClr val="accent2">
                    <a:lumMod val="75000"/>
                  </a:schemeClr>
                </a:solidFill>
                <a:latin typeface="SassoonPrimaryType" pitchFamily="2" charset="0"/>
              </a:rPr>
              <a:t>These challenges are practical tasks that should be </a:t>
            </a:r>
            <a:r>
              <a:rPr lang="en-US" altLang="en-US" sz="2800" u="sng" dirty="0">
                <a:solidFill>
                  <a:schemeClr val="accent2">
                    <a:lumMod val="75000"/>
                  </a:schemeClr>
                </a:solidFill>
                <a:latin typeface="SassoonPrimaryType" pitchFamily="2" charset="0"/>
              </a:rPr>
              <a:t>fun</a:t>
            </a:r>
            <a:r>
              <a:rPr lang="en-US" altLang="en-US" sz="2800" dirty="0">
                <a:solidFill>
                  <a:schemeClr val="accent2">
                    <a:lumMod val="75000"/>
                  </a:schemeClr>
                </a:solidFill>
                <a:latin typeface="SassoonPrimaryType" pitchFamily="2" charset="0"/>
              </a:rPr>
              <a:t>. You can record your child’s learning in a variety of ways. </a:t>
            </a:r>
          </a:p>
          <a:p>
            <a:pPr>
              <a:lnSpc>
                <a:spcPct val="90000"/>
              </a:lnSpc>
            </a:pPr>
            <a:r>
              <a:rPr lang="en-US" altLang="en-US" sz="2800" dirty="0">
                <a:solidFill>
                  <a:schemeClr val="accent2">
                    <a:lumMod val="75000"/>
                  </a:schemeClr>
                </a:solidFill>
                <a:latin typeface="SassoonPrimaryType" pitchFamily="2" charset="0"/>
              </a:rPr>
              <a:t>Photographs, drawings or a comment. If you upload your child’s homework onto Seesaw please write a note in their homework book to inform the teacher.</a:t>
            </a:r>
          </a:p>
          <a:p>
            <a:pPr marL="0" indent="0">
              <a:lnSpc>
                <a:spcPct val="90000"/>
              </a:lnSpc>
              <a:buNone/>
            </a:pPr>
            <a:endParaRPr lang="en-US" altLang="en-US" sz="2800" dirty="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143001" y="1070335"/>
            <a:ext cx="5199926" cy="1443269"/>
          </a:xfrm>
        </p:spPr>
        <p:txBody>
          <a:bodyPr>
            <a:normAutofit/>
          </a:bodyPr>
          <a:lstStyle/>
          <a:p>
            <a:r>
              <a:rPr lang="en-GB" sz="4000"/>
              <a:t>Topic Homework</a:t>
            </a:r>
          </a:p>
        </p:txBody>
      </p:sp>
      <p:sp>
        <p:nvSpPr>
          <p:cNvPr id="3" name="Content Placeholder 2"/>
          <p:cNvSpPr>
            <a:spLocks noGrp="1"/>
          </p:cNvSpPr>
          <p:nvPr>
            <p:ph idx="1"/>
          </p:nvPr>
        </p:nvSpPr>
        <p:spPr>
          <a:xfrm>
            <a:off x="1143002" y="2546430"/>
            <a:ext cx="5084178" cy="3549570"/>
          </a:xfrm>
        </p:spPr>
        <p:txBody>
          <a:bodyPr>
            <a:normAutofit/>
          </a:bodyPr>
          <a:lstStyle/>
          <a:p>
            <a:r>
              <a:rPr lang="en-GB" sz="1800">
                <a:latin typeface="SassoonPrimaryType" pitchFamily="2" charset="0"/>
              </a:rPr>
              <a:t>This will be given each half term in the form of a homework menu</a:t>
            </a:r>
          </a:p>
          <a:p>
            <a:r>
              <a:rPr lang="en-GB" sz="1800">
                <a:latin typeface="SassoonPrimaryType" pitchFamily="2" charset="0"/>
              </a:rPr>
              <a:t>This needs returning the first couple of weeks of term</a:t>
            </a:r>
          </a:p>
        </p:txBody>
      </p:sp>
      <p:pic>
        <p:nvPicPr>
          <p:cNvPr id="19" name="Picture 18">
            <a:extLst>
              <a:ext uri="{FF2B5EF4-FFF2-40B4-BE49-F238E27FC236}">
                <a16:creationId xmlns:a16="http://schemas.microsoft.com/office/drawing/2014/main" id="{722F1E9A-E20E-61ED-EEB8-68EDFC1B105B}"/>
              </a:ext>
            </a:extLst>
          </p:cNvPr>
          <p:cNvPicPr>
            <a:picLocks noChangeAspect="1"/>
          </p:cNvPicPr>
          <p:nvPr/>
        </p:nvPicPr>
        <p:blipFill>
          <a:blip r:embed="rId2"/>
          <a:srcRect l="9145" r="15407"/>
          <a:stretch>
            <a:fillRect/>
          </a:stretch>
        </p:blipFill>
        <p:spPr>
          <a:xfrm>
            <a:off x="6334819" y="1295997"/>
            <a:ext cx="5459987" cy="47949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991616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Communication</a:t>
            </a:r>
          </a:p>
        </p:txBody>
      </p:sp>
      <p:pic>
        <p:nvPicPr>
          <p:cNvPr id="5" name="Picture 4">
            <a:extLst>
              <a:ext uri="{FF2B5EF4-FFF2-40B4-BE49-F238E27FC236}">
                <a16:creationId xmlns:a16="http://schemas.microsoft.com/office/drawing/2014/main" id="{AB088A43-529B-41EB-8245-550300C03267}"/>
              </a:ext>
            </a:extLst>
          </p:cNvPr>
          <p:cNvPicPr>
            <a:picLocks noChangeAspect="1"/>
          </p:cNvPicPr>
          <p:nvPr/>
        </p:nvPicPr>
        <p:blipFill>
          <a:blip r:embed="rId2"/>
          <a:stretch>
            <a:fillRect/>
          </a:stretch>
        </p:blipFill>
        <p:spPr>
          <a:xfrm>
            <a:off x="1286083" y="1975556"/>
            <a:ext cx="2838847" cy="3991532"/>
          </a:xfrm>
          <a:prstGeom prst="rect">
            <a:avLst/>
          </a:prstGeom>
        </p:spPr>
      </p:pic>
      <p:pic>
        <p:nvPicPr>
          <p:cNvPr id="7" name="Picture 6">
            <a:extLst>
              <a:ext uri="{FF2B5EF4-FFF2-40B4-BE49-F238E27FC236}">
                <a16:creationId xmlns:a16="http://schemas.microsoft.com/office/drawing/2014/main" id="{9E4D77E5-371E-4AEC-8E42-6656E2421FA7}"/>
              </a:ext>
            </a:extLst>
          </p:cNvPr>
          <p:cNvPicPr>
            <a:picLocks noChangeAspect="1"/>
          </p:cNvPicPr>
          <p:nvPr/>
        </p:nvPicPr>
        <p:blipFill>
          <a:blip r:embed="rId3"/>
          <a:stretch>
            <a:fillRect/>
          </a:stretch>
        </p:blipFill>
        <p:spPr>
          <a:xfrm>
            <a:off x="4581663" y="1946980"/>
            <a:ext cx="2848373" cy="4020111"/>
          </a:xfrm>
          <a:prstGeom prst="rect">
            <a:avLst/>
          </a:prstGeom>
        </p:spPr>
      </p:pic>
      <p:pic>
        <p:nvPicPr>
          <p:cNvPr id="9" name="Picture 8">
            <a:extLst>
              <a:ext uri="{FF2B5EF4-FFF2-40B4-BE49-F238E27FC236}">
                <a16:creationId xmlns:a16="http://schemas.microsoft.com/office/drawing/2014/main" id="{12E19F5C-4447-47B6-9187-86DC398D5A8B}"/>
              </a:ext>
            </a:extLst>
          </p:cNvPr>
          <p:cNvPicPr>
            <a:picLocks noChangeAspect="1"/>
          </p:cNvPicPr>
          <p:nvPr/>
        </p:nvPicPr>
        <p:blipFill>
          <a:blip r:embed="rId4"/>
          <a:stretch>
            <a:fillRect/>
          </a:stretch>
        </p:blipFill>
        <p:spPr>
          <a:xfrm>
            <a:off x="8067073" y="1946980"/>
            <a:ext cx="2857899" cy="4020111"/>
          </a:xfrm>
          <a:prstGeom prst="rect">
            <a:avLst/>
          </a:prstGeom>
        </p:spPr>
      </p:pic>
      <p:sp>
        <p:nvSpPr>
          <p:cNvPr id="6" name="Content Placeholder 5"/>
          <p:cNvSpPr>
            <a:spLocks noGrp="1"/>
          </p:cNvSpPr>
          <p:nvPr>
            <p:ph idx="1"/>
          </p:nvPr>
        </p:nvSpPr>
        <p:spPr/>
        <p:txBody>
          <a:bodyPr/>
          <a:lstStyle/>
          <a:p>
            <a:endParaRPr lang="en-US"/>
          </a:p>
        </p:txBody>
      </p:sp>
    </p:spTree>
    <p:extLst>
      <p:ext uri="{BB962C8B-B14F-4D97-AF65-F5344CB8AC3E}">
        <p14:creationId xmlns:p14="http://schemas.microsoft.com/office/powerpoint/2010/main" val="28478946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Any Questions?</a:t>
            </a:r>
          </a:p>
        </p:txBody>
      </p:sp>
      <p:sp>
        <p:nvSpPr>
          <p:cNvPr id="5" name="Content Placeholder 4">
            <a:extLst>
              <a:ext uri="{FF2B5EF4-FFF2-40B4-BE49-F238E27FC236}">
                <a16:creationId xmlns:a16="http://schemas.microsoft.com/office/drawing/2014/main" id="{584068A5-29DD-4A2A-887C-B57F5E04DE9A}"/>
              </a:ext>
            </a:extLst>
          </p:cNvPr>
          <p:cNvSpPr>
            <a:spLocks noGrp="1"/>
          </p:cNvSpPr>
          <p:nvPr>
            <p:ph idx="1"/>
          </p:nvPr>
        </p:nvSpPr>
        <p:spPr/>
        <p:txBody>
          <a:bodyPr/>
          <a:lstStyle/>
          <a:p>
            <a:endParaRPr lang="en-GB" dirty="0"/>
          </a:p>
          <a:p>
            <a:endParaRPr lang="en-GB" dirty="0"/>
          </a:p>
          <a:p>
            <a:endParaRPr lang="en-GB" dirty="0"/>
          </a:p>
          <a:p>
            <a:endParaRPr lang="en-GB" dirty="0"/>
          </a:p>
          <a:p>
            <a:endParaRPr lang="en-GB" dirty="0"/>
          </a:p>
          <a:p>
            <a:endParaRPr lang="en-GB" dirty="0"/>
          </a:p>
          <a:p>
            <a:endParaRPr lang="en-GB" dirty="0"/>
          </a:p>
          <a:p>
            <a:r>
              <a:rPr lang="en-GB" dirty="0"/>
              <a:t>enquiries@marlcliffe.sheffield.sch.uk</a:t>
            </a:r>
          </a:p>
        </p:txBody>
      </p:sp>
      <p:pic>
        <p:nvPicPr>
          <p:cNvPr id="1026" name="Picture 2" descr="Question Marks - The Origins... - Creativelix.com ⦿ Expressing Concerns">
            <a:extLst>
              <a:ext uri="{FF2B5EF4-FFF2-40B4-BE49-F238E27FC236}">
                <a16:creationId xmlns:a16="http://schemas.microsoft.com/office/drawing/2014/main" id="{E2AD4DC4-8FB0-4115-B7A4-463F4ADB6D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3884" y="1685929"/>
            <a:ext cx="4633037" cy="307190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06755876"/>
      </p:ext>
    </p:extLst>
  </p:cSld>
  <p:clrMapOvr>
    <a:masterClrMapping/>
  </p:clrMapOvr>
</p:sld>
</file>

<file path=ppt/theme/theme1.xml><?xml version="1.0" encoding="utf-8"?>
<a:theme xmlns:a="http://schemas.openxmlformats.org/drawingml/2006/main" name="Basis">
  <a:themeElements>
    <a:clrScheme name="Custom 1">
      <a:dk1>
        <a:srgbClr val="408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Basis">
      <a:maj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Presentation cover">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7D2A8E3FD49D4A94C5C247286246E5" ma:contentTypeVersion="16" ma:contentTypeDescription="Create a new document." ma:contentTypeScope="" ma:versionID="9beea7cd3c1bf2bb571809c653345024">
  <xsd:schema xmlns:xsd="http://www.w3.org/2001/XMLSchema" xmlns:xs="http://www.w3.org/2001/XMLSchema" xmlns:p="http://schemas.microsoft.com/office/2006/metadata/properties" xmlns:ns2="d2332ba9-b5e0-4f8c-a671-d2b48d13736b" xmlns:ns3="9db60fa7-7c6d-437b-8b6c-ad7fe51a97c5" targetNamespace="http://schemas.microsoft.com/office/2006/metadata/properties" ma:root="true" ma:fieldsID="04076a093b769a0779d87096bd8c55de" ns2:_="" ns3:_="">
    <xsd:import namespace="d2332ba9-b5e0-4f8c-a671-d2b48d13736b"/>
    <xsd:import namespace="9db60fa7-7c6d-437b-8b6c-ad7fe51a97c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332ba9-b5e0-4f8c-a671-d2b48d1373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a3999394-f7f9-4b44-9d0f-72a1ee53c76c"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b60fa7-7c6d-437b-8b6c-ad7fe51a97c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1cba003-af00-4b9b-9cf2-55f2bdacf9b0}" ma:internalName="TaxCatchAll" ma:showField="CatchAllData" ma:web="9db60fa7-7c6d-437b-8b6c-ad7fe51a97c5">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332ba9-b5e0-4f8c-a671-d2b48d13736b">
      <Terms xmlns="http://schemas.microsoft.com/office/infopath/2007/PartnerControls"/>
    </lcf76f155ced4ddcb4097134ff3c332f>
    <TaxCatchAll xmlns="9db60fa7-7c6d-437b-8b6c-ad7fe51a97c5" xsi:nil="true"/>
  </documentManagement>
</p:properties>
</file>

<file path=customXml/itemProps1.xml><?xml version="1.0" encoding="utf-8"?>
<ds:datastoreItem xmlns:ds="http://schemas.openxmlformats.org/officeDocument/2006/customXml" ds:itemID="{81B4C545-E382-40DD-96E4-C5D9C53B35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332ba9-b5e0-4f8c-a671-d2b48d13736b"/>
    <ds:schemaRef ds:uri="9db60fa7-7c6d-437b-8b6c-ad7fe51a97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380AEA1-9901-4D36-9C5E-D626C9DFA71B}">
  <ds:schemaRefs>
    <ds:schemaRef ds:uri="http://schemas.microsoft.com/sharepoint/v3/contenttype/forms"/>
  </ds:schemaRefs>
</ds:datastoreItem>
</file>

<file path=customXml/itemProps3.xml><?xml version="1.0" encoding="utf-8"?>
<ds:datastoreItem xmlns:ds="http://schemas.openxmlformats.org/officeDocument/2006/customXml" ds:itemID="{08DEE58C-B5E9-4341-9554-73CC8CBB474A}">
  <ds:schemaRefs>
    <ds:schemaRef ds:uri="9db60fa7-7c6d-437b-8b6c-ad7fe51a97c5"/>
    <ds:schemaRef ds:uri="http://purl.org/dc/terms/"/>
    <ds:schemaRef ds:uri="http://www.w3.org/XML/1998/namespace"/>
    <ds:schemaRef ds:uri="http://schemas.microsoft.com/office/2006/documentManagement/types"/>
    <ds:schemaRef ds:uri="http://purl.org/dc/dcmitype/"/>
    <ds:schemaRef ds:uri="d2332ba9-b5e0-4f8c-a671-d2b48d13736b"/>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TM03457444[[fn=Basis]]</Template>
  <TotalTime>811</TotalTime>
  <Words>3263</Words>
  <Application>Microsoft Office PowerPoint</Application>
  <PresentationFormat>Widescreen</PresentationFormat>
  <Paragraphs>353</Paragraphs>
  <Slides>52</Slides>
  <Notes>36</Notes>
  <HiddenSlides>0</HiddenSlides>
  <MMClips>1</MMClips>
  <ScaleCrop>false</ScaleCrop>
  <HeadingPairs>
    <vt:vector size="6" baseType="variant">
      <vt:variant>
        <vt:lpstr>Fonts Used</vt:lpstr>
      </vt:variant>
      <vt:variant>
        <vt:i4>15</vt:i4>
      </vt:variant>
      <vt:variant>
        <vt:lpstr>Theme</vt:lpstr>
      </vt:variant>
      <vt:variant>
        <vt:i4>6</vt:i4>
      </vt:variant>
      <vt:variant>
        <vt:lpstr>Slide Titles</vt:lpstr>
      </vt:variant>
      <vt:variant>
        <vt:i4>52</vt:i4>
      </vt:variant>
    </vt:vector>
  </HeadingPairs>
  <TitlesOfParts>
    <vt:vector size="73" baseType="lpstr">
      <vt:lpstr>Arial</vt:lpstr>
      <vt:lpstr>Arial,Sans-Serif</vt:lpstr>
      <vt:lpstr>Calibri</vt:lpstr>
      <vt:lpstr>Calibri Light</vt:lpstr>
      <vt:lpstr>Candara</vt:lpstr>
      <vt:lpstr>Comic Sans MS</vt:lpstr>
      <vt:lpstr>Corbel</vt:lpstr>
      <vt:lpstr>Courier New</vt:lpstr>
      <vt:lpstr>Gotham Narrow Bold</vt:lpstr>
      <vt:lpstr>Helvetica</vt:lpstr>
      <vt:lpstr>Open Sans</vt:lpstr>
      <vt:lpstr>Open Sans Light</vt:lpstr>
      <vt:lpstr>SassoonPrimaryType</vt:lpstr>
      <vt:lpstr>Trebuchet MS</vt:lpstr>
      <vt:lpstr>XCCW Joined 4a</vt:lpstr>
      <vt:lpstr>Basis</vt:lpstr>
      <vt:lpstr>Presentation cover</vt:lpstr>
      <vt:lpstr>3_Normal body copy page</vt:lpstr>
      <vt:lpstr>Normal body copy page</vt:lpstr>
      <vt:lpstr>Custom Design</vt:lpstr>
      <vt:lpstr>4_Normal body copy page</vt:lpstr>
      <vt:lpstr>Welcome To FS2 Parents’ Information Evening</vt:lpstr>
      <vt:lpstr>General Information</vt:lpstr>
      <vt:lpstr>Daily Phonics Lessons</vt:lpstr>
      <vt:lpstr>PowerPoint Presentation</vt:lpstr>
      <vt:lpstr>Little Wandle Letters and Sounds Revised</vt:lpstr>
      <vt:lpstr>Phonics is:</vt:lpstr>
      <vt:lpstr>Terminology </vt:lpstr>
      <vt:lpstr>This term we are teaching Phase 2 </vt:lpstr>
      <vt:lpstr>We teach Phase 2 in this order</vt:lpstr>
      <vt:lpstr>Let’s say the Phase 2 sounds</vt:lpstr>
      <vt:lpstr>We teach blending so your child learns to read </vt:lpstr>
      <vt:lpstr>Blending to read words</vt:lpstr>
      <vt:lpstr>Tricky words</vt:lpstr>
      <vt:lpstr>Our progression</vt:lpstr>
      <vt:lpstr>How we make learning stick </vt:lpstr>
      <vt:lpstr>Spelling </vt:lpstr>
      <vt:lpstr>How do we teach spelling?</vt:lpstr>
      <vt:lpstr>How do we practise reading in books?</vt:lpstr>
      <vt:lpstr>How do we find the right book for your child?</vt:lpstr>
      <vt:lpstr>Books going home</vt:lpstr>
      <vt:lpstr>Listening to your child read their phonics book</vt:lpstr>
      <vt:lpstr>Reading a wordless books</vt:lpstr>
      <vt:lpstr>Read to your child</vt:lpstr>
      <vt:lpstr>Maths Mastery in the EYFS</vt:lpstr>
      <vt:lpstr>EARLY LEARNING GOALS</vt:lpstr>
      <vt:lpstr>EARLY LEARNING GOALS</vt:lpstr>
      <vt:lpstr>Main aims of Maths Mastery</vt:lpstr>
      <vt:lpstr>How is Maths Mastery taught?</vt:lpstr>
      <vt:lpstr>PowerPoint Presentation</vt:lpstr>
      <vt:lpstr>How is Maths Mastery taught?</vt:lpstr>
      <vt:lpstr>How is Maths Mastery taught?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you help?</vt:lpstr>
      <vt:lpstr>PowerPoint Presentation</vt:lpstr>
      <vt:lpstr>PowerPoint Presentation</vt:lpstr>
      <vt:lpstr>Homework</vt:lpstr>
      <vt:lpstr>Topic Homework</vt:lpstr>
      <vt:lpstr>Communication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Phonics</dc:title>
  <dc:creator>Emma Chatterton</dc:creator>
  <cp:lastModifiedBy>Chloe Bailey</cp:lastModifiedBy>
  <cp:revision>67</cp:revision>
  <cp:lastPrinted>2023-09-20T15:15:40Z</cp:lastPrinted>
  <dcterms:created xsi:type="dcterms:W3CDTF">2019-09-03T15:57:25Z</dcterms:created>
  <dcterms:modified xsi:type="dcterms:W3CDTF">2026-09-14T15:40:57Z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0x0101001E7D2A8E3FD49D4A94C5C247286246E5</vt:lpwstr>
  </property>
  <property fmtid="{D5CDD505-2E9C-101B-9397-08002B2CF9AE}" pid="3" name="Order">
    <vt:r8>11481600</vt:r8>
  </property>
  <property fmtid="{D5CDD505-2E9C-101B-9397-08002B2CF9AE}" pid="4" name="MediaServiceImageTags">
    <vt:lpwstr/>
  </property>
</Properties>
</file>