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Bernoru SemiCondensed" charset="1" panose="00000A06000000000000"/>
      <p:regular r:id="rId21"/>
    </p:embeddedFont>
    <p:embeddedFont>
      <p:font typeface="Cerebri" charset="1" panose="000005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tableStyles" Target="tableStyles.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font" Target="fonts/font22.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57.png" Type="http://schemas.openxmlformats.org/officeDocument/2006/relationships/image"/><Relationship Id="rId2" Target="../media/image47.png" Type="http://schemas.openxmlformats.org/officeDocument/2006/relationships/image"/><Relationship Id="rId3" Target="../media/image4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2" Target="../media/image47.png" Type="http://schemas.openxmlformats.org/officeDocument/2006/relationships/image"/><Relationship Id="rId3" Target="../media/image4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 Id="rId8" Target="../media/image6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7.png" Type="http://schemas.openxmlformats.org/officeDocument/2006/relationships/image"/><Relationship Id="rId11" Target="../media/image68.svg" Type="http://schemas.openxmlformats.org/officeDocument/2006/relationships/image"/><Relationship Id="rId2" Target="../media/image61.png" Type="http://schemas.openxmlformats.org/officeDocument/2006/relationships/image"/><Relationship Id="rId3" Target="../media/image6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63.png" Type="http://schemas.openxmlformats.org/officeDocument/2006/relationships/image"/><Relationship Id="rId7" Target="../media/image64.svg" Type="http://schemas.openxmlformats.org/officeDocument/2006/relationships/image"/><Relationship Id="rId8" Target="../media/image65.png" Type="http://schemas.openxmlformats.org/officeDocument/2006/relationships/image"/><Relationship Id="rId9" Target="../media/image6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Freeform 2" id="2"/>
          <p:cNvSpPr/>
          <p:nvPr/>
        </p:nvSpPr>
        <p:spPr>
          <a:xfrm flipH="false" flipV="false" rot="8099999">
            <a:off x="14793256" y="-61756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72347" y="5709301"/>
            <a:ext cx="8243547" cy="3548999"/>
            <a:chOff x="0" y="0"/>
            <a:chExt cx="10991396" cy="4731999"/>
          </a:xfrm>
        </p:grpSpPr>
        <p:sp>
          <p:nvSpPr>
            <p:cNvPr name="Freeform 4" id="4"/>
            <p:cNvSpPr/>
            <p:nvPr/>
          </p:nvSpPr>
          <p:spPr>
            <a:xfrm flipH="false" flipV="false" rot="0">
              <a:off x="0" y="92552"/>
              <a:ext cx="8571727" cy="4639447"/>
            </a:xfrm>
            <a:custGeom>
              <a:avLst/>
              <a:gdLst/>
              <a:ahLst/>
              <a:cxnLst/>
              <a:rect r="r" b="b" t="t" l="l"/>
              <a:pathLst>
                <a:path h="4639447" w="8571727">
                  <a:moveTo>
                    <a:pt x="0" y="0"/>
                  </a:moveTo>
                  <a:lnTo>
                    <a:pt x="8571727" y="0"/>
                  </a:lnTo>
                  <a:lnTo>
                    <a:pt x="8571727" y="4639447"/>
                  </a:lnTo>
                  <a:lnTo>
                    <a:pt x="0" y="46394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248673" y="0"/>
              <a:ext cx="8742723" cy="4731999"/>
            </a:xfrm>
            <a:custGeom>
              <a:avLst/>
              <a:gdLst/>
              <a:ahLst/>
              <a:cxnLst/>
              <a:rect r="r" b="b" t="t" l="l"/>
              <a:pathLst>
                <a:path h="4731999" w="8742723">
                  <a:moveTo>
                    <a:pt x="0" y="0"/>
                  </a:moveTo>
                  <a:lnTo>
                    <a:pt x="8742723" y="0"/>
                  </a:lnTo>
                  <a:lnTo>
                    <a:pt x="8742723" y="4731999"/>
                  </a:lnTo>
                  <a:lnTo>
                    <a:pt x="0" y="47319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6" id="6"/>
          <p:cNvSpPr/>
          <p:nvPr/>
        </p:nvSpPr>
        <p:spPr>
          <a:xfrm flipH="false" flipV="false" rot="-5400000">
            <a:off x="5929354" y="-1465997"/>
            <a:ext cx="3384237" cy="3818604"/>
          </a:xfrm>
          <a:custGeom>
            <a:avLst/>
            <a:gdLst/>
            <a:ahLst/>
            <a:cxnLst/>
            <a:rect r="r" b="b" t="t" l="l"/>
            <a:pathLst>
              <a:path h="3818604" w="3384237">
                <a:moveTo>
                  <a:pt x="0" y="0"/>
                </a:moveTo>
                <a:lnTo>
                  <a:pt x="3384237" y="0"/>
                </a:lnTo>
                <a:lnTo>
                  <a:pt x="3384237" y="3818604"/>
                </a:lnTo>
                <a:lnTo>
                  <a:pt x="0" y="38186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6695387">
            <a:off x="15004665" y="4926392"/>
            <a:ext cx="3816777" cy="3919668"/>
          </a:xfrm>
          <a:custGeom>
            <a:avLst/>
            <a:gdLst/>
            <a:ahLst/>
            <a:cxnLst/>
            <a:rect r="r" b="b" t="t" l="l"/>
            <a:pathLst>
              <a:path h="3919668" w="3816777">
                <a:moveTo>
                  <a:pt x="0" y="0"/>
                </a:moveTo>
                <a:lnTo>
                  <a:pt x="3816776" y="0"/>
                </a:lnTo>
                <a:lnTo>
                  <a:pt x="3816776" y="3919668"/>
                </a:lnTo>
                <a:lnTo>
                  <a:pt x="0" y="39196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8684567" y="707357"/>
            <a:ext cx="1966147" cy="1765035"/>
          </a:xfrm>
          <a:custGeom>
            <a:avLst/>
            <a:gdLst/>
            <a:ahLst/>
            <a:cxnLst/>
            <a:rect r="r" b="b" t="t" l="l"/>
            <a:pathLst>
              <a:path h="1765035" w="1966147">
                <a:moveTo>
                  <a:pt x="0" y="0"/>
                </a:moveTo>
                <a:lnTo>
                  <a:pt x="1966147" y="0"/>
                </a:lnTo>
                <a:lnTo>
                  <a:pt x="1966147" y="1765035"/>
                </a:lnTo>
                <a:lnTo>
                  <a:pt x="0" y="17650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7915076" y="3003390"/>
            <a:ext cx="10554324" cy="4843510"/>
            <a:chOff x="-161290" y="232410"/>
            <a:chExt cx="12611100" cy="5787390"/>
          </a:xfrm>
        </p:grpSpPr>
        <p:sp>
          <p:nvSpPr>
            <p:cNvPr name="Freeform 10" id="10"/>
            <p:cNvSpPr/>
            <p:nvPr/>
          </p:nvSpPr>
          <p:spPr>
            <a:xfrm flipH="false" flipV="false" rot="0">
              <a:off x="403616" y="76255"/>
              <a:ext cx="12153988" cy="5692568"/>
            </a:xfrm>
            <a:custGeom>
              <a:avLst/>
              <a:gdLst/>
              <a:ahLst/>
              <a:cxnLst/>
              <a:rect r="r" b="b" t="t" l="l"/>
              <a:pathLst>
                <a:path h="5692568" w="12153988">
                  <a:moveTo>
                    <a:pt x="12147794" y="2612335"/>
                  </a:moveTo>
                  <a:cubicBezTo>
                    <a:pt x="12094454" y="2024325"/>
                    <a:pt x="11709644" y="1504895"/>
                    <a:pt x="11225773" y="1165805"/>
                  </a:cubicBezTo>
                  <a:cubicBezTo>
                    <a:pt x="10741904" y="826715"/>
                    <a:pt x="10167864" y="645105"/>
                    <a:pt x="9596364" y="499055"/>
                  </a:cubicBezTo>
                  <a:cubicBezTo>
                    <a:pt x="7954254" y="81225"/>
                    <a:pt x="6246104" y="-76255"/>
                    <a:pt x="4554464" y="34235"/>
                  </a:cubicBezTo>
                  <a:cubicBezTo>
                    <a:pt x="3491474" y="46935"/>
                    <a:pt x="3287004" y="191715"/>
                    <a:pt x="2248144" y="415235"/>
                  </a:cubicBezTo>
                  <a:cubicBezTo>
                    <a:pt x="1616954" y="549855"/>
                    <a:pt x="962904" y="741625"/>
                    <a:pt x="513323" y="1203905"/>
                  </a:cubicBezTo>
                  <a:cubicBezTo>
                    <a:pt x="-403616" y="2147515"/>
                    <a:pt x="-3566" y="3842965"/>
                    <a:pt x="1014973" y="4674815"/>
                  </a:cubicBezTo>
                  <a:cubicBezTo>
                    <a:pt x="2033514" y="5506665"/>
                    <a:pt x="3433053" y="5674305"/>
                    <a:pt x="4748773" y="5690815"/>
                  </a:cubicBezTo>
                  <a:cubicBezTo>
                    <a:pt x="6341354" y="5711135"/>
                    <a:pt x="7942823" y="5556195"/>
                    <a:pt x="9484604" y="5153605"/>
                  </a:cubicBezTo>
                  <a:cubicBezTo>
                    <a:pt x="10132304" y="4984695"/>
                    <a:pt x="10783814" y="4763715"/>
                    <a:pt x="11307054" y="4347155"/>
                  </a:cubicBezTo>
                  <a:cubicBezTo>
                    <a:pt x="11829023" y="3929325"/>
                    <a:pt x="12207483" y="3279085"/>
                    <a:pt x="12147793" y="2612335"/>
                  </a:cubicBezTo>
                  <a:close/>
                </a:path>
              </a:pathLst>
            </a:custGeom>
            <a:blipFill>
              <a:blip r:embed="rId12"/>
              <a:stretch>
                <a:fillRect l="0" t="-20990" r="0" b="-20990"/>
              </a:stretch>
            </a:blipFill>
          </p:spPr>
        </p:sp>
      </p:grpSp>
      <p:sp>
        <p:nvSpPr>
          <p:cNvPr name="TextBox 11" id="11"/>
          <p:cNvSpPr txBox="true"/>
          <p:nvPr/>
        </p:nvSpPr>
        <p:spPr>
          <a:xfrm rot="0">
            <a:off x="1028700" y="2173497"/>
            <a:ext cx="8243547" cy="3207898"/>
          </a:xfrm>
          <a:prstGeom prst="rect">
            <a:avLst/>
          </a:prstGeom>
        </p:spPr>
        <p:txBody>
          <a:bodyPr anchor="t" rtlCol="false" tIns="0" lIns="0" bIns="0" rIns="0">
            <a:spAutoFit/>
          </a:bodyPr>
          <a:lstStyle/>
          <a:p>
            <a:pPr algn="l">
              <a:lnSpc>
                <a:spcPts val="12462"/>
              </a:lnSpc>
            </a:pPr>
            <a:r>
              <a:rPr lang="en-US" sz="11433">
                <a:solidFill>
                  <a:srgbClr val="E9EDD3"/>
                </a:solidFill>
                <a:latin typeface="Bernoru SemiCondensed"/>
                <a:ea typeface="Bernoru SemiCondensed"/>
                <a:cs typeface="Bernoru SemiCondensed"/>
                <a:sym typeface="Bernoru SemiCondensed"/>
              </a:rPr>
              <a:t>CASTLETON RESIDENTIAL</a:t>
            </a:r>
          </a:p>
        </p:txBody>
      </p:sp>
      <p:sp>
        <p:nvSpPr>
          <p:cNvPr name="TextBox 12" id="12"/>
          <p:cNvSpPr txBox="true"/>
          <p:nvPr/>
        </p:nvSpPr>
        <p:spPr>
          <a:xfrm rot="0">
            <a:off x="2190036" y="7094626"/>
            <a:ext cx="5725041" cy="1187007"/>
          </a:xfrm>
          <a:prstGeom prst="rect">
            <a:avLst/>
          </a:prstGeom>
        </p:spPr>
        <p:txBody>
          <a:bodyPr anchor="t" rtlCol="false" tIns="0" lIns="0" bIns="0" rIns="0">
            <a:spAutoFit/>
          </a:bodyPr>
          <a:lstStyle/>
          <a:p>
            <a:pPr algn="l">
              <a:lnSpc>
                <a:spcPts val="4806"/>
              </a:lnSpc>
              <a:spcBef>
                <a:spcPct val="0"/>
              </a:spcBef>
            </a:pPr>
            <a:r>
              <a:rPr lang="en-US" sz="3433">
                <a:solidFill>
                  <a:srgbClr val="302217"/>
                </a:solidFill>
                <a:latin typeface="Cerebri"/>
                <a:ea typeface="Cerebri"/>
                <a:cs typeface="Cerebri"/>
                <a:sym typeface="Cerebri"/>
              </a:rPr>
              <a:t>Monday 23</a:t>
            </a:r>
            <a:r>
              <a:rPr lang="en-US" sz="3433">
                <a:solidFill>
                  <a:srgbClr val="302217"/>
                </a:solidFill>
                <a:latin typeface="Cerebri"/>
                <a:ea typeface="Cerebri"/>
                <a:cs typeface="Cerebri"/>
                <a:sym typeface="Cerebri"/>
              </a:rPr>
              <a:t>rd</a:t>
            </a:r>
            <a:r>
              <a:rPr lang="en-US" sz="3433">
                <a:solidFill>
                  <a:srgbClr val="302217"/>
                </a:solidFill>
                <a:latin typeface="Cerebri"/>
                <a:ea typeface="Cerebri"/>
                <a:cs typeface="Cerebri"/>
                <a:sym typeface="Cerebri"/>
              </a:rPr>
              <a:t> - Wednesday 25</a:t>
            </a:r>
            <a:r>
              <a:rPr lang="en-US" sz="3433">
                <a:solidFill>
                  <a:srgbClr val="302217"/>
                </a:solidFill>
                <a:latin typeface="Cerebri"/>
                <a:ea typeface="Cerebri"/>
                <a:cs typeface="Cerebri"/>
                <a:sym typeface="Cerebri"/>
              </a:rPr>
              <a:t>th</a:t>
            </a:r>
            <a:r>
              <a:rPr lang="en-US" sz="3433">
                <a:solidFill>
                  <a:srgbClr val="302217"/>
                </a:solidFill>
                <a:latin typeface="Cerebri"/>
                <a:ea typeface="Cerebri"/>
                <a:cs typeface="Cerebri"/>
                <a:sym typeface="Cerebri"/>
              </a:rPr>
              <a:t> March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TextBox 2" id="2"/>
          <p:cNvSpPr txBox="true"/>
          <p:nvPr/>
        </p:nvSpPr>
        <p:spPr>
          <a:xfrm rot="0">
            <a:off x="3157568" y="971581"/>
            <a:ext cx="11972863" cy="1801522"/>
          </a:xfrm>
          <a:prstGeom prst="rect">
            <a:avLst/>
          </a:prstGeom>
        </p:spPr>
        <p:txBody>
          <a:bodyPr anchor="t" rtlCol="false" tIns="0" lIns="0" bIns="0" rIns="0">
            <a:spAutoFit/>
          </a:bodyPr>
          <a:lstStyle/>
          <a:p>
            <a:pPr algn="ctr">
              <a:lnSpc>
                <a:spcPts val="14628"/>
              </a:lnSpc>
              <a:spcBef>
                <a:spcPct val="0"/>
              </a:spcBef>
            </a:pPr>
            <a:r>
              <a:rPr lang="en-US" sz="10448">
                <a:solidFill>
                  <a:srgbClr val="E9EDD3"/>
                </a:solidFill>
                <a:latin typeface="Bernoru SemiCondensed"/>
                <a:ea typeface="Bernoru SemiCondensed"/>
                <a:cs typeface="Bernoru SemiCondensed"/>
                <a:sym typeface="Bernoru SemiCondensed"/>
              </a:rPr>
              <a:t>On The Day...</a:t>
            </a:r>
          </a:p>
        </p:txBody>
      </p:sp>
      <p:sp>
        <p:nvSpPr>
          <p:cNvPr name="TextBox 3" id="3"/>
          <p:cNvSpPr txBox="true"/>
          <p:nvPr/>
        </p:nvSpPr>
        <p:spPr>
          <a:xfrm rot="0">
            <a:off x="1423353" y="3063240"/>
            <a:ext cx="15388627" cy="7223760"/>
          </a:xfrm>
          <a:prstGeom prst="rect">
            <a:avLst/>
          </a:prstGeom>
        </p:spPr>
        <p:txBody>
          <a:bodyPr anchor="t" rtlCol="false" tIns="0" lIns="0" bIns="0" rIns="0">
            <a:spAutoFit/>
          </a:bodyPr>
          <a:lstStyle/>
          <a:p>
            <a:pPr algn="l" marL="647698" indent="-323849" lvl="1">
              <a:lnSpc>
                <a:spcPts val="4199"/>
              </a:lnSpc>
              <a:buFont typeface="Arial"/>
              <a:buChar char="•"/>
            </a:pPr>
            <a:r>
              <a:rPr lang="en-US" sz="2999">
                <a:solidFill>
                  <a:srgbClr val="E9EDD3"/>
                </a:solidFill>
                <a:latin typeface="Cerebri"/>
                <a:ea typeface="Cerebri"/>
                <a:cs typeface="Cerebri"/>
                <a:sym typeface="Cerebri"/>
              </a:rPr>
              <a:t>On the day of the residential, please bring your child’s bags to the art room. There is no need to be at school earlier than normal - we will be leaving school at approximately 10am.</a:t>
            </a:r>
          </a:p>
          <a:p>
            <a:pPr algn="l">
              <a:lnSpc>
                <a:spcPts val="4199"/>
              </a:lnSpc>
            </a:pPr>
          </a:p>
          <a:p>
            <a:pPr algn="l" marL="647698" indent="-323849" lvl="1">
              <a:lnSpc>
                <a:spcPts val="4199"/>
              </a:lnSpc>
              <a:buFont typeface="Arial"/>
              <a:buChar char="•"/>
            </a:pPr>
            <a:r>
              <a:rPr lang="en-US" sz="2999">
                <a:solidFill>
                  <a:srgbClr val="E9EDD3"/>
                </a:solidFill>
                <a:latin typeface="Cerebri"/>
                <a:ea typeface="Cerebri"/>
                <a:cs typeface="Cerebri"/>
                <a:sym typeface="Cerebri"/>
              </a:rPr>
              <a:t>Children will need a packed lunch for Monday lunchtime.</a:t>
            </a:r>
          </a:p>
          <a:p>
            <a:pPr algn="l">
              <a:lnSpc>
                <a:spcPts val="4199"/>
              </a:lnSpc>
            </a:pPr>
          </a:p>
          <a:p>
            <a:pPr algn="l" marL="647698" indent="-323849" lvl="1">
              <a:lnSpc>
                <a:spcPts val="4199"/>
              </a:lnSpc>
              <a:buFont typeface="Arial"/>
              <a:buChar char="•"/>
            </a:pPr>
            <a:r>
              <a:rPr lang="en-US" sz="2999">
                <a:solidFill>
                  <a:srgbClr val="E9EDD3"/>
                </a:solidFill>
                <a:latin typeface="Cerebri"/>
                <a:ea typeface="Cerebri"/>
                <a:cs typeface="Cerebri"/>
                <a:sym typeface="Cerebri"/>
              </a:rPr>
              <a:t>On arrival at Castleton, the Hollowford Centre staff will take our bags to the centre while we walk to Treak Cliff Cavern, where we will visit the cavern and the gift shop and have our packed lunch.</a:t>
            </a:r>
          </a:p>
          <a:p>
            <a:pPr algn="l">
              <a:lnSpc>
                <a:spcPts val="4199"/>
              </a:lnSpc>
            </a:pPr>
          </a:p>
          <a:p>
            <a:pPr algn="l" marL="647698" indent="-323849" lvl="1">
              <a:lnSpc>
                <a:spcPts val="4199"/>
              </a:lnSpc>
              <a:buFont typeface="Arial"/>
              <a:buChar char="•"/>
            </a:pPr>
            <a:r>
              <a:rPr lang="en-US" sz="2999">
                <a:solidFill>
                  <a:srgbClr val="E9EDD3"/>
                </a:solidFill>
                <a:latin typeface="Cerebri"/>
                <a:ea typeface="Cerebri"/>
                <a:cs typeface="Cerebri"/>
                <a:sym typeface="Cerebri"/>
              </a:rPr>
              <a:t>We will then walk to the Hollowford Centre and settle into our rooms before having our evening meal and evening activity.</a:t>
            </a:r>
          </a:p>
          <a:p>
            <a:pPr algn="l">
              <a:lnSpc>
                <a:spcPts val="3779"/>
              </a:lnSpc>
            </a:pPr>
          </a:p>
          <a:p>
            <a:pPr algn="l">
              <a:lnSpc>
                <a:spcPts val="3779"/>
              </a:lnSpc>
            </a:pPr>
          </a:p>
        </p:txBody>
      </p:sp>
      <p:sp>
        <p:nvSpPr>
          <p:cNvPr name="Freeform 4" id="4"/>
          <p:cNvSpPr/>
          <p:nvPr/>
        </p:nvSpPr>
        <p:spPr>
          <a:xfrm flipH="false" flipV="false" rot="10036753">
            <a:off x="15754653" y="-1064037"/>
            <a:ext cx="3702605" cy="6082308"/>
          </a:xfrm>
          <a:custGeom>
            <a:avLst/>
            <a:gdLst/>
            <a:ahLst/>
            <a:cxnLst/>
            <a:rect r="r" b="b" t="t" l="l"/>
            <a:pathLst>
              <a:path h="6082308" w="3702605">
                <a:moveTo>
                  <a:pt x="0" y="0"/>
                </a:moveTo>
                <a:lnTo>
                  <a:pt x="3702605" y="0"/>
                </a:lnTo>
                <a:lnTo>
                  <a:pt x="3702605" y="6082308"/>
                </a:lnTo>
                <a:lnTo>
                  <a:pt x="0" y="608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084153">
            <a:off x="-1856510" y="-1813295"/>
            <a:ext cx="3702605" cy="6082308"/>
          </a:xfrm>
          <a:custGeom>
            <a:avLst/>
            <a:gdLst/>
            <a:ahLst/>
            <a:cxnLst/>
            <a:rect r="r" b="b" t="t" l="l"/>
            <a:pathLst>
              <a:path h="6082308" w="3702605">
                <a:moveTo>
                  <a:pt x="0" y="0"/>
                </a:moveTo>
                <a:lnTo>
                  <a:pt x="3702605" y="0"/>
                </a:lnTo>
                <a:lnTo>
                  <a:pt x="3702605" y="6082308"/>
                </a:lnTo>
                <a:lnTo>
                  <a:pt x="0" y="608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0">
            <a:off x="-219506" y="4885762"/>
            <a:ext cx="18811806" cy="6863273"/>
          </a:xfrm>
          <a:custGeom>
            <a:avLst/>
            <a:gdLst/>
            <a:ahLst/>
            <a:cxnLst/>
            <a:rect r="r" b="b" t="t" l="l"/>
            <a:pathLst>
              <a:path h="6863273" w="18811806">
                <a:moveTo>
                  <a:pt x="0" y="0"/>
                </a:moveTo>
                <a:lnTo>
                  <a:pt x="18811806" y="0"/>
                </a:lnTo>
                <a:lnTo>
                  <a:pt x="18811806" y="6863273"/>
                </a:lnTo>
                <a:lnTo>
                  <a:pt x="0" y="6863273"/>
                </a:lnTo>
                <a:lnTo>
                  <a:pt x="0" y="0"/>
                </a:lnTo>
                <a:close/>
              </a:path>
            </a:pathLst>
          </a:custGeom>
          <a:blipFill>
            <a:blip r:embed="rId2">
              <a:extLst>
                <a:ext uri="{96DAC541-7B7A-43D3-8B79-37D633B846F1}">
                  <asvg:svgBlip xmlns:asvg="http://schemas.microsoft.com/office/drawing/2016/SVG/main" r:embed="rId3"/>
                </a:ext>
              </a:extLst>
            </a:blip>
            <a:stretch>
              <a:fillRect l="-17821" t="0" r="-17371" b="-154756"/>
            </a:stretch>
          </a:blipFill>
        </p:spPr>
      </p:sp>
      <p:sp>
        <p:nvSpPr>
          <p:cNvPr name="Freeform 3" id="3"/>
          <p:cNvSpPr/>
          <p:nvPr/>
        </p:nvSpPr>
        <p:spPr>
          <a:xfrm flipH="false" flipV="false" rot="8099999">
            <a:off x="14793256" y="-61756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218169">
            <a:off x="13992684" y="5674810"/>
            <a:ext cx="4752703" cy="6093209"/>
          </a:xfrm>
          <a:custGeom>
            <a:avLst/>
            <a:gdLst/>
            <a:ahLst/>
            <a:cxnLst/>
            <a:rect r="r" b="b" t="t" l="l"/>
            <a:pathLst>
              <a:path h="6093209" w="4752703">
                <a:moveTo>
                  <a:pt x="0" y="0"/>
                </a:moveTo>
                <a:lnTo>
                  <a:pt x="4752703" y="0"/>
                </a:lnTo>
                <a:lnTo>
                  <a:pt x="4752703" y="6093209"/>
                </a:lnTo>
                <a:lnTo>
                  <a:pt x="0" y="60932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835689" y="306091"/>
            <a:ext cx="1817783" cy="1631847"/>
          </a:xfrm>
          <a:custGeom>
            <a:avLst/>
            <a:gdLst/>
            <a:ahLst/>
            <a:cxnLst/>
            <a:rect r="r" b="b" t="t" l="l"/>
            <a:pathLst>
              <a:path h="1631847" w="1817783">
                <a:moveTo>
                  <a:pt x="0" y="0"/>
                </a:moveTo>
                <a:lnTo>
                  <a:pt x="1817783" y="0"/>
                </a:lnTo>
                <a:lnTo>
                  <a:pt x="1817783" y="1631846"/>
                </a:lnTo>
                <a:lnTo>
                  <a:pt x="0" y="16318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036193" y="160738"/>
            <a:ext cx="3993270" cy="3658833"/>
          </a:xfrm>
          <a:custGeom>
            <a:avLst/>
            <a:gdLst/>
            <a:ahLst/>
            <a:cxnLst/>
            <a:rect r="r" b="b" t="t" l="l"/>
            <a:pathLst>
              <a:path h="3658833" w="3993270">
                <a:moveTo>
                  <a:pt x="0" y="0"/>
                </a:moveTo>
                <a:lnTo>
                  <a:pt x="3993270" y="0"/>
                </a:lnTo>
                <a:lnTo>
                  <a:pt x="3993270" y="3658833"/>
                </a:lnTo>
                <a:lnTo>
                  <a:pt x="0" y="36588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39796" y="4187917"/>
            <a:ext cx="16808408" cy="5560349"/>
          </a:xfrm>
          <a:custGeom>
            <a:avLst/>
            <a:gdLst/>
            <a:ahLst/>
            <a:cxnLst/>
            <a:rect r="r" b="b" t="t" l="l"/>
            <a:pathLst>
              <a:path h="5560349" w="16808408">
                <a:moveTo>
                  <a:pt x="0" y="0"/>
                </a:moveTo>
                <a:lnTo>
                  <a:pt x="16808408" y="0"/>
                </a:lnTo>
                <a:lnTo>
                  <a:pt x="16808408" y="5560349"/>
                </a:lnTo>
                <a:lnTo>
                  <a:pt x="0" y="5560349"/>
                </a:lnTo>
                <a:lnTo>
                  <a:pt x="0" y="0"/>
                </a:lnTo>
                <a:close/>
              </a:path>
            </a:pathLst>
          </a:custGeom>
          <a:blipFill>
            <a:blip r:embed="rId12"/>
            <a:stretch>
              <a:fillRect l="0" t="-889" r="0" b="0"/>
            </a:stretch>
          </a:blipFill>
        </p:spPr>
      </p:sp>
      <p:sp>
        <p:nvSpPr>
          <p:cNvPr name="TextBox 8" id="8"/>
          <p:cNvSpPr txBox="true"/>
          <p:nvPr/>
        </p:nvSpPr>
        <p:spPr>
          <a:xfrm rot="0">
            <a:off x="1028700" y="88871"/>
            <a:ext cx="9585960" cy="1689158"/>
          </a:xfrm>
          <a:prstGeom prst="rect">
            <a:avLst/>
          </a:prstGeom>
        </p:spPr>
        <p:txBody>
          <a:bodyPr anchor="t" rtlCol="false" tIns="0" lIns="0" bIns="0" rIns="0">
            <a:spAutoFit/>
          </a:bodyPr>
          <a:lstStyle/>
          <a:p>
            <a:pPr algn="l">
              <a:lnSpc>
                <a:spcPts val="13771"/>
              </a:lnSpc>
              <a:spcBef>
                <a:spcPct val="0"/>
              </a:spcBef>
            </a:pPr>
            <a:r>
              <a:rPr lang="en-US" sz="9836">
                <a:solidFill>
                  <a:srgbClr val="553F2E"/>
                </a:solidFill>
                <a:latin typeface="Bernoru SemiCondensed"/>
                <a:ea typeface="Bernoru SemiCondensed"/>
                <a:cs typeface="Bernoru SemiCondensed"/>
                <a:sym typeface="Bernoru SemiCondensed"/>
              </a:rPr>
              <a:t>Meal Times</a:t>
            </a:r>
          </a:p>
        </p:txBody>
      </p:sp>
      <p:sp>
        <p:nvSpPr>
          <p:cNvPr name="TextBox 9" id="9"/>
          <p:cNvSpPr txBox="true"/>
          <p:nvPr/>
        </p:nvSpPr>
        <p:spPr>
          <a:xfrm rot="0">
            <a:off x="495923" y="1871262"/>
            <a:ext cx="13258855" cy="1671320"/>
          </a:xfrm>
          <a:prstGeom prst="rect">
            <a:avLst/>
          </a:prstGeom>
        </p:spPr>
        <p:txBody>
          <a:bodyPr anchor="t" rtlCol="false" tIns="0" lIns="0" bIns="0" rIns="0">
            <a:spAutoFit/>
          </a:bodyPr>
          <a:lstStyle/>
          <a:p>
            <a:pPr algn="l">
              <a:lnSpc>
                <a:spcPts val="4479"/>
              </a:lnSpc>
              <a:spcBef>
                <a:spcPct val="0"/>
              </a:spcBef>
            </a:pPr>
            <a:r>
              <a:rPr lang="en-US" sz="3199">
                <a:solidFill>
                  <a:srgbClr val="696E2E"/>
                </a:solidFill>
                <a:latin typeface="Cerebri"/>
                <a:ea typeface="Cerebri"/>
                <a:cs typeface="Cerebri"/>
                <a:sym typeface="Cerebri"/>
              </a:rPr>
              <a:t>Children have already chosen their meal options for the visit from the menu below. All dietary needs will be passed on to the Hollowford Centre and will be catered for.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0">
            <a:off x="-219506" y="4885762"/>
            <a:ext cx="18811806" cy="6863273"/>
          </a:xfrm>
          <a:custGeom>
            <a:avLst/>
            <a:gdLst/>
            <a:ahLst/>
            <a:cxnLst/>
            <a:rect r="r" b="b" t="t" l="l"/>
            <a:pathLst>
              <a:path h="6863273" w="18811806">
                <a:moveTo>
                  <a:pt x="0" y="0"/>
                </a:moveTo>
                <a:lnTo>
                  <a:pt x="18811806" y="0"/>
                </a:lnTo>
                <a:lnTo>
                  <a:pt x="18811806" y="6863273"/>
                </a:lnTo>
                <a:lnTo>
                  <a:pt x="0" y="6863273"/>
                </a:lnTo>
                <a:lnTo>
                  <a:pt x="0" y="0"/>
                </a:lnTo>
                <a:close/>
              </a:path>
            </a:pathLst>
          </a:custGeom>
          <a:blipFill>
            <a:blip r:embed="rId2">
              <a:extLst>
                <a:ext uri="{96DAC541-7B7A-43D3-8B79-37D633B846F1}">
                  <asvg:svgBlip xmlns:asvg="http://schemas.microsoft.com/office/drawing/2016/SVG/main" r:embed="rId3"/>
                </a:ext>
              </a:extLst>
            </a:blip>
            <a:stretch>
              <a:fillRect l="-17821" t="0" r="-17371" b="-154756"/>
            </a:stretch>
          </a:blipFill>
        </p:spPr>
      </p:sp>
      <p:sp>
        <p:nvSpPr>
          <p:cNvPr name="Freeform 3" id="3"/>
          <p:cNvSpPr/>
          <p:nvPr/>
        </p:nvSpPr>
        <p:spPr>
          <a:xfrm flipH="false" flipV="false" rot="8099999">
            <a:off x="14793256" y="-61756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218169">
            <a:off x="13992684" y="5674810"/>
            <a:ext cx="4752703" cy="6093209"/>
          </a:xfrm>
          <a:custGeom>
            <a:avLst/>
            <a:gdLst/>
            <a:ahLst/>
            <a:cxnLst/>
            <a:rect r="r" b="b" t="t" l="l"/>
            <a:pathLst>
              <a:path h="6093209" w="4752703">
                <a:moveTo>
                  <a:pt x="0" y="0"/>
                </a:moveTo>
                <a:lnTo>
                  <a:pt x="4752703" y="0"/>
                </a:lnTo>
                <a:lnTo>
                  <a:pt x="4752703" y="6093209"/>
                </a:lnTo>
                <a:lnTo>
                  <a:pt x="0" y="60932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835689" y="306091"/>
            <a:ext cx="1817783" cy="1631847"/>
          </a:xfrm>
          <a:custGeom>
            <a:avLst/>
            <a:gdLst/>
            <a:ahLst/>
            <a:cxnLst/>
            <a:rect r="r" b="b" t="t" l="l"/>
            <a:pathLst>
              <a:path h="1631847" w="1817783">
                <a:moveTo>
                  <a:pt x="0" y="0"/>
                </a:moveTo>
                <a:lnTo>
                  <a:pt x="1817783" y="0"/>
                </a:lnTo>
                <a:lnTo>
                  <a:pt x="1817783" y="1631846"/>
                </a:lnTo>
                <a:lnTo>
                  <a:pt x="0" y="16318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1744581" y="549656"/>
            <a:ext cx="5835552" cy="6118534"/>
          </a:xfrm>
          <a:custGeom>
            <a:avLst/>
            <a:gdLst/>
            <a:ahLst/>
            <a:cxnLst/>
            <a:rect r="r" b="b" t="t" l="l"/>
            <a:pathLst>
              <a:path h="6118534" w="5835552">
                <a:moveTo>
                  <a:pt x="0" y="0"/>
                </a:moveTo>
                <a:lnTo>
                  <a:pt x="5835551" y="0"/>
                </a:lnTo>
                <a:lnTo>
                  <a:pt x="5835551" y="6118534"/>
                </a:lnTo>
                <a:lnTo>
                  <a:pt x="0" y="61185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866853" y="359156"/>
            <a:ext cx="9585960" cy="1689158"/>
          </a:xfrm>
          <a:prstGeom prst="rect">
            <a:avLst/>
          </a:prstGeom>
        </p:spPr>
        <p:txBody>
          <a:bodyPr anchor="t" rtlCol="false" tIns="0" lIns="0" bIns="0" rIns="0">
            <a:spAutoFit/>
          </a:bodyPr>
          <a:lstStyle/>
          <a:p>
            <a:pPr algn="l">
              <a:lnSpc>
                <a:spcPts val="13771"/>
              </a:lnSpc>
              <a:spcBef>
                <a:spcPct val="0"/>
              </a:spcBef>
            </a:pPr>
            <a:r>
              <a:rPr lang="en-US" sz="9836">
                <a:solidFill>
                  <a:srgbClr val="553F2E"/>
                </a:solidFill>
                <a:latin typeface="Bernoru SemiCondensed"/>
                <a:ea typeface="Bernoru SemiCondensed"/>
                <a:cs typeface="Bernoru SemiCondensed"/>
                <a:sym typeface="Bernoru SemiCondensed"/>
              </a:rPr>
              <a:t>Night Time</a:t>
            </a:r>
          </a:p>
        </p:txBody>
      </p:sp>
      <p:sp>
        <p:nvSpPr>
          <p:cNvPr name="TextBox 8" id="8"/>
          <p:cNvSpPr txBox="true"/>
          <p:nvPr/>
        </p:nvSpPr>
        <p:spPr>
          <a:xfrm rot="0">
            <a:off x="866853" y="2411187"/>
            <a:ext cx="8923602" cy="3181985"/>
          </a:xfrm>
          <a:prstGeom prst="rect">
            <a:avLst/>
          </a:prstGeom>
        </p:spPr>
        <p:txBody>
          <a:bodyPr anchor="t" rtlCol="false" tIns="0" lIns="0" bIns="0" rIns="0">
            <a:spAutoFit/>
          </a:bodyPr>
          <a:lstStyle/>
          <a:p>
            <a:pPr algn="l">
              <a:lnSpc>
                <a:spcPts val="3640"/>
              </a:lnSpc>
            </a:pPr>
            <a:r>
              <a:rPr lang="en-US" sz="2600">
                <a:solidFill>
                  <a:srgbClr val="302217"/>
                </a:solidFill>
                <a:latin typeface="Cerebri"/>
                <a:ea typeface="Cerebri"/>
                <a:cs typeface="Cerebri"/>
                <a:sym typeface="Cerebri"/>
              </a:rPr>
              <a:t>Dormitories sleep between 4-6 people. There is a combination of bunk beds and single beds. All rooms have en suite bathrooms.</a:t>
            </a:r>
          </a:p>
          <a:p>
            <a:pPr algn="l">
              <a:lnSpc>
                <a:spcPts val="3640"/>
              </a:lnSpc>
            </a:pPr>
          </a:p>
          <a:p>
            <a:pPr algn="l">
              <a:lnSpc>
                <a:spcPts val="3640"/>
              </a:lnSpc>
            </a:pPr>
            <a:r>
              <a:rPr lang="en-US" sz="2600">
                <a:solidFill>
                  <a:srgbClr val="302217"/>
                </a:solidFill>
                <a:latin typeface="Cerebri"/>
                <a:ea typeface="Cerebri"/>
                <a:cs typeface="Cerebri"/>
                <a:sym typeface="Cerebri"/>
              </a:rPr>
              <a:t>Marlcliffe staff will be staying on each corridor and will be on call throughout the night if needed.</a:t>
            </a:r>
          </a:p>
          <a:p>
            <a:pPr algn="l">
              <a:lnSpc>
                <a:spcPts val="3640"/>
              </a:lnSpc>
              <a:spcBef>
                <a:spcPct val="0"/>
              </a:spcBef>
            </a:pPr>
          </a:p>
        </p:txBody>
      </p:sp>
      <p:sp>
        <p:nvSpPr>
          <p:cNvPr name="TextBox 9" id="9"/>
          <p:cNvSpPr txBox="true"/>
          <p:nvPr/>
        </p:nvSpPr>
        <p:spPr>
          <a:xfrm rot="0">
            <a:off x="866853" y="6620565"/>
            <a:ext cx="8923602" cy="2724785"/>
          </a:xfrm>
          <a:prstGeom prst="rect">
            <a:avLst/>
          </a:prstGeom>
        </p:spPr>
        <p:txBody>
          <a:bodyPr anchor="t" rtlCol="false" tIns="0" lIns="0" bIns="0" rIns="0">
            <a:spAutoFit/>
          </a:bodyPr>
          <a:lstStyle/>
          <a:p>
            <a:pPr algn="l">
              <a:lnSpc>
                <a:spcPts val="3640"/>
              </a:lnSpc>
            </a:pPr>
            <a:r>
              <a:rPr lang="en-US" sz="2600">
                <a:solidFill>
                  <a:srgbClr val="E9EDD3"/>
                </a:solidFill>
                <a:latin typeface="Cerebri"/>
                <a:ea typeface="Cerebri"/>
                <a:cs typeface="Cerebri"/>
                <a:sym typeface="Cerebri"/>
              </a:rPr>
              <a:t>Children have listed a choice of friends that they would like to be with and we will ensure everyone is with at least one friend. Girls and boys will be in separate dormitories.</a:t>
            </a:r>
          </a:p>
          <a:p>
            <a:pPr algn="l">
              <a:lnSpc>
                <a:spcPts val="3640"/>
              </a:lnSpc>
            </a:pPr>
          </a:p>
          <a:p>
            <a:pPr algn="l">
              <a:lnSpc>
                <a:spcPts val="3640"/>
              </a:lnSpc>
              <a:spcBef>
                <a:spcPct val="0"/>
              </a:spcBef>
            </a:pPr>
            <a:r>
              <a:rPr lang="en-US" sz="2600">
                <a:solidFill>
                  <a:srgbClr val="E9EDD3"/>
                </a:solidFill>
                <a:latin typeface="Cerebri"/>
                <a:ea typeface="Cerebri"/>
                <a:cs typeface="Cerebri"/>
                <a:sym typeface="Cerebri"/>
              </a:rPr>
              <a:t>Children with medical needs will be attended to by a member of Marlcliffe staff.</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8099999">
            <a:off x="14793256" y="-61756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218169">
            <a:off x="13798086" y="2403895"/>
            <a:ext cx="4752703" cy="6093209"/>
          </a:xfrm>
          <a:custGeom>
            <a:avLst/>
            <a:gdLst/>
            <a:ahLst/>
            <a:cxnLst/>
            <a:rect r="r" b="b" t="t" l="l"/>
            <a:pathLst>
              <a:path h="6093209" w="4752703">
                <a:moveTo>
                  <a:pt x="0" y="0"/>
                </a:moveTo>
                <a:lnTo>
                  <a:pt x="4752703" y="0"/>
                </a:lnTo>
                <a:lnTo>
                  <a:pt x="4752703" y="6093209"/>
                </a:lnTo>
                <a:lnTo>
                  <a:pt x="0" y="60932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835689" y="306091"/>
            <a:ext cx="1817783" cy="1631847"/>
          </a:xfrm>
          <a:custGeom>
            <a:avLst/>
            <a:gdLst/>
            <a:ahLst/>
            <a:cxnLst/>
            <a:rect r="r" b="b" t="t" l="l"/>
            <a:pathLst>
              <a:path h="1631847" w="1817783">
                <a:moveTo>
                  <a:pt x="0" y="0"/>
                </a:moveTo>
                <a:lnTo>
                  <a:pt x="1817783" y="0"/>
                </a:lnTo>
                <a:lnTo>
                  <a:pt x="1817783" y="1631846"/>
                </a:lnTo>
                <a:lnTo>
                  <a:pt x="0" y="16318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19131" y="6223127"/>
            <a:ext cx="8618610" cy="3878374"/>
          </a:xfrm>
          <a:custGeom>
            <a:avLst/>
            <a:gdLst/>
            <a:ahLst/>
            <a:cxnLst/>
            <a:rect r="r" b="b" t="t" l="l"/>
            <a:pathLst>
              <a:path h="3878374" w="8618610">
                <a:moveTo>
                  <a:pt x="0" y="0"/>
                </a:moveTo>
                <a:lnTo>
                  <a:pt x="8618610" y="0"/>
                </a:lnTo>
                <a:lnTo>
                  <a:pt x="8618610" y="3878374"/>
                </a:lnTo>
                <a:lnTo>
                  <a:pt x="0" y="3878374"/>
                </a:lnTo>
                <a:lnTo>
                  <a:pt x="0" y="0"/>
                </a:lnTo>
                <a:close/>
              </a:path>
            </a:pathLst>
          </a:custGeom>
          <a:blipFill>
            <a:blip r:embed="rId8"/>
            <a:stretch>
              <a:fillRect l="0" t="0" r="0" b="0"/>
            </a:stretch>
          </a:blipFill>
        </p:spPr>
      </p:sp>
      <p:sp>
        <p:nvSpPr>
          <p:cNvPr name="TextBox 6" id="6"/>
          <p:cNvSpPr txBox="true"/>
          <p:nvPr/>
        </p:nvSpPr>
        <p:spPr>
          <a:xfrm rot="0">
            <a:off x="866853" y="359156"/>
            <a:ext cx="10264829" cy="1689158"/>
          </a:xfrm>
          <a:prstGeom prst="rect">
            <a:avLst/>
          </a:prstGeom>
        </p:spPr>
        <p:txBody>
          <a:bodyPr anchor="t" rtlCol="false" tIns="0" lIns="0" bIns="0" rIns="0">
            <a:spAutoFit/>
          </a:bodyPr>
          <a:lstStyle/>
          <a:p>
            <a:pPr algn="l">
              <a:lnSpc>
                <a:spcPts val="13771"/>
              </a:lnSpc>
              <a:spcBef>
                <a:spcPct val="0"/>
              </a:spcBef>
            </a:pPr>
            <a:r>
              <a:rPr lang="en-US" sz="9836">
                <a:solidFill>
                  <a:srgbClr val="553F2E"/>
                </a:solidFill>
                <a:latin typeface="Bernoru SemiCondensed"/>
                <a:ea typeface="Bernoru SemiCondensed"/>
                <a:cs typeface="Bernoru SemiCondensed"/>
                <a:sym typeface="Bernoru SemiCondensed"/>
              </a:rPr>
              <a:t>Return to School</a:t>
            </a:r>
          </a:p>
        </p:txBody>
      </p:sp>
      <p:sp>
        <p:nvSpPr>
          <p:cNvPr name="TextBox 7" id="7"/>
          <p:cNvSpPr txBox="true"/>
          <p:nvPr/>
        </p:nvSpPr>
        <p:spPr>
          <a:xfrm rot="0">
            <a:off x="866853" y="2590131"/>
            <a:ext cx="12571521" cy="3813811"/>
          </a:xfrm>
          <a:prstGeom prst="rect">
            <a:avLst/>
          </a:prstGeom>
        </p:spPr>
        <p:txBody>
          <a:bodyPr anchor="t" rtlCol="false" tIns="0" lIns="0" bIns="0" rIns="0">
            <a:spAutoFit/>
          </a:bodyPr>
          <a:lstStyle/>
          <a:p>
            <a:pPr algn="l">
              <a:lnSpc>
                <a:spcPts val="5039"/>
              </a:lnSpc>
            </a:pPr>
            <a:r>
              <a:rPr lang="en-US" sz="3599">
                <a:solidFill>
                  <a:srgbClr val="302217"/>
                </a:solidFill>
                <a:latin typeface="Cerebri"/>
                <a:ea typeface="Cerebri"/>
                <a:cs typeface="Cerebri"/>
                <a:sym typeface="Cerebri"/>
              </a:rPr>
              <a:t>We will be setting off back to school at approximately 2pm and expect to arrive at around 3pm so children can be collected at the normal time. </a:t>
            </a:r>
          </a:p>
          <a:p>
            <a:pPr algn="l">
              <a:lnSpc>
                <a:spcPts val="5039"/>
              </a:lnSpc>
            </a:pPr>
          </a:p>
          <a:p>
            <a:pPr algn="l">
              <a:lnSpc>
                <a:spcPts val="5039"/>
              </a:lnSpc>
              <a:spcBef>
                <a:spcPct val="0"/>
              </a:spcBef>
            </a:pPr>
            <a:r>
              <a:rPr lang="en-US" sz="3599">
                <a:solidFill>
                  <a:srgbClr val="302217"/>
                </a:solidFill>
                <a:latin typeface="Cerebri"/>
                <a:ea typeface="Cerebri"/>
                <a:cs typeface="Cerebri"/>
                <a:sym typeface="Cerebri"/>
              </a:rPr>
              <a:t>Any delays will be communicated through the school office and will also be posted on the Blog.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TextBox 2" id="2"/>
          <p:cNvSpPr txBox="true"/>
          <p:nvPr/>
        </p:nvSpPr>
        <p:spPr>
          <a:xfrm rot="0">
            <a:off x="3157568" y="971581"/>
            <a:ext cx="11972863" cy="1801522"/>
          </a:xfrm>
          <a:prstGeom prst="rect">
            <a:avLst/>
          </a:prstGeom>
        </p:spPr>
        <p:txBody>
          <a:bodyPr anchor="t" rtlCol="false" tIns="0" lIns="0" bIns="0" rIns="0">
            <a:spAutoFit/>
          </a:bodyPr>
          <a:lstStyle/>
          <a:p>
            <a:pPr algn="ctr">
              <a:lnSpc>
                <a:spcPts val="14628"/>
              </a:lnSpc>
              <a:spcBef>
                <a:spcPct val="0"/>
              </a:spcBef>
            </a:pPr>
            <a:r>
              <a:rPr lang="en-US" sz="10448">
                <a:solidFill>
                  <a:srgbClr val="E9EDD3"/>
                </a:solidFill>
                <a:latin typeface="Bernoru SemiCondensed"/>
                <a:ea typeface="Bernoru SemiCondensed"/>
                <a:cs typeface="Bernoru SemiCondensed"/>
                <a:sym typeface="Bernoru SemiCondensed"/>
              </a:rPr>
              <a:t>Castleton Blog</a:t>
            </a:r>
          </a:p>
        </p:txBody>
      </p:sp>
      <p:sp>
        <p:nvSpPr>
          <p:cNvPr name="TextBox 3" id="3"/>
          <p:cNvSpPr txBox="true"/>
          <p:nvPr/>
        </p:nvSpPr>
        <p:spPr>
          <a:xfrm rot="0">
            <a:off x="521287" y="3455796"/>
            <a:ext cx="16875134" cy="6216015"/>
          </a:xfrm>
          <a:prstGeom prst="rect">
            <a:avLst/>
          </a:prstGeom>
        </p:spPr>
        <p:txBody>
          <a:bodyPr anchor="t" rtlCol="false" tIns="0" lIns="0" bIns="0" rIns="0">
            <a:spAutoFit/>
          </a:bodyPr>
          <a:lstStyle/>
          <a:p>
            <a:pPr algn="l" marL="777235" indent="-388618" lvl="1">
              <a:lnSpc>
                <a:spcPts val="5039"/>
              </a:lnSpc>
              <a:buFont typeface="Arial"/>
              <a:buChar char="•"/>
            </a:pPr>
            <a:r>
              <a:rPr lang="en-US" sz="3599">
                <a:solidFill>
                  <a:srgbClr val="E9EDD3"/>
                </a:solidFill>
                <a:latin typeface="Cerebri"/>
                <a:ea typeface="Cerebri"/>
                <a:cs typeface="Cerebri"/>
                <a:sym typeface="Cerebri"/>
              </a:rPr>
              <a:t>We have created a blog to give you photos and updates throughout the trip (link will be on website)</a:t>
            </a:r>
          </a:p>
          <a:p>
            <a:pPr algn="l">
              <a:lnSpc>
                <a:spcPts val="5039"/>
              </a:lnSpc>
            </a:pPr>
          </a:p>
          <a:p>
            <a:pPr algn="l" marL="777235" indent="-388618" lvl="1">
              <a:lnSpc>
                <a:spcPts val="5039"/>
              </a:lnSpc>
              <a:buFont typeface="Arial"/>
              <a:buChar char="•"/>
            </a:pPr>
            <a:r>
              <a:rPr lang="en-US" sz="3599">
                <a:solidFill>
                  <a:srgbClr val="E9EDD3"/>
                </a:solidFill>
                <a:latin typeface="Cerebri"/>
                <a:ea typeface="Cerebri"/>
                <a:cs typeface="Cerebri"/>
                <a:sym typeface="Cerebri"/>
              </a:rPr>
              <a:t>We will only post photographs of children for whom we have parental consent – most of you have already given consent on the annual permission form. If you wish to include your child for just this trip then permission forms are available…please ask a member of staff after the meeting. If you can’t remember whether you have given permission, then we are happy to check for you.</a:t>
            </a:r>
          </a:p>
          <a:p>
            <a:pPr algn="l">
              <a:lnSpc>
                <a:spcPts val="3779"/>
              </a:lnSpc>
            </a:pPr>
          </a:p>
        </p:txBody>
      </p:sp>
      <p:sp>
        <p:nvSpPr>
          <p:cNvPr name="Freeform 4" id="4"/>
          <p:cNvSpPr/>
          <p:nvPr/>
        </p:nvSpPr>
        <p:spPr>
          <a:xfrm flipH="false" flipV="false" rot="10036753">
            <a:off x="15754653" y="-1064037"/>
            <a:ext cx="3702605" cy="6082308"/>
          </a:xfrm>
          <a:custGeom>
            <a:avLst/>
            <a:gdLst/>
            <a:ahLst/>
            <a:cxnLst/>
            <a:rect r="r" b="b" t="t" l="l"/>
            <a:pathLst>
              <a:path h="6082308" w="3702605">
                <a:moveTo>
                  <a:pt x="0" y="0"/>
                </a:moveTo>
                <a:lnTo>
                  <a:pt x="3702605" y="0"/>
                </a:lnTo>
                <a:lnTo>
                  <a:pt x="3702605" y="6082308"/>
                </a:lnTo>
                <a:lnTo>
                  <a:pt x="0" y="608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084153">
            <a:off x="-1856510" y="-1813295"/>
            <a:ext cx="3702605" cy="6082308"/>
          </a:xfrm>
          <a:custGeom>
            <a:avLst/>
            <a:gdLst/>
            <a:ahLst/>
            <a:cxnLst/>
            <a:rect r="r" b="b" t="t" l="l"/>
            <a:pathLst>
              <a:path h="6082308" w="3702605">
                <a:moveTo>
                  <a:pt x="0" y="0"/>
                </a:moveTo>
                <a:lnTo>
                  <a:pt x="3702605" y="0"/>
                </a:lnTo>
                <a:lnTo>
                  <a:pt x="3702605" y="6082308"/>
                </a:lnTo>
                <a:lnTo>
                  <a:pt x="0" y="608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TextBox 2" id="2"/>
          <p:cNvSpPr txBox="true"/>
          <p:nvPr/>
        </p:nvSpPr>
        <p:spPr>
          <a:xfrm rot="0">
            <a:off x="1028700" y="4811210"/>
            <a:ext cx="7057598" cy="2950328"/>
          </a:xfrm>
          <a:prstGeom prst="rect">
            <a:avLst/>
          </a:prstGeom>
        </p:spPr>
        <p:txBody>
          <a:bodyPr anchor="t" rtlCol="false" tIns="0" lIns="0" bIns="0" rIns="0">
            <a:spAutoFit/>
          </a:bodyPr>
          <a:lstStyle/>
          <a:p>
            <a:pPr algn="l">
              <a:lnSpc>
                <a:spcPts val="11830"/>
              </a:lnSpc>
              <a:spcBef>
                <a:spcPct val="0"/>
              </a:spcBef>
            </a:pPr>
            <a:r>
              <a:rPr lang="en-US" sz="8450" spc="202">
                <a:solidFill>
                  <a:srgbClr val="553F2E"/>
                </a:solidFill>
                <a:latin typeface="Bernoru SemiCondensed"/>
                <a:ea typeface="Bernoru SemiCondensed"/>
                <a:cs typeface="Bernoru SemiCondensed"/>
                <a:sym typeface="Bernoru SemiCondensed"/>
              </a:rPr>
              <a:t>ANY QUESTIONS?</a:t>
            </a:r>
          </a:p>
        </p:txBody>
      </p:sp>
      <p:sp>
        <p:nvSpPr>
          <p:cNvPr name="Freeform 3" id="3"/>
          <p:cNvSpPr/>
          <p:nvPr/>
        </p:nvSpPr>
        <p:spPr>
          <a:xfrm flipH="false" flipV="false" rot="1674470">
            <a:off x="5003096" y="-1363175"/>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144791" y="2379918"/>
            <a:ext cx="2804147" cy="3068834"/>
          </a:xfrm>
          <a:custGeom>
            <a:avLst/>
            <a:gdLst/>
            <a:ahLst/>
            <a:cxnLst/>
            <a:rect r="r" b="b" t="t" l="l"/>
            <a:pathLst>
              <a:path h="3068834" w="2804147">
                <a:moveTo>
                  <a:pt x="0" y="0"/>
                </a:moveTo>
                <a:lnTo>
                  <a:pt x="2804147" y="0"/>
                </a:lnTo>
                <a:lnTo>
                  <a:pt x="2804147" y="3068834"/>
                </a:lnTo>
                <a:lnTo>
                  <a:pt x="0" y="30688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147967">
            <a:off x="13323519" y="-3857440"/>
            <a:ext cx="5151466" cy="8342454"/>
          </a:xfrm>
          <a:custGeom>
            <a:avLst/>
            <a:gdLst/>
            <a:ahLst/>
            <a:cxnLst/>
            <a:rect r="r" b="b" t="t" l="l"/>
            <a:pathLst>
              <a:path h="8342454" w="5151466">
                <a:moveTo>
                  <a:pt x="0" y="0"/>
                </a:moveTo>
                <a:lnTo>
                  <a:pt x="5151465" y="0"/>
                </a:lnTo>
                <a:lnTo>
                  <a:pt x="5151465" y="8342454"/>
                </a:lnTo>
                <a:lnTo>
                  <a:pt x="0" y="83424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235669">
            <a:off x="304215" y="1310091"/>
            <a:ext cx="2963015" cy="4455661"/>
          </a:xfrm>
          <a:custGeom>
            <a:avLst/>
            <a:gdLst/>
            <a:ahLst/>
            <a:cxnLst/>
            <a:rect r="r" b="b" t="t" l="l"/>
            <a:pathLst>
              <a:path h="4455661" w="2963015">
                <a:moveTo>
                  <a:pt x="0" y="0"/>
                </a:moveTo>
                <a:lnTo>
                  <a:pt x="2963014" y="0"/>
                </a:lnTo>
                <a:lnTo>
                  <a:pt x="2963014" y="4455662"/>
                </a:lnTo>
                <a:lnTo>
                  <a:pt x="0" y="44556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7144791" y="8707038"/>
            <a:ext cx="2879448" cy="2886665"/>
          </a:xfrm>
          <a:custGeom>
            <a:avLst/>
            <a:gdLst/>
            <a:ahLst/>
            <a:cxnLst/>
            <a:rect r="r" b="b" t="t" l="l"/>
            <a:pathLst>
              <a:path h="2886665" w="2879448">
                <a:moveTo>
                  <a:pt x="0" y="0"/>
                </a:moveTo>
                <a:lnTo>
                  <a:pt x="2879448" y="0"/>
                </a:lnTo>
                <a:lnTo>
                  <a:pt x="2879448" y="2886665"/>
                </a:lnTo>
                <a:lnTo>
                  <a:pt x="0" y="28866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6552456">
            <a:off x="12288494" y="-2099132"/>
            <a:ext cx="7125430" cy="9135167"/>
          </a:xfrm>
          <a:custGeom>
            <a:avLst/>
            <a:gdLst/>
            <a:ahLst/>
            <a:cxnLst/>
            <a:rect r="r" b="b" t="t" l="l"/>
            <a:pathLst>
              <a:path h="9135167" w="7125430">
                <a:moveTo>
                  <a:pt x="0" y="0"/>
                </a:moveTo>
                <a:lnTo>
                  <a:pt x="7125430" y="0"/>
                </a:lnTo>
                <a:lnTo>
                  <a:pt x="7125430" y="9135167"/>
                </a:lnTo>
                <a:lnTo>
                  <a:pt x="0" y="9135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00260" y="214200"/>
            <a:ext cx="16887480" cy="3658897"/>
          </a:xfrm>
          <a:prstGeom prst="rect">
            <a:avLst/>
          </a:prstGeom>
        </p:spPr>
        <p:txBody>
          <a:bodyPr anchor="t" rtlCol="false" tIns="0" lIns="0" bIns="0" rIns="0">
            <a:spAutoFit/>
          </a:bodyPr>
          <a:lstStyle/>
          <a:p>
            <a:pPr algn="l">
              <a:lnSpc>
                <a:spcPts val="14628"/>
              </a:lnSpc>
              <a:spcBef>
                <a:spcPct val="0"/>
              </a:spcBef>
            </a:pPr>
            <a:r>
              <a:rPr lang="en-US" sz="10448">
                <a:solidFill>
                  <a:srgbClr val="553F2E"/>
                </a:solidFill>
                <a:latin typeface="Bernoru SemiCondensed"/>
                <a:ea typeface="Bernoru SemiCondensed"/>
                <a:cs typeface="Bernoru SemiCondensed"/>
                <a:sym typeface="Bernoru SemiCondensed"/>
              </a:rPr>
              <a:t>No need to make notes this evening...</a:t>
            </a:r>
          </a:p>
        </p:txBody>
      </p:sp>
      <p:sp>
        <p:nvSpPr>
          <p:cNvPr name="TextBox 4" id="4"/>
          <p:cNvSpPr txBox="true"/>
          <p:nvPr/>
        </p:nvSpPr>
        <p:spPr>
          <a:xfrm rot="0">
            <a:off x="594326" y="4564133"/>
            <a:ext cx="12021018" cy="1313181"/>
          </a:xfrm>
          <a:prstGeom prst="rect">
            <a:avLst/>
          </a:prstGeom>
        </p:spPr>
        <p:txBody>
          <a:bodyPr anchor="t" rtlCol="false" tIns="0" lIns="0" bIns="0" rIns="0">
            <a:spAutoFit/>
          </a:bodyPr>
          <a:lstStyle/>
          <a:p>
            <a:pPr algn="l">
              <a:lnSpc>
                <a:spcPts val="5319"/>
              </a:lnSpc>
              <a:spcBef>
                <a:spcPct val="0"/>
              </a:spcBef>
            </a:pPr>
            <a:r>
              <a:rPr lang="en-US" sz="3799">
                <a:solidFill>
                  <a:srgbClr val="302217"/>
                </a:solidFill>
                <a:latin typeface="Cerebri"/>
                <a:ea typeface="Cerebri"/>
                <a:cs typeface="Cerebri"/>
                <a:sym typeface="Cerebri"/>
              </a:rPr>
              <a:t>This presentation will be available on the Residentials page of the school website.</a:t>
            </a:r>
          </a:p>
        </p:txBody>
      </p:sp>
      <p:sp>
        <p:nvSpPr>
          <p:cNvPr name="Freeform 5" id="5"/>
          <p:cNvSpPr/>
          <p:nvPr/>
        </p:nvSpPr>
        <p:spPr>
          <a:xfrm flipH="false" flipV="false" rot="-6171034">
            <a:off x="10698100" y="8069318"/>
            <a:ext cx="3204401" cy="4114800"/>
          </a:xfrm>
          <a:custGeom>
            <a:avLst/>
            <a:gdLst/>
            <a:ahLst/>
            <a:cxnLst/>
            <a:rect r="r" b="b" t="t" l="l"/>
            <a:pathLst>
              <a:path h="4114800" w="3204401">
                <a:moveTo>
                  <a:pt x="0" y="0"/>
                </a:moveTo>
                <a:lnTo>
                  <a:pt x="3204401" y="0"/>
                </a:lnTo>
                <a:lnTo>
                  <a:pt x="3204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16466" y="6777949"/>
            <a:ext cx="1920569" cy="2658228"/>
          </a:xfrm>
          <a:custGeom>
            <a:avLst/>
            <a:gdLst/>
            <a:ahLst/>
            <a:cxnLst/>
            <a:rect r="r" b="b" t="t" l="l"/>
            <a:pathLst>
              <a:path h="2658228" w="1920569">
                <a:moveTo>
                  <a:pt x="0" y="0"/>
                </a:moveTo>
                <a:lnTo>
                  <a:pt x="1920569" y="0"/>
                </a:lnTo>
                <a:lnTo>
                  <a:pt x="1920569" y="2658228"/>
                </a:lnTo>
                <a:lnTo>
                  <a:pt x="0" y="26582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Freeform 2" id="2"/>
          <p:cNvSpPr/>
          <p:nvPr/>
        </p:nvSpPr>
        <p:spPr>
          <a:xfrm flipH="false" flipV="false" rot="0">
            <a:off x="16123142" y="-750777"/>
            <a:ext cx="2914996" cy="3190146"/>
          </a:xfrm>
          <a:custGeom>
            <a:avLst/>
            <a:gdLst/>
            <a:ahLst/>
            <a:cxnLst/>
            <a:rect r="r" b="b" t="t" l="l"/>
            <a:pathLst>
              <a:path h="3190146" w="2914996">
                <a:moveTo>
                  <a:pt x="0" y="0"/>
                </a:moveTo>
                <a:lnTo>
                  <a:pt x="2914995" y="0"/>
                </a:lnTo>
                <a:lnTo>
                  <a:pt x="2914995" y="3190146"/>
                </a:lnTo>
                <a:lnTo>
                  <a:pt x="0" y="31901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3680831"/>
            <a:ext cx="5487375" cy="3662823"/>
          </a:xfrm>
          <a:custGeom>
            <a:avLst/>
            <a:gdLst/>
            <a:ahLst/>
            <a:cxnLst/>
            <a:rect r="r" b="b" t="t" l="l"/>
            <a:pathLst>
              <a:path h="3662823" w="5487375">
                <a:moveTo>
                  <a:pt x="0" y="0"/>
                </a:moveTo>
                <a:lnTo>
                  <a:pt x="5487375" y="0"/>
                </a:lnTo>
                <a:lnTo>
                  <a:pt x="5487375" y="3662823"/>
                </a:lnTo>
                <a:lnTo>
                  <a:pt x="0" y="3662823"/>
                </a:lnTo>
                <a:lnTo>
                  <a:pt x="0" y="0"/>
                </a:lnTo>
                <a:close/>
              </a:path>
            </a:pathLst>
          </a:custGeom>
          <a:blipFill>
            <a:blip r:embed="rId4"/>
            <a:stretch>
              <a:fillRect l="0" t="0" r="0" b="0"/>
            </a:stretch>
          </a:blipFill>
        </p:spPr>
      </p:sp>
      <p:sp>
        <p:nvSpPr>
          <p:cNvPr name="Freeform 4" id="4"/>
          <p:cNvSpPr/>
          <p:nvPr/>
        </p:nvSpPr>
        <p:spPr>
          <a:xfrm flipH="false" flipV="false" rot="0">
            <a:off x="3950066" y="6390126"/>
            <a:ext cx="7361157" cy="3744989"/>
          </a:xfrm>
          <a:custGeom>
            <a:avLst/>
            <a:gdLst/>
            <a:ahLst/>
            <a:cxnLst/>
            <a:rect r="r" b="b" t="t" l="l"/>
            <a:pathLst>
              <a:path h="3744989" w="7361157">
                <a:moveTo>
                  <a:pt x="0" y="0"/>
                </a:moveTo>
                <a:lnTo>
                  <a:pt x="7361157" y="0"/>
                </a:lnTo>
                <a:lnTo>
                  <a:pt x="7361157" y="3744988"/>
                </a:lnTo>
                <a:lnTo>
                  <a:pt x="0" y="3744988"/>
                </a:lnTo>
                <a:lnTo>
                  <a:pt x="0" y="0"/>
                </a:lnTo>
                <a:close/>
              </a:path>
            </a:pathLst>
          </a:custGeom>
          <a:blipFill>
            <a:blip r:embed="rId5"/>
            <a:stretch>
              <a:fillRect l="0" t="0" r="0" b="0"/>
            </a:stretch>
          </a:blipFill>
        </p:spPr>
      </p:sp>
      <p:sp>
        <p:nvSpPr>
          <p:cNvPr name="Freeform 5" id="5"/>
          <p:cNvSpPr/>
          <p:nvPr/>
        </p:nvSpPr>
        <p:spPr>
          <a:xfrm flipH="false" flipV="false" rot="0">
            <a:off x="9542246" y="1724092"/>
            <a:ext cx="6580895" cy="4945406"/>
          </a:xfrm>
          <a:custGeom>
            <a:avLst/>
            <a:gdLst/>
            <a:ahLst/>
            <a:cxnLst/>
            <a:rect r="r" b="b" t="t" l="l"/>
            <a:pathLst>
              <a:path h="4945406" w="6580895">
                <a:moveTo>
                  <a:pt x="0" y="0"/>
                </a:moveTo>
                <a:lnTo>
                  <a:pt x="6580896" y="0"/>
                </a:lnTo>
                <a:lnTo>
                  <a:pt x="6580896" y="4945406"/>
                </a:lnTo>
                <a:lnTo>
                  <a:pt x="0" y="4945406"/>
                </a:lnTo>
                <a:lnTo>
                  <a:pt x="0" y="0"/>
                </a:lnTo>
                <a:close/>
              </a:path>
            </a:pathLst>
          </a:custGeom>
          <a:blipFill>
            <a:blip r:embed="rId6"/>
            <a:stretch>
              <a:fillRect l="0" t="0" r="0" b="0"/>
            </a:stretch>
          </a:blipFill>
        </p:spPr>
      </p:sp>
      <p:sp>
        <p:nvSpPr>
          <p:cNvPr name="TextBox 6" id="6"/>
          <p:cNvSpPr txBox="true"/>
          <p:nvPr/>
        </p:nvSpPr>
        <p:spPr>
          <a:xfrm rot="0">
            <a:off x="1028700" y="1149419"/>
            <a:ext cx="8649677" cy="2145267"/>
          </a:xfrm>
          <a:prstGeom prst="rect">
            <a:avLst/>
          </a:prstGeom>
        </p:spPr>
        <p:txBody>
          <a:bodyPr anchor="t" rtlCol="false" tIns="0" lIns="0" bIns="0" rIns="0">
            <a:spAutoFit/>
          </a:bodyPr>
          <a:lstStyle/>
          <a:p>
            <a:pPr algn="l">
              <a:lnSpc>
                <a:spcPts val="8273"/>
              </a:lnSpc>
            </a:pPr>
            <a:r>
              <a:rPr lang="en-US" sz="7955">
                <a:solidFill>
                  <a:srgbClr val="FFF4DB"/>
                </a:solidFill>
                <a:latin typeface="Bernoru SemiCondensed"/>
                <a:ea typeface="Bernoru SemiCondensed"/>
                <a:cs typeface="Bernoru SemiCondensed"/>
                <a:sym typeface="Bernoru SemiCondensed"/>
              </a:rPr>
              <a:t>The Hollowford Centre</a:t>
            </a:r>
          </a:p>
        </p:txBody>
      </p:sp>
      <p:sp>
        <p:nvSpPr>
          <p:cNvPr name="TextBox 7" id="7"/>
          <p:cNvSpPr txBox="true"/>
          <p:nvPr/>
        </p:nvSpPr>
        <p:spPr>
          <a:xfrm rot="0">
            <a:off x="11642789" y="7105015"/>
            <a:ext cx="6273134" cy="2267585"/>
          </a:xfrm>
          <a:prstGeom prst="rect">
            <a:avLst/>
          </a:prstGeom>
        </p:spPr>
        <p:txBody>
          <a:bodyPr anchor="t" rtlCol="false" tIns="0" lIns="0" bIns="0" rIns="0">
            <a:spAutoFit/>
          </a:bodyPr>
          <a:lstStyle/>
          <a:p>
            <a:pPr algn="ctr">
              <a:lnSpc>
                <a:spcPts val="3640"/>
              </a:lnSpc>
            </a:pPr>
            <a:r>
              <a:rPr lang="en-US" sz="2600">
                <a:solidFill>
                  <a:srgbClr val="FFF4DB"/>
                </a:solidFill>
                <a:latin typeface="Cerebri"/>
                <a:ea typeface="Cerebri"/>
                <a:cs typeface="Cerebri"/>
                <a:sym typeface="Cerebri"/>
              </a:rPr>
              <a:t>The Hollowford centre has over 50 years experience in delivering outdoor and adventurous activities for school. </a:t>
            </a:r>
          </a:p>
          <a:p>
            <a:pPr algn="ctr">
              <a:lnSpc>
                <a:spcPts val="3640"/>
              </a:lnSpc>
              <a:spcBef>
                <a:spcPct val="0"/>
              </a:spcBef>
            </a:pPr>
            <a:r>
              <a:rPr lang="en-US" sz="2600">
                <a:solidFill>
                  <a:srgbClr val="FFF4DB"/>
                </a:solidFill>
                <a:latin typeface="Cerebri"/>
                <a:ea typeface="Cerebri"/>
                <a:cs typeface="Cerebri"/>
                <a:sym typeface="Cerebri"/>
              </a:rPr>
              <a:t>Please see their website for more details: https://www.lindleyeducationaltrust.org/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841336" y="1939554"/>
            <a:ext cx="10403094" cy="6523986"/>
          </a:xfrm>
          <a:custGeom>
            <a:avLst/>
            <a:gdLst/>
            <a:ahLst/>
            <a:cxnLst/>
            <a:rect r="r" b="b" t="t" l="l"/>
            <a:pathLst>
              <a:path h="6523986" w="10403094">
                <a:moveTo>
                  <a:pt x="0" y="0"/>
                </a:moveTo>
                <a:lnTo>
                  <a:pt x="10403094" y="0"/>
                </a:lnTo>
                <a:lnTo>
                  <a:pt x="10403094" y="6523986"/>
                </a:lnTo>
                <a:lnTo>
                  <a:pt x="0" y="6523986"/>
                </a:lnTo>
                <a:lnTo>
                  <a:pt x="0" y="0"/>
                </a:lnTo>
                <a:close/>
              </a:path>
            </a:pathLst>
          </a:custGeom>
          <a:blipFill>
            <a:blip r:embed="rId2">
              <a:extLst>
                <a:ext uri="{96DAC541-7B7A-43D3-8B79-37D633B846F1}">
                  <asvg:svgBlip xmlns:asvg="http://schemas.microsoft.com/office/drawing/2016/SVG/main" r:embed="rId3"/>
                </a:ext>
              </a:extLst>
            </a:blip>
            <a:stretch>
              <a:fillRect l="-30378" t="0" r="0" b="-1351"/>
            </a:stretch>
          </a:blipFill>
        </p:spPr>
      </p:sp>
      <p:sp>
        <p:nvSpPr>
          <p:cNvPr name="Freeform 3" id="3"/>
          <p:cNvSpPr/>
          <p:nvPr/>
        </p:nvSpPr>
        <p:spPr>
          <a:xfrm flipH="false" flipV="false" rot="4153073">
            <a:off x="15524968" y="6076385"/>
            <a:ext cx="3698263" cy="6896528"/>
          </a:xfrm>
          <a:custGeom>
            <a:avLst/>
            <a:gdLst/>
            <a:ahLst/>
            <a:cxnLst/>
            <a:rect r="r" b="b" t="t" l="l"/>
            <a:pathLst>
              <a:path h="6896528" w="3698263">
                <a:moveTo>
                  <a:pt x="0" y="0"/>
                </a:moveTo>
                <a:lnTo>
                  <a:pt x="3698263" y="0"/>
                </a:lnTo>
                <a:lnTo>
                  <a:pt x="3698263" y="6896528"/>
                </a:lnTo>
                <a:lnTo>
                  <a:pt x="0" y="6896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2687492" y="76871"/>
            <a:ext cx="7386983" cy="1262682"/>
          </a:xfrm>
          <a:prstGeom prst="rect">
            <a:avLst/>
          </a:prstGeom>
        </p:spPr>
        <p:txBody>
          <a:bodyPr anchor="t" rtlCol="false" tIns="0" lIns="0" bIns="0" rIns="0">
            <a:spAutoFit/>
          </a:bodyPr>
          <a:lstStyle/>
          <a:p>
            <a:pPr algn="l">
              <a:lnSpc>
                <a:spcPts val="10203"/>
              </a:lnSpc>
              <a:spcBef>
                <a:spcPct val="0"/>
              </a:spcBef>
            </a:pPr>
            <a:r>
              <a:rPr lang="en-US" sz="7288">
                <a:solidFill>
                  <a:srgbClr val="FFF4DB"/>
                </a:solidFill>
                <a:latin typeface="Bernoru SemiCondensed"/>
                <a:ea typeface="Bernoru SemiCondensed"/>
                <a:cs typeface="Bernoru SemiCondensed"/>
                <a:sym typeface="Bernoru SemiCondensed"/>
              </a:rPr>
              <a:t>Staffing</a:t>
            </a:r>
          </a:p>
        </p:txBody>
      </p:sp>
      <p:grpSp>
        <p:nvGrpSpPr>
          <p:cNvPr name="Group 5" id="5"/>
          <p:cNvGrpSpPr/>
          <p:nvPr/>
        </p:nvGrpSpPr>
        <p:grpSpPr>
          <a:xfrm rot="0">
            <a:off x="931732" y="2885821"/>
            <a:ext cx="8115300" cy="908931"/>
            <a:chOff x="0" y="0"/>
            <a:chExt cx="3256161" cy="364697"/>
          </a:xfrm>
        </p:grpSpPr>
        <p:sp>
          <p:nvSpPr>
            <p:cNvPr name="Freeform 6" id="6"/>
            <p:cNvSpPr/>
            <p:nvPr/>
          </p:nvSpPr>
          <p:spPr>
            <a:xfrm flipH="false" flipV="false" rot="0">
              <a:off x="0" y="0"/>
              <a:ext cx="3256161" cy="364697"/>
            </a:xfrm>
            <a:custGeom>
              <a:avLst/>
              <a:gdLst/>
              <a:ahLst/>
              <a:cxnLst/>
              <a:rect r="r" b="b" t="t" l="l"/>
              <a:pathLst>
                <a:path h="364697" w="3256161">
                  <a:moveTo>
                    <a:pt x="3052961" y="0"/>
                  </a:moveTo>
                  <a:cubicBezTo>
                    <a:pt x="3165185" y="0"/>
                    <a:pt x="3256161" y="81640"/>
                    <a:pt x="3256161" y="182348"/>
                  </a:cubicBezTo>
                  <a:cubicBezTo>
                    <a:pt x="3256161" y="283057"/>
                    <a:pt x="3165185" y="364697"/>
                    <a:pt x="3052961" y="364697"/>
                  </a:cubicBezTo>
                  <a:lnTo>
                    <a:pt x="203200" y="364697"/>
                  </a:lnTo>
                  <a:cubicBezTo>
                    <a:pt x="90976" y="364697"/>
                    <a:pt x="0" y="283057"/>
                    <a:pt x="0" y="182348"/>
                  </a:cubicBezTo>
                  <a:cubicBezTo>
                    <a:pt x="0" y="81640"/>
                    <a:pt x="90976" y="0"/>
                    <a:pt x="203200" y="0"/>
                  </a:cubicBezTo>
                  <a:close/>
                </a:path>
              </a:pathLst>
            </a:custGeom>
            <a:solidFill>
              <a:srgbClr val="E9EDD3"/>
            </a:solidFill>
          </p:spPr>
        </p:sp>
        <p:sp>
          <p:nvSpPr>
            <p:cNvPr name="TextBox 7" id="7"/>
            <p:cNvSpPr txBox="true"/>
            <p:nvPr/>
          </p:nvSpPr>
          <p:spPr>
            <a:xfrm>
              <a:off x="0" y="-9525"/>
              <a:ext cx="3256161" cy="374222"/>
            </a:xfrm>
            <a:prstGeom prst="rect">
              <a:avLst/>
            </a:prstGeom>
          </p:spPr>
          <p:txBody>
            <a:bodyPr anchor="ctr" rtlCol="false" tIns="50800" lIns="50800" bIns="50800" rIns="50800"/>
            <a:lstStyle/>
            <a:p>
              <a:pPr algn="ctr">
                <a:lnSpc>
                  <a:spcPts val="2949"/>
                </a:lnSpc>
              </a:pPr>
            </a:p>
          </p:txBody>
        </p:sp>
      </p:grpSp>
      <p:grpSp>
        <p:nvGrpSpPr>
          <p:cNvPr name="Group 8" id="8"/>
          <p:cNvGrpSpPr/>
          <p:nvPr/>
        </p:nvGrpSpPr>
        <p:grpSpPr>
          <a:xfrm rot="0">
            <a:off x="9853998" y="3714496"/>
            <a:ext cx="8115300" cy="1012867"/>
            <a:chOff x="0" y="0"/>
            <a:chExt cx="3256161" cy="406400"/>
          </a:xfrm>
        </p:grpSpPr>
        <p:sp>
          <p:nvSpPr>
            <p:cNvPr name="Freeform 9" id="9"/>
            <p:cNvSpPr/>
            <p:nvPr/>
          </p:nvSpPr>
          <p:spPr>
            <a:xfrm flipH="false" flipV="false" rot="0">
              <a:off x="0" y="0"/>
              <a:ext cx="3256161" cy="406400"/>
            </a:xfrm>
            <a:custGeom>
              <a:avLst/>
              <a:gdLst/>
              <a:ahLst/>
              <a:cxnLst/>
              <a:rect r="r" b="b" t="t" l="l"/>
              <a:pathLst>
                <a:path h="406400" w="3256161">
                  <a:moveTo>
                    <a:pt x="3052961" y="0"/>
                  </a:moveTo>
                  <a:cubicBezTo>
                    <a:pt x="3165185" y="0"/>
                    <a:pt x="3256161" y="90976"/>
                    <a:pt x="3256161" y="203200"/>
                  </a:cubicBezTo>
                  <a:cubicBezTo>
                    <a:pt x="3256161" y="315424"/>
                    <a:pt x="3165185" y="406400"/>
                    <a:pt x="3052961" y="406400"/>
                  </a:cubicBezTo>
                  <a:lnTo>
                    <a:pt x="203200" y="406400"/>
                  </a:lnTo>
                  <a:cubicBezTo>
                    <a:pt x="90976" y="406400"/>
                    <a:pt x="0" y="315424"/>
                    <a:pt x="0" y="203200"/>
                  </a:cubicBezTo>
                  <a:cubicBezTo>
                    <a:pt x="0" y="90976"/>
                    <a:pt x="90976" y="0"/>
                    <a:pt x="203200" y="0"/>
                  </a:cubicBezTo>
                  <a:close/>
                </a:path>
              </a:pathLst>
            </a:custGeom>
            <a:solidFill>
              <a:srgbClr val="E9EDD3"/>
            </a:solidFill>
          </p:spPr>
        </p:sp>
        <p:sp>
          <p:nvSpPr>
            <p:cNvPr name="TextBox 10" id="10"/>
            <p:cNvSpPr txBox="true"/>
            <p:nvPr/>
          </p:nvSpPr>
          <p:spPr>
            <a:xfrm>
              <a:off x="0" y="-9525"/>
              <a:ext cx="3256161" cy="415925"/>
            </a:xfrm>
            <a:prstGeom prst="rect">
              <a:avLst/>
            </a:prstGeom>
          </p:spPr>
          <p:txBody>
            <a:bodyPr anchor="ctr" rtlCol="false" tIns="50800" lIns="50800" bIns="50800" rIns="50800"/>
            <a:lstStyle/>
            <a:p>
              <a:pPr algn="ctr">
                <a:lnSpc>
                  <a:spcPts val="2949"/>
                </a:lnSpc>
              </a:pPr>
            </a:p>
          </p:txBody>
        </p:sp>
      </p:grpSp>
      <p:grpSp>
        <p:nvGrpSpPr>
          <p:cNvPr name="Group 11" id="11"/>
          <p:cNvGrpSpPr/>
          <p:nvPr/>
        </p:nvGrpSpPr>
        <p:grpSpPr>
          <a:xfrm rot="0">
            <a:off x="931732" y="4651550"/>
            <a:ext cx="8115300" cy="1012867"/>
            <a:chOff x="0" y="0"/>
            <a:chExt cx="3256161" cy="406400"/>
          </a:xfrm>
        </p:grpSpPr>
        <p:sp>
          <p:nvSpPr>
            <p:cNvPr name="Freeform 12" id="12"/>
            <p:cNvSpPr/>
            <p:nvPr/>
          </p:nvSpPr>
          <p:spPr>
            <a:xfrm flipH="false" flipV="false" rot="0">
              <a:off x="0" y="0"/>
              <a:ext cx="3256161" cy="406400"/>
            </a:xfrm>
            <a:custGeom>
              <a:avLst/>
              <a:gdLst/>
              <a:ahLst/>
              <a:cxnLst/>
              <a:rect r="r" b="b" t="t" l="l"/>
              <a:pathLst>
                <a:path h="406400" w="3256161">
                  <a:moveTo>
                    <a:pt x="3052961" y="0"/>
                  </a:moveTo>
                  <a:cubicBezTo>
                    <a:pt x="3165185" y="0"/>
                    <a:pt x="3256161" y="90976"/>
                    <a:pt x="3256161" y="203200"/>
                  </a:cubicBezTo>
                  <a:cubicBezTo>
                    <a:pt x="3256161" y="315424"/>
                    <a:pt x="3165185" y="406400"/>
                    <a:pt x="3052961" y="406400"/>
                  </a:cubicBezTo>
                  <a:lnTo>
                    <a:pt x="203200" y="406400"/>
                  </a:lnTo>
                  <a:cubicBezTo>
                    <a:pt x="90976" y="406400"/>
                    <a:pt x="0" y="315424"/>
                    <a:pt x="0" y="203200"/>
                  </a:cubicBezTo>
                  <a:cubicBezTo>
                    <a:pt x="0" y="90976"/>
                    <a:pt x="90976" y="0"/>
                    <a:pt x="203200" y="0"/>
                  </a:cubicBezTo>
                  <a:close/>
                </a:path>
              </a:pathLst>
            </a:custGeom>
            <a:solidFill>
              <a:srgbClr val="E9EDD3"/>
            </a:solidFill>
          </p:spPr>
        </p:sp>
        <p:sp>
          <p:nvSpPr>
            <p:cNvPr name="TextBox 13" id="13"/>
            <p:cNvSpPr txBox="true"/>
            <p:nvPr/>
          </p:nvSpPr>
          <p:spPr>
            <a:xfrm>
              <a:off x="0" y="-9525"/>
              <a:ext cx="3256161" cy="415925"/>
            </a:xfrm>
            <a:prstGeom prst="rect">
              <a:avLst/>
            </a:prstGeom>
          </p:spPr>
          <p:txBody>
            <a:bodyPr anchor="ctr" rtlCol="false" tIns="50800" lIns="50800" bIns="50800" rIns="50800"/>
            <a:lstStyle/>
            <a:p>
              <a:pPr algn="ctr">
                <a:lnSpc>
                  <a:spcPts val="2949"/>
                </a:lnSpc>
              </a:pPr>
            </a:p>
          </p:txBody>
        </p:sp>
      </p:grpSp>
      <p:sp>
        <p:nvSpPr>
          <p:cNvPr name="Freeform 14" id="14"/>
          <p:cNvSpPr/>
          <p:nvPr/>
        </p:nvSpPr>
        <p:spPr>
          <a:xfrm flipH="false" flipV="false" rot="1543914">
            <a:off x="-2153994" y="-2939419"/>
            <a:ext cx="3698263" cy="6896528"/>
          </a:xfrm>
          <a:custGeom>
            <a:avLst/>
            <a:gdLst/>
            <a:ahLst/>
            <a:cxnLst/>
            <a:rect r="r" b="b" t="t" l="l"/>
            <a:pathLst>
              <a:path h="6896528" w="3698263">
                <a:moveTo>
                  <a:pt x="0" y="0"/>
                </a:moveTo>
                <a:lnTo>
                  <a:pt x="3698264" y="0"/>
                </a:lnTo>
                <a:lnTo>
                  <a:pt x="3698264" y="6896528"/>
                </a:lnTo>
                <a:lnTo>
                  <a:pt x="0" y="68965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1028700" y="1028700"/>
            <a:ext cx="8115300" cy="1012867"/>
            <a:chOff x="0" y="0"/>
            <a:chExt cx="3256161" cy="406400"/>
          </a:xfrm>
        </p:grpSpPr>
        <p:sp>
          <p:nvSpPr>
            <p:cNvPr name="Freeform 16" id="16"/>
            <p:cNvSpPr/>
            <p:nvPr/>
          </p:nvSpPr>
          <p:spPr>
            <a:xfrm flipH="false" flipV="false" rot="0">
              <a:off x="0" y="0"/>
              <a:ext cx="3256161" cy="406400"/>
            </a:xfrm>
            <a:custGeom>
              <a:avLst/>
              <a:gdLst/>
              <a:ahLst/>
              <a:cxnLst/>
              <a:rect r="r" b="b" t="t" l="l"/>
              <a:pathLst>
                <a:path h="406400" w="3256161">
                  <a:moveTo>
                    <a:pt x="3052961" y="0"/>
                  </a:moveTo>
                  <a:cubicBezTo>
                    <a:pt x="3165185" y="0"/>
                    <a:pt x="3256161" y="90976"/>
                    <a:pt x="3256161" y="203200"/>
                  </a:cubicBezTo>
                  <a:cubicBezTo>
                    <a:pt x="3256161" y="315424"/>
                    <a:pt x="3165185" y="406400"/>
                    <a:pt x="3052961" y="406400"/>
                  </a:cubicBezTo>
                  <a:lnTo>
                    <a:pt x="203200" y="406400"/>
                  </a:lnTo>
                  <a:cubicBezTo>
                    <a:pt x="90976" y="406400"/>
                    <a:pt x="0" y="315424"/>
                    <a:pt x="0" y="203200"/>
                  </a:cubicBezTo>
                  <a:cubicBezTo>
                    <a:pt x="0" y="90976"/>
                    <a:pt x="90976" y="0"/>
                    <a:pt x="203200" y="0"/>
                  </a:cubicBezTo>
                  <a:close/>
                </a:path>
              </a:pathLst>
            </a:custGeom>
            <a:solidFill>
              <a:srgbClr val="E9EDD3"/>
            </a:solidFill>
          </p:spPr>
        </p:sp>
        <p:sp>
          <p:nvSpPr>
            <p:cNvPr name="TextBox 17" id="17"/>
            <p:cNvSpPr txBox="true"/>
            <p:nvPr/>
          </p:nvSpPr>
          <p:spPr>
            <a:xfrm>
              <a:off x="0" y="-9525"/>
              <a:ext cx="3256161" cy="415925"/>
            </a:xfrm>
            <a:prstGeom prst="rect">
              <a:avLst/>
            </a:prstGeom>
          </p:spPr>
          <p:txBody>
            <a:bodyPr anchor="ctr" rtlCol="false" tIns="50800" lIns="50800" bIns="50800" rIns="50800"/>
            <a:lstStyle/>
            <a:p>
              <a:pPr algn="ctr">
                <a:lnSpc>
                  <a:spcPts val="2949"/>
                </a:lnSpc>
              </a:pPr>
            </a:p>
          </p:txBody>
        </p:sp>
      </p:grpSp>
      <p:grpSp>
        <p:nvGrpSpPr>
          <p:cNvPr name="Group 18" id="18"/>
          <p:cNvGrpSpPr/>
          <p:nvPr/>
        </p:nvGrpSpPr>
        <p:grpSpPr>
          <a:xfrm rot="0">
            <a:off x="9853998" y="1872954"/>
            <a:ext cx="8115300" cy="1012867"/>
            <a:chOff x="0" y="0"/>
            <a:chExt cx="3256161" cy="406400"/>
          </a:xfrm>
        </p:grpSpPr>
        <p:sp>
          <p:nvSpPr>
            <p:cNvPr name="Freeform 19" id="19"/>
            <p:cNvSpPr/>
            <p:nvPr/>
          </p:nvSpPr>
          <p:spPr>
            <a:xfrm flipH="false" flipV="false" rot="0">
              <a:off x="0" y="0"/>
              <a:ext cx="3256161" cy="406400"/>
            </a:xfrm>
            <a:custGeom>
              <a:avLst/>
              <a:gdLst/>
              <a:ahLst/>
              <a:cxnLst/>
              <a:rect r="r" b="b" t="t" l="l"/>
              <a:pathLst>
                <a:path h="406400" w="3256161">
                  <a:moveTo>
                    <a:pt x="3052961" y="0"/>
                  </a:moveTo>
                  <a:cubicBezTo>
                    <a:pt x="3165185" y="0"/>
                    <a:pt x="3256161" y="90976"/>
                    <a:pt x="3256161" y="203200"/>
                  </a:cubicBezTo>
                  <a:cubicBezTo>
                    <a:pt x="3256161" y="315424"/>
                    <a:pt x="3165185" y="406400"/>
                    <a:pt x="3052961" y="406400"/>
                  </a:cubicBezTo>
                  <a:lnTo>
                    <a:pt x="203200" y="406400"/>
                  </a:lnTo>
                  <a:cubicBezTo>
                    <a:pt x="90976" y="406400"/>
                    <a:pt x="0" y="315424"/>
                    <a:pt x="0" y="203200"/>
                  </a:cubicBezTo>
                  <a:cubicBezTo>
                    <a:pt x="0" y="90976"/>
                    <a:pt x="90976" y="0"/>
                    <a:pt x="203200" y="0"/>
                  </a:cubicBezTo>
                  <a:close/>
                </a:path>
              </a:pathLst>
            </a:custGeom>
            <a:solidFill>
              <a:srgbClr val="E9EDD3"/>
            </a:solidFill>
          </p:spPr>
        </p:sp>
        <p:sp>
          <p:nvSpPr>
            <p:cNvPr name="TextBox 20" id="20"/>
            <p:cNvSpPr txBox="true"/>
            <p:nvPr/>
          </p:nvSpPr>
          <p:spPr>
            <a:xfrm>
              <a:off x="0" y="-9525"/>
              <a:ext cx="3256161" cy="415925"/>
            </a:xfrm>
            <a:prstGeom prst="rect">
              <a:avLst/>
            </a:prstGeom>
          </p:spPr>
          <p:txBody>
            <a:bodyPr anchor="ctr" rtlCol="false" tIns="50800" lIns="50800" bIns="50800" rIns="50800"/>
            <a:lstStyle/>
            <a:p>
              <a:pPr algn="ctr">
                <a:lnSpc>
                  <a:spcPts val="2949"/>
                </a:lnSpc>
              </a:pPr>
            </a:p>
          </p:txBody>
        </p:sp>
      </p:grpSp>
      <p:sp>
        <p:nvSpPr>
          <p:cNvPr name="TextBox 21" id="21"/>
          <p:cNvSpPr txBox="true"/>
          <p:nvPr/>
        </p:nvSpPr>
        <p:spPr>
          <a:xfrm rot="0">
            <a:off x="1308635" y="3097081"/>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Mr MacDonald </a:t>
            </a:r>
          </a:p>
        </p:txBody>
      </p:sp>
      <p:sp>
        <p:nvSpPr>
          <p:cNvPr name="TextBox 22" id="22"/>
          <p:cNvSpPr txBox="true"/>
          <p:nvPr/>
        </p:nvSpPr>
        <p:spPr>
          <a:xfrm rot="0">
            <a:off x="10230901" y="3971125"/>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Miss Pepler</a:t>
            </a:r>
          </a:p>
        </p:txBody>
      </p:sp>
      <p:sp>
        <p:nvSpPr>
          <p:cNvPr name="TextBox 23" id="23"/>
          <p:cNvSpPr txBox="true"/>
          <p:nvPr/>
        </p:nvSpPr>
        <p:spPr>
          <a:xfrm rot="0">
            <a:off x="1308635" y="4861100"/>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Mrs Hayes</a:t>
            </a:r>
          </a:p>
        </p:txBody>
      </p:sp>
      <p:sp>
        <p:nvSpPr>
          <p:cNvPr name="TextBox 24" id="24"/>
          <p:cNvSpPr txBox="true"/>
          <p:nvPr/>
        </p:nvSpPr>
        <p:spPr>
          <a:xfrm rot="0">
            <a:off x="1405603" y="1291929"/>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Mrs Towers (Lead teacher)</a:t>
            </a:r>
          </a:p>
        </p:txBody>
      </p:sp>
      <p:sp>
        <p:nvSpPr>
          <p:cNvPr name="TextBox 25" id="25"/>
          <p:cNvSpPr txBox="true"/>
          <p:nvPr/>
        </p:nvSpPr>
        <p:spPr>
          <a:xfrm rot="0">
            <a:off x="10498334" y="2136182"/>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Mrs Fallon</a:t>
            </a:r>
          </a:p>
        </p:txBody>
      </p:sp>
      <p:grpSp>
        <p:nvGrpSpPr>
          <p:cNvPr name="Group 26" id="26"/>
          <p:cNvGrpSpPr/>
          <p:nvPr/>
        </p:nvGrpSpPr>
        <p:grpSpPr>
          <a:xfrm rot="0">
            <a:off x="9853998" y="5559465"/>
            <a:ext cx="8115300" cy="1012867"/>
            <a:chOff x="0" y="0"/>
            <a:chExt cx="3256161" cy="406400"/>
          </a:xfrm>
        </p:grpSpPr>
        <p:sp>
          <p:nvSpPr>
            <p:cNvPr name="Freeform 27" id="27"/>
            <p:cNvSpPr/>
            <p:nvPr/>
          </p:nvSpPr>
          <p:spPr>
            <a:xfrm flipH="false" flipV="false" rot="0">
              <a:off x="0" y="0"/>
              <a:ext cx="3256161" cy="406400"/>
            </a:xfrm>
            <a:custGeom>
              <a:avLst/>
              <a:gdLst/>
              <a:ahLst/>
              <a:cxnLst/>
              <a:rect r="r" b="b" t="t" l="l"/>
              <a:pathLst>
                <a:path h="406400" w="3256161">
                  <a:moveTo>
                    <a:pt x="3052961" y="0"/>
                  </a:moveTo>
                  <a:cubicBezTo>
                    <a:pt x="3165185" y="0"/>
                    <a:pt x="3256161" y="90976"/>
                    <a:pt x="3256161" y="203200"/>
                  </a:cubicBezTo>
                  <a:cubicBezTo>
                    <a:pt x="3256161" y="315424"/>
                    <a:pt x="3165185" y="406400"/>
                    <a:pt x="3052961" y="406400"/>
                  </a:cubicBezTo>
                  <a:lnTo>
                    <a:pt x="203200" y="406400"/>
                  </a:lnTo>
                  <a:cubicBezTo>
                    <a:pt x="90976" y="406400"/>
                    <a:pt x="0" y="315424"/>
                    <a:pt x="0" y="203200"/>
                  </a:cubicBezTo>
                  <a:cubicBezTo>
                    <a:pt x="0" y="90976"/>
                    <a:pt x="90976" y="0"/>
                    <a:pt x="203200" y="0"/>
                  </a:cubicBezTo>
                  <a:close/>
                </a:path>
              </a:pathLst>
            </a:custGeom>
            <a:solidFill>
              <a:srgbClr val="E9EDD3"/>
            </a:solidFill>
          </p:spPr>
        </p:sp>
        <p:sp>
          <p:nvSpPr>
            <p:cNvPr name="TextBox 28" id="28"/>
            <p:cNvSpPr txBox="true"/>
            <p:nvPr/>
          </p:nvSpPr>
          <p:spPr>
            <a:xfrm>
              <a:off x="0" y="-9525"/>
              <a:ext cx="3256161" cy="415925"/>
            </a:xfrm>
            <a:prstGeom prst="rect">
              <a:avLst/>
            </a:prstGeom>
          </p:spPr>
          <p:txBody>
            <a:bodyPr anchor="ctr" rtlCol="false" tIns="50800" lIns="50800" bIns="50800" rIns="50800"/>
            <a:lstStyle/>
            <a:p>
              <a:pPr algn="ctr">
                <a:lnSpc>
                  <a:spcPts val="2949"/>
                </a:lnSpc>
              </a:pPr>
            </a:p>
          </p:txBody>
        </p:sp>
      </p:grpSp>
      <p:sp>
        <p:nvSpPr>
          <p:cNvPr name="TextBox 29" id="29"/>
          <p:cNvSpPr txBox="true"/>
          <p:nvPr/>
        </p:nvSpPr>
        <p:spPr>
          <a:xfrm rot="0">
            <a:off x="10230901" y="5826165"/>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Mr Croft</a:t>
            </a:r>
          </a:p>
        </p:txBody>
      </p:sp>
      <p:grpSp>
        <p:nvGrpSpPr>
          <p:cNvPr name="Group 30" id="30"/>
          <p:cNvGrpSpPr/>
          <p:nvPr/>
        </p:nvGrpSpPr>
        <p:grpSpPr>
          <a:xfrm rot="0">
            <a:off x="931732" y="6572332"/>
            <a:ext cx="8115300" cy="1012867"/>
            <a:chOff x="0" y="0"/>
            <a:chExt cx="3256161" cy="406400"/>
          </a:xfrm>
        </p:grpSpPr>
        <p:sp>
          <p:nvSpPr>
            <p:cNvPr name="Freeform 31" id="31"/>
            <p:cNvSpPr/>
            <p:nvPr/>
          </p:nvSpPr>
          <p:spPr>
            <a:xfrm flipH="false" flipV="false" rot="0">
              <a:off x="0" y="0"/>
              <a:ext cx="3256161" cy="406400"/>
            </a:xfrm>
            <a:custGeom>
              <a:avLst/>
              <a:gdLst/>
              <a:ahLst/>
              <a:cxnLst/>
              <a:rect r="r" b="b" t="t" l="l"/>
              <a:pathLst>
                <a:path h="406400" w="3256161">
                  <a:moveTo>
                    <a:pt x="3052961" y="0"/>
                  </a:moveTo>
                  <a:cubicBezTo>
                    <a:pt x="3165185" y="0"/>
                    <a:pt x="3256161" y="90976"/>
                    <a:pt x="3256161" y="203200"/>
                  </a:cubicBezTo>
                  <a:cubicBezTo>
                    <a:pt x="3256161" y="315424"/>
                    <a:pt x="3165185" y="406400"/>
                    <a:pt x="3052961" y="406400"/>
                  </a:cubicBezTo>
                  <a:lnTo>
                    <a:pt x="203200" y="406400"/>
                  </a:lnTo>
                  <a:cubicBezTo>
                    <a:pt x="90976" y="406400"/>
                    <a:pt x="0" y="315424"/>
                    <a:pt x="0" y="203200"/>
                  </a:cubicBezTo>
                  <a:cubicBezTo>
                    <a:pt x="0" y="90976"/>
                    <a:pt x="90976" y="0"/>
                    <a:pt x="203200" y="0"/>
                  </a:cubicBezTo>
                  <a:close/>
                </a:path>
              </a:pathLst>
            </a:custGeom>
            <a:solidFill>
              <a:srgbClr val="E9EDD3"/>
            </a:solidFill>
          </p:spPr>
        </p:sp>
        <p:sp>
          <p:nvSpPr>
            <p:cNvPr name="TextBox 32" id="32"/>
            <p:cNvSpPr txBox="true"/>
            <p:nvPr/>
          </p:nvSpPr>
          <p:spPr>
            <a:xfrm>
              <a:off x="0" y="-9525"/>
              <a:ext cx="3256161" cy="415925"/>
            </a:xfrm>
            <a:prstGeom prst="rect">
              <a:avLst/>
            </a:prstGeom>
          </p:spPr>
          <p:txBody>
            <a:bodyPr anchor="ctr" rtlCol="false" tIns="50800" lIns="50800" bIns="50800" rIns="50800"/>
            <a:lstStyle/>
            <a:p>
              <a:pPr algn="ctr">
                <a:lnSpc>
                  <a:spcPts val="2949"/>
                </a:lnSpc>
              </a:pPr>
            </a:p>
          </p:txBody>
        </p:sp>
      </p:grpSp>
      <p:sp>
        <p:nvSpPr>
          <p:cNvPr name="TextBox 33" id="33"/>
          <p:cNvSpPr txBox="true"/>
          <p:nvPr/>
        </p:nvSpPr>
        <p:spPr>
          <a:xfrm rot="0">
            <a:off x="1308635" y="6835561"/>
            <a:ext cx="7167558"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Mr Kenworthy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1873D"/>
        </a:solidFill>
      </p:bgPr>
    </p:bg>
    <p:spTree>
      <p:nvGrpSpPr>
        <p:cNvPr id="1" name=""/>
        <p:cNvGrpSpPr/>
        <p:nvPr/>
      </p:nvGrpSpPr>
      <p:grpSpPr>
        <a:xfrm>
          <a:off x="0" y="0"/>
          <a:ext cx="0" cy="0"/>
          <a:chOff x="0" y="0"/>
          <a:chExt cx="0" cy="0"/>
        </a:xfrm>
      </p:grpSpPr>
      <p:sp>
        <p:nvSpPr>
          <p:cNvPr name="TextBox 2" id="2"/>
          <p:cNvSpPr txBox="true"/>
          <p:nvPr/>
        </p:nvSpPr>
        <p:spPr>
          <a:xfrm rot="0">
            <a:off x="4557264" y="76200"/>
            <a:ext cx="10113160" cy="3278789"/>
          </a:xfrm>
          <a:prstGeom prst="rect">
            <a:avLst/>
          </a:prstGeom>
        </p:spPr>
        <p:txBody>
          <a:bodyPr anchor="t" rtlCol="false" tIns="0" lIns="0" bIns="0" rIns="0">
            <a:spAutoFit/>
          </a:bodyPr>
          <a:lstStyle/>
          <a:p>
            <a:pPr algn="ctr">
              <a:lnSpc>
                <a:spcPts val="12785"/>
              </a:lnSpc>
            </a:pPr>
            <a:r>
              <a:rPr lang="en-US" sz="11415">
                <a:solidFill>
                  <a:srgbClr val="E9EDD3"/>
                </a:solidFill>
                <a:latin typeface="Bernoru SemiCondensed"/>
                <a:ea typeface="Bernoru SemiCondensed"/>
                <a:cs typeface="Bernoru SemiCondensed"/>
                <a:sym typeface="Bernoru SemiCondensed"/>
              </a:rPr>
              <a:t>Programme of Activities</a:t>
            </a:r>
          </a:p>
        </p:txBody>
      </p:sp>
      <p:sp>
        <p:nvSpPr>
          <p:cNvPr name="Freeform 3" id="3"/>
          <p:cNvSpPr/>
          <p:nvPr/>
        </p:nvSpPr>
        <p:spPr>
          <a:xfrm flipH="false" flipV="false" rot="9255442">
            <a:off x="-3957274" y="6727208"/>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869496" y="7073901"/>
            <a:ext cx="4384074" cy="4676345"/>
          </a:xfrm>
          <a:custGeom>
            <a:avLst/>
            <a:gdLst/>
            <a:ahLst/>
            <a:cxnLst/>
            <a:rect r="r" b="b" t="t" l="l"/>
            <a:pathLst>
              <a:path h="4676345" w="4384074">
                <a:moveTo>
                  <a:pt x="0" y="0"/>
                </a:moveTo>
                <a:lnTo>
                  <a:pt x="4384074" y="0"/>
                </a:lnTo>
                <a:lnTo>
                  <a:pt x="4384074" y="4676345"/>
                </a:lnTo>
                <a:lnTo>
                  <a:pt x="0" y="46763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450317">
            <a:off x="-893854" y="-104752"/>
            <a:ext cx="4597055" cy="2988086"/>
          </a:xfrm>
          <a:custGeom>
            <a:avLst/>
            <a:gdLst/>
            <a:ahLst/>
            <a:cxnLst/>
            <a:rect r="r" b="b" t="t" l="l"/>
            <a:pathLst>
              <a:path h="2988086" w="4597055">
                <a:moveTo>
                  <a:pt x="0" y="0"/>
                </a:moveTo>
                <a:lnTo>
                  <a:pt x="4597055" y="0"/>
                </a:lnTo>
                <a:lnTo>
                  <a:pt x="4597055" y="2988086"/>
                </a:lnTo>
                <a:lnTo>
                  <a:pt x="0" y="29880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918004" y="728966"/>
            <a:ext cx="3991806" cy="4001810"/>
          </a:xfrm>
          <a:custGeom>
            <a:avLst/>
            <a:gdLst/>
            <a:ahLst/>
            <a:cxnLst/>
            <a:rect r="r" b="b" t="t" l="l"/>
            <a:pathLst>
              <a:path h="4001810" w="3991806">
                <a:moveTo>
                  <a:pt x="0" y="0"/>
                </a:moveTo>
                <a:lnTo>
                  <a:pt x="3991806" y="0"/>
                </a:lnTo>
                <a:lnTo>
                  <a:pt x="3991806" y="4001810"/>
                </a:lnTo>
                <a:lnTo>
                  <a:pt x="0" y="40018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461255" y="3516650"/>
            <a:ext cx="15365490" cy="6511126"/>
          </a:xfrm>
          <a:custGeom>
            <a:avLst/>
            <a:gdLst/>
            <a:ahLst/>
            <a:cxnLst/>
            <a:rect r="r" b="b" t="t" l="l"/>
            <a:pathLst>
              <a:path h="6511126" w="15365490">
                <a:moveTo>
                  <a:pt x="0" y="0"/>
                </a:moveTo>
                <a:lnTo>
                  <a:pt x="15365490" y="0"/>
                </a:lnTo>
                <a:lnTo>
                  <a:pt x="15365490" y="6511126"/>
                </a:lnTo>
                <a:lnTo>
                  <a:pt x="0" y="6511126"/>
                </a:lnTo>
                <a:lnTo>
                  <a:pt x="0" y="0"/>
                </a:lnTo>
                <a:close/>
              </a:path>
            </a:pathLst>
          </a:custGeom>
          <a:blipFill>
            <a:blip r:embed="rId10"/>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grpSp>
        <p:nvGrpSpPr>
          <p:cNvPr name="Group 2" id="2"/>
          <p:cNvGrpSpPr/>
          <p:nvPr/>
        </p:nvGrpSpPr>
        <p:grpSpPr>
          <a:xfrm rot="0">
            <a:off x="420235" y="2194319"/>
            <a:ext cx="11814218" cy="7752493"/>
            <a:chOff x="0" y="0"/>
            <a:chExt cx="3972125" cy="2606509"/>
          </a:xfrm>
        </p:grpSpPr>
        <p:sp>
          <p:nvSpPr>
            <p:cNvPr name="Freeform 3" id="3"/>
            <p:cNvSpPr/>
            <p:nvPr/>
          </p:nvSpPr>
          <p:spPr>
            <a:xfrm flipH="false" flipV="false" rot="0">
              <a:off x="0" y="0"/>
              <a:ext cx="3972125" cy="2606509"/>
            </a:xfrm>
            <a:custGeom>
              <a:avLst/>
              <a:gdLst/>
              <a:ahLst/>
              <a:cxnLst/>
              <a:rect r="r" b="b" t="t" l="l"/>
              <a:pathLst>
                <a:path h="2606509" w="3972125">
                  <a:moveTo>
                    <a:pt x="33421" y="0"/>
                  </a:moveTo>
                  <a:lnTo>
                    <a:pt x="3938705" y="0"/>
                  </a:lnTo>
                  <a:cubicBezTo>
                    <a:pt x="3947568" y="0"/>
                    <a:pt x="3956069" y="3521"/>
                    <a:pt x="3962336" y="9789"/>
                  </a:cubicBezTo>
                  <a:cubicBezTo>
                    <a:pt x="3968604" y="16056"/>
                    <a:pt x="3972125" y="24557"/>
                    <a:pt x="3972125" y="33421"/>
                  </a:cubicBezTo>
                  <a:lnTo>
                    <a:pt x="3972125" y="2573089"/>
                  </a:lnTo>
                  <a:cubicBezTo>
                    <a:pt x="3972125" y="2581952"/>
                    <a:pt x="3968604" y="2590453"/>
                    <a:pt x="3962336" y="2596721"/>
                  </a:cubicBezTo>
                  <a:cubicBezTo>
                    <a:pt x="3956069" y="2602988"/>
                    <a:pt x="3947568" y="2606509"/>
                    <a:pt x="3938705" y="2606509"/>
                  </a:cubicBezTo>
                  <a:lnTo>
                    <a:pt x="33421" y="2606509"/>
                  </a:lnTo>
                  <a:cubicBezTo>
                    <a:pt x="24557" y="2606509"/>
                    <a:pt x="16056" y="2602988"/>
                    <a:pt x="9789" y="2596721"/>
                  </a:cubicBezTo>
                  <a:cubicBezTo>
                    <a:pt x="3521" y="2590453"/>
                    <a:pt x="0" y="2581952"/>
                    <a:pt x="0" y="2573089"/>
                  </a:cubicBezTo>
                  <a:lnTo>
                    <a:pt x="0" y="33421"/>
                  </a:lnTo>
                  <a:cubicBezTo>
                    <a:pt x="0" y="24557"/>
                    <a:pt x="3521" y="16056"/>
                    <a:pt x="9789" y="9789"/>
                  </a:cubicBezTo>
                  <a:cubicBezTo>
                    <a:pt x="16056" y="3521"/>
                    <a:pt x="24557" y="0"/>
                    <a:pt x="33421" y="0"/>
                  </a:cubicBezTo>
                  <a:close/>
                </a:path>
              </a:pathLst>
            </a:custGeom>
            <a:solidFill>
              <a:srgbClr val="81873D"/>
            </a:solidFill>
          </p:spPr>
        </p:sp>
        <p:sp>
          <p:nvSpPr>
            <p:cNvPr name="TextBox 4" id="4"/>
            <p:cNvSpPr txBox="true"/>
            <p:nvPr/>
          </p:nvSpPr>
          <p:spPr>
            <a:xfrm>
              <a:off x="0" y="-9525"/>
              <a:ext cx="3972125" cy="2616034"/>
            </a:xfrm>
            <a:prstGeom prst="rect">
              <a:avLst/>
            </a:prstGeom>
          </p:spPr>
          <p:txBody>
            <a:bodyPr anchor="ctr" rtlCol="false" tIns="50800" lIns="50800" bIns="50800" rIns="50800"/>
            <a:lstStyle/>
            <a:p>
              <a:pPr algn="ctr">
                <a:lnSpc>
                  <a:spcPts val="2949"/>
                </a:lnSpc>
              </a:pPr>
            </a:p>
          </p:txBody>
        </p:sp>
      </p:grpSp>
      <p:sp>
        <p:nvSpPr>
          <p:cNvPr name="Freeform 5" id="5"/>
          <p:cNvSpPr/>
          <p:nvPr/>
        </p:nvSpPr>
        <p:spPr>
          <a:xfrm flipH="false" flipV="false" rot="0">
            <a:off x="12330296" y="688959"/>
            <a:ext cx="5673447" cy="6269002"/>
          </a:xfrm>
          <a:custGeom>
            <a:avLst/>
            <a:gdLst/>
            <a:ahLst/>
            <a:cxnLst/>
            <a:rect r="r" b="b" t="t" l="l"/>
            <a:pathLst>
              <a:path h="6269002" w="5673447">
                <a:moveTo>
                  <a:pt x="0" y="0"/>
                </a:moveTo>
                <a:lnTo>
                  <a:pt x="5673447" y="0"/>
                </a:lnTo>
                <a:lnTo>
                  <a:pt x="5673447" y="6269002"/>
                </a:lnTo>
                <a:lnTo>
                  <a:pt x="0" y="6269002"/>
                </a:lnTo>
                <a:lnTo>
                  <a:pt x="0" y="0"/>
                </a:lnTo>
                <a:close/>
              </a:path>
            </a:pathLst>
          </a:custGeom>
          <a:blipFill>
            <a:blip r:embed="rId2"/>
            <a:stretch>
              <a:fillRect l="0" t="0" r="0" b="0"/>
            </a:stretch>
          </a:blipFill>
        </p:spPr>
      </p:sp>
      <p:sp>
        <p:nvSpPr>
          <p:cNvPr name="TextBox 6" id="6"/>
          <p:cNvSpPr txBox="true"/>
          <p:nvPr/>
        </p:nvSpPr>
        <p:spPr>
          <a:xfrm rot="0">
            <a:off x="952073" y="-219075"/>
            <a:ext cx="9927849" cy="1843175"/>
          </a:xfrm>
          <a:prstGeom prst="rect">
            <a:avLst/>
          </a:prstGeom>
        </p:spPr>
        <p:txBody>
          <a:bodyPr anchor="t" rtlCol="false" tIns="0" lIns="0" bIns="0" rIns="0">
            <a:spAutoFit/>
          </a:bodyPr>
          <a:lstStyle/>
          <a:p>
            <a:pPr algn="l">
              <a:lnSpc>
                <a:spcPts val="14923"/>
              </a:lnSpc>
              <a:spcBef>
                <a:spcPct val="0"/>
              </a:spcBef>
            </a:pPr>
            <a:r>
              <a:rPr lang="en-US" sz="10659">
                <a:solidFill>
                  <a:srgbClr val="553F2E"/>
                </a:solidFill>
                <a:latin typeface="Bernoru SemiCondensed"/>
                <a:ea typeface="Bernoru SemiCondensed"/>
                <a:cs typeface="Bernoru SemiCondensed"/>
                <a:sym typeface="Bernoru SemiCondensed"/>
              </a:rPr>
              <a:t>What to Bring</a:t>
            </a:r>
          </a:p>
        </p:txBody>
      </p:sp>
      <p:sp>
        <p:nvSpPr>
          <p:cNvPr name="TextBox 7" id="7"/>
          <p:cNvSpPr txBox="true"/>
          <p:nvPr/>
        </p:nvSpPr>
        <p:spPr>
          <a:xfrm rot="0">
            <a:off x="1028700" y="1576475"/>
            <a:ext cx="9339894" cy="438785"/>
          </a:xfrm>
          <a:prstGeom prst="rect">
            <a:avLst/>
          </a:prstGeom>
        </p:spPr>
        <p:txBody>
          <a:bodyPr anchor="t" rtlCol="false" tIns="0" lIns="0" bIns="0" rIns="0">
            <a:spAutoFit/>
          </a:bodyPr>
          <a:lstStyle/>
          <a:p>
            <a:pPr algn="l">
              <a:lnSpc>
                <a:spcPts val="3640"/>
              </a:lnSpc>
              <a:spcBef>
                <a:spcPct val="0"/>
              </a:spcBef>
            </a:pPr>
            <a:r>
              <a:rPr lang="en-US" sz="2600">
                <a:solidFill>
                  <a:srgbClr val="302217"/>
                </a:solidFill>
                <a:latin typeface="Cerebri"/>
                <a:ea typeface="Cerebri"/>
                <a:cs typeface="Cerebri"/>
                <a:sym typeface="Cerebri"/>
              </a:rPr>
              <a:t>Kit lists are available to take home with you after the meeting.</a:t>
            </a:r>
          </a:p>
        </p:txBody>
      </p:sp>
      <p:sp>
        <p:nvSpPr>
          <p:cNvPr name="TextBox 8" id="8"/>
          <p:cNvSpPr txBox="true"/>
          <p:nvPr/>
        </p:nvSpPr>
        <p:spPr>
          <a:xfrm rot="0">
            <a:off x="684472" y="2243580"/>
            <a:ext cx="11549980" cy="8043420"/>
          </a:xfrm>
          <a:prstGeom prst="rect">
            <a:avLst/>
          </a:prstGeom>
        </p:spPr>
        <p:txBody>
          <a:bodyPr anchor="t" rtlCol="false" tIns="0" lIns="0" bIns="0" rIns="0">
            <a:spAutoFit/>
          </a:bodyPr>
          <a:lstStyle/>
          <a:p>
            <a:pPr algn="l">
              <a:lnSpc>
                <a:spcPts val="4039"/>
              </a:lnSpc>
            </a:pPr>
            <a:r>
              <a:rPr lang="en-US" sz="2885">
                <a:solidFill>
                  <a:srgbClr val="E9EDD3"/>
                </a:solidFill>
                <a:latin typeface="Cerebri"/>
                <a:ea typeface="Cerebri"/>
                <a:cs typeface="Cerebri"/>
                <a:sym typeface="Cerebri"/>
              </a:rPr>
              <a:t>•You will be given Hollowford’s sugg</a:t>
            </a:r>
            <a:r>
              <a:rPr lang="en-US" sz="2885">
                <a:solidFill>
                  <a:srgbClr val="E9EDD3"/>
                </a:solidFill>
                <a:latin typeface="Cerebri"/>
                <a:ea typeface="Cerebri"/>
                <a:cs typeface="Cerebri"/>
                <a:sym typeface="Cerebri"/>
              </a:rPr>
              <a:t>ested kit list  - this will also be added to the website.</a:t>
            </a:r>
          </a:p>
          <a:p>
            <a:pPr algn="l">
              <a:lnSpc>
                <a:spcPts val="4039"/>
              </a:lnSpc>
            </a:pPr>
          </a:p>
          <a:p>
            <a:pPr algn="l">
              <a:lnSpc>
                <a:spcPts val="4039"/>
              </a:lnSpc>
            </a:pPr>
            <a:r>
              <a:rPr lang="en-US" sz="2885">
                <a:solidFill>
                  <a:srgbClr val="E9EDD3"/>
                </a:solidFill>
                <a:latin typeface="Cerebri"/>
                <a:ea typeface="Cerebri"/>
                <a:cs typeface="Cerebri"/>
                <a:sym typeface="Cerebri"/>
              </a:rPr>
              <a:t>•In summary, bring warm, hard-wearing clothing that it wouldn’t be a disaster to lose! </a:t>
            </a:r>
          </a:p>
          <a:p>
            <a:pPr algn="l">
              <a:lnSpc>
                <a:spcPts val="4039"/>
              </a:lnSpc>
            </a:pPr>
          </a:p>
          <a:p>
            <a:pPr algn="l">
              <a:lnSpc>
                <a:spcPts val="4039"/>
              </a:lnSpc>
            </a:pPr>
            <a:r>
              <a:rPr lang="en-US" sz="2885">
                <a:solidFill>
                  <a:srgbClr val="E9EDD3"/>
                </a:solidFill>
                <a:latin typeface="Cerebri"/>
                <a:ea typeface="Cerebri"/>
                <a:cs typeface="Cerebri"/>
                <a:sym typeface="Cerebri"/>
              </a:rPr>
              <a:t>•Some of it may/will get wet or muddy so please pack a black bin bag or two!</a:t>
            </a:r>
          </a:p>
          <a:p>
            <a:pPr algn="l">
              <a:lnSpc>
                <a:spcPts val="4039"/>
              </a:lnSpc>
            </a:pPr>
          </a:p>
          <a:p>
            <a:pPr algn="l">
              <a:lnSpc>
                <a:spcPts val="4039"/>
              </a:lnSpc>
            </a:pPr>
            <a:r>
              <a:rPr lang="en-US" sz="2885">
                <a:solidFill>
                  <a:srgbClr val="E9EDD3"/>
                </a:solidFill>
                <a:latin typeface="Cerebri"/>
                <a:ea typeface="Cerebri"/>
                <a:cs typeface="Cerebri"/>
                <a:sym typeface="Cerebri"/>
              </a:rPr>
              <a:t>•Name as much of your clothing as possible (unfortunately we can’t guarantee that everything will get back to you but it is much more likely too if it is named!).</a:t>
            </a:r>
          </a:p>
          <a:p>
            <a:pPr algn="l">
              <a:lnSpc>
                <a:spcPts val="4039"/>
              </a:lnSpc>
            </a:pPr>
          </a:p>
          <a:p>
            <a:pPr algn="l">
              <a:lnSpc>
                <a:spcPts val="4039"/>
              </a:lnSpc>
            </a:pPr>
            <a:r>
              <a:rPr lang="en-US" sz="2885">
                <a:solidFill>
                  <a:srgbClr val="E9EDD3"/>
                </a:solidFill>
                <a:latin typeface="Cerebri"/>
                <a:ea typeface="Cerebri"/>
                <a:cs typeface="Cerebri"/>
                <a:sym typeface="Cerebri"/>
              </a:rPr>
              <a:t>•You don’t need any specialist equipment; this is all provided by the centre.</a:t>
            </a:r>
          </a:p>
          <a:p>
            <a:pPr algn="l">
              <a:lnSpc>
                <a:spcPts val="3884"/>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grpSp>
        <p:nvGrpSpPr>
          <p:cNvPr name="Group 2" id="2"/>
          <p:cNvGrpSpPr/>
          <p:nvPr/>
        </p:nvGrpSpPr>
        <p:grpSpPr>
          <a:xfrm rot="0">
            <a:off x="420235" y="2194319"/>
            <a:ext cx="11814218" cy="7752493"/>
            <a:chOff x="0" y="0"/>
            <a:chExt cx="3972125" cy="2606509"/>
          </a:xfrm>
        </p:grpSpPr>
        <p:sp>
          <p:nvSpPr>
            <p:cNvPr name="Freeform 3" id="3"/>
            <p:cNvSpPr/>
            <p:nvPr/>
          </p:nvSpPr>
          <p:spPr>
            <a:xfrm flipH="false" flipV="false" rot="0">
              <a:off x="0" y="0"/>
              <a:ext cx="3972125" cy="2606509"/>
            </a:xfrm>
            <a:custGeom>
              <a:avLst/>
              <a:gdLst/>
              <a:ahLst/>
              <a:cxnLst/>
              <a:rect r="r" b="b" t="t" l="l"/>
              <a:pathLst>
                <a:path h="2606509" w="3972125">
                  <a:moveTo>
                    <a:pt x="33421" y="0"/>
                  </a:moveTo>
                  <a:lnTo>
                    <a:pt x="3938705" y="0"/>
                  </a:lnTo>
                  <a:cubicBezTo>
                    <a:pt x="3947568" y="0"/>
                    <a:pt x="3956069" y="3521"/>
                    <a:pt x="3962336" y="9789"/>
                  </a:cubicBezTo>
                  <a:cubicBezTo>
                    <a:pt x="3968604" y="16056"/>
                    <a:pt x="3972125" y="24557"/>
                    <a:pt x="3972125" y="33421"/>
                  </a:cubicBezTo>
                  <a:lnTo>
                    <a:pt x="3972125" y="2573089"/>
                  </a:lnTo>
                  <a:cubicBezTo>
                    <a:pt x="3972125" y="2581952"/>
                    <a:pt x="3968604" y="2590453"/>
                    <a:pt x="3962336" y="2596721"/>
                  </a:cubicBezTo>
                  <a:cubicBezTo>
                    <a:pt x="3956069" y="2602988"/>
                    <a:pt x="3947568" y="2606509"/>
                    <a:pt x="3938705" y="2606509"/>
                  </a:cubicBezTo>
                  <a:lnTo>
                    <a:pt x="33421" y="2606509"/>
                  </a:lnTo>
                  <a:cubicBezTo>
                    <a:pt x="24557" y="2606509"/>
                    <a:pt x="16056" y="2602988"/>
                    <a:pt x="9789" y="2596721"/>
                  </a:cubicBezTo>
                  <a:cubicBezTo>
                    <a:pt x="3521" y="2590453"/>
                    <a:pt x="0" y="2581952"/>
                    <a:pt x="0" y="2573089"/>
                  </a:cubicBezTo>
                  <a:lnTo>
                    <a:pt x="0" y="33421"/>
                  </a:lnTo>
                  <a:cubicBezTo>
                    <a:pt x="0" y="24557"/>
                    <a:pt x="3521" y="16056"/>
                    <a:pt x="9789" y="9789"/>
                  </a:cubicBezTo>
                  <a:cubicBezTo>
                    <a:pt x="16056" y="3521"/>
                    <a:pt x="24557" y="0"/>
                    <a:pt x="33421" y="0"/>
                  </a:cubicBezTo>
                  <a:close/>
                </a:path>
              </a:pathLst>
            </a:custGeom>
            <a:solidFill>
              <a:srgbClr val="81873D"/>
            </a:solidFill>
          </p:spPr>
        </p:sp>
        <p:sp>
          <p:nvSpPr>
            <p:cNvPr name="TextBox 4" id="4"/>
            <p:cNvSpPr txBox="true"/>
            <p:nvPr/>
          </p:nvSpPr>
          <p:spPr>
            <a:xfrm>
              <a:off x="0" y="-9525"/>
              <a:ext cx="3972125" cy="2616034"/>
            </a:xfrm>
            <a:prstGeom prst="rect">
              <a:avLst/>
            </a:prstGeom>
          </p:spPr>
          <p:txBody>
            <a:bodyPr anchor="ctr" rtlCol="false" tIns="50800" lIns="50800" bIns="50800" rIns="50800"/>
            <a:lstStyle/>
            <a:p>
              <a:pPr algn="ctr">
                <a:lnSpc>
                  <a:spcPts val="2949"/>
                </a:lnSpc>
              </a:pPr>
            </a:p>
          </p:txBody>
        </p:sp>
      </p:grpSp>
      <p:sp>
        <p:nvSpPr>
          <p:cNvPr name="TextBox 5" id="5"/>
          <p:cNvSpPr txBox="true"/>
          <p:nvPr/>
        </p:nvSpPr>
        <p:spPr>
          <a:xfrm rot="0">
            <a:off x="552354" y="2391508"/>
            <a:ext cx="11549980" cy="7291441"/>
          </a:xfrm>
          <a:prstGeom prst="rect">
            <a:avLst/>
          </a:prstGeom>
        </p:spPr>
        <p:txBody>
          <a:bodyPr anchor="t" rtlCol="false" tIns="0" lIns="0" bIns="0" rIns="0">
            <a:spAutoFit/>
          </a:bodyPr>
          <a:lstStyle/>
          <a:p>
            <a:pPr algn="l">
              <a:lnSpc>
                <a:spcPts val="4459"/>
              </a:lnSpc>
            </a:pPr>
            <a:r>
              <a:rPr lang="en-US" sz="3185">
                <a:solidFill>
                  <a:srgbClr val="E9EDD3"/>
                </a:solidFill>
                <a:latin typeface="Cerebri"/>
                <a:ea typeface="Cerebri"/>
                <a:cs typeface="Cerebri"/>
                <a:sym typeface="Cerebri"/>
              </a:rPr>
              <a:t>The children will have the opportunity to visit the Treak Cliff Cavern gift shop. The Hollowford Centre also has it’s own gift shop selling small souvenirs and snacks.</a:t>
            </a:r>
          </a:p>
          <a:p>
            <a:pPr algn="l">
              <a:lnSpc>
                <a:spcPts val="4459"/>
              </a:lnSpc>
            </a:pPr>
          </a:p>
          <a:p>
            <a:pPr algn="l">
              <a:lnSpc>
                <a:spcPts val="4459"/>
              </a:lnSpc>
            </a:pPr>
            <a:r>
              <a:rPr lang="en-US" sz="3185">
                <a:solidFill>
                  <a:srgbClr val="E9EDD3"/>
                </a:solidFill>
                <a:latin typeface="Cerebri"/>
                <a:ea typeface="Cerebri"/>
                <a:cs typeface="Cerebri"/>
                <a:sym typeface="Cerebri"/>
              </a:rPr>
              <a:t>If you wish for your child to bring spending money, please send no more than £10 in a named purse/wallet.</a:t>
            </a:r>
          </a:p>
          <a:p>
            <a:pPr algn="l">
              <a:lnSpc>
                <a:spcPts val="4459"/>
              </a:lnSpc>
            </a:pPr>
          </a:p>
          <a:p>
            <a:pPr algn="l">
              <a:lnSpc>
                <a:spcPts val="4459"/>
              </a:lnSpc>
            </a:pPr>
            <a:r>
              <a:rPr lang="en-US" sz="3185">
                <a:solidFill>
                  <a:srgbClr val="E9EDD3"/>
                </a:solidFill>
                <a:latin typeface="Cerebri"/>
                <a:ea typeface="Cerebri"/>
                <a:cs typeface="Cerebri"/>
                <a:sym typeface="Cerebri"/>
              </a:rPr>
              <a:t>Your child will be expected to be responsible for their own money.</a:t>
            </a:r>
          </a:p>
          <a:p>
            <a:pPr algn="l">
              <a:lnSpc>
                <a:spcPts val="4459"/>
              </a:lnSpc>
            </a:pPr>
          </a:p>
          <a:p>
            <a:pPr algn="l">
              <a:lnSpc>
                <a:spcPts val="4459"/>
              </a:lnSpc>
              <a:spcBef>
                <a:spcPct val="0"/>
              </a:spcBef>
            </a:pPr>
            <a:r>
              <a:rPr lang="en-US" sz="3185">
                <a:solidFill>
                  <a:srgbClr val="E9EDD3"/>
                </a:solidFill>
                <a:latin typeface="Cerebri"/>
                <a:ea typeface="Cerebri"/>
                <a:cs typeface="Cerebri"/>
                <a:sym typeface="Cerebri"/>
              </a:rPr>
              <a:t>Please make sure this is packed with their lunch as their luggage will go to the Hollowford Centre while we are at the cavern. </a:t>
            </a:r>
          </a:p>
        </p:txBody>
      </p:sp>
      <p:sp>
        <p:nvSpPr>
          <p:cNvPr name="Freeform 6" id="6"/>
          <p:cNvSpPr/>
          <p:nvPr/>
        </p:nvSpPr>
        <p:spPr>
          <a:xfrm flipH="false" flipV="false" rot="0">
            <a:off x="12555029" y="1328982"/>
            <a:ext cx="5537030" cy="4623420"/>
          </a:xfrm>
          <a:custGeom>
            <a:avLst/>
            <a:gdLst/>
            <a:ahLst/>
            <a:cxnLst/>
            <a:rect r="r" b="b" t="t" l="l"/>
            <a:pathLst>
              <a:path h="4623420" w="5537030">
                <a:moveTo>
                  <a:pt x="0" y="0"/>
                </a:moveTo>
                <a:lnTo>
                  <a:pt x="5537030" y="0"/>
                </a:lnTo>
                <a:lnTo>
                  <a:pt x="5537030" y="4623421"/>
                </a:lnTo>
                <a:lnTo>
                  <a:pt x="0" y="46234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952073" y="-219075"/>
            <a:ext cx="10710565" cy="1843175"/>
          </a:xfrm>
          <a:prstGeom prst="rect">
            <a:avLst/>
          </a:prstGeom>
        </p:spPr>
        <p:txBody>
          <a:bodyPr anchor="t" rtlCol="false" tIns="0" lIns="0" bIns="0" rIns="0">
            <a:spAutoFit/>
          </a:bodyPr>
          <a:lstStyle/>
          <a:p>
            <a:pPr algn="l">
              <a:lnSpc>
                <a:spcPts val="14923"/>
              </a:lnSpc>
              <a:spcBef>
                <a:spcPct val="0"/>
              </a:spcBef>
            </a:pPr>
            <a:r>
              <a:rPr lang="en-US" sz="10659">
                <a:solidFill>
                  <a:srgbClr val="553F2E"/>
                </a:solidFill>
                <a:latin typeface="Bernoru SemiCondensed"/>
                <a:ea typeface="Bernoru SemiCondensed"/>
                <a:cs typeface="Bernoru SemiCondensed"/>
                <a:sym typeface="Bernoru SemiCondensed"/>
              </a:rPr>
              <a:t>Spending Money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sp>
        <p:nvSpPr>
          <p:cNvPr name="Freeform 2" id="2"/>
          <p:cNvSpPr/>
          <p:nvPr/>
        </p:nvSpPr>
        <p:spPr>
          <a:xfrm flipH="false" flipV="false" rot="0">
            <a:off x="11237600" y="-458378"/>
            <a:ext cx="7050400" cy="6988709"/>
          </a:xfrm>
          <a:custGeom>
            <a:avLst/>
            <a:gdLst/>
            <a:ahLst/>
            <a:cxnLst/>
            <a:rect r="r" b="b" t="t" l="l"/>
            <a:pathLst>
              <a:path h="6988709" w="7050400">
                <a:moveTo>
                  <a:pt x="0" y="0"/>
                </a:moveTo>
                <a:lnTo>
                  <a:pt x="7050400" y="0"/>
                </a:lnTo>
                <a:lnTo>
                  <a:pt x="7050400" y="6988709"/>
                </a:lnTo>
                <a:lnTo>
                  <a:pt x="0" y="69887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20235" y="2194319"/>
            <a:ext cx="11814218" cy="7752493"/>
            <a:chOff x="0" y="0"/>
            <a:chExt cx="3972125" cy="2606509"/>
          </a:xfrm>
        </p:grpSpPr>
        <p:sp>
          <p:nvSpPr>
            <p:cNvPr name="Freeform 4" id="4"/>
            <p:cNvSpPr/>
            <p:nvPr/>
          </p:nvSpPr>
          <p:spPr>
            <a:xfrm flipH="false" flipV="false" rot="0">
              <a:off x="0" y="0"/>
              <a:ext cx="3972125" cy="2606509"/>
            </a:xfrm>
            <a:custGeom>
              <a:avLst/>
              <a:gdLst/>
              <a:ahLst/>
              <a:cxnLst/>
              <a:rect r="r" b="b" t="t" l="l"/>
              <a:pathLst>
                <a:path h="2606509" w="3972125">
                  <a:moveTo>
                    <a:pt x="33421" y="0"/>
                  </a:moveTo>
                  <a:lnTo>
                    <a:pt x="3938705" y="0"/>
                  </a:lnTo>
                  <a:cubicBezTo>
                    <a:pt x="3947568" y="0"/>
                    <a:pt x="3956069" y="3521"/>
                    <a:pt x="3962336" y="9789"/>
                  </a:cubicBezTo>
                  <a:cubicBezTo>
                    <a:pt x="3968604" y="16056"/>
                    <a:pt x="3972125" y="24557"/>
                    <a:pt x="3972125" y="33421"/>
                  </a:cubicBezTo>
                  <a:lnTo>
                    <a:pt x="3972125" y="2573089"/>
                  </a:lnTo>
                  <a:cubicBezTo>
                    <a:pt x="3972125" y="2581952"/>
                    <a:pt x="3968604" y="2590453"/>
                    <a:pt x="3962336" y="2596721"/>
                  </a:cubicBezTo>
                  <a:cubicBezTo>
                    <a:pt x="3956069" y="2602988"/>
                    <a:pt x="3947568" y="2606509"/>
                    <a:pt x="3938705" y="2606509"/>
                  </a:cubicBezTo>
                  <a:lnTo>
                    <a:pt x="33421" y="2606509"/>
                  </a:lnTo>
                  <a:cubicBezTo>
                    <a:pt x="24557" y="2606509"/>
                    <a:pt x="16056" y="2602988"/>
                    <a:pt x="9789" y="2596721"/>
                  </a:cubicBezTo>
                  <a:cubicBezTo>
                    <a:pt x="3521" y="2590453"/>
                    <a:pt x="0" y="2581952"/>
                    <a:pt x="0" y="2573089"/>
                  </a:cubicBezTo>
                  <a:lnTo>
                    <a:pt x="0" y="33421"/>
                  </a:lnTo>
                  <a:cubicBezTo>
                    <a:pt x="0" y="24557"/>
                    <a:pt x="3521" y="16056"/>
                    <a:pt x="9789" y="9789"/>
                  </a:cubicBezTo>
                  <a:cubicBezTo>
                    <a:pt x="16056" y="3521"/>
                    <a:pt x="24557" y="0"/>
                    <a:pt x="33421" y="0"/>
                  </a:cubicBezTo>
                  <a:close/>
                </a:path>
              </a:pathLst>
            </a:custGeom>
            <a:solidFill>
              <a:srgbClr val="81873D"/>
            </a:solidFill>
          </p:spPr>
        </p:sp>
        <p:sp>
          <p:nvSpPr>
            <p:cNvPr name="TextBox 5" id="5"/>
            <p:cNvSpPr txBox="true"/>
            <p:nvPr/>
          </p:nvSpPr>
          <p:spPr>
            <a:xfrm>
              <a:off x="0" y="-9525"/>
              <a:ext cx="3972125" cy="2616034"/>
            </a:xfrm>
            <a:prstGeom prst="rect">
              <a:avLst/>
            </a:prstGeom>
          </p:spPr>
          <p:txBody>
            <a:bodyPr anchor="ctr" rtlCol="false" tIns="50800" lIns="50800" bIns="50800" rIns="50800"/>
            <a:lstStyle/>
            <a:p>
              <a:pPr algn="ctr">
                <a:lnSpc>
                  <a:spcPts val="2949"/>
                </a:lnSpc>
              </a:pPr>
            </a:p>
          </p:txBody>
        </p:sp>
      </p:grpSp>
      <p:sp>
        <p:nvSpPr>
          <p:cNvPr name="TextBox 6" id="6"/>
          <p:cNvSpPr txBox="true"/>
          <p:nvPr/>
        </p:nvSpPr>
        <p:spPr>
          <a:xfrm rot="0">
            <a:off x="552354" y="2525106"/>
            <a:ext cx="11549980" cy="7033770"/>
          </a:xfrm>
          <a:prstGeom prst="rect">
            <a:avLst/>
          </a:prstGeom>
        </p:spPr>
        <p:txBody>
          <a:bodyPr anchor="t" rtlCol="false" tIns="0" lIns="0" bIns="0" rIns="0">
            <a:spAutoFit/>
          </a:bodyPr>
          <a:lstStyle/>
          <a:p>
            <a:pPr algn="l">
              <a:lnSpc>
                <a:spcPts val="4039"/>
              </a:lnSpc>
            </a:pPr>
            <a:r>
              <a:rPr lang="en-US" sz="2885">
                <a:solidFill>
                  <a:srgbClr val="E9EDD3"/>
                </a:solidFill>
                <a:latin typeface="Cerebri"/>
                <a:ea typeface="Cerebri"/>
                <a:cs typeface="Cerebri"/>
                <a:sym typeface="Cerebri"/>
              </a:rPr>
              <a:t>•Mobile phones</a:t>
            </a:r>
          </a:p>
          <a:p>
            <a:pPr algn="l">
              <a:lnSpc>
                <a:spcPts val="4039"/>
              </a:lnSpc>
            </a:pPr>
          </a:p>
          <a:p>
            <a:pPr algn="l" marL="622956" indent="-311478" lvl="1">
              <a:lnSpc>
                <a:spcPts val="4039"/>
              </a:lnSpc>
              <a:buFont typeface="Arial"/>
              <a:buChar char="•"/>
            </a:pPr>
            <a:r>
              <a:rPr lang="en-US" sz="2885">
                <a:solidFill>
                  <a:srgbClr val="E9EDD3"/>
                </a:solidFill>
                <a:latin typeface="Cerebri"/>
                <a:ea typeface="Cerebri"/>
                <a:cs typeface="Cerebri"/>
                <a:sym typeface="Cerebri"/>
              </a:rPr>
              <a:t>Electrical equipm</a:t>
            </a:r>
            <a:r>
              <a:rPr lang="en-US" sz="2885">
                <a:solidFill>
                  <a:srgbClr val="E9EDD3"/>
                </a:solidFill>
                <a:latin typeface="Cerebri"/>
                <a:ea typeface="Cerebri"/>
                <a:cs typeface="Cerebri"/>
                <a:sym typeface="Cerebri"/>
              </a:rPr>
              <a:t>ent – iPods, hand-held games, expensive watches etc.</a:t>
            </a:r>
          </a:p>
          <a:p>
            <a:pPr algn="l">
              <a:lnSpc>
                <a:spcPts val="4039"/>
              </a:lnSpc>
            </a:pPr>
          </a:p>
          <a:p>
            <a:pPr algn="l" marL="622956" indent="-311478" lvl="1">
              <a:lnSpc>
                <a:spcPts val="4039"/>
              </a:lnSpc>
              <a:buFont typeface="Arial"/>
              <a:buChar char="•"/>
            </a:pPr>
            <a:r>
              <a:rPr lang="en-US" sz="2885">
                <a:solidFill>
                  <a:srgbClr val="E9EDD3"/>
                </a:solidFill>
                <a:latin typeface="Cerebri"/>
                <a:ea typeface="Cerebri"/>
                <a:cs typeface="Cerebri"/>
                <a:sym typeface="Cerebri"/>
              </a:rPr>
              <a:t>T</a:t>
            </a:r>
            <a:r>
              <a:rPr lang="en-US" sz="2885">
                <a:solidFill>
                  <a:srgbClr val="E9EDD3"/>
                </a:solidFill>
                <a:latin typeface="Cerebri"/>
                <a:ea typeface="Cerebri"/>
                <a:cs typeface="Cerebri"/>
                <a:sym typeface="Cerebri"/>
              </a:rPr>
              <a:t>he centre doesn’t allow children to use a camera of any sort. Marlcliffe staff will take plenty of photographs, which will be shared on our Residential Blog in line with school policy and with your consent.</a:t>
            </a:r>
          </a:p>
          <a:p>
            <a:pPr algn="l">
              <a:lnSpc>
                <a:spcPts val="4039"/>
              </a:lnSpc>
            </a:pPr>
          </a:p>
          <a:p>
            <a:pPr algn="l" marL="622956" indent="-311478" lvl="1">
              <a:lnSpc>
                <a:spcPts val="4039"/>
              </a:lnSpc>
              <a:buFont typeface="Arial"/>
              <a:buChar char="•"/>
            </a:pPr>
            <a:r>
              <a:rPr lang="en-US" sz="2885">
                <a:solidFill>
                  <a:srgbClr val="E9EDD3"/>
                </a:solidFill>
                <a:latin typeface="Cerebri"/>
                <a:ea typeface="Cerebri"/>
                <a:cs typeface="Cerebri"/>
                <a:sym typeface="Cerebri"/>
              </a:rPr>
              <a:t>Food/sweets - no midnight feasts!</a:t>
            </a:r>
          </a:p>
          <a:p>
            <a:pPr algn="l">
              <a:lnSpc>
                <a:spcPts val="4039"/>
              </a:lnSpc>
            </a:pPr>
          </a:p>
          <a:p>
            <a:pPr algn="l" marL="622956" indent="-311478" lvl="1">
              <a:lnSpc>
                <a:spcPts val="4039"/>
              </a:lnSpc>
              <a:buFont typeface="Arial"/>
              <a:buChar char="•"/>
            </a:pPr>
            <a:r>
              <a:rPr lang="en-US" sz="2885">
                <a:solidFill>
                  <a:srgbClr val="E9EDD3"/>
                </a:solidFill>
                <a:latin typeface="Cerebri"/>
                <a:ea typeface="Cerebri"/>
                <a:cs typeface="Cerebri"/>
                <a:sym typeface="Cerebri"/>
              </a:rPr>
              <a:t>Anything valuable!</a:t>
            </a:r>
          </a:p>
          <a:p>
            <a:pPr algn="l">
              <a:lnSpc>
                <a:spcPts val="3884"/>
              </a:lnSpc>
              <a:spcBef>
                <a:spcPct val="0"/>
              </a:spcBef>
            </a:pPr>
          </a:p>
        </p:txBody>
      </p:sp>
      <p:sp>
        <p:nvSpPr>
          <p:cNvPr name="TextBox 7" id="7"/>
          <p:cNvSpPr txBox="true"/>
          <p:nvPr/>
        </p:nvSpPr>
        <p:spPr>
          <a:xfrm rot="0">
            <a:off x="420235" y="-2425"/>
            <a:ext cx="12116259" cy="1843175"/>
          </a:xfrm>
          <a:prstGeom prst="rect">
            <a:avLst/>
          </a:prstGeom>
        </p:spPr>
        <p:txBody>
          <a:bodyPr anchor="t" rtlCol="false" tIns="0" lIns="0" bIns="0" rIns="0">
            <a:spAutoFit/>
          </a:bodyPr>
          <a:lstStyle/>
          <a:p>
            <a:pPr algn="l">
              <a:lnSpc>
                <a:spcPts val="14923"/>
              </a:lnSpc>
              <a:spcBef>
                <a:spcPct val="0"/>
              </a:spcBef>
            </a:pPr>
            <a:r>
              <a:rPr lang="en-US" sz="10659">
                <a:solidFill>
                  <a:srgbClr val="553F2E"/>
                </a:solidFill>
                <a:latin typeface="Bernoru SemiCondensed"/>
                <a:ea typeface="Bernoru SemiCondensed"/>
                <a:cs typeface="Bernoru SemiCondensed"/>
                <a:sym typeface="Bernoru SemiCondensed"/>
              </a:rPr>
              <a:t>What Not to Bring!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6D5A1"/>
        </a:solidFill>
      </p:bgPr>
    </p:bg>
    <p:spTree>
      <p:nvGrpSpPr>
        <p:cNvPr id="1" name=""/>
        <p:cNvGrpSpPr/>
        <p:nvPr/>
      </p:nvGrpSpPr>
      <p:grpSpPr>
        <a:xfrm>
          <a:off x="0" y="0"/>
          <a:ext cx="0" cy="0"/>
          <a:chOff x="0" y="0"/>
          <a:chExt cx="0" cy="0"/>
        </a:xfrm>
      </p:grpSpPr>
      <p:grpSp>
        <p:nvGrpSpPr>
          <p:cNvPr name="Group 2" id="2"/>
          <p:cNvGrpSpPr/>
          <p:nvPr/>
        </p:nvGrpSpPr>
        <p:grpSpPr>
          <a:xfrm rot="0">
            <a:off x="420235" y="2194319"/>
            <a:ext cx="11814218" cy="7752493"/>
            <a:chOff x="0" y="0"/>
            <a:chExt cx="3972125" cy="2606509"/>
          </a:xfrm>
        </p:grpSpPr>
        <p:sp>
          <p:nvSpPr>
            <p:cNvPr name="Freeform 3" id="3"/>
            <p:cNvSpPr/>
            <p:nvPr/>
          </p:nvSpPr>
          <p:spPr>
            <a:xfrm flipH="false" flipV="false" rot="0">
              <a:off x="0" y="0"/>
              <a:ext cx="3972125" cy="2606509"/>
            </a:xfrm>
            <a:custGeom>
              <a:avLst/>
              <a:gdLst/>
              <a:ahLst/>
              <a:cxnLst/>
              <a:rect r="r" b="b" t="t" l="l"/>
              <a:pathLst>
                <a:path h="2606509" w="3972125">
                  <a:moveTo>
                    <a:pt x="33421" y="0"/>
                  </a:moveTo>
                  <a:lnTo>
                    <a:pt x="3938705" y="0"/>
                  </a:lnTo>
                  <a:cubicBezTo>
                    <a:pt x="3947568" y="0"/>
                    <a:pt x="3956069" y="3521"/>
                    <a:pt x="3962336" y="9789"/>
                  </a:cubicBezTo>
                  <a:cubicBezTo>
                    <a:pt x="3968604" y="16056"/>
                    <a:pt x="3972125" y="24557"/>
                    <a:pt x="3972125" y="33421"/>
                  </a:cubicBezTo>
                  <a:lnTo>
                    <a:pt x="3972125" y="2573089"/>
                  </a:lnTo>
                  <a:cubicBezTo>
                    <a:pt x="3972125" y="2581952"/>
                    <a:pt x="3968604" y="2590453"/>
                    <a:pt x="3962336" y="2596721"/>
                  </a:cubicBezTo>
                  <a:cubicBezTo>
                    <a:pt x="3956069" y="2602988"/>
                    <a:pt x="3947568" y="2606509"/>
                    <a:pt x="3938705" y="2606509"/>
                  </a:cubicBezTo>
                  <a:lnTo>
                    <a:pt x="33421" y="2606509"/>
                  </a:lnTo>
                  <a:cubicBezTo>
                    <a:pt x="24557" y="2606509"/>
                    <a:pt x="16056" y="2602988"/>
                    <a:pt x="9789" y="2596721"/>
                  </a:cubicBezTo>
                  <a:cubicBezTo>
                    <a:pt x="3521" y="2590453"/>
                    <a:pt x="0" y="2581952"/>
                    <a:pt x="0" y="2573089"/>
                  </a:cubicBezTo>
                  <a:lnTo>
                    <a:pt x="0" y="33421"/>
                  </a:lnTo>
                  <a:cubicBezTo>
                    <a:pt x="0" y="24557"/>
                    <a:pt x="3521" y="16056"/>
                    <a:pt x="9789" y="9789"/>
                  </a:cubicBezTo>
                  <a:cubicBezTo>
                    <a:pt x="16056" y="3521"/>
                    <a:pt x="24557" y="0"/>
                    <a:pt x="33421" y="0"/>
                  </a:cubicBezTo>
                  <a:close/>
                </a:path>
              </a:pathLst>
            </a:custGeom>
            <a:solidFill>
              <a:srgbClr val="81873D"/>
            </a:solidFill>
          </p:spPr>
        </p:sp>
        <p:sp>
          <p:nvSpPr>
            <p:cNvPr name="TextBox 4" id="4"/>
            <p:cNvSpPr txBox="true"/>
            <p:nvPr/>
          </p:nvSpPr>
          <p:spPr>
            <a:xfrm>
              <a:off x="0" y="-9525"/>
              <a:ext cx="3972125" cy="2616034"/>
            </a:xfrm>
            <a:prstGeom prst="rect">
              <a:avLst/>
            </a:prstGeom>
          </p:spPr>
          <p:txBody>
            <a:bodyPr anchor="ctr" rtlCol="false" tIns="50800" lIns="50800" bIns="50800" rIns="50800"/>
            <a:lstStyle/>
            <a:p>
              <a:pPr algn="ctr">
                <a:lnSpc>
                  <a:spcPts val="2949"/>
                </a:lnSpc>
              </a:pPr>
            </a:p>
          </p:txBody>
        </p:sp>
      </p:grpSp>
      <p:sp>
        <p:nvSpPr>
          <p:cNvPr name="TextBox 5" id="5"/>
          <p:cNvSpPr txBox="true"/>
          <p:nvPr/>
        </p:nvSpPr>
        <p:spPr>
          <a:xfrm rot="0">
            <a:off x="552354" y="2243580"/>
            <a:ext cx="11549980" cy="8043420"/>
          </a:xfrm>
          <a:prstGeom prst="rect">
            <a:avLst/>
          </a:prstGeom>
        </p:spPr>
        <p:txBody>
          <a:bodyPr anchor="t" rtlCol="false" tIns="0" lIns="0" bIns="0" rIns="0">
            <a:spAutoFit/>
          </a:bodyPr>
          <a:lstStyle/>
          <a:p>
            <a:pPr algn="l">
              <a:lnSpc>
                <a:spcPts val="4039"/>
              </a:lnSpc>
            </a:pPr>
            <a:r>
              <a:rPr lang="en-US" sz="2885">
                <a:solidFill>
                  <a:srgbClr val="E9EDD3"/>
                </a:solidFill>
                <a:latin typeface="Cerebri"/>
                <a:ea typeface="Cerebri"/>
                <a:cs typeface="Cerebri"/>
                <a:sym typeface="Cerebri"/>
              </a:rPr>
              <a:t>•Pupils with asthma must bring 2 inhalers. One will be kept by staff in a medicatio</a:t>
            </a:r>
            <a:r>
              <a:rPr lang="en-US" sz="2885">
                <a:solidFill>
                  <a:srgbClr val="E9EDD3"/>
                </a:solidFill>
                <a:latin typeface="Cerebri"/>
                <a:ea typeface="Cerebri"/>
                <a:cs typeface="Cerebri"/>
                <a:sym typeface="Cerebri"/>
              </a:rPr>
              <a:t>n box and one will be carried by the group leader or pupil at all times.</a:t>
            </a:r>
          </a:p>
          <a:p>
            <a:pPr algn="l">
              <a:lnSpc>
                <a:spcPts val="4039"/>
              </a:lnSpc>
            </a:pPr>
          </a:p>
          <a:p>
            <a:pPr algn="l">
              <a:lnSpc>
                <a:spcPts val="4039"/>
              </a:lnSpc>
            </a:pPr>
            <a:r>
              <a:rPr lang="en-US" sz="2885">
                <a:solidFill>
                  <a:srgbClr val="E9EDD3"/>
                </a:solidFill>
                <a:latin typeface="Cerebri"/>
                <a:ea typeface="Cerebri"/>
                <a:cs typeface="Cerebri"/>
                <a:sym typeface="Cerebri"/>
              </a:rPr>
              <a:t>•Calpol / Travel Sickness permission to be given on medical forms.</a:t>
            </a:r>
          </a:p>
          <a:p>
            <a:pPr algn="l">
              <a:lnSpc>
                <a:spcPts val="4039"/>
              </a:lnSpc>
            </a:pPr>
            <a:r>
              <a:rPr lang="en-US" sz="2885">
                <a:solidFill>
                  <a:srgbClr val="E9EDD3"/>
                </a:solidFill>
                <a:latin typeface="Cerebri"/>
                <a:ea typeface="Cerebri"/>
                <a:cs typeface="Cerebri"/>
                <a:sym typeface="Cerebri"/>
              </a:rPr>
              <a:t>•All medications must be labelled clearly with the child’s name and the dose to be administered.</a:t>
            </a:r>
          </a:p>
          <a:p>
            <a:pPr algn="l">
              <a:lnSpc>
                <a:spcPts val="4039"/>
              </a:lnSpc>
            </a:pPr>
          </a:p>
          <a:p>
            <a:pPr algn="l">
              <a:lnSpc>
                <a:spcPts val="4039"/>
              </a:lnSpc>
            </a:pPr>
            <a:r>
              <a:rPr lang="en-US" sz="2885">
                <a:solidFill>
                  <a:srgbClr val="E9EDD3"/>
                </a:solidFill>
                <a:latin typeface="Cerebri"/>
                <a:ea typeface="Cerebri"/>
                <a:cs typeface="Cerebri"/>
                <a:sym typeface="Cerebri"/>
              </a:rPr>
              <a:t>•On the Monday morning, all medication must be given to Miss Pepler in the art room, with appropriate paperwork. Please try to bring them in earlier than this if possible! </a:t>
            </a:r>
          </a:p>
          <a:p>
            <a:pPr algn="l">
              <a:lnSpc>
                <a:spcPts val="4039"/>
              </a:lnSpc>
            </a:pPr>
          </a:p>
          <a:p>
            <a:pPr algn="l">
              <a:lnSpc>
                <a:spcPts val="4039"/>
              </a:lnSpc>
            </a:pPr>
            <a:r>
              <a:rPr lang="en-US" sz="2885">
                <a:solidFill>
                  <a:srgbClr val="E9EDD3"/>
                </a:solidFill>
                <a:latin typeface="Cerebri"/>
                <a:ea typeface="Cerebri"/>
                <a:cs typeface="Cerebri"/>
                <a:sym typeface="Cerebri"/>
              </a:rPr>
              <a:t>•Children must not have any form of medication in their bags.</a:t>
            </a:r>
          </a:p>
          <a:p>
            <a:pPr algn="l">
              <a:lnSpc>
                <a:spcPts val="4039"/>
              </a:lnSpc>
            </a:pPr>
          </a:p>
          <a:p>
            <a:pPr algn="l">
              <a:lnSpc>
                <a:spcPts val="4039"/>
              </a:lnSpc>
            </a:pPr>
            <a:r>
              <a:rPr lang="en-US" sz="2885">
                <a:solidFill>
                  <a:srgbClr val="E9EDD3"/>
                </a:solidFill>
                <a:latin typeface="Cerebri"/>
                <a:ea typeface="Cerebri"/>
                <a:cs typeface="Cerebri"/>
                <a:sym typeface="Cerebri"/>
              </a:rPr>
              <a:t>•ALL medication must be in date and named. </a:t>
            </a:r>
          </a:p>
          <a:p>
            <a:pPr algn="l">
              <a:lnSpc>
                <a:spcPts val="3884"/>
              </a:lnSpc>
              <a:spcBef>
                <a:spcPct val="0"/>
              </a:spcBef>
            </a:pPr>
          </a:p>
        </p:txBody>
      </p:sp>
      <p:sp>
        <p:nvSpPr>
          <p:cNvPr name="Freeform 6" id="6"/>
          <p:cNvSpPr/>
          <p:nvPr/>
        </p:nvSpPr>
        <p:spPr>
          <a:xfrm flipH="false" flipV="false" rot="0">
            <a:off x="13031682" y="328972"/>
            <a:ext cx="4844470" cy="5741594"/>
          </a:xfrm>
          <a:custGeom>
            <a:avLst/>
            <a:gdLst/>
            <a:ahLst/>
            <a:cxnLst/>
            <a:rect r="r" b="b" t="t" l="l"/>
            <a:pathLst>
              <a:path h="5741594" w="4844470">
                <a:moveTo>
                  <a:pt x="0" y="0"/>
                </a:moveTo>
                <a:lnTo>
                  <a:pt x="4844470" y="0"/>
                </a:lnTo>
                <a:lnTo>
                  <a:pt x="4844470" y="5741594"/>
                </a:lnTo>
                <a:lnTo>
                  <a:pt x="0" y="5741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20235" y="-2425"/>
            <a:ext cx="12116259" cy="1843175"/>
          </a:xfrm>
          <a:prstGeom prst="rect">
            <a:avLst/>
          </a:prstGeom>
        </p:spPr>
        <p:txBody>
          <a:bodyPr anchor="t" rtlCol="false" tIns="0" lIns="0" bIns="0" rIns="0">
            <a:spAutoFit/>
          </a:bodyPr>
          <a:lstStyle/>
          <a:p>
            <a:pPr algn="l">
              <a:lnSpc>
                <a:spcPts val="14923"/>
              </a:lnSpc>
              <a:spcBef>
                <a:spcPct val="0"/>
              </a:spcBef>
            </a:pPr>
            <a:r>
              <a:rPr lang="en-US" sz="10659">
                <a:solidFill>
                  <a:srgbClr val="553F2E"/>
                </a:solidFill>
                <a:latin typeface="Bernoru SemiCondensed"/>
                <a:ea typeface="Bernoru SemiCondensed"/>
                <a:cs typeface="Bernoru SemiCondensed"/>
                <a:sym typeface="Bernoru SemiCondensed"/>
              </a:rPr>
              <a:t>Medication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D2A8E3FD49D4A94C5C247286246E5" ma:contentTypeVersion="16" ma:contentTypeDescription="Create a new document." ma:contentTypeScope="" ma:versionID="9beea7cd3c1bf2bb571809c653345024">
  <xsd:schema xmlns:xsd="http://www.w3.org/2001/XMLSchema" xmlns:xs="http://www.w3.org/2001/XMLSchema" xmlns:p="http://schemas.microsoft.com/office/2006/metadata/properties" xmlns:ns2="d2332ba9-b5e0-4f8c-a671-d2b48d13736b" xmlns:ns3="9db60fa7-7c6d-437b-8b6c-ad7fe51a97c5" targetNamespace="http://schemas.microsoft.com/office/2006/metadata/properties" ma:root="true" ma:fieldsID="04076a093b769a0779d87096bd8c55de" ns2:_="" ns3:_="">
    <xsd:import namespace="d2332ba9-b5e0-4f8c-a671-d2b48d13736b"/>
    <xsd:import namespace="9db60fa7-7c6d-437b-8b6c-ad7fe51a97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32ba9-b5e0-4f8c-a671-d2b48d137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999394-f7f9-4b44-9d0f-72a1ee53c7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60fa7-7c6d-437b-8b6c-ad7fe51a97c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1cba003-af00-4b9b-9cf2-55f2bdacf9b0}" ma:internalName="TaxCatchAll" ma:showField="CatchAllData" ma:web="9db60fa7-7c6d-437b-8b6c-ad7fe51a97c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332ba9-b5e0-4f8c-a671-d2b48d13736b">
      <Terms xmlns="http://schemas.microsoft.com/office/infopath/2007/PartnerControls"/>
    </lcf76f155ced4ddcb4097134ff3c332f>
    <TaxCatchAll xmlns="9db60fa7-7c6d-437b-8b6c-ad7fe51a97c5" xsi:nil="true"/>
  </documentManagement>
</p:properties>
</file>

<file path=customXml/itemProps1.xml><?xml version="1.0" encoding="utf-8"?>
<ds:datastoreItem xmlns:ds="http://schemas.openxmlformats.org/officeDocument/2006/customXml" ds:itemID="{77B97FE0-0D60-4854-BB00-CBF0BE0396A1}"/>
</file>

<file path=customXml/itemProps2.xml><?xml version="1.0" encoding="utf-8"?>
<ds:datastoreItem xmlns:ds="http://schemas.openxmlformats.org/officeDocument/2006/customXml" ds:itemID="{B0C81B15-C49F-406E-AE5D-57C99C947B00}"/>
</file>

<file path=customXml/itemProps3.xml><?xml version="1.0" encoding="utf-8"?>
<ds:datastoreItem xmlns:ds="http://schemas.openxmlformats.org/officeDocument/2006/customXml" ds:itemID="{4A9DE176-F86F-4B98-9D9F-D835C8D943E7}"/>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Castleton Residential 2026</dc:title>
  <cp:revision>1</cp:revision>
  <dcterms:created xsi:type="dcterms:W3CDTF">2006-08-16T00:00:00Z</dcterms:created>
  <dcterms:modified xsi:type="dcterms:W3CDTF">2011-08-01T06:04:30Z</dcterms:modified>
  <dc:identifier>DAHAMAY4W8Y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0x0101001E7D2A8E3FD49D4A94C5C247286246E5</vt:lpwstr>
  </property>
</Properties>
</file>