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84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35E2"/>
    <a:srgbClr val="983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47" autoAdjust="0"/>
    <p:restoredTop sz="94660"/>
  </p:normalViewPr>
  <p:slideViewPr>
    <p:cSldViewPr snapToGrid="0">
      <p:cViewPr varScale="1">
        <p:scale>
          <a:sx n="46" d="100"/>
          <a:sy n="46" d="100"/>
        </p:scale>
        <p:origin x="20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7BBCA-624A-2649-B770-9B040230DDE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36FB0-66E9-3A49-9976-A04E72112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89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948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82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02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69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73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92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91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21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0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80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05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272AA-D28B-4D72-9358-A06C6277C1B0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5074-EAFC-45F3-B1E2-A9C0650DCA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50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911D8A6-6189-4327-8278-12537B1BA2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446"/>
          <a:stretch/>
        </p:blipFill>
        <p:spPr>
          <a:xfrm>
            <a:off x="238523" y="281983"/>
            <a:ext cx="6380952" cy="131129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2A11315-C8CE-42EF-BDB8-0CE3C63AEB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79755"/>
              </p:ext>
            </p:extLst>
          </p:nvPr>
        </p:nvGraphicFramePr>
        <p:xfrm>
          <a:off x="353291" y="1877289"/>
          <a:ext cx="6019800" cy="7488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9900">
                  <a:extLst>
                    <a:ext uri="{9D8B030D-6E8A-4147-A177-3AD203B41FA5}">
                      <a16:colId xmlns:a16="http://schemas.microsoft.com/office/drawing/2014/main" val="2360573645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076606998"/>
                    </a:ext>
                  </a:extLst>
                </a:gridCol>
              </a:tblGrid>
              <a:tr h="1248064"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1 + 4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7 + 1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1157638"/>
                  </a:ext>
                </a:extLst>
              </a:tr>
              <a:tr h="1248064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+mj-lt"/>
                        </a:rPr>
                        <a:t>2</a:t>
                      </a:r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 + 5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5 + 5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1948795"/>
                  </a:ext>
                </a:extLst>
              </a:tr>
              <a:tr h="1248064"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6 + 0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4 + 5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6239170"/>
                  </a:ext>
                </a:extLst>
              </a:tr>
              <a:tr h="1248064"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3 + 4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8 + 1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8651474"/>
                  </a:ext>
                </a:extLst>
              </a:tr>
              <a:tr h="1248064"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1 + 7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3 + 5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7799822"/>
                  </a:ext>
                </a:extLst>
              </a:tr>
              <a:tr h="1248064">
                <a:tc>
                  <a:txBody>
                    <a:bodyPr/>
                    <a:lstStyle/>
                    <a:p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7 + 3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+mj-lt"/>
                        </a:rPr>
                        <a:t>2</a:t>
                      </a:r>
                      <a:r>
                        <a:rPr lang="en-GB" sz="3600" dirty="0">
                          <a:latin typeface="Letter-join Air No-lead 8" panose="02000805000000020003" pitchFamily="50" charset="0"/>
                        </a:rPr>
                        <a:t> + 7 =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8372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935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Letter-join Air No-lead 8" panose="02000805000000020003" pitchFamily="50" charset="0"/>
              </a:rPr>
              <a:t>Gold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0F724A1-D765-4B79-8B82-85490C550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747710"/>
              </p:ext>
            </p:extLst>
          </p:nvPr>
        </p:nvGraphicFramePr>
        <p:xfrm>
          <a:off x="221673" y="1314243"/>
          <a:ext cx="6414654" cy="84972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8218">
                  <a:extLst>
                    <a:ext uri="{9D8B030D-6E8A-4147-A177-3AD203B41FA5}">
                      <a16:colId xmlns:a16="http://schemas.microsoft.com/office/drawing/2014/main" val="2283017925"/>
                    </a:ext>
                  </a:extLst>
                </a:gridCol>
                <a:gridCol w="2138218">
                  <a:extLst>
                    <a:ext uri="{9D8B030D-6E8A-4147-A177-3AD203B41FA5}">
                      <a16:colId xmlns:a16="http://schemas.microsoft.com/office/drawing/2014/main" val="3996369558"/>
                    </a:ext>
                  </a:extLst>
                </a:gridCol>
                <a:gridCol w="2138218">
                  <a:extLst>
                    <a:ext uri="{9D8B030D-6E8A-4147-A177-3AD203B41FA5}">
                      <a16:colId xmlns:a16="http://schemas.microsoft.com/office/drawing/2014/main" val="3011404530"/>
                    </a:ext>
                  </a:extLst>
                </a:gridCol>
              </a:tblGrid>
              <a:tr h="566486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6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10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2508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6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x 5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30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5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25395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 x 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x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7469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70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12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13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975251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55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 x 7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2728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4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60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5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01574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25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 x 5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61516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30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81868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9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18172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x 10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26378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9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11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944593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=</a:t>
                      </a:r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1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</a:t>
                      </a:r>
                      <a:r>
                        <a:rPr lang="en-GB" sz="2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=</a:t>
                      </a:r>
                      <a:endParaRPr lang="en-GB" sz="28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422179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 x 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11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1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1917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35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35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=</a:t>
                      </a:r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1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18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35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35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=</a:t>
                      </a:r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69882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6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598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815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Letter-join Air No-lead 8" panose="02000805000000020003" pitchFamily="50" charset="0"/>
              </a:rPr>
              <a:t>Platinum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0F724A1-D765-4B79-8B82-85490C550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734987"/>
              </p:ext>
            </p:extLst>
          </p:nvPr>
        </p:nvGraphicFramePr>
        <p:xfrm>
          <a:off x="221673" y="1314243"/>
          <a:ext cx="6414654" cy="84972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8218">
                  <a:extLst>
                    <a:ext uri="{9D8B030D-6E8A-4147-A177-3AD203B41FA5}">
                      <a16:colId xmlns:a16="http://schemas.microsoft.com/office/drawing/2014/main" val="2283017925"/>
                    </a:ext>
                  </a:extLst>
                </a:gridCol>
                <a:gridCol w="2138218">
                  <a:extLst>
                    <a:ext uri="{9D8B030D-6E8A-4147-A177-3AD203B41FA5}">
                      <a16:colId xmlns:a16="http://schemas.microsoft.com/office/drawing/2014/main" val="3996369558"/>
                    </a:ext>
                  </a:extLst>
                </a:gridCol>
                <a:gridCol w="2138218">
                  <a:extLst>
                    <a:ext uri="{9D8B030D-6E8A-4147-A177-3AD203B41FA5}">
                      <a16:colId xmlns:a16="http://schemas.microsoft.com/office/drawing/2014/main" val="3011404530"/>
                    </a:ext>
                  </a:extLst>
                </a:gridCol>
              </a:tblGrid>
              <a:tr h="566486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 + 15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38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49 + 3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2508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j-lt"/>
                        </a:rPr>
                        <a:t>56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17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68 + 14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75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18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25395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+ 34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</a:t>
                      </a:r>
                      <a:r>
                        <a:rPr lang="en-GB" sz="2100" dirty="0">
                          <a:latin typeface="+mj-lt"/>
                        </a:rPr>
                        <a:t>2 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– 18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53 - </a:t>
                      </a:r>
                      <a:r>
                        <a:rPr lang="en-GB" sz="2100" dirty="0">
                          <a:latin typeface="+mj-lt"/>
                        </a:rPr>
                        <a:t>27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7469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61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36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70 – 45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84 – 39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975251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– 18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73 - 37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11 + 19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2728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49 + 9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53 +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+ 18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01574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58 + 16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</a:t>
                      </a:r>
                      <a:r>
                        <a:rPr lang="en-GB" sz="2100" dirty="0">
                          <a:latin typeface="+mj-lt"/>
                        </a:rPr>
                        <a:t>2 - 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39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39 +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61516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94 – 58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67 + 15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80 – 37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81868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48 + 36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63 – 38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+ 47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18172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64 +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–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68 + 17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26378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84 + 19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86 – 59 =</a:t>
                      </a:r>
                      <a:endParaRPr lang="en-GB" sz="14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45 + 38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944593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64 – 37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71 - </a:t>
                      </a:r>
                      <a:r>
                        <a:rPr lang="en-GB" sz="2100" dirty="0">
                          <a:latin typeface="+mj-lt"/>
                        </a:rPr>
                        <a:t>28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76 + 16 =</a:t>
                      </a:r>
                      <a:endParaRPr lang="en-GB" sz="28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422179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59 + 34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50 – 18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47 + 17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19178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83 – 57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88 + 14 =</a:t>
                      </a:r>
                      <a:endParaRPr lang="en-GB" sz="14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37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+</a:t>
                      </a:r>
                      <a:r>
                        <a:rPr lang="en-GB" sz="135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26</a:t>
                      </a:r>
                      <a:r>
                        <a:rPr lang="en-GB" sz="135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=</a:t>
                      </a:r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698827"/>
                  </a:ext>
                </a:extLst>
              </a:tr>
              <a:tr h="566486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84 – 57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58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</a:t>
                      </a:r>
                      <a:r>
                        <a:rPr lang="en-GB" sz="2100" dirty="0">
                          <a:latin typeface="+mj-lt"/>
                        </a:rPr>
                        <a:t>27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69 + 18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598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554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B1410F-5518-432A-A89C-568CD03B2B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100418"/>
              </p:ext>
            </p:extLst>
          </p:nvPr>
        </p:nvGraphicFramePr>
        <p:xfrm>
          <a:off x="538162" y="1706561"/>
          <a:ext cx="5710238" cy="721518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855119">
                  <a:extLst>
                    <a:ext uri="{9D8B030D-6E8A-4147-A177-3AD203B41FA5}">
                      <a16:colId xmlns:a16="http://schemas.microsoft.com/office/drawing/2014/main" val="3553090488"/>
                    </a:ext>
                  </a:extLst>
                </a:gridCol>
                <a:gridCol w="2855119">
                  <a:extLst>
                    <a:ext uri="{9D8B030D-6E8A-4147-A177-3AD203B41FA5}">
                      <a16:colId xmlns:a16="http://schemas.microsoft.com/office/drawing/2014/main" val="201699221"/>
                    </a:ext>
                  </a:extLst>
                </a:gridCol>
              </a:tblGrid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4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378590110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4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7 + ___ = 10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5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447638283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3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6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2788210092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9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0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3092058363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2</a:t>
                      </a: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10 = 4 + ___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543429549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2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8 + ___ = 10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900" kern="1400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GB" sz="1400" kern="1400" dirty="0">
                        <a:ln>
                          <a:noFill/>
                        </a:ln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10 = ___ + 3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759171163"/>
                  </a:ext>
                </a:extLst>
              </a:tr>
            </a:tbl>
          </a:graphicData>
        </a:graphic>
      </p:graphicFrame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058E6A-C973-48F0-8915-1A10CB850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24" y="299674"/>
            <a:ext cx="638095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5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B1410F-5518-432A-A89C-568CD03B2B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730610"/>
              </p:ext>
            </p:extLst>
          </p:nvPr>
        </p:nvGraphicFramePr>
        <p:xfrm>
          <a:off x="573881" y="1761979"/>
          <a:ext cx="5710238" cy="7215186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855119">
                  <a:extLst>
                    <a:ext uri="{9D8B030D-6E8A-4147-A177-3AD203B41FA5}">
                      <a16:colId xmlns:a16="http://schemas.microsoft.com/office/drawing/2014/main" val="3553090488"/>
                    </a:ext>
                  </a:extLst>
                </a:gridCol>
                <a:gridCol w="2855119">
                  <a:extLst>
                    <a:ext uri="{9D8B030D-6E8A-4147-A177-3AD203B41FA5}">
                      <a16:colId xmlns:a16="http://schemas.microsoft.com/office/drawing/2014/main" val="201699221"/>
                    </a:ext>
                  </a:extLst>
                </a:gridCol>
              </a:tblGrid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8 - 3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9 – 9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378590110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etter-join Air No-lead 8" panose="02000805000000020003" pitchFamily="50" charset="0"/>
                        </a:rPr>
                        <a:t>3 – 1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6 – 3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447638283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10 – 6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10 – 0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2788210092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7 – </a:t>
                      </a:r>
                      <a:r>
                        <a:rPr lang="en-GB" sz="3200" kern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2</a:t>
                      </a: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etter-join Air No-lead 8" panose="02000805000000020003" pitchFamily="50" charset="0"/>
                        </a:rPr>
                        <a:t>5 – 1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3092058363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9 – 5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4 – 4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543429549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5 – 4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L="0" marR="0" lvl="0" indent="0" algn="l" defTabSz="685772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 </a:t>
                      </a:r>
                      <a:r>
                        <a:rPr lang="en-GB" sz="31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7 – 6 =</a:t>
                      </a:r>
                      <a:endParaRPr lang="en-GB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759171163"/>
                  </a:ext>
                </a:extLst>
              </a:tr>
            </a:tbl>
          </a:graphicData>
        </a:graphic>
      </p:graphicFrame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accent6"/>
                </a:solidFill>
                <a:latin typeface="Letter-join Air No-lead 8" panose="02000805000000020003" pitchFamily="50" charset="0"/>
              </a:rPr>
              <a:t>Green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701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B1410F-5518-432A-A89C-568CD03B2B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274506"/>
              </p:ext>
            </p:extLst>
          </p:nvPr>
        </p:nvGraphicFramePr>
        <p:xfrm>
          <a:off x="573881" y="1761979"/>
          <a:ext cx="5710238" cy="721518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855119">
                  <a:extLst>
                    <a:ext uri="{9D8B030D-6E8A-4147-A177-3AD203B41FA5}">
                      <a16:colId xmlns:a16="http://schemas.microsoft.com/office/drawing/2014/main" val="3553090488"/>
                    </a:ext>
                  </a:extLst>
                </a:gridCol>
                <a:gridCol w="2855119">
                  <a:extLst>
                    <a:ext uri="{9D8B030D-6E8A-4147-A177-3AD203B41FA5}">
                      <a16:colId xmlns:a16="http://schemas.microsoft.com/office/drawing/2014/main" val="201699221"/>
                    </a:ext>
                  </a:extLst>
                </a:gridCol>
              </a:tblGrid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 ten and 3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5 tens and 0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378590110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3 tens and 5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8 tens and 7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447638283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6 tens and 1 one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9 tens and 8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2788210092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2</a:t>
                      </a: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 tens and 6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10 tens and 0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3092058363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4 tens and 4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1 ten and 6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543429549"/>
                  </a:ext>
                </a:extLst>
              </a:tr>
              <a:tr h="12025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7 tens and </a:t>
                      </a: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+mj-lt"/>
                        </a:rPr>
                        <a:t>2</a:t>
                      </a: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tc>
                  <a:txBody>
                    <a:bodyPr/>
                    <a:lstStyle/>
                    <a:p>
                      <a:pPr marL="0" marR="0" lvl="0" indent="0" algn="l" defTabSz="685772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 </a:t>
                      </a:r>
                      <a:r>
                        <a:rPr lang="en-GB" sz="2800" kern="1400" dirty="0">
                          <a:ln>
                            <a:noFill/>
                          </a:ln>
                          <a:effectLst/>
                          <a:latin typeface="Letter-join Air No-lead 8" panose="02000805000000020003" pitchFamily="50" charset="0"/>
                        </a:rPr>
                        <a:t>4 tens and 7 ones =</a:t>
                      </a:r>
                      <a:endParaRPr lang="en-GB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Letter-join Air No-lead 8" panose="02000805000000020003" pitchFamily="50" charset="0"/>
                      </a:endParaRPr>
                    </a:p>
                  </a:txBody>
                  <a:tcPr marL="31862" marR="31862" marT="31862" marB="31862"/>
                </a:tc>
                <a:extLst>
                  <a:ext uri="{0D108BD9-81ED-4DB2-BD59-A6C34878D82A}">
                    <a16:rowId xmlns:a16="http://schemas.microsoft.com/office/drawing/2014/main" val="1759171163"/>
                  </a:ext>
                </a:extLst>
              </a:tr>
            </a:tbl>
          </a:graphicData>
        </a:graphic>
      </p:graphicFrame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0070C0"/>
                </a:solidFill>
                <a:latin typeface="Letter-join Air No-lead 8" panose="02000805000000020003" pitchFamily="50" charset="0"/>
              </a:rPr>
              <a:t>Blue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1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7030A0"/>
                </a:solidFill>
                <a:latin typeface="Letter-join Air No-lead 8" panose="02000805000000020003" pitchFamily="50" charset="0"/>
              </a:rPr>
              <a:t>Purple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A98E2B6-80A4-4BA5-BCB9-8D1AB9E1929D}"/>
              </a:ext>
            </a:extLst>
          </p:cNvPr>
          <p:cNvSpPr txBox="1"/>
          <p:nvPr/>
        </p:nvSpPr>
        <p:spPr>
          <a:xfrm>
            <a:off x="2424545" y="346364"/>
            <a:ext cx="319014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Letter-join Air No-lead 8" panose="02000805000000020003" pitchFamily="50" charset="0"/>
              </a:rPr>
              <a:t>Greater than   Less than</a:t>
            </a:r>
          </a:p>
          <a:p>
            <a:r>
              <a:rPr lang="en-GB" sz="2000" dirty="0">
                <a:latin typeface="Letter-join Air No-lead 8" panose="02000805000000020003" pitchFamily="50" charset="0"/>
              </a:rPr>
              <a:t>  </a:t>
            </a:r>
            <a:r>
              <a:rPr lang="en-GB" sz="4000" dirty="0">
                <a:latin typeface="Letter-join Air No-lead 8" panose="02000805000000020003" pitchFamily="50" charset="0"/>
              </a:rPr>
              <a:t>&gt;     &lt;</a:t>
            </a:r>
            <a:r>
              <a:rPr lang="en-GB" sz="2000" dirty="0">
                <a:latin typeface="Letter-join Air No-lead 8" panose="02000805000000020003" pitchFamily="50" charset="0"/>
              </a:rPr>
              <a:t>         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DB5F2DC-AE36-4DE9-B31C-1EFCD66BD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933278"/>
              </p:ext>
            </p:extLst>
          </p:nvPr>
        </p:nvGraphicFramePr>
        <p:xfrm>
          <a:off x="524306" y="1981200"/>
          <a:ext cx="5931912" cy="6835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7304">
                  <a:extLst>
                    <a:ext uri="{9D8B030D-6E8A-4147-A177-3AD203B41FA5}">
                      <a16:colId xmlns:a16="http://schemas.microsoft.com/office/drawing/2014/main" val="3117503328"/>
                    </a:ext>
                  </a:extLst>
                </a:gridCol>
                <a:gridCol w="1977304">
                  <a:extLst>
                    <a:ext uri="{9D8B030D-6E8A-4147-A177-3AD203B41FA5}">
                      <a16:colId xmlns:a16="http://schemas.microsoft.com/office/drawing/2014/main" val="1935619557"/>
                    </a:ext>
                  </a:extLst>
                </a:gridCol>
                <a:gridCol w="1977304">
                  <a:extLst>
                    <a:ext uri="{9D8B030D-6E8A-4147-A177-3AD203B41FA5}">
                      <a16:colId xmlns:a16="http://schemas.microsoft.com/office/drawing/2014/main" val="3898740218"/>
                    </a:ext>
                  </a:extLst>
                </a:gridCol>
              </a:tblGrid>
              <a:tr h="1330036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45 ___ 54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67 ___ 76</a:t>
                      </a:r>
                    </a:p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83 ___ 87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692491"/>
                  </a:ext>
                </a:extLst>
              </a:tr>
              <a:tr h="1330036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11 ___ 17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58 ___ 5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</a:p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7030A0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31 ___ 13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919908"/>
                  </a:ext>
                </a:extLst>
              </a:tr>
              <a:tr h="1330036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38 ____ 75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4 ___ 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75 ___ 57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978453"/>
                  </a:ext>
                </a:extLst>
              </a:tr>
              <a:tr h="1330036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5 ___ 5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GB" sz="2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19 ___ 91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71 ___ 17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944122"/>
                  </a:ext>
                </a:extLst>
              </a:tr>
              <a:tr h="1330036">
                <a:tc>
                  <a:txBody>
                    <a:bodyPr/>
                    <a:lstStyle/>
                    <a:p>
                      <a:pPr algn="ctr"/>
                      <a:endParaRPr lang="en-GB" sz="2800" kern="12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2800" kern="12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37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 ___ 73</a:t>
                      </a:r>
                      <a:endParaRPr lang="en-GB" sz="2800" kern="12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15 ___ 51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40 ___ 30</a:t>
                      </a: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923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391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F935E2"/>
                </a:solidFill>
                <a:latin typeface="Letter-join Air No-lead 8" panose="02000805000000020003" pitchFamily="50" charset="0"/>
              </a:rPr>
              <a:t>Pink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DB5F2DC-AE36-4DE9-B31C-1EFCD66BD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953372"/>
              </p:ext>
            </p:extLst>
          </p:nvPr>
        </p:nvGraphicFramePr>
        <p:xfrm>
          <a:off x="573881" y="1454884"/>
          <a:ext cx="5710238" cy="7738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5119">
                  <a:extLst>
                    <a:ext uri="{9D8B030D-6E8A-4147-A177-3AD203B41FA5}">
                      <a16:colId xmlns:a16="http://schemas.microsoft.com/office/drawing/2014/main" val="3117503328"/>
                    </a:ext>
                  </a:extLst>
                </a:gridCol>
                <a:gridCol w="2855119">
                  <a:extLst>
                    <a:ext uri="{9D8B030D-6E8A-4147-A177-3AD203B41FA5}">
                      <a16:colId xmlns:a16="http://schemas.microsoft.com/office/drawing/2014/main" val="1935619557"/>
                    </a:ext>
                  </a:extLst>
                </a:gridCol>
              </a:tblGrid>
              <a:tr h="1368971"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1 + 1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3 + 3 =</a:t>
                      </a:r>
                    </a:p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692491"/>
                  </a:ext>
                </a:extLst>
              </a:tr>
              <a:tr h="1368971"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7 + 7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6 + 6 =</a:t>
                      </a:r>
                    </a:p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919908"/>
                  </a:ext>
                </a:extLst>
              </a:tr>
              <a:tr h="1193336">
                <a:tc>
                  <a:txBody>
                    <a:bodyPr/>
                    <a:lstStyle/>
                    <a:p>
                      <a:pPr algn="l"/>
                      <a:endParaRPr lang="en-GB" sz="20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 + 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 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10 + 10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978453"/>
                  </a:ext>
                </a:extLst>
              </a:tr>
              <a:tr h="1193336"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8 + 8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5 + 5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944122"/>
                  </a:ext>
                </a:extLst>
              </a:tr>
              <a:tr h="1368971">
                <a:tc>
                  <a:txBody>
                    <a:bodyPr/>
                    <a:lstStyle/>
                    <a:p>
                      <a:pPr algn="l"/>
                      <a:endParaRPr lang="en-GB" sz="2800" kern="12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2800" kern="12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  <a:ea typeface="+mn-ea"/>
                          <a:cs typeface="+mn-cs"/>
                        </a:rPr>
                        <a:t>4 + 4 =</a:t>
                      </a:r>
                    </a:p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9 + 9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923525"/>
                  </a:ext>
                </a:extLst>
              </a:tr>
              <a:tr h="1237093"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11 + 11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800" dirty="0">
                        <a:solidFill>
                          <a:schemeClr val="tx1"/>
                        </a:solidFill>
                        <a:latin typeface="Letter-join Air No-lead 8" panose="02000805000000020003" pitchFamily="50" charset="0"/>
                      </a:endParaRPr>
                    </a:p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1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 + 1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>
                    <a:lnL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35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0666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7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accent2">
                    <a:lumMod val="50000"/>
                  </a:schemeClr>
                </a:solidFill>
                <a:latin typeface="Letter-join Air No-lead 8" panose="02000805000000020003" pitchFamily="50" charset="0"/>
              </a:rPr>
              <a:t>Brown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690E4F7-2A1B-42B0-A9C0-262D3B7A0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943982"/>
              </p:ext>
            </p:extLst>
          </p:nvPr>
        </p:nvGraphicFramePr>
        <p:xfrm>
          <a:off x="166255" y="1634837"/>
          <a:ext cx="6525488" cy="6747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1372">
                  <a:extLst>
                    <a:ext uri="{9D8B030D-6E8A-4147-A177-3AD203B41FA5}">
                      <a16:colId xmlns:a16="http://schemas.microsoft.com/office/drawing/2014/main" val="930628649"/>
                    </a:ext>
                  </a:extLst>
                </a:gridCol>
                <a:gridCol w="1631372">
                  <a:extLst>
                    <a:ext uri="{9D8B030D-6E8A-4147-A177-3AD203B41FA5}">
                      <a16:colId xmlns:a16="http://schemas.microsoft.com/office/drawing/2014/main" val="669043045"/>
                    </a:ext>
                  </a:extLst>
                </a:gridCol>
                <a:gridCol w="1631372">
                  <a:extLst>
                    <a:ext uri="{9D8B030D-6E8A-4147-A177-3AD203B41FA5}">
                      <a16:colId xmlns:a16="http://schemas.microsoft.com/office/drawing/2014/main" val="1906828406"/>
                    </a:ext>
                  </a:extLst>
                </a:gridCol>
                <a:gridCol w="1631372">
                  <a:extLst>
                    <a:ext uri="{9D8B030D-6E8A-4147-A177-3AD203B41FA5}">
                      <a16:colId xmlns:a16="http://schemas.microsoft.com/office/drawing/2014/main" val="1876180916"/>
                    </a:ext>
                  </a:extLst>
                </a:gridCol>
              </a:tblGrid>
              <a:tr h="1349433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 + 5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16 + 3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19 – 9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18 – 18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512093"/>
                  </a:ext>
                </a:extLst>
              </a:tr>
              <a:tr h="1349433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+ 6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11 + 8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17 – 3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+ 6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165371"/>
                  </a:ext>
                </a:extLst>
              </a:tr>
              <a:tr h="1349433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+ 4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19 + 1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14 – 5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+ 9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339670"/>
                  </a:ext>
                </a:extLst>
              </a:tr>
              <a:tr h="1349433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+ 9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 + 6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0 – 8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– 7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040069"/>
                  </a:ext>
                </a:extLst>
              </a:tr>
              <a:tr h="1349433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14 + 5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15 – 7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16 – 7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13 – 9 =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804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234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accent2">
                    <a:lumMod val="75000"/>
                  </a:schemeClr>
                </a:solidFill>
                <a:latin typeface="Letter-join Air No-lead 8" panose="02000805000000020003" pitchFamily="50" charset="0"/>
              </a:rPr>
              <a:t>Bronze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690E4F7-2A1B-42B0-A9C0-262D3B7A0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016168"/>
              </p:ext>
            </p:extLst>
          </p:nvPr>
        </p:nvGraphicFramePr>
        <p:xfrm>
          <a:off x="235527" y="2181193"/>
          <a:ext cx="6386946" cy="6388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8982">
                  <a:extLst>
                    <a:ext uri="{9D8B030D-6E8A-4147-A177-3AD203B41FA5}">
                      <a16:colId xmlns:a16="http://schemas.microsoft.com/office/drawing/2014/main" val="930628649"/>
                    </a:ext>
                  </a:extLst>
                </a:gridCol>
                <a:gridCol w="2128982">
                  <a:extLst>
                    <a:ext uri="{9D8B030D-6E8A-4147-A177-3AD203B41FA5}">
                      <a16:colId xmlns:a16="http://schemas.microsoft.com/office/drawing/2014/main" val="669043045"/>
                    </a:ext>
                  </a:extLst>
                </a:gridCol>
                <a:gridCol w="2128982">
                  <a:extLst>
                    <a:ext uri="{9D8B030D-6E8A-4147-A177-3AD203B41FA5}">
                      <a16:colId xmlns:a16="http://schemas.microsoft.com/office/drawing/2014/main" val="1906828406"/>
                    </a:ext>
                  </a:extLst>
                </a:gridCol>
              </a:tblGrid>
              <a:tr h="1064821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88 – 10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+ 40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45 + 30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512093"/>
                  </a:ext>
                </a:extLst>
              </a:tr>
              <a:tr h="1064821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97 –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56 +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61 + 10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165371"/>
                  </a:ext>
                </a:extLst>
              </a:tr>
              <a:tr h="1064821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87 –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56 –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90 – 50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339670"/>
                  </a:ext>
                </a:extLst>
              </a:tr>
              <a:tr h="1064821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63 – 10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78 – 30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 + 70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040069"/>
                  </a:ext>
                </a:extLst>
              </a:tr>
              <a:tr h="1064821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34 – 10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64 – 10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16 – 10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804888"/>
                  </a:ext>
                </a:extLst>
              </a:tr>
              <a:tr h="1064821"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17 + 40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44 + 30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Letter-join Air No-lead 8" panose="02000805000000020003" pitchFamily="50" charset="0"/>
                      </a:endParaRPr>
                    </a:p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88 – 80 =</a:t>
                      </a:r>
                    </a:p>
                  </a:txBody>
                  <a:tcPr>
                    <a:lnL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8371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104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740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>
            <a:extLst>
              <a:ext uri="{FF2B5EF4-FFF2-40B4-BE49-F238E27FC236}">
                <a16:creationId xmlns:a16="http://schemas.microsoft.com/office/drawing/2014/main" id="{0A3AEA37-A48B-4AD0-BBE4-B9BC989799B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31975" y="4962525"/>
            <a:ext cx="5710238" cy="721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2727B9-C8EB-4E66-B584-93904E7100E0}"/>
              </a:ext>
            </a:extLst>
          </p:cNvPr>
          <p:cNvSpPr txBox="1"/>
          <p:nvPr/>
        </p:nvSpPr>
        <p:spPr>
          <a:xfrm>
            <a:off x="304800" y="346364"/>
            <a:ext cx="296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accent3"/>
                </a:solidFill>
                <a:latin typeface="Letter-join Air No-lead 8" panose="02000805000000020003" pitchFamily="50" charset="0"/>
              </a:rPr>
              <a:t>Silver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ABE79-529E-401C-92E1-D950B49F0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438" y="209481"/>
            <a:ext cx="1104762" cy="1104762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0F724A1-D765-4B79-8B82-85490C5504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33862"/>
              </p:ext>
            </p:extLst>
          </p:nvPr>
        </p:nvGraphicFramePr>
        <p:xfrm>
          <a:off x="304798" y="1572491"/>
          <a:ext cx="6137565" cy="74745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5855">
                  <a:extLst>
                    <a:ext uri="{9D8B030D-6E8A-4147-A177-3AD203B41FA5}">
                      <a16:colId xmlns:a16="http://schemas.microsoft.com/office/drawing/2014/main" val="2283017925"/>
                    </a:ext>
                  </a:extLst>
                </a:gridCol>
                <a:gridCol w="2045855">
                  <a:extLst>
                    <a:ext uri="{9D8B030D-6E8A-4147-A177-3AD203B41FA5}">
                      <a16:colId xmlns:a16="http://schemas.microsoft.com/office/drawing/2014/main" val="3996369558"/>
                    </a:ext>
                  </a:extLst>
                </a:gridCol>
                <a:gridCol w="2045855">
                  <a:extLst>
                    <a:ext uri="{9D8B030D-6E8A-4147-A177-3AD203B41FA5}">
                      <a16:colId xmlns:a16="http://schemas.microsoft.com/office/drawing/2014/main" val="3011404530"/>
                    </a:ext>
                  </a:extLst>
                </a:gridCol>
              </a:tblGrid>
              <a:tr h="679502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x </a:t>
                      </a:r>
                      <a:r>
                        <a:rPr lang="en-GB" sz="2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4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25088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x 5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 x 5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25395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x 3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x 4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74697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9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3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975251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 x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x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x 10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27288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 x 4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x 3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015747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 x 4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61516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3 x </a:t>
                      </a:r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x 10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818688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8 x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6 x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5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181728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7 x 10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6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4 x 4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263787"/>
                  </a:ext>
                </a:extLst>
              </a:tr>
              <a:tr h="679502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5 x 3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+mj-lt"/>
                        </a:rPr>
                        <a:t>2</a:t>
                      </a:r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 x 5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Letter-join Air No-lead 8" panose="02000805000000020003" pitchFamily="50" charset="0"/>
                        </a:rPr>
                        <a:t>10 x 10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944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91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2534</TotalTime>
  <Words>980</Words>
  <Application>Microsoft Office PowerPoint</Application>
  <PresentationFormat>A4 Paper (210x297 mm)</PresentationFormat>
  <Paragraphs>323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Letter-join Air No-lead 8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Bridie Higson</dc:creator>
  <cp:lastModifiedBy>Amy Smith</cp:lastModifiedBy>
  <cp:revision>86</cp:revision>
  <cp:lastPrinted>2026-01-25T16:34:33Z</cp:lastPrinted>
  <dcterms:created xsi:type="dcterms:W3CDTF">2023-11-21T09:57:57Z</dcterms:created>
  <dcterms:modified xsi:type="dcterms:W3CDTF">2026-02-24T14:53:58Z</dcterms:modified>
</cp:coreProperties>
</file>