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62" r:id="rId5"/>
    <p:sldId id="263" r:id="rId6"/>
    <p:sldId id="264" r:id="rId7"/>
    <p:sldId id="265" r:id="rId8"/>
    <p:sldId id="259" r:id="rId9"/>
    <p:sldId id="260" r:id="rId10"/>
    <p:sldId id="261"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57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A5E155DE-7D9C-457D-ACC4-D149BFD89A18}" type="datetimeFigureOut">
              <a:rPr lang="en-GB" smtClean="0"/>
              <a:t>19/09/2017</a:t>
            </a:fld>
            <a:endParaRPr lang="en-GB"/>
          </a:p>
        </p:txBody>
      </p:sp>
      <p:sp>
        <p:nvSpPr>
          <p:cNvPr id="8" name="Slide Number Placeholder 7"/>
          <p:cNvSpPr>
            <a:spLocks noGrp="1"/>
          </p:cNvSpPr>
          <p:nvPr>
            <p:ph type="sldNum" sz="quarter" idx="11"/>
          </p:nvPr>
        </p:nvSpPr>
        <p:spPr/>
        <p:txBody>
          <a:bodyPr/>
          <a:lstStyle/>
          <a:p>
            <a:fld id="{6F8C63B7-F685-49E0-9F0B-FB5F65A8FDEE}"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E155DE-7D9C-457D-ACC4-D149BFD89A18}" type="datetimeFigureOut">
              <a:rPr lang="en-GB" smtClean="0"/>
              <a:t>19/09/2017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E155DE-7D9C-457D-ACC4-D149BFD89A18}" type="datetimeFigureOut">
              <a:rPr lang="en-GB" smtClean="0"/>
              <a:t>19/09/2017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A5E155DE-7D9C-457D-ACC4-D149BFD89A18}" type="datetimeFigureOut">
              <a:rPr lang="en-GB" smtClean="0"/>
              <a:t>19/09/2017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E155DE-7D9C-457D-ACC4-D149BFD89A18}" type="datetimeFigureOut">
              <a:rPr lang="en-GB" smtClean="0"/>
              <a:t>19/09/2017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F8C63B7-F685-49E0-9F0B-FB5F65A8FDEE}" type="slidenum">
              <a:rPr lang="en-GB" smtClean="0"/>
              <a:t>‹#›</a:t>
            </a:fld>
            <a:endParaRPr lang="en-GB"/>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A5E155DE-7D9C-457D-ACC4-D149BFD89A18}" type="datetimeFigureOut">
              <a:rPr lang="en-GB" smtClean="0"/>
              <a:t>19/09/2017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8C63B7-F685-49E0-9F0B-FB5F65A8FDEE}" type="slidenum">
              <a:rPr lang="en-GB" smtClean="0"/>
              <a:t>‹#›</a:t>
            </a:fld>
            <a:endParaRPr lang="en-GB"/>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5E155DE-7D9C-457D-ACC4-D149BFD89A18}" type="datetimeFigureOut">
              <a:rPr lang="en-GB" smtClean="0"/>
              <a:t>19/09/2017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F8C63B7-F685-49E0-9F0B-FB5F65A8FDEE}" type="slidenum">
              <a:rPr lang="en-GB" smtClean="0"/>
              <a:t>‹#›</a:t>
            </a:fld>
            <a:endParaRPr lang="en-GB"/>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5E155DE-7D9C-457D-ACC4-D149BFD89A18}" type="datetimeFigureOut">
              <a:rPr lang="en-GB" smtClean="0"/>
              <a:t>19/09/2017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155DE-7D9C-457D-ACC4-D149BFD89A18}" type="datetimeFigureOut">
              <a:rPr lang="en-GB" smtClean="0"/>
              <a:t>19/09/2017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155DE-7D9C-457D-ACC4-D149BFD89A18}" type="datetimeFigureOut">
              <a:rPr lang="en-GB" smtClean="0"/>
              <a:t>19/09/2017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E155DE-7D9C-457D-ACC4-D149BFD89A18}" type="datetimeFigureOut">
              <a:rPr lang="en-GB" smtClean="0"/>
              <a:t>19/09/2017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F8C63B7-F685-49E0-9F0B-FB5F65A8FDEE}"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5E155DE-7D9C-457D-ACC4-D149BFD89A18}" type="datetimeFigureOut">
              <a:rPr lang="en-GB" smtClean="0"/>
              <a:t>19/09/2017</a:t>
            </a:fld>
            <a:endParaRPr lang="en-GB"/>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GB"/>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F8C63B7-F685-49E0-9F0B-FB5F65A8FDEE}" type="slidenum">
              <a:rPr lang="en-GB" smtClean="0"/>
              <a:t>‹#›</a:t>
            </a:fld>
            <a:endParaRPr lang="en-GB"/>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nternetmatters.org/controls/interactive-guid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7704" y="1916832"/>
            <a:ext cx="5429200" cy="2133600"/>
          </a:xfrm>
        </p:spPr>
        <p:txBody>
          <a:bodyPr>
            <a:noAutofit/>
          </a:bodyPr>
          <a:lstStyle/>
          <a:p>
            <a:r>
              <a:rPr lang="en-US" sz="6600" u="sng" dirty="0" smtClean="0">
                <a:latin typeface="NTPreCursivefk" panose="03000400000000000000" pitchFamily="66" charset="0"/>
              </a:rPr>
              <a:t>E-Safety Briefing </a:t>
            </a:r>
            <a:br>
              <a:rPr lang="en-US" sz="6600" u="sng" dirty="0" smtClean="0">
                <a:latin typeface="NTPreCursivefk" panose="03000400000000000000" pitchFamily="66" charset="0"/>
              </a:rPr>
            </a:br>
            <a:r>
              <a:rPr lang="en-US" sz="6600" u="sng" dirty="0" smtClean="0">
                <a:latin typeface="NTPreCursivefk" panose="03000400000000000000" pitchFamily="66" charset="0"/>
              </a:rPr>
              <a:t>19.9.17</a:t>
            </a:r>
            <a:endParaRPr lang="en-GB" sz="6600" u="sng" dirty="0">
              <a:latin typeface="NTPreCursivefk" panose="03000400000000000000" pitchFamily="66" charset="0"/>
            </a:endParaRPr>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064897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TPreCursivefk" panose="03000400000000000000" pitchFamily="66" charset="0"/>
              </a:rPr>
              <a:t>Parental Controls</a:t>
            </a:r>
            <a:endParaRPr lang="en-GB" dirty="0">
              <a:latin typeface="NTPreCursivefk" panose="03000400000000000000" pitchFamily="66" charset="0"/>
            </a:endParaRPr>
          </a:p>
        </p:txBody>
      </p:sp>
      <p:sp>
        <p:nvSpPr>
          <p:cNvPr id="3" name="Content Placeholder 2"/>
          <p:cNvSpPr>
            <a:spLocks noGrp="1"/>
          </p:cNvSpPr>
          <p:nvPr>
            <p:ph idx="1"/>
          </p:nvPr>
        </p:nvSpPr>
        <p:spPr/>
        <p:txBody>
          <a:bodyPr/>
          <a:lstStyle/>
          <a:p>
            <a:r>
              <a:rPr lang="en-GB" dirty="0">
                <a:solidFill>
                  <a:schemeClr val="tx1">
                    <a:lumMod val="95000"/>
                    <a:lumOff val="5000"/>
                  </a:schemeClr>
                </a:solidFill>
                <a:latin typeface="NTPreCursivefk" panose="03000400000000000000" pitchFamily="66" charset="0"/>
              </a:rPr>
              <a:t>Most games consoles come with settings,  which can be put in place for either the device itself or the games platform.   It’s easy to forget that games consoles allow players to connect to the internet and talk to people all over the world so setting controls on devices and the platform itself (such as X Box) is important.</a:t>
            </a:r>
          </a:p>
          <a:p>
            <a:r>
              <a:rPr lang="en-GB" dirty="0">
                <a:solidFill>
                  <a:schemeClr val="tx1">
                    <a:lumMod val="95000"/>
                    <a:lumOff val="5000"/>
                  </a:schemeClr>
                </a:solidFill>
                <a:latin typeface="NTPreCursivefk" panose="03000400000000000000" pitchFamily="66" charset="0"/>
              </a:rPr>
              <a:t>Broadband and network filters generally come free with your service.  These can be used to prevent material coming into your home.  For example, you could restrict anything with a horror or sexual content being accessible via your home broadband.   Instructions for accessing these filters can be found on the service providers’ websites – look at the bottom of the page to find the “help” or “security” page.</a:t>
            </a:r>
          </a:p>
          <a:p>
            <a:endParaRPr lang="en-GB" dirty="0">
              <a:latin typeface="NTPreCursivefk" panose="03000400000000000000" pitchFamily="66" charset="0"/>
            </a:endParaRPr>
          </a:p>
        </p:txBody>
      </p:sp>
    </p:spTree>
    <p:extLst>
      <p:ext uri="{BB962C8B-B14F-4D97-AF65-F5344CB8AC3E}">
        <p14:creationId xmlns:p14="http://schemas.microsoft.com/office/powerpoint/2010/main" val="3139015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NTPreCursivefk" panose="03000400000000000000" pitchFamily="66" charset="0"/>
              </a:rPr>
              <a:t>Communication with each other</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a:bodyPr>
          <a:lstStyle/>
          <a:p>
            <a:r>
              <a:rPr lang="en-GB" sz="3200" dirty="0" smtClean="0">
                <a:solidFill>
                  <a:schemeClr val="tx1"/>
                </a:solidFill>
                <a:latin typeface="NTPreCursivefk" panose="03000400000000000000" pitchFamily="66" charset="0"/>
              </a:rPr>
              <a:t>It is important to understand the importance of communication with each other to support children with their safe use of the internet. Find out what your children like to use, what they enjoy using the internet for and how to make it safer for them. </a:t>
            </a:r>
            <a:endParaRPr lang="en-GB" sz="3200" dirty="0">
              <a:solidFill>
                <a:schemeClr val="tx1"/>
              </a:solidFill>
              <a:latin typeface="NTPreCursivefk" panose="03000400000000000000" pitchFamily="66" charset="0"/>
            </a:endParaRPr>
          </a:p>
        </p:txBody>
      </p:sp>
    </p:spTree>
    <p:extLst>
      <p:ext uri="{BB962C8B-B14F-4D97-AF65-F5344CB8AC3E}">
        <p14:creationId xmlns:p14="http://schemas.microsoft.com/office/powerpoint/2010/main" val="1475955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TPreCursivefk" panose="03000400000000000000" pitchFamily="66" charset="0"/>
              </a:rPr>
              <a:t>E-Safety</a:t>
            </a:r>
            <a:endParaRPr lang="en-GB" dirty="0">
              <a:latin typeface="NTPreCursivefk" panose="03000400000000000000" pitchFamily="66" charset="0"/>
            </a:endParaRPr>
          </a:p>
        </p:txBody>
      </p:sp>
      <p:sp>
        <p:nvSpPr>
          <p:cNvPr id="3" name="Content Placeholder 2"/>
          <p:cNvSpPr>
            <a:spLocks noGrp="1"/>
          </p:cNvSpPr>
          <p:nvPr>
            <p:ph idx="1"/>
          </p:nvPr>
        </p:nvSpPr>
        <p:spPr/>
        <p:txBody>
          <a:bodyPr>
            <a:noAutofit/>
          </a:bodyPr>
          <a:lstStyle/>
          <a:p>
            <a:r>
              <a:rPr lang="en-US" sz="3200" u="sng" dirty="0" smtClean="0">
                <a:solidFill>
                  <a:schemeClr val="tx1">
                    <a:lumMod val="95000"/>
                    <a:lumOff val="5000"/>
                  </a:schemeClr>
                </a:solidFill>
                <a:latin typeface="NTPreCursivefk" panose="03000400000000000000" pitchFamily="66" charset="0"/>
              </a:rPr>
              <a:t>Aims of meeting</a:t>
            </a:r>
          </a:p>
          <a:p>
            <a:r>
              <a:rPr lang="en-US" sz="3200" dirty="0" smtClean="0">
                <a:solidFill>
                  <a:schemeClr val="tx1">
                    <a:lumMod val="95000"/>
                    <a:lumOff val="5000"/>
                  </a:schemeClr>
                </a:solidFill>
                <a:latin typeface="NTPreCursivefk" panose="03000400000000000000" pitchFamily="66" charset="0"/>
              </a:rPr>
              <a:t>To help educate on the importance of E-Safety</a:t>
            </a:r>
          </a:p>
          <a:p>
            <a:r>
              <a:rPr lang="en-US" sz="3200" dirty="0" smtClean="0">
                <a:solidFill>
                  <a:schemeClr val="tx1">
                    <a:lumMod val="95000"/>
                    <a:lumOff val="5000"/>
                  </a:schemeClr>
                </a:solidFill>
                <a:latin typeface="NTPreCursivefk" panose="03000400000000000000" pitchFamily="66" charset="0"/>
              </a:rPr>
              <a:t>To understand the impact of the internet on the lives of children</a:t>
            </a:r>
          </a:p>
          <a:p>
            <a:r>
              <a:rPr lang="en-US" sz="3200" dirty="0" smtClean="0">
                <a:solidFill>
                  <a:schemeClr val="tx1">
                    <a:lumMod val="95000"/>
                    <a:lumOff val="5000"/>
                  </a:schemeClr>
                </a:solidFill>
                <a:latin typeface="NTPreCursivefk" panose="03000400000000000000" pitchFamily="66" charset="0"/>
              </a:rPr>
              <a:t>To make you feel more confident in regards to E-Safety</a:t>
            </a:r>
          </a:p>
          <a:p>
            <a:r>
              <a:rPr lang="en-US" sz="3200" dirty="0" smtClean="0">
                <a:solidFill>
                  <a:schemeClr val="tx1">
                    <a:lumMod val="95000"/>
                    <a:lumOff val="5000"/>
                  </a:schemeClr>
                </a:solidFill>
                <a:latin typeface="NTPreCursivefk" panose="03000400000000000000" pitchFamily="66" charset="0"/>
              </a:rPr>
              <a:t>To make all of our children safer when using the internet!</a:t>
            </a:r>
            <a:endParaRPr lang="en-GB" sz="3200" dirty="0">
              <a:solidFill>
                <a:schemeClr val="tx1">
                  <a:lumMod val="95000"/>
                  <a:lumOff val="5000"/>
                </a:schemeClr>
              </a:solidFill>
              <a:latin typeface="NTPreCursivefk" panose="03000400000000000000" pitchFamily="66" charset="0"/>
            </a:endParaRPr>
          </a:p>
        </p:txBody>
      </p:sp>
    </p:spTree>
    <p:extLst>
      <p:ext uri="{BB962C8B-B14F-4D97-AF65-F5344CB8AC3E}">
        <p14:creationId xmlns:p14="http://schemas.microsoft.com/office/powerpoint/2010/main" val="3009104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TPreCursivefk" panose="03000400000000000000" pitchFamily="66" charset="0"/>
              </a:rPr>
              <a:t>E-Safety</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a:bodyPr>
          <a:lstStyle/>
          <a:p>
            <a:r>
              <a:rPr lang="en-GB" dirty="0">
                <a:solidFill>
                  <a:schemeClr val="tx1"/>
                </a:solidFill>
                <a:latin typeface="NTPreCursivefk" panose="03000400000000000000" pitchFamily="66" charset="0"/>
              </a:rPr>
              <a:t>The internet – an inspiring and positive </a:t>
            </a:r>
            <a:r>
              <a:rPr lang="en-GB" dirty="0" smtClean="0">
                <a:solidFill>
                  <a:schemeClr val="tx1"/>
                </a:solidFill>
                <a:latin typeface="NTPreCursivefk" panose="03000400000000000000" pitchFamily="66" charset="0"/>
              </a:rPr>
              <a:t>place. The </a:t>
            </a:r>
            <a:r>
              <a:rPr lang="en-GB" dirty="0">
                <a:solidFill>
                  <a:schemeClr val="tx1"/>
                </a:solidFill>
                <a:latin typeface="NTPreCursivefk" panose="03000400000000000000" pitchFamily="66" charset="0"/>
              </a:rPr>
              <a:t>internet is an amazing resource which enables children and young people to connect, communicate and be creative in a number </a:t>
            </a:r>
            <a:r>
              <a:rPr lang="en-GB" dirty="0" smtClean="0">
                <a:solidFill>
                  <a:schemeClr val="tx1"/>
                </a:solidFill>
                <a:latin typeface="NTPreCursivefk" panose="03000400000000000000" pitchFamily="66" charset="0"/>
              </a:rPr>
              <a:t>of different </a:t>
            </a:r>
            <a:r>
              <a:rPr lang="en-GB" dirty="0">
                <a:solidFill>
                  <a:schemeClr val="tx1"/>
                </a:solidFill>
                <a:latin typeface="NTPreCursivefk" panose="03000400000000000000" pitchFamily="66" charset="0"/>
              </a:rPr>
              <a:t>ways, on a range of devices. However, the internet is always changing, and being able to keep up to date with your children’s </a:t>
            </a:r>
            <a:r>
              <a:rPr lang="en-GB" dirty="0" smtClean="0">
                <a:solidFill>
                  <a:schemeClr val="tx1"/>
                </a:solidFill>
                <a:latin typeface="NTPreCursivefk" panose="03000400000000000000" pitchFamily="66" charset="0"/>
              </a:rPr>
              <a:t>use of </a:t>
            </a:r>
            <a:r>
              <a:rPr lang="en-GB" dirty="0">
                <a:solidFill>
                  <a:schemeClr val="tx1"/>
                </a:solidFill>
                <a:latin typeface="NTPreCursivefk" panose="03000400000000000000" pitchFamily="66" charset="0"/>
              </a:rPr>
              <a:t>technology can be a challenge. You may sometimes feel that your children have better technical skills than you do, however children </a:t>
            </a:r>
            <a:r>
              <a:rPr lang="en-GB" dirty="0" smtClean="0">
                <a:solidFill>
                  <a:schemeClr val="tx1"/>
                </a:solidFill>
                <a:latin typeface="NTPreCursivefk" panose="03000400000000000000" pitchFamily="66" charset="0"/>
              </a:rPr>
              <a:t>and young </a:t>
            </a:r>
            <a:r>
              <a:rPr lang="en-GB" dirty="0">
                <a:solidFill>
                  <a:schemeClr val="tx1"/>
                </a:solidFill>
                <a:latin typeface="NTPreCursivefk" panose="03000400000000000000" pitchFamily="66" charset="0"/>
              </a:rPr>
              <a:t>people still need advice and protection when it comes to managing their lives </a:t>
            </a:r>
            <a:r>
              <a:rPr lang="en-GB" dirty="0" smtClean="0">
                <a:solidFill>
                  <a:schemeClr val="tx1"/>
                </a:solidFill>
                <a:latin typeface="NTPreCursivefk" panose="03000400000000000000" pitchFamily="66" charset="0"/>
              </a:rPr>
              <a:t>online. Issues </a:t>
            </a:r>
            <a:r>
              <a:rPr lang="en-GB" dirty="0">
                <a:solidFill>
                  <a:schemeClr val="tx1"/>
                </a:solidFill>
                <a:latin typeface="NTPreCursivefk" panose="03000400000000000000" pitchFamily="66" charset="0"/>
              </a:rPr>
              <a:t>that your child may encounter on the internet will vary depending on their age and online activities. We have grouped potential </a:t>
            </a:r>
            <a:r>
              <a:rPr lang="en-GB" dirty="0" smtClean="0">
                <a:solidFill>
                  <a:schemeClr val="tx1"/>
                </a:solidFill>
                <a:latin typeface="NTPreCursivefk" panose="03000400000000000000" pitchFamily="66" charset="0"/>
              </a:rPr>
              <a:t>online risks </a:t>
            </a:r>
            <a:r>
              <a:rPr lang="en-GB" dirty="0">
                <a:solidFill>
                  <a:schemeClr val="tx1"/>
                </a:solidFill>
                <a:latin typeface="NTPreCursivefk" panose="03000400000000000000" pitchFamily="66" charset="0"/>
              </a:rPr>
              <a:t>into these 4 categories.</a:t>
            </a:r>
          </a:p>
        </p:txBody>
      </p:sp>
    </p:spTree>
    <p:extLst>
      <p:ext uri="{BB962C8B-B14F-4D97-AF65-F5344CB8AC3E}">
        <p14:creationId xmlns:p14="http://schemas.microsoft.com/office/powerpoint/2010/main" val="4040776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907504"/>
          </a:xfrm>
        </p:spPr>
        <p:txBody>
          <a:bodyPr/>
          <a:lstStyle/>
          <a:p>
            <a:r>
              <a:rPr lang="en-GB" dirty="0">
                <a:latin typeface="NTPreCursivefk" panose="03000400000000000000" pitchFamily="66" charset="0"/>
              </a:rPr>
              <a:t>Conduct</a:t>
            </a:r>
            <a:r>
              <a:rPr lang="en-GB" dirty="0" smtClean="0">
                <a:latin typeface="NTPreCursivefk" panose="03000400000000000000" pitchFamily="66" charset="0"/>
              </a:rPr>
              <a:t>:</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a:bodyPr>
          <a:lstStyle/>
          <a:p>
            <a:r>
              <a:rPr lang="en-GB" sz="2800" dirty="0" smtClean="0">
                <a:solidFill>
                  <a:schemeClr val="tx1"/>
                </a:solidFill>
                <a:latin typeface="NTPreCursivefk" panose="03000400000000000000" pitchFamily="66" charset="0"/>
              </a:rPr>
              <a:t>Children </a:t>
            </a:r>
            <a:r>
              <a:rPr lang="en-GB" sz="2800" dirty="0">
                <a:solidFill>
                  <a:schemeClr val="tx1"/>
                </a:solidFill>
                <a:latin typeface="NTPreCursivefk" panose="03000400000000000000" pitchFamily="66" charset="0"/>
              </a:rPr>
              <a:t>need to be aware of the impact that their online activity can have on both themselves and other people, and the </a:t>
            </a:r>
            <a:r>
              <a:rPr lang="en-GB" sz="2800" dirty="0" smtClean="0">
                <a:solidFill>
                  <a:schemeClr val="tx1"/>
                </a:solidFill>
                <a:latin typeface="NTPreCursivefk" panose="03000400000000000000" pitchFamily="66" charset="0"/>
              </a:rPr>
              <a:t>digital footprint </a:t>
            </a:r>
            <a:r>
              <a:rPr lang="en-GB" sz="2800" dirty="0">
                <a:solidFill>
                  <a:schemeClr val="tx1"/>
                </a:solidFill>
                <a:latin typeface="NTPreCursivefk" panose="03000400000000000000" pitchFamily="66" charset="0"/>
              </a:rPr>
              <a:t>that they create on the internet. It’s easy to feel anonymous online and it’s important that children are aware of who is </a:t>
            </a:r>
            <a:r>
              <a:rPr lang="en-GB" sz="2800" dirty="0" smtClean="0">
                <a:solidFill>
                  <a:schemeClr val="tx1"/>
                </a:solidFill>
                <a:latin typeface="NTPreCursivefk" panose="03000400000000000000" pitchFamily="66" charset="0"/>
              </a:rPr>
              <a:t>able to </a:t>
            </a:r>
            <a:r>
              <a:rPr lang="en-GB" sz="2800" dirty="0">
                <a:solidFill>
                  <a:schemeClr val="tx1"/>
                </a:solidFill>
                <a:latin typeface="NTPreCursivefk" panose="03000400000000000000" pitchFamily="66" charset="0"/>
              </a:rPr>
              <a:t>view, and potentially share, the information that they may have posted. When using the internet, it’s important to keep </a:t>
            </a:r>
            <a:r>
              <a:rPr lang="en-GB" sz="2800" dirty="0" smtClean="0">
                <a:solidFill>
                  <a:schemeClr val="tx1"/>
                </a:solidFill>
                <a:latin typeface="NTPreCursivefk" panose="03000400000000000000" pitchFamily="66" charset="0"/>
              </a:rPr>
              <a:t>personal information </a:t>
            </a:r>
            <a:r>
              <a:rPr lang="en-GB" sz="2800" dirty="0">
                <a:solidFill>
                  <a:schemeClr val="tx1"/>
                </a:solidFill>
                <a:latin typeface="NTPreCursivefk" panose="03000400000000000000" pitchFamily="66" charset="0"/>
              </a:rPr>
              <a:t>safe and not share it with strangers. Discuss with your child the importance of reporting inappropriate conversations, </a:t>
            </a:r>
            <a:r>
              <a:rPr lang="en-GB" sz="2800" dirty="0" smtClean="0">
                <a:solidFill>
                  <a:schemeClr val="tx1"/>
                </a:solidFill>
                <a:latin typeface="NTPreCursivefk" panose="03000400000000000000" pitchFamily="66" charset="0"/>
              </a:rPr>
              <a:t>messages, images </a:t>
            </a:r>
            <a:r>
              <a:rPr lang="en-GB" sz="2800" dirty="0">
                <a:solidFill>
                  <a:schemeClr val="tx1"/>
                </a:solidFill>
                <a:latin typeface="NTPreCursivefk" panose="03000400000000000000" pitchFamily="66" charset="0"/>
              </a:rPr>
              <a:t>and behaviours and how this can be done.</a:t>
            </a:r>
          </a:p>
        </p:txBody>
      </p:sp>
    </p:spTree>
    <p:extLst>
      <p:ext uri="{BB962C8B-B14F-4D97-AF65-F5344CB8AC3E}">
        <p14:creationId xmlns:p14="http://schemas.microsoft.com/office/powerpoint/2010/main" val="2926932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NTPreCursivefk" panose="03000400000000000000" pitchFamily="66" charset="0"/>
              </a:rPr>
              <a:t>Content</a:t>
            </a:r>
            <a:r>
              <a:rPr lang="en-GB" dirty="0" smtClean="0">
                <a:latin typeface="NTPreCursivefk" panose="03000400000000000000" pitchFamily="66" charset="0"/>
              </a:rPr>
              <a:t>:</a:t>
            </a:r>
            <a:endParaRPr lang="en-GB" dirty="0">
              <a:latin typeface="NTPreCursivefk" panose="03000400000000000000" pitchFamily="66" charset="0"/>
            </a:endParaRPr>
          </a:p>
        </p:txBody>
      </p:sp>
      <p:sp>
        <p:nvSpPr>
          <p:cNvPr id="3" name="Content Placeholder 2"/>
          <p:cNvSpPr>
            <a:spLocks noGrp="1"/>
          </p:cNvSpPr>
          <p:nvPr>
            <p:ph idx="1"/>
          </p:nvPr>
        </p:nvSpPr>
        <p:spPr/>
        <p:txBody>
          <a:bodyPr>
            <a:noAutofit/>
          </a:bodyPr>
          <a:lstStyle/>
          <a:p>
            <a:r>
              <a:rPr lang="en-GB" sz="2800" dirty="0" smtClean="0">
                <a:solidFill>
                  <a:schemeClr val="tx1"/>
                </a:solidFill>
                <a:latin typeface="NTPreCursivefk" panose="03000400000000000000" pitchFamily="66" charset="0"/>
              </a:rPr>
              <a:t>Some </a:t>
            </a:r>
            <a:r>
              <a:rPr lang="en-GB" sz="2800" dirty="0">
                <a:solidFill>
                  <a:schemeClr val="tx1"/>
                </a:solidFill>
                <a:latin typeface="NTPreCursivefk" panose="03000400000000000000" pitchFamily="66" charset="0"/>
              </a:rPr>
              <a:t>online content is not suitable for children and may be hurtful or harmful. This is true for content accessed and viewed </a:t>
            </a:r>
            <a:r>
              <a:rPr lang="en-GB" sz="2800" dirty="0" smtClean="0">
                <a:solidFill>
                  <a:schemeClr val="tx1"/>
                </a:solidFill>
                <a:latin typeface="NTPreCursivefk" panose="03000400000000000000" pitchFamily="66" charset="0"/>
              </a:rPr>
              <a:t>via social </a:t>
            </a:r>
            <a:r>
              <a:rPr lang="en-GB" sz="2800" dirty="0">
                <a:solidFill>
                  <a:schemeClr val="tx1"/>
                </a:solidFill>
                <a:latin typeface="NTPreCursivefk" panose="03000400000000000000" pitchFamily="66" charset="0"/>
              </a:rPr>
              <a:t>networks, online games, blogs and websites. It’s important for children to consider the reliability of online material and </a:t>
            </a:r>
            <a:r>
              <a:rPr lang="en-GB" sz="2800" dirty="0" smtClean="0">
                <a:solidFill>
                  <a:schemeClr val="tx1"/>
                </a:solidFill>
                <a:latin typeface="NTPreCursivefk" panose="03000400000000000000" pitchFamily="66" charset="0"/>
              </a:rPr>
              <a:t>be aware </a:t>
            </a:r>
            <a:r>
              <a:rPr lang="en-GB" sz="2800" dirty="0">
                <a:solidFill>
                  <a:schemeClr val="tx1"/>
                </a:solidFill>
                <a:latin typeface="NTPreCursivefk" panose="03000400000000000000" pitchFamily="66" charset="0"/>
              </a:rPr>
              <a:t>that it might not be true or written with a bias. Children may need your help as they begin to assess content in this </a:t>
            </a:r>
            <a:r>
              <a:rPr lang="en-GB" sz="2800" dirty="0" smtClean="0">
                <a:solidFill>
                  <a:schemeClr val="tx1"/>
                </a:solidFill>
                <a:latin typeface="NTPreCursivefk" panose="03000400000000000000" pitchFamily="66" charset="0"/>
              </a:rPr>
              <a:t>way.</a:t>
            </a:r>
          </a:p>
          <a:p>
            <a:r>
              <a:rPr lang="en-GB" sz="2800" dirty="0" smtClean="0">
                <a:solidFill>
                  <a:schemeClr val="tx1"/>
                </a:solidFill>
                <a:latin typeface="NTPreCursivefk" panose="03000400000000000000" pitchFamily="66" charset="0"/>
              </a:rPr>
              <a:t>There </a:t>
            </a:r>
            <a:r>
              <a:rPr lang="en-GB" sz="2800" dirty="0">
                <a:solidFill>
                  <a:schemeClr val="tx1"/>
                </a:solidFill>
                <a:latin typeface="NTPreCursivefk" panose="03000400000000000000" pitchFamily="66" charset="0"/>
              </a:rPr>
              <a:t>can be legal consequences for using or downloading copyrighted content, without seeking the author’s permission.</a:t>
            </a:r>
          </a:p>
        </p:txBody>
      </p:sp>
    </p:spTree>
    <p:extLst>
      <p:ext uri="{BB962C8B-B14F-4D97-AF65-F5344CB8AC3E}">
        <p14:creationId xmlns:p14="http://schemas.microsoft.com/office/powerpoint/2010/main" val="659483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907504"/>
          </a:xfrm>
        </p:spPr>
        <p:txBody>
          <a:bodyPr/>
          <a:lstStyle/>
          <a:p>
            <a:r>
              <a:rPr lang="en-GB" dirty="0">
                <a:latin typeface="NTPreCursivefk" panose="03000400000000000000" pitchFamily="66" charset="0"/>
              </a:rPr>
              <a:t>Contact</a:t>
            </a:r>
            <a:r>
              <a:rPr lang="en-GB" dirty="0" smtClean="0">
                <a:latin typeface="NTPreCursivefk" panose="03000400000000000000" pitchFamily="66" charset="0"/>
              </a:rPr>
              <a:t>:</a:t>
            </a:r>
            <a:endParaRPr lang="en-GB" dirty="0">
              <a:latin typeface="NTPreCursivefk" panose="03000400000000000000" pitchFamily="66" charset="0"/>
            </a:endParaRPr>
          </a:p>
        </p:txBody>
      </p:sp>
      <p:sp>
        <p:nvSpPr>
          <p:cNvPr id="3" name="Content Placeholder 2"/>
          <p:cNvSpPr>
            <a:spLocks noGrp="1"/>
          </p:cNvSpPr>
          <p:nvPr>
            <p:ph idx="1"/>
          </p:nvPr>
        </p:nvSpPr>
        <p:spPr>
          <a:xfrm>
            <a:off x="467544" y="1412776"/>
            <a:ext cx="8229600" cy="4525963"/>
          </a:xfrm>
        </p:spPr>
        <p:txBody>
          <a:bodyPr>
            <a:normAutofit/>
          </a:bodyPr>
          <a:lstStyle/>
          <a:p>
            <a:r>
              <a:rPr lang="en-GB" sz="3200" dirty="0" smtClean="0">
                <a:solidFill>
                  <a:schemeClr val="tx1"/>
                </a:solidFill>
                <a:latin typeface="NTPreCursivefk" panose="03000400000000000000" pitchFamily="66" charset="0"/>
              </a:rPr>
              <a:t>It </a:t>
            </a:r>
            <a:r>
              <a:rPr lang="en-GB" sz="3200" dirty="0">
                <a:solidFill>
                  <a:schemeClr val="tx1"/>
                </a:solidFill>
                <a:latin typeface="NTPreCursivefk" panose="03000400000000000000" pitchFamily="66" charset="0"/>
              </a:rPr>
              <a:t>is important for children to realise that new friends made online may not be who they say they are and that once a friend </a:t>
            </a:r>
            <a:r>
              <a:rPr lang="en-GB" sz="3200" dirty="0" smtClean="0">
                <a:solidFill>
                  <a:schemeClr val="tx1"/>
                </a:solidFill>
                <a:latin typeface="NTPreCursivefk" panose="03000400000000000000" pitchFamily="66" charset="0"/>
              </a:rPr>
              <a:t>is added </a:t>
            </a:r>
            <a:r>
              <a:rPr lang="en-GB" sz="3200" dirty="0">
                <a:solidFill>
                  <a:schemeClr val="tx1"/>
                </a:solidFill>
                <a:latin typeface="NTPreCursivefk" panose="03000400000000000000" pitchFamily="66" charset="0"/>
              </a:rPr>
              <a:t>to an online account, you may be sharing your personal information with them. Regularly reviewing friends lists </a:t>
            </a:r>
            <a:r>
              <a:rPr lang="en-GB" sz="3200" dirty="0" smtClean="0">
                <a:solidFill>
                  <a:schemeClr val="tx1"/>
                </a:solidFill>
                <a:latin typeface="NTPreCursivefk" panose="03000400000000000000" pitchFamily="66" charset="0"/>
              </a:rPr>
              <a:t>and removing </a:t>
            </a:r>
            <a:r>
              <a:rPr lang="en-GB" sz="3200" dirty="0">
                <a:solidFill>
                  <a:schemeClr val="tx1"/>
                </a:solidFill>
                <a:latin typeface="NTPreCursivefk" panose="03000400000000000000" pitchFamily="66" charset="0"/>
              </a:rPr>
              <a:t>unwanted contacts is a useful step. Privacy settings online may also allow you to customise the information that </a:t>
            </a:r>
            <a:r>
              <a:rPr lang="en-GB" sz="3200" dirty="0" smtClean="0">
                <a:solidFill>
                  <a:schemeClr val="tx1"/>
                </a:solidFill>
                <a:latin typeface="NTPreCursivefk" panose="03000400000000000000" pitchFamily="66" charset="0"/>
              </a:rPr>
              <a:t>each friend </a:t>
            </a:r>
            <a:r>
              <a:rPr lang="en-GB" sz="3200" dirty="0">
                <a:solidFill>
                  <a:schemeClr val="tx1"/>
                </a:solidFill>
                <a:latin typeface="NTPreCursivefk" panose="03000400000000000000" pitchFamily="66" charset="0"/>
              </a:rPr>
              <a:t>is able to access</a:t>
            </a:r>
            <a:endParaRPr lang="en-GB" sz="3200" dirty="0">
              <a:solidFill>
                <a:schemeClr val="tx1"/>
              </a:solidFill>
              <a:latin typeface="NTPreCursivefk" panose="03000400000000000000" pitchFamily="66" charset="0"/>
            </a:endParaRPr>
          </a:p>
        </p:txBody>
      </p:sp>
    </p:spTree>
    <p:extLst>
      <p:ext uri="{BB962C8B-B14F-4D97-AF65-F5344CB8AC3E}">
        <p14:creationId xmlns:p14="http://schemas.microsoft.com/office/powerpoint/2010/main" val="2767715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NTPreCursivefk" panose="03000400000000000000" pitchFamily="66" charset="0"/>
              </a:rPr>
              <a:t>Commercialism:</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a:bodyPr>
          <a:lstStyle/>
          <a:p>
            <a:r>
              <a:rPr lang="en-GB" sz="3200" dirty="0" smtClean="0">
                <a:solidFill>
                  <a:schemeClr val="tx1"/>
                </a:solidFill>
                <a:latin typeface="NTPreCursivefk" panose="03000400000000000000" pitchFamily="66" charset="0"/>
              </a:rPr>
              <a:t>Young </a:t>
            </a:r>
            <a:r>
              <a:rPr lang="en-GB" sz="3200" dirty="0">
                <a:solidFill>
                  <a:schemeClr val="tx1"/>
                </a:solidFill>
                <a:latin typeface="NTPreCursivefk" panose="03000400000000000000" pitchFamily="66" charset="0"/>
              </a:rPr>
              <a:t>people’s privacy and enjoyment online can sometimes be affected by advertising and marketing schemes, which </a:t>
            </a:r>
            <a:r>
              <a:rPr lang="en-GB" sz="3200" dirty="0" smtClean="0">
                <a:solidFill>
                  <a:schemeClr val="tx1"/>
                </a:solidFill>
                <a:latin typeface="NTPreCursivefk" panose="03000400000000000000" pitchFamily="66" charset="0"/>
              </a:rPr>
              <a:t>can also </a:t>
            </a:r>
            <a:r>
              <a:rPr lang="en-GB" sz="3200" dirty="0">
                <a:solidFill>
                  <a:schemeClr val="tx1"/>
                </a:solidFill>
                <a:latin typeface="NTPreCursivefk" panose="03000400000000000000" pitchFamily="66" charset="0"/>
              </a:rPr>
              <a:t>mean inadvertently spending money online, for example within applications. Encourage your children to keep their </a:t>
            </a:r>
            <a:r>
              <a:rPr lang="en-GB" sz="3200" dirty="0" smtClean="0">
                <a:solidFill>
                  <a:schemeClr val="tx1"/>
                </a:solidFill>
                <a:latin typeface="NTPreCursivefk" panose="03000400000000000000" pitchFamily="66" charset="0"/>
              </a:rPr>
              <a:t>personal information </a:t>
            </a:r>
            <a:r>
              <a:rPr lang="en-GB" sz="3200" dirty="0">
                <a:solidFill>
                  <a:schemeClr val="tx1"/>
                </a:solidFill>
                <a:latin typeface="NTPreCursivefk" panose="03000400000000000000" pitchFamily="66" charset="0"/>
              </a:rPr>
              <a:t>private, learn how to block both pop ups and spam emails, turn off in-app purchasing on devices where possible, </a:t>
            </a:r>
            <a:r>
              <a:rPr lang="en-GB" sz="3200" dirty="0" smtClean="0">
                <a:solidFill>
                  <a:schemeClr val="tx1"/>
                </a:solidFill>
                <a:latin typeface="NTPreCursivefk" panose="03000400000000000000" pitchFamily="66" charset="0"/>
              </a:rPr>
              <a:t>and use </a:t>
            </a:r>
            <a:r>
              <a:rPr lang="en-GB" sz="3200" dirty="0">
                <a:solidFill>
                  <a:schemeClr val="tx1"/>
                </a:solidFill>
                <a:latin typeface="NTPreCursivefk" panose="03000400000000000000" pitchFamily="66" charset="0"/>
              </a:rPr>
              <a:t>a family email address when filling in online forms</a:t>
            </a:r>
            <a:r>
              <a:rPr lang="en-GB" sz="3200" dirty="0">
                <a:solidFill>
                  <a:schemeClr val="tx1"/>
                </a:solidFill>
              </a:rPr>
              <a:t>.</a:t>
            </a:r>
            <a:endParaRPr lang="en-GB" sz="3200" dirty="0">
              <a:solidFill>
                <a:schemeClr val="tx1"/>
              </a:solidFill>
            </a:endParaRPr>
          </a:p>
        </p:txBody>
      </p:sp>
    </p:spTree>
    <p:extLst>
      <p:ext uri="{BB962C8B-B14F-4D97-AF65-F5344CB8AC3E}">
        <p14:creationId xmlns:p14="http://schemas.microsoft.com/office/powerpoint/2010/main" val="184740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TPreCursivefk" panose="03000400000000000000" pitchFamily="66" charset="0"/>
              </a:rPr>
              <a:t>Parental Controls</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lnSpcReduction="10000"/>
          </a:bodyPr>
          <a:lstStyle/>
          <a:p>
            <a:r>
              <a:rPr lang="en-GB" u="sng" dirty="0">
                <a:solidFill>
                  <a:schemeClr val="tx1">
                    <a:lumMod val="95000"/>
                    <a:lumOff val="5000"/>
                  </a:schemeClr>
                </a:solidFill>
                <a:latin typeface="NTPreCursivefk" panose="03000400000000000000" pitchFamily="66" charset="0"/>
              </a:rPr>
              <a:t>What do parental controls do?</a:t>
            </a:r>
          </a:p>
          <a:p>
            <a:r>
              <a:rPr lang="en-GB" dirty="0">
                <a:solidFill>
                  <a:schemeClr val="tx1">
                    <a:lumMod val="95000"/>
                    <a:lumOff val="5000"/>
                  </a:schemeClr>
                </a:solidFill>
                <a:latin typeface="NTPreCursivefk" panose="03000400000000000000" pitchFamily="66" charset="0"/>
              </a:rPr>
              <a:t>These controls are designed to help parents and carers manage their child’s online activities.  There are various types, some of which are free but others which can be bought.  However, nothing is totally fool proof so they don’t replace the need for adults to support and advise children using the internet.</a:t>
            </a:r>
          </a:p>
          <a:p>
            <a:r>
              <a:rPr lang="en-GB" dirty="0">
                <a:solidFill>
                  <a:schemeClr val="tx1">
                    <a:lumMod val="95000"/>
                    <a:lumOff val="5000"/>
                  </a:schemeClr>
                </a:solidFill>
                <a:latin typeface="NTPreCursivefk" panose="03000400000000000000" pitchFamily="66" charset="0"/>
              </a:rPr>
              <a:t>For detailed guidance on all the different types of control, you can use this online tool from Internet Matters . This gives you the chance to set up a personalised list of the controls used in your home on all your different devices.   There is also advice on how to use all the various controls, with videos and step-by-step instructions</a:t>
            </a:r>
            <a:r>
              <a:rPr lang="en-GB" dirty="0" smtClean="0">
                <a:solidFill>
                  <a:schemeClr val="tx1">
                    <a:lumMod val="95000"/>
                    <a:lumOff val="5000"/>
                  </a:schemeClr>
                </a:solidFill>
                <a:latin typeface="NTPreCursivefk" panose="03000400000000000000" pitchFamily="66" charset="0"/>
              </a:rPr>
              <a:t>.</a:t>
            </a:r>
          </a:p>
          <a:p>
            <a:r>
              <a:rPr lang="en-GB" dirty="0">
                <a:hlinkClick r:id="rId2"/>
              </a:rPr>
              <a:t>online tool from Internet Matters</a:t>
            </a:r>
            <a:endParaRPr lang="en-GB" dirty="0">
              <a:solidFill>
                <a:schemeClr val="tx1">
                  <a:lumMod val="95000"/>
                  <a:lumOff val="5000"/>
                </a:schemeClr>
              </a:solidFill>
              <a:latin typeface="NTPreCursivefk" panose="03000400000000000000" pitchFamily="66" charset="0"/>
            </a:endParaRPr>
          </a:p>
          <a:p>
            <a:endParaRPr lang="en-GB" dirty="0">
              <a:latin typeface="NTPreCursivefk" panose="03000400000000000000" pitchFamily="66" charset="0"/>
            </a:endParaRPr>
          </a:p>
        </p:txBody>
      </p:sp>
    </p:spTree>
    <p:extLst>
      <p:ext uri="{BB962C8B-B14F-4D97-AF65-F5344CB8AC3E}">
        <p14:creationId xmlns:p14="http://schemas.microsoft.com/office/powerpoint/2010/main" val="3319023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TPreCursivefk" panose="03000400000000000000" pitchFamily="66" charset="0"/>
              </a:rPr>
              <a:t>Parental Controls</a:t>
            </a:r>
            <a:endParaRPr lang="en-GB" dirty="0">
              <a:latin typeface="NTPreCursivefk" panose="03000400000000000000" pitchFamily="66" charset="0"/>
            </a:endParaRPr>
          </a:p>
        </p:txBody>
      </p:sp>
      <p:sp>
        <p:nvSpPr>
          <p:cNvPr id="3" name="Content Placeholder 2"/>
          <p:cNvSpPr>
            <a:spLocks noGrp="1"/>
          </p:cNvSpPr>
          <p:nvPr>
            <p:ph idx="1"/>
          </p:nvPr>
        </p:nvSpPr>
        <p:spPr/>
        <p:txBody>
          <a:bodyPr>
            <a:normAutofit fontScale="92500" lnSpcReduction="10000"/>
          </a:bodyPr>
          <a:lstStyle/>
          <a:p>
            <a:r>
              <a:rPr lang="en-GB" sz="2600" b="1" dirty="0">
                <a:solidFill>
                  <a:schemeClr val="tx1">
                    <a:lumMod val="95000"/>
                    <a:lumOff val="5000"/>
                  </a:schemeClr>
                </a:solidFill>
                <a:latin typeface="NTPreCursivefk" panose="03000400000000000000" pitchFamily="66" charset="0"/>
              </a:rPr>
              <a:t>What can controls be used for?</a:t>
            </a:r>
            <a:endParaRPr lang="en-GB" sz="2600" dirty="0">
              <a:solidFill>
                <a:schemeClr val="tx1">
                  <a:lumMod val="95000"/>
                  <a:lumOff val="5000"/>
                </a:schemeClr>
              </a:solidFill>
              <a:latin typeface="NTPreCursivefk" panose="03000400000000000000" pitchFamily="66" charset="0"/>
            </a:endParaRPr>
          </a:p>
          <a:p>
            <a:r>
              <a:rPr lang="en-GB" sz="2600" dirty="0">
                <a:solidFill>
                  <a:schemeClr val="tx1">
                    <a:lumMod val="95000"/>
                    <a:lumOff val="5000"/>
                  </a:schemeClr>
                </a:solidFill>
                <a:latin typeface="NTPreCursivefk" panose="03000400000000000000" pitchFamily="66" charset="0"/>
              </a:rPr>
              <a:t>Controls can either be for a device like a games console, or for a network such as your home broadband. </a:t>
            </a:r>
          </a:p>
          <a:p>
            <a:r>
              <a:rPr lang="en-GB" sz="2600" dirty="0">
                <a:solidFill>
                  <a:schemeClr val="tx1">
                    <a:lumMod val="95000"/>
                    <a:lumOff val="5000"/>
                  </a:schemeClr>
                </a:solidFill>
                <a:latin typeface="NTPreCursivefk" panose="03000400000000000000" pitchFamily="66" charset="0"/>
              </a:rPr>
              <a:t>The way to access device controls can vary according to the manufacturer.   They can offer varying types of protection, from filtering out adult content from search results to preventing your child from buying things when playing games.    You can generally find instructions on how to set these controls up on the manufacturer’s website or use the Internet Matters app for help.  These settings will apply whether the device is being used in your home our outside – but it’s easy for them to be switched off, so talk to your child about trust and responsibility, making sure they understand the importance of why you have put the settings in place.</a:t>
            </a:r>
          </a:p>
          <a:p>
            <a:endParaRPr lang="en-GB" dirty="0">
              <a:latin typeface="NTPreCursivefk" panose="03000400000000000000" pitchFamily="66" charset="0"/>
            </a:endParaRPr>
          </a:p>
        </p:txBody>
      </p:sp>
    </p:spTree>
    <p:extLst>
      <p:ext uri="{BB962C8B-B14F-4D97-AF65-F5344CB8AC3E}">
        <p14:creationId xmlns:p14="http://schemas.microsoft.com/office/powerpoint/2010/main" val="27825662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98</TotalTime>
  <Words>758</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Executive</vt:lpstr>
      <vt:lpstr>E-Safety Briefing  19.9.17</vt:lpstr>
      <vt:lpstr>E-Safety</vt:lpstr>
      <vt:lpstr>E-Safety</vt:lpstr>
      <vt:lpstr>Conduct:</vt:lpstr>
      <vt:lpstr>Content:</vt:lpstr>
      <vt:lpstr>Contact:</vt:lpstr>
      <vt:lpstr>Commercialism:</vt:lpstr>
      <vt:lpstr>Parental Controls</vt:lpstr>
      <vt:lpstr>Parental Controls</vt:lpstr>
      <vt:lpstr>Parental Controls</vt:lpstr>
      <vt:lpstr>Communication with each other</vt:lpstr>
    </vt:vector>
  </TitlesOfParts>
  <Company>Ashbury Meadow Primary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E-Safety Briefing  19.9.17</dc:title>
  <dc:creator>Nicholas Dean</dc:creator>
  <cp:lastModifiedBy>Mark Gibson</cp:lastModifiedBy>
  <cp:revision>7</cp:revision>
  <dcterms:created xsi:type="dcterms:W3CDTF">2017-09-19T07:04:39Z</dcterms:created>
  <dcterms:modified xsi:type="dcterms:W3CDTF">2017-09-19T13:19:31Z</dcterms:modified>
</cp:coreProperties>
</file>