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82" r:id="rId1"/>
  </p:sldMasterIdLst>
  <p:sldIdLst>
    <p:sldId id="257" r:id="rId2"/>
    <p:sldId id="258" r:id="rId3"/>
    <p:sldId id="259" r:id="rId4"/>
    <p:sldId id="260" r:id="rId5"/>
    <p:sldId id="270" r:id="rId6"/>
    <p:sldId id="271" r:id="rId7"/>
    <p:sldId id="272" r:id="rId8"/>
    <p:sldId id="261" r:id="rId9"/>
    <p:sldId id="262" r:id="rId10"/>
    <p:sldId id="263" r:id="rId11"/>
    <p:sldId id="269" r:id="rId12"/>
    <p:sldId id="265" r:id="rId13"/>
    <p:sldId id="266" r:id="rId14"/>
    <p:sldId id="264" r:id="rId15"/>
    <p:sldId id="273" r:id="rId16"/>
    <p:sldId id="267" r:id="rId17"/>
    <p:sldId id="26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08"/>
    <p:restoredTop sz="94674"/>
  </p:normalViewPr>
  <p:slideViewPr>
    <p:cSldViewPr snapToGrid="0">
      <p:cViewPr varScale="1">
        <p:scale>
          <a:sx n="62" d="100"/>
          <a:sy n="62" d="100"/>
        </p:scale>
        <p:origin x="804"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GB"/>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B6D41BCC-AD73-4203-A5A6-E62EB28B0FE6}" type="datetimeFigureOut">
              <a:rPr lang="en-US" smtClean="0"/>
              <a:t>9/20/2026</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D637F8FC-4B86-4690-8888-22AB2F781BEF}" type="slidenum">
              <a:rPr lang="en-US" smtClean="0"/>
              <a:t>‹#›</a:t>
            </a:fld>
            <a:endParaRPr lang="en-US"/>
          </a:p>
        </p:txBody>
      </p:sp>
      <p:grpSp>
        <p:nvGrpSpPr>
          <p:cNvPr id="9" name="Group 8"/>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31115019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D41BCC-AD73-4203-A5A6-E62EB28B0FE6}"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423777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accent1"/>
                </a:solidFill>
              </a:defRPr>
            </a:lvl1pPr>
          </a:lstStyle>
          <a:p>
            <a:r>
              <a:rPr lang="en-GB"/>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B6D41BCC-AD73-4203-A5A6-E62EB28B0FE6}" type="datetimeFigureOut">
              <a:rPr lang="en-US" smtClean="0"/>
              <a:t>9/20/2026</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D637F8FC-4B86-4690-8888-22AB2F781BEF}"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accent1"/>
          </a:solidFill>
          <a:ln w="0">
            <a:noFill/>
            <a:prstDash val="solid"/>
            <a:round/>
            <a:headEnd/>
            <a:tailEnd/>
          </a:ln>
        </p:spPr>
      </p:sp>
    </p:spTree>
    <p:extLst>
      <p:ext uri="{BB962C8B-B14F-4D97-AF65-F5344CB8AC3E}">
        <p14:creationId xmlns:p14="http://schemas.microsoft.com/office/powerpoint/2010/main" val="3608424732"/>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GB"/>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B6D41BCC-AD73-4203-A5A6-E62EB28B0FE6}" type="datetimeFigureOut">
              <a:rPr lang="en-US" smtClean="0"/>
              <a:t>9/20/2026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347426819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GB"/>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B6D41BCC-AD73-4203-A5A6-E62EB28B0FE6}" type="datetimeFigureOut">
              <a:rPr lang="en-US" smtClean="0"/>
              <a:t>9/20/2026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40244567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B6D41BCC-AD73-4203-A5A6-E62EB28B0FE6}" type="datetimeFigureOut">
              <a:rPr lang="en-US" smtClean="0"/>
              <a:t>9/20/2026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41810344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D41BCC-AD73-4203-A5A6-E62EB28B0FE6}" type="datetimeFigureOut">
              <a:rPr lang="en-US" smtClean="0"/>
              <a:t>9/20/2026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29249424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GB"/>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B6D41BCC-AD73-4203-A5A6-E62EB28B0FE6}" type="datetimeFigureOut">
              <a:rPr lang="en-US" smtClean="0"/>
              <a:t>9/20/2026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637F8FC-4B86-4690-8888-22AB2F781BEF}"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8842649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GB"/>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B6D41BCC-AD73-4203-A5A6-E62EB28B0FE6}" type="datetimeFigureOut">
              <a:rPr lang="en-US" smtClean="0"/>
              <a:t>9/20/2026</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D637F8FC-4B86-4690-8888-22AB2F781BEF}"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532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D41BCC-AD73-4203-A5A6-E62EB28B0FE6}"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4557409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B6D41BCC-AD73-4203-A5A6-E62EB28B0FE6}" type="datetimeFigureOut">
              <a:rPr lang="en-US" smtClean="0"/>
              <a:t>9/20/2026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637F8FC-4B86-4690-8888-22AB2F781BEF}" type="slidenum">
              <a:rPr lang="en-US" smtClean="0"/>
              <a:t>‹#›</a:t>
            </a:fld>
            <a:endParaRPr lang="en-US"/>
          </a:p>
        </p:txBody>
      </p:sp>
    </p:spTree>
    <p:extLst>
      <p:ext uri="{BB962C8B-B14F-4D97-AF65-F5344CB8AC3E}">
        <p14:creationId xmlns:p14="http://schemas.microsoft.com/office/powerpoint/2010/main" val="5772674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B6D41BCC-AD73-4203-A5A6-E62EB28B0FE6}" type="datetimeFigureOut">
              <a:rPr lang="en-US" smtClean="0"/>
              <a:pPr/>
              <a:t>9/20/2026</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dirty="0"/>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D637F8FC-4B86-4690-8888-22AB2F781BEF}" type="slidenum">
              <a:rPr lang="en-US" smtClean="0"/>
              <a:pPr/>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335627296"/>
      </p:ext>
    </p:extLst>
  </p:cSld>
  <p:clrMap bg1="lt1" tx1="dk1" bg2="lt2" tx2="dk2" accent1="accent1" accent2="accent2" accent3="accent3" accent4="accent4" accent5="accent5" accent6="accent6" hlink="hlink" folHlink="folHlink"/>
  <p:sldLayoutIdLst>
    <p:sldLayoutId id="2147483783" r:id="rId1"/>
    <p:sldLayoutId id="2147483784" r:id="rId2"/>
    <p:sldLayoutId id="2147483785" r:id="rId3"/>
    <p:sldLayoutId id="2147483786" r:id="rId4"/>
    <p:sldLayoutId id="2147483787" r:id="rId5"/>
    <p:sldLayoutId id="2147483788" r:id="rId6"/>
    <p:sldLayoutId id="2147483789" r:id="rId7"/>
    <p:sldLayoutId id="2147483790" r:id="rId8"/>
    <p:sldLayoutId id="2147483791" r:id="rId9"/>
    <p:sldLayoutId id="2147483792" r:id="rId10"/>
    <p:sldLayoutId id="2147483793"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Layout" Target="../slideLayouts/slideLayout2.xml"/><Relationship Id="rId5" Type="http://schemas.openxmlformats.org/officeDocument/2006/relationships/image" Target="../media/image22.png"/><Relationship Id="rId4" Type="http://schemas.openxmlformats.org/officeDocument/2006/relationships/image" Target="../media/image21.png"/></Relationships>
</file>

<file path=ppt/slides/_rels/slide1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play.numbots.com/#/intro" TargetMode="External"/><Relationship Id="rId2" Type="http://schemas.openxmlformats.org/officeDocument/2006/relationships/hyperlink" Target="https://www.littlewandlelettersandsounds.org.uk/resources/for-parents/" TargetMode="External"/><Relationship Id="rId1" Type="http://schemas.openxmlformats.org/officeDocument/2006/relationships/slideLayout" Target="../slideLayouts/slideLayout2.xml"/><Relationship Id="rId5" Type="http://schemas.openxmlformats.org/officeDocument/2006/relationships/hyperlink" Target="https://www.ashburymeadow.co.uk/class/year-1" TargetMode="External"/><Relationship Id="rId4" Type="http://schemas.openxmlformats.org/officeDocument/2006/relationships/hyperlink" Target="https://login.mathletics.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1031" name="Group 1030">
            <a:extLst>
              <a:ext uri="{FF2B5EF4-FFF2-40B4-BE49-F238E27FC236}">
                <a16:creationId xmlns:a16="http://schemas.microsoft.com/office/drawing/2014/main" id="{16EABEEC-5010-4D60-BA10-93EFB26831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032" name="Freeform 6">
              <a:extLst>
                <a:ext uri="{FF2B5EF4-FFF2-40B4-BE49-F238E27FC236}">
                  <a16:creationId xmlns:a16="http://schemas.microsoft.com/office/drawing/2014/main" id="{CF9BC528-E513-43C9-ABBF-F7ED03D6AB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GB"/>
            </a:p>
          </p:txBody>
        </p:sp>
        <p:sp>
          <p:nvSpPr>
            <p:cNvPr id="1033" name="Freeform 6">
              <a:extLst>
                <a:ext uri="{FF2B5EF4-FFF2-40B4-BE49-F238E27FC236}">
                  <a16:creationId xmlns:a16="http://schemas.microsoft.com/office/drawing/2014/main" id="{C2D7D03D-0D4C-4889-AD27-F775D20F2D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GB"/>
            </a:p>
          </p:txBody>
        </p:sp>
      </p:grpSp>
      <p:sp useBgFill="1">
        <p:nvSpPr>
          <p:cNvPr id="1035" name="Rectangle 1034">
            <a:extLst>
              <a:ext uri="{FF2B5EF4-FFF2-40B4-BE49-F238E27FC236}">
                <a16:creationId xmlns:a16="http://schemas.microsoft.com/office/drawing/2014/main" id="{A26CF452-8E73-4566-8A9B-2ABC0DE8D4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001">
            <a:schemeClr val="lt2"/>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659C4A5-9A67-1358-FB69-45AC8ADEF818}"/>
              </a:ext>
            </a:extLst>
          </p:cNvPr>
          <p:cNvSpPr>
            <a:spLocks noGrp="1"/>
          </p:cNvSpPr>
          <p:nvPr>
            <p:ph type="title"/>
          </p:nvPr>
        </p:nvSpPr>
        <p:spPr>
          <a:xfrm>
            <a:off x="8112868" y="2215027"/>
            <a:ext cx="3735946" cy="3732835"/>
          </a:xfrm>
        </p:spPr>
        <p:txBody>
          <a:bodyPr vert="horz" lIns="91440" tIns="45720" rIns="91440" bIns="45720" rtlCol="0" anchor="b">
            <a:normAutofit fontScale="90000"/>
          </a:bodyPr>
          <a:lstStyle/>
          <a:p>
            <a:pPr algn="ctr"/>
            <a:r>
              <a:rPr lang="en-US" sz="4500" cap="all" dirty="0">
                <a:latin typeface="Letter-join Air No-lead 8" panose="02000805000000020003" pitchFamily="2" charset="0"/>
              </a:rPr>
              <a:t>Year 1</a:t>
            </a:r>
            <a:br>
              <a:rPr lang="en-US" sz="4500" cap="all" dirty="0">
                <a:latin typeface="Letter-join Air No-lead 8" panose="02000805000000020003" pitchFamily="2" charset="0"/>
              </a:rPr>
            </a:br>
            <a:r>
              <a:rPr lang="en-US" sz="4500" cap="all" dirty="0">
                <a:latin typeface="Letter-join Air No-lead 8" panose="02000805000000020003" pitchFamily="2" charset="0"/>
              </a:rPr>
              <a:t>meet the teacher</a:t>
            </a:r>
            <a:br>
              <a:rPr lang="en-US" sz="4500" cap="all" dirty="0">
                <a:latin typeface="Letter-join Air No-lead 8" panose="02000805000000020003" pitchFamily="2" charset="0"/>
              </a:rPr>
            </a:br>
            <a:br>
              <a:rPr lang="en-US" sz="4500" cap="all" dirty="0">
                <a:latin typeface="Letter-join Air No-lead 8" panose="02000805000000020003" pitchFamily="2" charset="0"/>
              </a:rPr>
            </a:br>
            <a:r>
              <a:rPr lang="en-US" sz="4500" cap="all" dirty="0">
                <a:latin typeface="Letter-join Air No-lead 8" panose="02000805000000020003" pitchFamily="2" charset="0"/>
              </a:rPr>
              <a:t>Miss smith (1s)</a:t>
            </a:r>
            <a:br>
              <a:rPr lang="en-US" sz="4500" cap="all" dirty="0">
                <a:latin typeface="Letter-join Air No-lead 8" panose="02000805000000020003" pitchFamily="2" charset="0"/>
              </a:rPr>
            </a:br>
            <a:r>
              <a:rPr lang="en-US" sz="4500" cap="all" dirty="0">
                <a:latin typeface="Letter-join Air No-lead 8" panose="02000805000000020003" pitchFamily="2" charset="0"/>
              </a:rPr>
              <a:t>miss </a:t>
            </a:r>
            <a:r>
              <a:rPr lang="en-US" sz="4500" cap="all" dirty="0" err="1">
                <a:latin typeface="Letter-join Air No-lead 8" panose="02000805000000020003" pitchFamily="2" charset="0"/>
              </a:rPr>
              <a:t>walsh</a:t>
            </a:r>
            <a:br>
              <a:rPr lang="en-US" sz="4500" cap="all" dirty="0">
                <a:latin typeface="Letter-join Air No-lead 8" panose="02000805000000020003" pitchFamily="2" charset="0"/>
              </a:rPr>
            </a:br>
            <a:r>
              <a:rPr lang="en-US" sz="4500" cap="all" dirty="0">
                <a:latin typeface="Letter-join Air No-lead 8" panose="02000805000000020003" pitchFamily="2" charset="0"/>
              </a:rPr>
              <a:t>(1w)</a:t>
            </a:r>
          </a:p>
        </p:txBody>
      </p:sp>
      <p:sp>
        <p:nvSpPr>
          <p:cNvPr id="1037" name="Freeform 6">
            <a:extLst>
              <a:ext uri="{FF2B5EF4-FFF2-40B4-BE49-F238E27FC236}">
                <a16:creationId xmlns:a16="http://schemas.microsoft.com/office/drawing/2014/main" id="{59C1ED8B-4F88-484D-A4E7-DDC4AE340A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flipH="1" flipV="1">
            <a:off x="649163" y="634028"/>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GB"/>
          </a:p>
        </p:txBody>
      </p:sp>
      <p:sp>
        <p:nvSpPr>
          <p:cNvPr id="1039" name="Freeform 6">
            <a:extLst>
              <a:ext uri="{FF2B5EF4-FFF2-40B4-BE49-F238E27FC236}">
                <a16:creationId xmlns:a16="http://schemas.microsoft.com/office/drawing/2014/main" id="{E0AB7945-3931-4B50-AF2C-9F3137AA66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auto">
          <a:xfrm>
            <a:off x="4494670" y="2016617"/>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GB"/>
          </a:p>
        </p:txBody>
      </p:sp>
      <p:pic>
        <p:nvPicPr>
          <p:cNvPr id="1026" name="Picture 2" descr="Torpoint Nursery and Infant School - Year 1">
            <a:extLst>
              <a:ext uri="{FF2B5EF4-FFF2-40B4-BE49-F238E27FC236}">
                <a16:creationId xmlns:a16="http://schemas.microsoft.com/office/drawing/2014/main" id="{64D1559C-C8BE-8E0B-DE50-C54AEAD0D868}"/>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1379023" y="1406388"/>
            <a:ext cx="5659222" cy="42444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78321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371600" y="1282148"/>
            <a:ext cx="9601200" cy="1485900"/>
          </a:xfrm>
        </p:spPr>
        <p:txBody>
          <a:bodyPr>
            <a:normAutofit/>
          </a:bodyPr>
          <a:lstStyle/>
          <a:p>
            <a:r>
              <a:rPr lang="en-US" sz="2800" b="1" dirty="0">
                <a:latin typeface="Letter-join Air No-lead 8" panose="02000805000000020003" pitchFamily="2" charset="0"/>
              </a:rPr>
              <a:t>In this meeting we will cover</a:t>
            </a:r>
            <a:r>
              <a:rPr lang="en-US" sz="2800" dirty="0">
                <a:latin typeface="Letter-join Air No-lead 8" panose="02000805000000020003" pitchFamily="2" charset="0"/>
              </a:rPr>
              <a:t>:</a:t>
            </a:r>
          </a:p>
        </p:txBody>
      </p:sp>
      <p:sp>
        <p:nvSpPr>
          <p:cNvPr id="3" name="Content Placeholder 2">
            <a:extLst>
              <a:ext uri="{FF2B5EF4-FFF2-40B4-BE49-F238E27FC236}">
                <a16:creationId xmlns:a16="http://schemas.microsoft.com/office/drawing/2014/main" id="{11E4307C-8015-1864-92C3-8CAAFF2F710D}"/>
              </a:ext>
            </a:extLst>
          </p:cNvPr>
          <p:cNvSpPr>
            <a:spLocks noGrp="1"/>
          </p:cNvSpPr>
          <p:nvPr>
            <p:ph idx="1"/>
          </p:nvPr>
        </p:nvSpPr>
        <p:spPr>
          <a:xfrm>
            <a:off x="1371600" y="2622274"/>
            <a:ext cx="9601200" cy="3581400"/>
          </a:xfrm>
        </p:spPr>
        <p:txBody>
          <a:bodyPr>
            <a:normAutofit/>
          </a:bodyPr>
          <a:lstStyle/>
          <a:p>
            <a:r>
              <a:rPr lang="en-US" sz="3200" dirty="0">
                <a:latin typeface="Letter-join Air No-lead 8" panose="02000805000000020003" pitchFamily="2" charset="0"/>
              </a:rPr>
              <a:t>Phonics</a:t>
            </a:r>
          </a:p>
          <a:p>
            <a:r>
              <a:rPr lang="en-US" sz="3200" dirty="0">
                <a:latin typeface="Letter-join Air No-lead 8" panose="02000805000000020003" pitchFamily="2" charset="0"/>
              </a:rPr>
              <a:t>Reading</a:t>
            </a:r>
          </a:p>
          <a:p>
            <a:r>
              <a:rPr lang="en-US" sz="3200" dirty="0">
                <a:latin typeface="Letter-join Air No-lead 8" panose="02000805000000020003" pitchFamily="2" charset="0"/>
              </a:rPr>
              <a:t>Homework</a:t>
            </a:r>
          </a:p>
          <a:p>
            <a:r>
              <a:rPr lang="en-US" sz="3200" dirty="0">
                <a:latin typeface="Letter-join Air No-lead 8" panose="02000805000000020003" pitchFamily="2" charset="0"/>
              </a:rPr>
              <a:t>Classroom environment </a:t>
            </a:r>
          </a:p>
        </p:txBody>
      </p:sp>
    </p:spTree>
    <p:extLst>
      <p:ext uri="{BB962C8B-B14F-4D97-AF65-F5344CB8AC3E}">
        <p14:creationId xmlns:p14="http://schemas.microsoft.com/office/powerpoint/2010/main" val="33343849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219200" y="399049"/>
            <a:ext cx="9601200" cy="1485900"/>
          </a:xfrm>
        </p:spPr>
        <p:txBody>
          <a:bodyPr>
            <a:normAutofit/>
          </a:bodyPr>
          <a:lstStyle/>
          <a:p>
            <a:r>
              <a:rPr lang="en-US" sz="2800" b="1" dirty="0">
                <a:latin typeface="Letter-join Air No-lead 8" panose="02000805000000020003" pitchFamily="2" charset="0"/>
              </a:rPr>
              <a:t>Phonics at Ashbury Meadow</a:t>
            </a:r>
            <a:endParaRPr lang="en-US" sz="2800" dirty="0">
              <a:latin typeface="Letter-join Air No-lead 8" panose="02000805000000020003" pitchFamily="2" charset="0"/>
            </a:endParaRPr>
          </a:p>
        </p:txBody>
      </p:sp>
      <p:sp>
        <p:nvSpPr>
          <p:cNvPr id="4" name="Rectangle 1">
            <a:extLst>
              <a:ext uri="{FF2B5EF4-FFF2-40B4-BE49-F238E27FC236}">
                <a16:creationId xmlns:a16="http://schemas.microsoft.com/office/drawing/2014/main" id="{B83EA029-2338-4D3A-C880-76FE8807C382}"/>
              </a:ext>
            </a:extLst>
          </p:cNvPr>
          <p:cNvSpPr>
            <a:spLocks noChangeArrowheads="1"/>
          </p:cNvSpPr>
          <p:nvPr/>
        </p:nvSpPr>
        <p:spPr bwMode="auto">
          <a:xfrm>
            <a:off x="1090247" y="872399"/>
            <a:ext cx="6588369" cy="61247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600" b="0" i="0" u="none" strike="noStrike" cap="none" normalizeH="0" baseline="0" dirty="0">
                <a:ln>
                  <a:noFill/>
                </a:ln>
                <a:solidFill>
                  <a:srgbClr val="000000"/>
                </a:solidFill>
                <a:effectLst/>
                <a:latin typeface="Letter-join Air No-lead 8" panose="02000805000000020003" pitchFamily="2" charset="0"/>
              </a:rPr>
              <a:t>         </a:t>
            </a:r>
            <a:endParaRPr kumimoji="0" lang="en-US" altLang="en-US" sz="1600" b="0" i="0" u="none" strike="noStrike" cap="none" normalizeH="0" baseline="0" dirty="0">
              <a:ln>
                <a:noFill/>
              </a:ln>
              <a:solidFill>
                <a:schemeClr val="tx1"/>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Letter-join Air No-lead 8" panose="02000805000000020003" pitchFamily="2" charset="0"/>
              </a:rPr>
              <a:t>In Nursery, Reception, Year 1, and Year 2, children have daily phonics lessons in which they follow the 'Little </a:t>
            </a:r>
            <a:r>
              <a:rPr kumimoji="0" lang="en-US" altLang="en-US" sz="2000" b="0" i="0" u="none" strike="noStrike" cap="none" normalizeH="0" baseline="0" dirty="0" err="1">
                <a:ln>
                  <a:noFill/>
                </a:ln>
                <a:solidFill>
                  <a:srgbClr val="000000"/>
                </a:solidFill>
                <a:effectLst/>
                <a:latin typeface="Letter-join Air No-lead 8" panose="02000805000000020003" pitchFamily="2" charset="0"/>
              </a:rPr>
              <a:t>Wandle</a:t>
            </a:r>
            <a:r>
              <a:rPr kumimoji="0" lang="en-US" altLang="en-US" sz="2000" b="0" i="0" u="none" strike="noStrike" cap="none" normalizeH="0" baseline="0" dirty="0">
                <a:ln>
                  <a:noFill/>
                </a:ln>
                <a:solidFill>
                  <a:srgbClr val="000000"/>
                </a:solidFill>
                <a:effectLst/>
                <a:latin typeface="Letter-join Air No-lead 8" panose="02000805000000020003" pitchFamily="2" charset="0"/>
              </a:rPr>
              <a:t>, Letters and Sounds' programme. This is an approach to teaching phonics in which individual sounds (phonemes) are blended together to form words.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Letter-join Air No-lead 8" panose="02000805000000020003" pitchFamily="2" charset="0"/>
              </a:rPr>
              <a:t>Little Wandle, Letters and Sounds is divided</a:t>
            </a:r>
            <a:r>
              <a:rPr kumimoji="0" lang="en-US" altLang="en-US" sz="2000" b="0" i="0" u="none" strike="noStrike" cap="none" normalizeH="0" baseline="0" dirty="0">
                <a:ln>
                  <a:noFill/>
                </a:ln>
                <a:effectLst/>
                <a:latin typeface="Letter-join Air No-lead 8" panose="02000805000000020003" pitchFamily="2" charset="0"/>
              </a:rPr>
              <a:t> into</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2000" dirty="0">
                <a:solidFill>
                  <a:srgbClr val="FF0000"/>
                </a:solidFill>
                <a:latin typeface="Letter-join Air No-lead 8" panose="02000805000000020003" pitchFamily="2" charset="0"/>
              </a:rPr>
              <a:t>5</a:t>
            </a:r>
            <a:r>
              <a:rPr kumimoji="0" lang="en-US" altLang="en-US" sz="2000" b="0" i="0" u="none" strike="noStrike" cap="none" normalizeH="0" baseline="0" dirty="0">
                <a:ln>
                  <a:noFill/>
                </a:ln>
                <a:solidFill>
                  <a:srgbClr val="FF0000"/>
                </a:solidFill>
                <a:effectLst/>
                <a:latin typeface="Letter-join Air No-lead 8" panose="02000805000000020003" pitchFamily="2" charset="0"/>
              </a:rPr>
              <a:t> stages</a:t>
            </a:r>
            <a:r>
              <a:rPr kumimoji="0" lang="en-US" altLang="en-US" sz="2000" b="0" i="0" u="none" strike="noStrike" cap="none" normalizeH="0" baseline="0" dirty="0">
                <a:ln>
                  <a:noFill/>
                </a:ln>
                <a:solidFill>
                  <a:srgbClr val="000000"/>
                </a:solidFill>
                <a:effectLst/>
                <a:latin typeface="Letter-join Air No-lead 8" panose="02000805000000020003" pitchFamily="2" charset="0"/>
              </a:rPr>
              <a:t>, known as 'phases'. Each phase builds on knowledge and skills from previous learning.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000" b="0" i="0" u="none" strike="noStrike" cap="none" normalizeH="0" baseline="0" dirty="0">
              <a:ln>
                <a:noFill/>
              </a:ln>
              <a:solidFill>
                <a:schemeClr val="tx1"/>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000" b="0" i="0" u="none" strike="noStrike" cap="none" normalizeH="0" baseline="0" dirty="0">
                <a:ln>
                  <a:noFill/>
                </a:ln>
                <a:solidFill>
                  <a:srgbClr val="000000"/>
                </a:solidFill>
                <a:effectLst/>
                <a:latin typeface="Letter-join Air No-lead 8" panose="02000805000000020003" pitchFamily="2" charset="0"/>
              </a:rPr>
              <a:t>During each lesson the children also learn the </a:t>
            </a:r>
            <a:r>
              <a:rPr kumimoji="0" lang="en-US" altLang="en-US" sz="2000" b="0" i="0" u="none" strike="noStrike" cap="none" normalizeH="0" baseline="0" dirty="0">
                <a:ln>
                  <a:noFill/>
                </a:ln>
                <a:solidFill>
                  <a:srgbClr val="7030A0"/>
                </a:solidFill>
                <a:effectLst/>
                <a:latin typeface="Letter-join Air No-lead 8" panose="02000805000000020003" pitchFamily="2" charset="0"/>
              </a:rPr>
              <a:t>grapheme</a:t>
            </a:r>
            <a:r>
              <a:rPr kumimoji="0" lang="en-US" altLang="en-US" sz="2000" b="0" i="0" u="none" strike="noStrike" cap="none" normalizeH="0" baseline="0" dirty="0">
                <a:ln>
                  <a:noFill/>
                </a:ln>
                <a:solidFill>
                  <a:srgbClr val="000000"/>
                </a:solidFill>
                <a:effectLst/>
                <a:latin typeface="Letter-join Air No-lead 8" panose="02000805000000020003" pitchFamily="2" charset="0"/>
              </a:rPr>
              <a:t> (written sound) along with the </a:t>
            </a:r>
            <a:r>
              <a:rPr kumimoji="0" lang="en-US" altLang="en-US" sz="2000" b="0" i="0" u="none" strike="noStrike" cap="none" normalizeH="0" baseline="0" dirty="0">
                <a:ln>
                  <a:noFill/>
                </a:ln>
                <a:solidFill>
                  <a:srgbClr val="7030A0"/>
                </a:solidFill>
                <a:effectLst/>
                <a:latin typeface="Letter-join Air No-lead 8" panose="02000805000000020003" pitchFamily="2" charset="0"/>
              </a:rPr>
              <a:t>phoneme</a:t>
            </a:r>
            <a:r>
              <a:rPr kumimoji="0" lang="en-US" altLang="en-US" sz="2000" b="0" i="0" u="none" strike="noStrike" cap="none" normalizeH="0" baseline="0" dirty="0">
                <a:ln>
                  <a:noFill/>
                </a:ln>
                <a:solidFill>
                  <a:srgbClr val="000000"/>
                </a:solidFill>
                <a:effectLst/>
                <a:latin typeface="Letter-join Air No-lead 8" panose="02000805000000020003" pitchFamily="2" charset="0"/>
              </a:rPr>
              <a:t> (letter sound). As the programme progresses the children also learn </a:t>
            </a:r>
            <a:r>
              <a:rPr kumimoji="0" lang="en-US" altLang="en-US" sz="2000" b="0" i="0" u="none" strike="noStrike" cap="none" normalizeH="0" baseline="0" dirty="0">
                <a:ln>
                  <a:noFill/>
                </a:ln>
                <a:solidFill>
                  <a:srgbClr val="7030A0"/>
                </a:solidFill>
                <a:effectLst/>
                <a:latin typeface="Letter-join Air No-lead 8" panose="02000805000000020003" pitchFamily="2" charset="0"/>
              </a:rPr>
              <a:t>diagraphs</a:t>
            </a:r>
            <a:r>
              <a:rPr kumimoji="0" lang="en-US" altLang="en-US" sz="2000" b="0" i="0" u="none" strike="noStrike" cap="none" normalizeH="0" baseline="0" dirty="0">
                <a:ln>
                  <a:noFill/>
                </a:ln>
                <a:solidFill>
                  <a:srgbClr val="000000"/>
                </a:solidFill>
                <a:effectLst/>
                <a:latin typeface="Letter-join Air No-lead 8" panose="02000805000000020003" pitchFamily="2" charset="0"/>
              </a:rPr>
              <a:t> (two letters making one sound) and </a:t>
            </a:r>
            <a:r>
              <a:rPr kumimoji="0" lang="en-US" altLang="en-US" sz="2000" b="0" i="0" u="none" strike="noStrike" cap="none" normalizeH="0" baseline="0" dirty="0">
                <a:ln>
                  <a:noFill/>
                </a:ln>
                <a:solidFill>
                  <a:srgbClr val="7030A0"/>
                </a:solidFill>
                <a:effectLst/>
                <a:latin typeface="Letter-join Air No-lead 8" panose="02000805000000020003" pitchFamily="2" charset="0"/>
              </a:rPr>
              <a:t>trigraphs</a:t>
            </a:r>
            <a:r>
              <a:rPr kumimoji="0" lang="en-US" altLang="en-US" sz="2000" b="0" i="0" u="none" strike="noStrike" cap="none" normalizeH="0" baseline="0" dirty="0">
                <a:ln>
                  <a:noFill/>
                </a:ln>
                <a:solidFill>
                  <a:srgbClr val="000000"/>
                </a:solidFill>
                <a:effectLst/>
                <a:latin typeface="Letter-join Air No-lead 8" panose="02000805000000020003" pitchFamily="2" charset="0"/>
              </a:rPr>
              <a:t> (three letters making one sound).  </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rgbClr val="000000"/>
              </a:solidFill>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Letter-join Air No-lead 8" panose="02000805000000020003" pitchFamily="2" charset="0"/>
            </a:endParaRPr>
          </a:p>
        </p:txBody>
      </p:sp>
      <p:pic>
        <p:nvPicPr>
          <p:cNvPr id="2050" name="Picture 2">
            <a:extLst>
              <a:ext uri="{FF2B5EF4-FFF2-40B4-BE49-F238E27FC236}">
                <a16:creationId xmlns:a16="http://schemas.microsoft.com/office/drawing/2014/main" id="{06CEB045-6E35-2E7C-E039-05005A2AD94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4705" y="4187574"/>
            <a:ext cx="1336104" cy="2271377"/>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Big Cat Phonics for Little Wandle Letters and Sounds Revised - Teachwire">
            <a:extLst>
              <a:ext uri="{FF2B5EF4-FFF2-40B4-BE49-F238E27FC236}">
                <a16:creationId xmlns:a16="http://schemas.microsoft.com/office/drawing/2014/main" id="{CC4BC4B5-740A-5029-B6F2-C60CE02E12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7569" y="1250004"/>
            <a:ext cx="4290376" cy="2271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05792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077807" y="453054"/>
            <a:ext cx="9601200" cy="1485900"/>
          </a:xfrm>
        </p:spPr>
        <p:txBody>
          <a:bodyPr>
            <a:normAutofit/>
          </a:bodyPr>
          <a:lstStyle/>
          <a:p>
            <a:r>
              <a:rPr lang="en-US" sz="2800" b="1">
                <a:latin typeface="Letter-join Air No-lead 8" panose="02000805000000020003" pitchFamily="2" charset="0"/>
              </a:rPr>
              <a:t>Phonics in Year 1</a:t>
            </a:r>
            <a:endParaRPr lang="en-US" sz="2800" dirty="0">
              <a:latin typeface="Letter-join Air No-lead 8" panose="02000805000000020003" pitchFamily="2" charset="0"/>
            </a:endParaRPr>
          </a:p>
        </p:txBody>
      </p:sp>
      <p:sp>
        <p:nvSpPr>
          <p:cNvPr id="4" name="Rectangle 1">
            <a:extLst>
              <a:ext uri="{FF2B5EF4-FFF2-40B4-BE49-F238E27FC236}">
                <a16:creationId xmlns:a16="http://schemas.microsoft.com/office/drawing/2014/main" id="{B83EA029-2338-4D3A-C880-76FE8807C382}"/>
              </a:ext>
            </a:extLst>
          </p:cNvPr>
          <p:cNvSpPr>
            <a:spLocks noChangeArrowheads="1"/>
          </p:cNvSpPr>
          <p:nvPr/>
        </p:nvSpPr>
        <p:spPr bwMode="auto">
          <a:xfrm>
            <a:off x="1077807" y="1119060"/>
            <a:ext cx="6634958"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l"/>
            <a:r>
              <a:rPr lang="en-GB" b="1" i="0" u="sng" dirty="0">
                <a:solidFill>
                  <a:srgbClr val="000000"/>
                </a:solidFill>
                <a:effectLst/>
                <a:latin typeface="Letter-join Air No-lead 8" panose="02000805000000020003" pitchFamily="2" charset="0"/>
              </a:rPr>
              <a:t>Autumn 1</a:t>
            </a:r>
          </a:p>
          <a:p>
            <a:pPr algn="l"/>
            <a:r>
              <a:rPr lang="en-GB" b="1" i="0" dirty="0">
                <a:solidFill>
                  <a:srgbClr val="000000"/>
                </a:solidFill>
                <a:effectLst/>
                <a:latin typeface="Letter-join Air No-lead 8" panose="02000805000000020003" pitchFamily="2" charset="0"/>
              </a:rPr>
              <a:t> </a:t>
            </a:r>
            <a:r>
              <a:rPr lang="en-GB" dirty="0">
                <a:solidFill>
                  <a:srgbClr val="000000"/>
                </a:solidFill>
                <a:latin typeface="Letter-join Air No-lead 8" panose="02000805000000020003" pitchFamily="2" charset="0"/>
              </a:rPr>
              <a:t>R</a:t>
            </a:r>
            <a:r>
              <a:rPr lang="en-GB" b="0" i="0" dirty="0">
                <a:solidFill>
                  <a:srgbClr val="000000"/>
                </a:solidFill>
                <a:effectLst/>
                <a:latin typeface="Letter-join Air No-lead 8" panose="02000805000000020003" pitchFamily="2" charset="0"/>
              </a:rPr>
              <a:t>evisit and review the graphemes and phonemes taught in </a:t>
            </a:r>
            <a:r>
              <a:rPr lang="en-GB" sz="2000" b="1" i="0" dirty="0">
                <a:solidFill>
                  <a:srgbClr val="0070C0"/>
                </a:solidFill>
                <a:effectLst/>
                <a:latin typeface="Letter-join Air No-lead 8" panose="02000805000000020003" pitchFamily="2" charset="0"/>
              </a:rPr>
              <a:t>phase 3 and 4.</a:t>
            </a:r>
            <a:endParaRPr lang="en-GB" sz="2000" b="1" dirty="0">
              <a:solidFill>
                <a:srgbClr val="0070C0"/>
              </a:solidFill>
              <a:latin typeface="Letter-join Air No-lead 8" panose="02000805000000020003" pitchFamily="2" charset="0"/>
            </a:endParaRPr>
          </a:p>
          <a:p>
            <a:pPr algn="l"/>
            <a:endParaRPr lang="en-GB" b="0" i="0" dirty="0">
              <a:solidFill>
                <a:srgbClr val="00B050"/>
              </a:solidFill>
              <a:effectLst/>
              <a:latin typeface="Letter-join Air No-lead 8" panose="02000805000000020003" pitchFamily="2" charset="0"/>
            </a:endParaRPr>
          </a:p>
          <a:p>
            <a:pPr algn="l"/>
            <a:r>
              <a:rPr lang="en-GB" b="0" i="0" dirty="0">
                <a:solidFill>
                  <a:srgbClr val="00B050"/>
                </a:solidFill>
                <a:effectLst/>
                <a:latin typeface="Letter-join Air No-lead 8" panose="02000805000000020003" pitchFamily="2" charset="0"/>
              </a:rPr>
              <a:t> </a:t>
            </a:r>
          </a:p>
          <a:p>
            <a:pPr algn="l"/>
            <a:r>
              <a:rPr lang="en-GB" b="1" i="0" u="sng" dirty="0">
                <a:solidFill>
                  <a:srgbClr val="000000"/>
                </a:solidFill>
                <a:effectLst/>
                <a:latin typeface="Letter-join Air No-lead 8" panose="02000805000000020003" pitchFamily="2" charset="0"/>
              </a:rPr>
              <a:t>Autumn 2- Summer 2</a:t>
            </a:r>
            <a:endParaRPr lang="en-GB" b="0" i="0" u="sng" dirty="0">
              <a:solidFill>
                <a:srgbClr val="000000"/>
              </a:solidFill>
              <a:effectLst/>
              <a:latin typeface="Letter-join Air No-lead 8" panose="02000805000000020003" pitchFamily="2" charset="0"/>
            </a:endParaRPr>
          </a:p>
          <a:p>
            <a:pPr algn="l"/>
            <a:r>
              <a:rPr lang="en-GB" b="0" i="0" dirty="0">
                <a:solidFill>
                  <a:srgbClr val="000000"/>
                </a:solidFill>
                <a:effectLst/>
                <a:latin typeface="Letter-join Air No-lead 8" panose="02000805000000020003" pitchFamily="2" charset="0"/>
              </a:rPr>
              <a:t>Throughout the school year the children focus on </a:t>
            </a:r>
          </a:p>
          <a:p>
            <a:pPr algn="l"/>
            <a:r>
              <a:rPr lang="en-GB" sz="2000" b="1" i="0" dirty="0">
                <a:solidFill>
                  <a:schemeClr val="accent1">
                    <a:lumMod val="50000"/>
                  </a:schemeClr>
                </a:solidFill>
                <a:effectLst/>
                <a:latin typeface="Letter-join Air No-lead 8" panose="02000805000000020003" pitchFamily="2" charset="0"/>
              </a:rPr>
              <a:t>phase 5 </a:t>
            </a:r>
            <a:r>
              <a:rPr lang="en-GB" b="0" i="0" dirty="0">
                <a:solidFill>
                  <a:srgbClr val="000000"/>
                </a:solidFill>
                <a:effectLst/>
                <a:latin typeface="Letter-join Air No-lead 8" panose="02000805000000020003" pitchFamily="2" charset="0"/>
              </a:rPr>
              <a:t>and are taught </a:t>
            </a:r>
            <a:r>
              <a:rPr lang="en-GB" b="0" i="0" dirty="0">
                <a:solidFill>
                  <a:srgbClr val="FF0000"/>
                </a:solidFill>
                <a:effectLst/>
                <a:latin typeface="Letter-join Air No-lead 8" panose="02000805000000020003" pitchFamily="2" charset="0"/>
              </a:rPr>
              <a:t>diagraphs, trigraphs</a:t>
            </a:r>
            <a:r>
              <a:rPr lang="en-GB" b="0" i="0" dirty="0">
                <a:effectLst/>
                <a:latin typeface="Letter-join Air No-lead 8" panose="02000805000000020003" pitchFamily="2" charset="0"/>
              </a:rPr>
              <a:t> and </a:t>
            </a:r>
            <a:r>
              <a:rPr lang="en-GB" b="0" i="0" dirty="0">
                <a:solidFill>
                  <a:srgbClr val="FF0000"/>
                </a:solidFill>
                <a:effectLst/>
                <a:latin typeface="Letter-join Air No-lead 8" panose="02000805000000020003" pitchFamily="2" charset="0"/>
              </a:rPr>
              <a:t>split diagraphs</a:t>
            </a:r>
            <a:r>
              <a:rPr lang="en-GB" b="0" i="0" dirty="0">
                <a:solidFill>
                  <a:srgbClr val="000000"/>
                </a:solidFill>
                <a:effectLst/>
                <a:latin typeface="Letter-join Air No-lead 8" panose="02000805000000020003" pitchFamily="2" charset="0"/>
              </a:rPr>
              <a:t>, along with </a:t>
            </a:r>
            <a:r>
              <a:rPr lang="en-GB" b="0" i="0" dirty="0">
                <a:solidFill>
                  <a:srgbClr val="FF0000"/>
                </a:solidFill>
                <a:effectLst/>
                <a:latin typeface="Letter-join Air No-lead 8" panose="02000805000000020003" pitchFamily="2" charset="0"/>
              </a:rPr>
              <a:t>tricky words</a:t>
            </a:r>
            <a:r>
              <a:rPr lang="en-GB" b="0" i="0" dirty="0">
                <a:solidFill>
                  <a:srgbClr val="000000"/>
                </a:solidFill>
                <a:effectLst/>
                <a:latin typeface="Letter-join Air No-lead 8" panose="02000805000000020003" pitchFamily="2" charset="0"/>
              </a:rPr>
              <a:t>. The children’s knowledge of phonemes is expanded through the understanding that both phonemes, diagraphs and trigraphs can have alternative sounds.</a:t>
            </a:r>
          </a:p>
          <a:p>
            <a:pPr algn="l"/>
            <a:endParaRPr lang="en-GB" dirty="0">
              <a:solidFill>
                <a:srgbClr val="000000"/>
              </a:solidFill>
              <a:latin typeface="Letter-join Air No-lead 8" panose="02000805000000020003" pitchFamily="2" charset="0"/>
            </a:endParaRPr>
          </a:p>
          <a:p>
            <a:pPr algn="l"/>
            <a:r>
              <a:rPr lang="en-GB" sz="2400" b="0" i="0" dirty="0">
                <a:solidFill>
                  <a:srgbClr val="000000"/>
                </a:solidFill>
                <a:effectLst/>
                <a:latin typeface="Letter-join Air No-lead 8" panose="02000805000000020003" pitchFamily="2" charset="0"/>
              </a:rPr>
              <a:t>e.g.</a:t>
            </a:r>
          </a:p>
          <a:p>
            <a:pPr algn="l"/>
            <a:r>
              <a:rPr lang="en-GB" sz="2400" b="0" i="0" dirty="0" err="1">
                <a:solidFill>
                  <a:srgbClr val="000000"/>
                </a:solidFill>
                <a:effectLst/>
                <a:latin typeface="Letter-join Air No-lead 8" panose="02000805000000020003" pitchFamily="2" charset="0"/>
              </a:rPr>
              <a:t>ee</a:t>
            </a:r>
            <a:r>
              <a:rPr lang="en-GB" sz="2400" b="0" i="0" dirty="0">
                <a:solidFill>
                  <a:srgbClr val="000000"/>
                </a:solidFill>
                <a:effectLst/>
                <a:latin typeface="Letter-join Air No-lead 8" panose="02000805000000020003" pitchFamily="2" charset="0"/>
              </a:rPr>
              <a:t>: </a:t>
            </a:r>
            <a:r>
              <a:rPr lang="en-GB" sz="2400" b="0" i="0" dirty="0" err="1">
                <a:solidFill>
                  <a:srgbClr val="000000"/>
                </a:solidFill>
                <a:effectLst/>
                <a:latin typeface="Letter-join Air No-lead 8" panose="02000805000000020003" pitchFamily="2" charset="0"/>
              </a:rPr>
              <a:t>ea</a:t>
            </a:r>
            <a:r>
              <a:rPr lang="en-GB" sz="2400" b="0" i="0" dirty="0">
                <a:solidFill>
                  <a:srgbClr val="000000"/>
                </a:solidFill>
                <a:effectLst/>
                <a:latin typeface="Letter-join Air No-lead 8" panose="02000805000000020003" pitchFamily="2" charset="0"/>
              </a:rPr>
              <a:t>, e, e-e, </a:t>
            </a:r>
            <a:r>
              <a:rPr lang="en-GB" sz="2400" b="0" i="0" dirty="0" err="1">
                <a:solidFill>
                  <a:srgbClr val="000000"/>
                </a:solidFill>
                <a:effectLst/>
                <a:latin typeface="Letter-join Air No-lead 8" panose="02000805000000020003" pitchFamily="2" charset="0"/>
              </a:rPr>
              <a:t>ie</a:t>
            </a:r>
            <a:r>
              <a:rPr lang="en-GB" sz="2400" b="0" i="0" dirty="0">
                <a:solidFill>
                  <a:srgbClr val="000000"/>
                </a:solidFill>
                <a:effectLst/>
                <a:latin typeface="Letter-join Air No-lead 8" panose="02000805000000020003" pitchFamily="2" charset="0"/>
              </a:rPr>
              <a:t>, </a:t>
            </a:r>
            <a:r>
              <a:rPr lang="en-GB" sz="2400" b="0" i="0" dirty="0" err="1">
                <a:solidFill>
                  <a:srgbClr val="000000"/>
                </a:solidFill>
                <a:effectLst/>
                <a:latin typeface="Letter-join Air No-lead 8" panose="02000805000000020003" pitchFamily="2" charset="0"/>
              </a:rPr>
              <a:t>ey</a:t>
            </a:r>
            <a:r>
              <a:rPr lang="en-GB" sz="2400" b="0" i="0" dirty="0">
                <a:solidFill>
                  <a:srgbClr val="000000"/>
                </a:solidFill>
                <a:effectLst/>
                <a:latin typeface="Letter-join Air No-lead 8" panose="02000805000000020003" pitchFamily="2" charset="0"/>
              </a:rPr>
              <a:t>, y, </a:t>
            </a:r>
            <a:r>
              <a:rPr lang="en-GB" sz="2400" b="0" i="0" dirty="0" err="1">
                <a:solidFill>
                  <a:srgbClr val="000000"/>
                </a:solidFill>
                <a:effectLst/>
                <a:latin typeface="Letter-join Air No-lead 8" panose="02000805000000020003" pitchFamily="2" charset="0"/>
              </a:rPr>
              <a:t>ee</a:t>
            </a:r>
            <a:endParaRPr lang="en-GB" sz="2400" b="0" i="0" dirty="0">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rgbClr val="000000"/>
              </a:solidFill>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Letter-join Air No-lead 8" panose="02000805000000020003" pitchFamily="2" charset="0"/>
            </a:endParaRPr>
          </a:p>
        </p:txBody>
      </p:sp>
      <p:pic>
        <p:nvPicPr>
          <p:cNvPr id="4098" name="Picture 2" descr="Phonics | Pool House Community Primary School">
            <a:extLst>
              <a:ext uri="{FF2B5EF4-FFF2-40B4-BE49-F238E27FC236}">
                <a16:creationId xmlns:a16="http://schemas.microsoft.com/office/drawing/2014/main" id="{7C233BAF-DF35-CEF5-5BF4-268C09206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3946" y="368040"/>
            <a:ext cx="3835967" cy="266592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ig Cat Phonics for Little Wandle Letters and Sounds Revised - Grapheme  Chart for Year 1: Phases 2, 3 and 5 For Year 1 | Little Wandle | Badger ...">
            <a:extLst>
              <a:ext uri="{FF2B5EF4-FFF2-40B4-BE49-F238E27FC236}">
                <a16:creationId xmlns:a16="http://schemas.microsoft.com/office/drawing/2014/main" id="{A6B19B24-80CF-4C21-BF1C-E6E8042B32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8482" y="3691914"/>
            <a:ext cx="3864717" cy="271303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A5E9E91-D9F1-8DB2-997E-A0CAD1627687}"/>
              </a:ext>
            </a:extLst>
          </p:cNvPr>
          <p:cNvSpPr txBox="1"/>
          <p:nvPr/>
        </p:nvSpPr>
        <p:spPr>
          <a:xfrm>
            <a:off x="1077807" y="5661996"/>
            <a:ext cx="6493565" cy="923330"/>
          </a:xfrm>
          <a:prstGeom prst="rect">
            <a:avLst/>
          </a:prstGeom>
          <a:noFill/>
          <a:ln>
            <a:solidFill>
              <a:schemeClr val="tx1"/>
            </a:solidFill>
          </a:ln>
        </p:spPr>
        <p:txBody>
          <a:bodyPr wrap="square">
            <a:spAutoFit/>
          </a:bodyPr>
          <a:lstStyle/>
          <a:p>
            <a:r>
              <a:rPr lang="en-GB" dirty="0">
                <a:solidFill>
                  <a:srgbClr val="7030A0"/>
                </a:solidFill>
                <a:latin typeface="Letter-join Air No-lead 8" panose="02000805000000020003" pitchFamily="2" charset="0"/>
              </a:rPr>
              <a:t>Where children need additional support within phonics, they will receive daily catch-up and keep-up phonics sessions.</a:t>
            </a:r>
            <a:endParaRPr lang="en-US" dirty="0">
              <a:solidFill>
                <a:srgbClr val="7030A0"/>
              </a:solidFill>
              <a:latin typeface="Letter-join Air No-lead 8" panose="02000805000000020003" pitchFamily="2" charset="0"/>
            </a:endParaRPr>
          </a:p>
        </p:txBody>
      </p:sp>
    </p:spTree>
    <p:extLst>
      <p:ext uri="{BB962C8B-B14F-4D97-AF65-F5344CB8AC3E}">
        <p14:creationId xmlns:p14="http://schemas.microsoft.com/office/powerpoint/2010/main" val="14752058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077807" y="453054"/>
            <a:ext cx="9601200" cy="1485900"/>
          </a:xfrm>
        </p:spPr>
        <p:txBody>
          <a:bodyPr>
            <a:normAutofit/>
          </a:bodyPr>
          <a:lstStyle/>
          <a:p>
            <a:r>
              <a:rPr lang="en-US" sz="2800" b="1" dirty="0">
                <a:latin typeface="Letter-join Air No-lead 8" panose="02000805000000020003" pitchFamily="2" charset="0"/>
              </a:rPr>
              <a:t>Phonics in Year 1</a:t>
            </a:r>
            <a:endParaRPr lang="en-US" sz="2800" dirty="0">
              <a:latin typeface="Letter-join Air No-lead 8" panose="02000805000000020003" pitchFamily="2" charset="0"/>
            </a:endParaRPr>
          </a:p>
        </p:txBody>
      </p:sp>
      <p:sp>
        <p:nvSpPr>
          <p:cNvPr id="4" name="Rectangle 1">
            <a:extLst>
              <a:ext uri="{FF2B5EF4-FFF2-40B4-BE49-F238E27FC236}">
                <a16:creationId xmlns:a16="http://schemas.microsoft.com/office/drawing/2014/main" id="{B83EA029-2338-4D3A-C880-76FE8807C382}"/>
              </a:ext>
            </a:extLst>
          </p:cNvPr>
          <p:cNvSpPr>
            <a:spLocks noChangeArrowheads="1"/>
          </p:cNvSpPr>
          <p:nvPr/>
        </p:nvSpPr>
        <p:spPr bwMode="auto">
          <a:xfrm>
            <a:off x="1077807" y="1119060"/>
            <a:ext cx="6634958"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l"/>
            <a:r>
              <a:rPr lang="en-GB" b="1" i="0" u="sng" dirty="0">
                <a:solidFill>
                  <a:srgbClr val="000000"/>
                </a:solidFill>
                <a:effectLst/>
                <a:latin typeface="Letter-join Air No-lead 8" panose="02000805000000020003" pitchFamily="2" charset="0"/>
              </a:rPr>
              <a:t>Autumn 1</a:t>
            </a:r>
          </a:p>
          <a:p>
            <a:pPr algn="l"/>
            <a:r>
              <a:rPr lang="en-GB" b="1" i="0" dirty="0">
                <a:solidFill>
                  <a:srgbClr val="000000"/>
                </a:solidFill>
                <a:effectLst/>
                <a:latin typeface="Letter-join Air No-lead 8" panose="02000805000000020003" pitchFamily="2" charset="0"/>
              </a:rPr>
              <a:t> </a:t>
            </a:r>
            <a:r>
              <a:rPr lang="en-GB" dirty="0">
                <a:solidFill>
                  <a:srgbClr val="000000"/>
                </a:solidFill>
                <a:latin typeface="Letter-join Air No-lead 8" panose="02000805000000020003" pitchFamily="2" charset="0"/>
              </a:rPr>
              <a:t>R</a:t>
            </a:r>
            <a:r>
              <a:rPr lang="en-GB" b="0" i="0" dirty="0">
                <a:solidFill>
                  <a:srgbClr val="000000"/>
                </a:solidFill>
                <a:effectLst/>
                <a:latin typeface="Letter-join Air No-lead 8" panose="02000805000000020003" pitchFamily="2" charset="0"/>
              </a:rPr>
              <a:t>evisit and review the graphemes and phonemes taught in </a:t>
            </a:r>
            <a:r>
              <a:rPr lang="en-GB" sz="2000" b="1" i="0" dirty="0">
                <a:solidFill>
                  <a:srgbClr val="0070C0"/>
                </a:solidFill>
                <a:effectLst/>
                <a:latin typeface="Letter-join Air No-lead 8" panose="02000805000000020003" pitchFamily="2" charset="0"/>
              </a:rPr>
              <a:t>phase 3 and 4.</a:t>
            </a:r>
            <a:endParaRPr lang="en-GB" sz="2000" b="1" dirty="0">
              <a:solidFill>
                <a:srgbClr val="0070C0"/>
              </a:solidFill>
              <a:latin typeface="Letter-join Air No-lead 8" panose="02000805000000020003" pitchFamily="2" charset="0"/>
            </a:endParaRPr>
          </a:p>
          <a:p>
            <a:pPr algn="l"/>
            <a:endParaRPr lang="en-GB" b="0" i="0" dirty="0">
              <a:solidFill>
                <a:srgbClr val="00B050"/>
              </a:solidFill>
              <a:effectLst/>
              <a:latin typeface="Letter-join Air No-lead 8" panose="02000805000000020003" pitchFamily="2" charset="0"/>
            </a:endParaRPr>
          </a:p>
          <a:p>
            <a:pPr algn="l"/>
            <a:r>
              <a:rPr lang="en-GB" b="0" i="0" dirty="0">
                <a:solidFill>
                  <a:srgbClr val="00B050"/>
                </a:solidFill>
                <a:effectLst/>
                <a:latin typeface="Letter-join Air No-lead 8" panose="02000805000000020003" pitchFamily="2" charset="0"/>
              </a:rPr>
              <a:t> </a:t>
            </a:r>
          </a:p>
          <a:p>
            <a:pPr algn="l"/>
            <a:r>
              <a:rPr lang="en-GB" b="1" i="0" u="sng" dirty="0">
                <a:solidFill>
                  <a:srgbClr val="000000"/>
                </a:solidFill>
                <a:effectLst/>
                <a:latin typeface="Letter-join Air No-lead 8" panose="02000805000000020003" pitchFamily="2" charset="0"/>
              </a:rPr>
              <a:t>Autumn 2- Summer 2</a:t>
            </a:r>
            <a:endParaRPr lang="en-GB" b="0" i="0" u="sng" dirty="0">
              <a:solidFill>
                <a:srgbClr val="000000"/>
              </a:solidFill>
              <a:effectLst/>
              <a:latin typeface="Letter-join Air No-lead 8" panose="02000805000000020003" pitchFamily="2" charset="0"/>
            </a:endParaRPr>
          </a:p>
          <a:p>
            <a:pPr algn="l"/>
            <a:r>
              <a:rPr lang="en-GB" b="0" i="0" dirty="0">
                <a:solidFill>
                  <a:srgbClr val="000000"/>
                </a:solidFill>
                <a:effectLst/>
                <a:latin typeface="Letter-join Air No-lead 8" panose="02000805000000020003" pitchFamily="2" charset="0"/>
              </a:rPr>
              <a:t>Throughout the school year the children focus on </a:t>
            </a:r>
          </a:p>
          <a:p>
            <a:pPr algn="l"/>
            <a:r>
              <a:rPr lang="en-GB" sz="2000" b="1" i="0" dirty="0">
                <a:solidFill>
                  <a:schemeClr val="accent1">
                    <a:lumMod val="50000"/>
                  </a:schemeClr>
                </a:solidFill>
                <a:effectLst/>
                <a:latin typeface="Letter-join Air No-lead 8" panose="02000805000000020003" pitchFamily="2" charset="0"/>
              </a:rPr>
              <a:t>phase 5 </a:t>
            </a:r>
            <a:r>
              <a:rPr lang="en-GB" b="0" i="0" dirty="0">
                <a:solidFill>
                  <a:srgbClr val="000000"/>
                </a:solidFill>
                <a:effectLst/>
                <a:latin typeface="Letter-join Air No-lead 8" panose="02000805000000020003" pitchFamily="2" charset="0"/>
              </a:rPr>
              <a:t>and are taught </a:t>
            </a:r>
            <a:r>
              <a:rPr lang="en-GB" b="0" i="0" dirty="0">
                <a:solidFill>
                  <a:srgbClr val="FF0000"/>
                </a:solidFill>
                <a:effectLst/>
                <a:latin typeface="Letter-join Air No-lead 8" panose="02000805000000020003" pitchFamily="2" charset="0"/>
              </a:rPr>
              <a:t>diagraphs, trigraphs</a:t>
            </a:r>
            <a:r>
              <a:rPr lang="en-GB" b="0" i="0" dirty="0">
                <a:effectLst/>
                <a:latin typeface="Letter-join Air No-lead 8" panose="02000805000000020003" pitchFamily="2" charset="0"/>
              </a:rPr>
              <a:t> and </a:t>
            </a:r>
            <a:r>
              <a:rPr lang="en-GB" b="0" i="0" dirty="0">
                <a:solidFill>
                  <a:srgbClr val="FF0000"/>
                </a:solidFill>
                <a:effectLst/>
                <a:latin typeface="Letter-join Air No-lead 8" panose="02000805000000020003" pitchFamily="2" charset="0"/>
              </a:rPr>
              <a:t>split diagraphs</a:t>
            </a:r>
            <a:r>
              <a:rPr lang="en-GB" b="0" i="0" dirty="0">
                <a:solidFill>
                  <a:srgbClr val="000000"/>
                </a:solidFill>
                <a:effectLst/>
                <a:latin typeface="Letter-join Air No-lead 8" panose="02000805000000020003" pitchFamily="2" charset="0"/>
              </a:rPr>
              <a:t>, along with </a:t>
            </a:r>
            <a:r>
              <a:rPr lang="en-GB" b="0" i="0" dirty="0">
                <a:solidFill>
                  <a:srgbClr val="FF0000"/>
                </a:solidFill>
                <a:effectLst/>
                <a:latin typeface="Letter-join Air No-lead 8" panose="02000805000000020003" pitchFamily="2" charset="0"/>
              </a:rPr>
              <a:t>tricky words</a:t>
            </a:r>
            <a:r>
              <a:rPr lang="en-GB" b="0" i="0" dirty="0">
                <a:solidFill>
                  <a:srgbClr val="000000"/>
                </a:solidFill>
                <a:effectLst/>
                <a:latin typeface="Letter-join Air No-lead 8" panose="02000805000000020003" pitchFamily="2" charset="0"/>
              </a:rPr>
              <a:t>. The children’s knowledge of phonemes is expanded through the understanding that both phonemes, diagraphs and trigraphs can have alternative sounds.</a:t>
            </a:r>
          </a:p>
          <a:p>
            <a:pPr algn="l"/>
            <a:endParaRPr lang="en-GB" dirty="0">
              <a:solidFill>
                <a:srgbClr val="000000"/>
              </a:solidFill>
              <a:latin typeface="Letter-join Air No-lead 8" panose="02000805000000020003" pitchFamily="2" charset="0"/>
            </a:endParaRPr>
          </a:p>
          <a:p>
            <a:pPr algn="l"/>
            <a:r>
              <a:rPr lang="en-GB" sz="2400" b="0" i="0" dirty="0">
                <a:solidFill>
                  <a:srgbClr val="000000"/>
                </a:solidFill>
                <a:effectLst/>
                <a:latin typeface="Letter-join Air No-lead 8" panose="02000805000000020003" pitchFamily="2" charset="0"/>
              </a:rPr>
              <a:t>e.g.</a:t>
            </a:r>
          </a:p>
          <a:p>
            <a:pPr algn="l"/>
            <a:r>
              <a:rPr lang="en-GB" sz="2400" b="0" i="0" dirty="0" err="1">
                <a:solidFill>
                  <a:srgbClr val="000000"/>
                </a:solidFill>
                <a:effectLst/>
                <a:latin typeface="Letter-join Air No-lead 8" panose="02000805000000020003" pitchFamily="2" charset="0"/>
              </a:rPr>
              <a:t>ee</a:t>
            </a:r>
            <a:r>
              <a:rPr lang="en-GB" sz="2400" b="0" i="0" dirty="0">
                <a:solidFill>
                  <a:srgbClr val="000000"/>
                </a:solidFill>
                <a:effectLst/>
                <a:latin typeface="Letter-join Air No-lead 8" panose="02000805000000020003" pitchFamily="2" charset="0"/>
              </a:rPr>
              <a:t>: </a:t>
            </a:r>
            <a:r>
              <a:rPr lang="en-GB" sz="2400" b="0" i="0" dirty="0" err="1">
                <a:solidFill>
                  <a:srgbClr val="000000"/>
                </a:solidFill>
                <a:effectLst/>
                <a:latin typeface="Letter-join Air No-lead 8" panose="02000805000000020003" pitchFamily="2" charset="0"/>
              </a:rPr>
              <a:t>ea</a:t>
            </a:r>
            <a:r>
              <a:rPr lang="en-GB" sz="2400" b="0" i="0" dirty="0">
                <a:solidFill>
                  <a:srgbClr val="000000"/>
                </a:solidFill>
                <a:effectLst/>
                <a:latin typeface="Letter-join Air No-lead 8" panose="02000805000000020003" pitchFamily="2" charset="0"/>
              </a:rPr>
              <a:t>, e, e-e, </a:t>
            </a:r>
            <a:r>
              <a:rPr lang="en-GB" sz="2400" b="0" i="0" dirty="0" err="1">
                <a:solidFill>
                  <a:srgbClr val="000000"/>
                </a:solidFill>
                <a:effectLst/>
                <a:latin typeface="Letter-join Air No-lead 8" panose="02000805000000020003" pitchFamily="2" charset="0"/>
              </a:rPr>
              <a:t>ie</a:t>
            </a:r>
            <a:r>
              <a:rPr lang="en-GB" sz="2400" b="0" i="0" dirty="0">
                <a:solidFill>
                  <a:srgbClr val="000000"/>
                </a:solidFill>
                <a:effectLst/>
                <a:latin typeface="Letter-join Air No-lead 8" panose="02000805000000020003" pitchFamily="2" charset="0"/>
              </a:rPr>
              <a:t>, </a:t>
            </a:r>
            <a:r>
              <a:rPr lang="en-GB" sz="2400" b="0" i="0" dirty="0" err="1">
                <a:solidFill>
                  <a:srgbClr val="000000"/>
                </a:solidFill>
                <a:effectLst/>
                <a:latin typeface="Letter-join Air No-lead 8" panose="02000805000000020003" pitchFamily="2" charset="0"/>
              </a:rPr>
              <a:t>ey</a:t>
            </a:r>
            <a:r>
              <a:rPr lang="en-GB" sz="2400" b="0" i="0" dirty="0">
                <a:solidFill>
                  <a:srgbClr val="000000"/>
                </a:solidFill>
                <a:effectLst/>
                <a:latin typeface="Letter-join Air No-lead 8" panose="02000805000000020003" pitchFamily="2" charset="0"/>
              </a:rPr>
              <a:t>, y, </a:t>
            </a:r>
            <a:r>
              <a:rPr lang="en-GB" sz="2400" b="0" i="0" dirty="0" err="1">
                <a:solidFill>
                  <a:srgbClr val="000000"/>
                </a:solidFill>
                <a:effectLst/>
                <a:latin typeface="Letter-join Air No-lead 8" panose="02000805000000020003" pitchFamily="2" charset="0"/>
              </a:rPr>
              <a:t>ee</a:t>
            </a:r>
            <a:endParaRPr lang="en-GB" sz="2400" b="0" i="0" dirty="0">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sz="1200" dirty="0">
              <a:solidFill>
                <a:srgbClr val="000000"/>
              </a:solidFill>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Letter-join Air No-lead 8" panose="02000805000000020003" pitchFamily="2" charset="0"/>
            </a:endParaRPr>
          </a:p>
        </p:txBody>
      </p:sp>
      <p:pic>
        <p:nvPicPr>
          <p:cNvPr id="4098" name="Picture 2" descr="Phonics | Pool House Community Primary School">
            <a:extLst>
              <a:ext uri="{FF2B5EF4-FFF2-40B4-BE49-F238E27FC236}">
                <a16:creationId xmlns:a16="http://schemas.microsoft.com/office/drawing/2014/main" id="{7C233BAF-DF35-CEF5-5BF4-268C092065B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3946" y="368040"/>
            <a:ext cx="3835967" cy="2665923"/>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Big Cat Phonics for Little Wandle Letters and Sounds Revised - Grapheme  Chart for Year 1: Phases 2, 3 and 5 For Year 1 | Little Wandle | Badger ...">
            <a:extLst>
              <a:ext uri="{FF2B5EF4-FFF2-40B4-BE49-F238E27FC236}">
                <a16:creationId xmlns:a16="http://schemas.microsoft.com/office/drawing/2014/main" id="{A6B19B24-80CF-4C21-BF1C-E6E8042B32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18482" y="3691914"/>
            <a:ext cx="3864717" cy="2713032"/>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0A5E9E91-D9F1-8DB2-997E-A0CAD1627687}"/>
              </a:ext>
            </a:extLst>
          </p:cNvPr>
          <p:cNvSpPr txBox="1"/>
          <p:nvPr/>
        </p:nvSpPr>
        <p:spPr>
          <a:xfrm>
            <a:off x="1077807" y="5661996"/>
            <a:ext cx="6493565" cy="923330"/>
          </a:xfrm>
          <a:prstGeom prst="rect">
            <a:avLst/>
          </a:prstGeom>
          <a:noFill/>
          <a:ln>
            <a:solidFill>
              <a:schemeClr val="tx1"/>
            </a:solidFill>
          </a:ln>
        </p:spPr>
        <p:txBody>
          <a:bodyPr wrap="square">
            <a:spAutoFit/>
          </a:bodyPr>
          <a:lstStyle/>
          <a:p>
            <a:r>
              <a:rPr lang="en-GB" dirty="0">
                <a:solidFill>
                  <a:srgbClr val="7030A0"/>
                </a:solidFill>
                <a:latin typeface="Letter-join Air No-lead 8" panose="02000805000000020003" pitchFamily="2" charset="0"/>
              </a:rPr>
              <a:t>Where children need additional support within phonics, they will receive daily catch-up and keep-up phonics sessions.</a:t>
            </a:r>
            <a:endParaRPr lang="en-US" dirty="0">
              <a:solidFill>
                <a:srgbClr val="7030A0"/>
              </a:solidFill>
              <a:latin typeface="Letter-join Air No-lead 8" panose="02000805000000020003" pitchFamily="2" charset="0"/>
            </a:endParaRPr>
          </a:p>
        </p:txBody>
      </p:sp>
    </p:spTree>
    <p:extLst>
      <p:ext uri="{BB962C8B-B14F-4D97-AF65-F5344CB8AC3E}">
        <p14:creationId xmlns:p14="http://schemas.microsoft.com/office/powerpoint/2010/main" val="246961021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077807" y="453054"/>
            <a:ext cx="9601200" cy="1485900"/>
          </a:xfrm>
        </p:spPr>
        <p:txBody>
          <a:bodyPr>
            <a:normAutofit/>
          </a:bodyPr>
          <a:lstStyle/>
          <a:p>
            <a:r>
              <a:rPr lang="en-US" sz="2800" b="1" dirty="0">
                <a:latin typeface="Letter-join Air No-lead 8" panose="02000805000000020003" pitchFamily="2" charset="0"/>
              </a:rPr>
              <a:t>Phonics Screening Check</a:t>
            </a:r>
            <a:br>
              <a:rPr lang="en-US" sz="2800" b="1" dirty="0">
                <a:latin typeface="Letter-join Air No-lead 8" panose="02000805000000020003" pitchFamily="2" charset="0"/>
              </a:rPr>
            </a:br>
            <a:r>
              <a:rPr lang="en-US" sz="2800" b="1" dirty="0">
                <a:latin typeface="Letter-join Air No-lead 8" panose="02000805000000020003" pitchFamily="2" charset="0"/>
              </a:rPr>
              <a:t>June </a:t>
            </a:r>
            <a:r>
              <a:rPr lang="en-US" sz="2800" b="1" dirty="0">
                <a:latin typeface="Calibri Light" panose="020F0302020204030204" pitchFamily="34" charset="0"/>
                <a:ea typeface="Calibri Light" panose="020F0302020204030204" pitchFamily="34" charset="0"/>
                <a:cs typeface="Calibri Light" panose="020F0302020204030204" pitchFamily="34" charset="0"/>
              </a:rPr>
              <a:t>2027</a:t>
            </a:r>
            <a:endParaRPr lang="en-US" sz="28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5" name="Rectangle 4">
            <a:extLst>
              <a:ext uri="{FF2B5EF4-FFF2-40B4-BE49-F238E27FC236}">
                <a16:creationId xmlns:a16="http://schemas.microsoft.com/office/drawing/2014/main" id="{D8F59AB3-5565-491A-AE1A-DAA86A431CE3}"/>
              </a:ext>
            </a:extLst>
          </p:cNvPr>
          <p:cNvSpPr/>
          <p:nvPr/>
        </p:nvSpPr>
        <p:spPr>
          <a:xfrm>
            <a:off x="1077806" y="1458245"/>
            <a:ext cx="6483974" cy="4801314"/>
          </a:xfrm>
          <a:prstGeom prst="rect">
            <a:avLst/>
          </a:prstGeom>
        </p:spPr>
        <p:txBody>
          <a:bodyPr wrap="square">
            <a:spAutoFit/>
          </a:bodyPr>
          <a:lstStyle/>
          <a:p>
            <a:pPr marL="109220" indent="0">
              <a:spcAft>
                <a:spcPts val="0"/>
              </a:spcAft>
              <a:buNone/>
              <a:defRPr/>
            </a:pPr>
            <a:r>
              <a:rPr lang="en-GB" b="1" dirty="0">
                <a:latin typeface="Letter-join Air No-lead 8" panose="02000805000000020003" pitchFamily="50" charset="0"/>
                <a:ea typeface="+mn-lt"/>
                <a:cs typeface="+mn-lt"/>
              </a:rPr>
              <a:t>What is the Phonics Screening Check?</a:t>
            </a:r>
            <a:endParaRPr lang="en-US" b="1" dirty="0">
              <a:latin typeface="Letter-join Air No-lead 8" panose="02000805000000020003" pitchFamily="50" charset="0"/>
              <a:ea typeface="+mn-lt"/>
              <a:cs typeface="+mn-lt"/>
            </a:endParaRPr>
          </a:p>
          <a:p>
            <a:pPr marL="452120" indent="-342900">
              <a:spcAft>
                <a:spcPts val="0"/>
              </a:spcAft>
              <a:defRPr/>
            </a:pPr>
            <a:r>
              <a:rPr lang="en-GB" dirty="0">
                <a:latin typeface="Letter-join Air No-lead 8" panose="02000805000000020003" pitchFamily="50" charset="0"/>
                <a:ea typeface="+mn-lt"/>
                <a:cs typeface="+mn-lt"/>
              </a:rPr>
              <a:t>It is a quick check of your child’s phonics knowledge. </a:t>
            </a:r>
            <a:endParaRPr lang="en-US" dirty="0">
              <a:latin typeface="Letter-join Air No-lead 8" panose="02000805000000020003" pitchFamily="50" charset="0"/>
              <a:ea typeface="+mn-lt"/>
              <a:cs typeface="+mn-lt"/>
            </a:endParaRPr>
          </a:p>
          <a:p>
            <a:pPr marL="452120" indent="-342900">
              <a:spcAft>
                <a:spcPts val="0"/>
              </a:spcAft>
              <a:defRPr/>
            </a:pPr>
            <a:r>
              <a:rPr lang="en-GB" dirty="0">
                <a:latin typeface="Letter-join Air No-lead 8" panose="02000805000000020003" pitchFamily="50" charset="0"/>
                <a:ea typeface="+mn-lt"/>
                <a:cs typeface="+mn-lt"/>
              </a:rPr>
              <a:t>It is </a:t>
            </a:r>
            <a:r>
              <a:rPr lang="en-GB" b="1" dirty="0">
                <a:latin typeface="Letter-join Air No-lead 8" panose="02000805000000020003" pitchFamily="50" charset="0"/>
                <a:ea typeface="+mn-lt"/>
                <a:cs typeface="+mn-lt"/>
              </a:rPr>
              <a:t>not</a:t>
            </a:r>
            <a:r>
              <a:rPr lang="en-GB" dirty="0">
                <a:latin typeface="Letter-join Air No-lead 8" panose="02000805000000020003" pitchFamily="50" charset="0"/>
                <a:ea typeface="+mn-lt"/>
                <a:cs typeface="+mn-lt"/>
              </a:rPr>
              <a:t> designed to create any stress or anxiety for your child.</a:t>
            </a:r>
            <a:endParaRPr lang="en-GB" dirty="0">
              <a:latin typeface="Letter-join Air No-lead 8" panose="02000805000000020003" pitchFamily="50" charset="0"/>
            </a:endParaRPr>
          </a:p>
          <a:p>
            <a:pPr marL="452120" indent="-342900">
              <a:spcAft>
                <a:spcPts val="0"/>
              </a:spcAft>
              <a:defRPr/>
            </a:pPr>
            <a:r>
              <a:rPr lang="en-US" altLang="en-US" dirty="0">
                <a:latin typeface="Letter-join Air No-lead 8" panose="02000805000000020003" pitchFamily="50" charset="0"/>
                <a:ea typeface="+mn-lt"/>
                <a:cs typeface="+mn-lt"/>
              </a:rPr>
              <a:t>It assesses decoding skills using phonics.</a:t>
            </a:r>
            <a:endParaRPr lang="en-GB" dirty="0">
              <a:latin typeface="Letter-join Air No-lead 8" panose="02000805000000020003" pitchFamily="50" charset="0"/>
            </a:endParaRPr>
          </a:p>
          <a:p>
            <a:pPr marL="452120" indent="-342900">
              <a:spcAft>
                <a:spcPts val="0"/>
              </a:spcAft>
              <a:defRPr/>
            </a:pPr>
            <a:r>
              <a:rPr lang="en-US" altLang="en-US" dirty="0">
                <a:latin typeface="Letter-join Air No-lead 8" panose="02000805000000020003" pitchFamily="50" charset="0"/>
                <a:ea typeface="+mn-lt"/>
                <a:cs typeface="+mn-lt"/>
              </a:rPr>
              <a:t>It consists of 40 words (20 real words, </a:t>
            </a:r>
            <a:br>
              <a:rPr lang="en-US" altLang="en-US" dirty="0">
                <a:latin typeface="Letter-join Air No-lead 8" panose="02000805000000020003" pitchFamily="50" charset="0"/>
                <a:ea typeface="+mn-lt"/>
                <a:cs typeface="+mn-lt"/>
              </a:rPr>
            </a:br>
            <a:r>
              <a:rPr lang="en-US" altLang="en-US" dirty="0">
                <a:latin typeface="Letter-join Air No-lead 8" panose="02000805000000020003" pitchFamily="50" charset="0"/>
                <a:ea typeface="+mn-lt"/>
                <a:cs typeface="+mn-lt"/>
              </a:rPr>
              <a:t>20 ‘alien words’).</a:t>
            </a:r>
            <a:endParaRPr lang="en-GB" dirty="0">
              <a:latin typeface="Letter-join Air No-lead 8" panose="02000805000000020003" pitchFamily="50" charset="0"/>
            </a:endParaRPr>
          </a:p>
          <a:p>
            <a:pPr marL="109220" indent="0">
              <a:spcAft>
                <a:spcPts val="0"/>
              </a:spcAft>
              <a:buNone/>
              <a:defRPr/>
            </a:pPr>
            <a:r>
              <a:rPr lang="en-US" altLang="en-US" dirty="0">
                <a:latin typeface="Letter-join Air No-lead 8" panose="02000805000000020003" pitchFamily="50" charset="0"/>
                <a:ea typeface="+mn-lt"/>
                <a:cs typeface="+mn-lt"/>
              </a:rPr>
              <a:t>If children do not achieve the required score in Year 1, they will retake the screening at the end of Year 2.</a:t>
            </a:r>
          </a:p>
          <a:p>
            <a:pPr marL="109220" indent="0">
              <a:spcAft>
                <a:spcPts val="0"/>
              </a:spcAft>
              <a:buNone/>
              <a:defRPr/>
            </a:pPr>
            <a:endParaRPr lang="en-US" dirty="0">
              <a:latin typeface="Letter-join Air No-lead 8" panose="02000805000000020003" pitchFamily="50" charset="0"/>
              <a:ea typeface="+mn-lt"/>
              <a:cs typeface="+mn-lt"/>
            </a:endParaRPr>
          </a:p>
          <a:p>
            <a:pPr marL="109220" indent="0">
              <a:spcAft>
                <a:spcPts val="0"/>
              </a:spcAft>
              <a:buNone/>
              <a:defRPr/>
            </a:pPr>
            <a:r>
              <a:rPr lang="en-US" dirty="0">
                <a:latin typeface="Letter-join Air No-lead 8" panose="02000805000000020003" pitchFamily="50" charset="0"/>
                <a:ea typeface="+mn-lt"/>
                <a:cs typeface="+mn-lt"/>
              </a:rPr>
              <a:t>The pass mark in 2026 was 31.</a:t>
            </a:r>
          </a:p>
          <a:p>
            <a:pPr marL="109220" indent="0">
              <a:spcAft>
                <a:spcPts val="0"/>
              </a:spcAft>
              <a:buNone/>
              <a:defRPr/>
            </a:pPr>
            <a:endParaRPr lang="en-US" dirty="0">
              <a:latin typeface="Letter-join Air No-lead 8" panose="02000805000000020003" pitchFamily="50" charset="0"/>
              <a:ea typeface="+mn-lt"/>
              <a:cs typeface="+mn-lt"/>
            </a:endParaRPr>
          </a:p>
          <a:p>
            <a:pPr marL="109220" indent="0">
              <a:spcAft>
                <a:spcPts val="0"/>
              </a:spcAft>
              <a:buNone/>
              <a:defRPr/>
            </a:pPr>
            <a:r>
              <a:rPr lang="en-US" dirty="0">
                <a:latin typeface="Letter-join Air No-lead 8" panose="02000805000000020003" pitchFamily="50" charset="0"/>
                <a:ea typeface="+mn-lt"/>
                <a:cs typeface="+mn-lt"/>
              </a:rPr>
              <a:t>Your child will complete 3 practice papers throughout the year, these will be sent home for you to be kept fully up to date in your child’s progress.</a:t>
            </a:r>
          </a:p>
          <a:p>
            <a:pPr marL="109220" indent="0">
              <a:spcAft>
                <a:spcPts val="0"/>
              </a:spcAft>
              <a:buNone/>
              <a:defRPr/>
            </a:pPr>
            <a:endParaRPr lang="en-US" dirty="0">
              <a:latin typeface="Letter-join Air No-lead 8" panose="02000805000000020003" pitchFamily="50" charset="0"/>
              <a:ea typeface="+mn-lt"/>
              <a:cs typeface="+mn-lt"/>
            </a:endParaRPr>
          </a:p>
          <a:p>
            <a:pPr marL="109220" indent="0">
              <a:spcAft>
                <a:spcPts val="0"/>
              </a:spcAft>
              <a:buNone/>
              <a:defRPr/>
            </a:pPr>
            <a:endParaRPr lang="en-GB" dirty="0">
              <a:latin typeface="Letter-join Air No-lead 8" panose="02000805000000020003" pitchFamily="50" charset="0"/>
            </a:endParaRPr>
          </a:p>
        </p:txBody>
      </p:sp>
      <p:pic>
        <p:nvPicPr>
          <p:cNvPr id="6" name="Picture 5">
            <a:extLst>
              <a:ext uri="{FF2B5EF4-FFF2-40B4-BE49-F238E27FC236}">
                <a16:creationId xmlns:a16="http://schemas.microsoft.com/office/drawing/2014/main" id="{D581A19B-DE32-4B86-9BE5-CAE51BE1F47D}"/>
              </a:ext>
            </a:extLst>
          </p:cNvPr>
          <p:cNvPicPr>
            <a:picLocks noChangeAspect="1"/>
          </p:cNvPicPr>
          <p:nvPr/>
        </p:nvPicPr>
        <p:blipFill>
          <a:blip r:embed="rId2"/>
          <a:stretch>
            <a:fillRect/>
          </a:stretch>
        </p:blipFill>
        <p:spPr>
          <a:xfrm>
            <a:off x="7976742" y="380216"/>
            <a:ext cx="3841155" cy="3277384"/>
          </a:xfrm>
          <a:prstGeom prst="rect">
            <a:avLst/>
          </a:prstGeom>
        </p:spPr>
      </p:pic>
    </p:spTree>
    <p:extLst>
      <p:ext uri="{BB962C8B-B14F-4D97-AF65-F5344CB8AC3E}">
        <p14:creationId xmlns:p14="http://schemas.microsoft.com/office/powerpoint/2010/main" val="3227724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077807" y="453054"/>
            <a:ext cx="9601200" cy="1485900"/>
          </a:xfrm>
        </p:spPr>
        <p:txBody>
          <a:bodyPr>
            <a:normAutofit/>
          </a:bodyPr>
          <a:lstStyle/>
          <a:p>
            <a:r>
              <a:rPr lang="en-US" sz="2800" b="1" dirty="0">
                <a:latin typeface="Letter-join Air No-lead 8" panose="02000805000000020003" pitchFamily="2" charset="0"/>
              </a:rPr>
              <a:t>Phonics – Parent/</a:t>
            </a:r>
            <a:r>
              <a:rPr lang="en-US" sz="2800" b="1" dirty="0" err="1">
                <a:latin typeface="Letter-join Air No-lead 8" panose="02000805000000020003" pitchFamily="2" charset="0"/>
              </a:rPr>
              <a:t>Carer</a:t>
            </a:r>
            <a:r>
              <a:rPr lang="en-US" sz="2800" b="1" dirty="0">
                <a:latin typeface="Letter-join Air No-lead 8" panose="02000805000000020003" pitchFamily="2" charset="0"/>
              </a:rPr>
              <a:t> Support</a:t>
            </a:r>
            <a:endParaRPr lang="en-US" sz="2800" dirty="0">
              <a:latin typeface="Calibri Light" panose="020F0302020204030204" pitchFamily="34" charset="0"/>
              <a:ea typeface="Calibri Light" panose="020F0302020204030204" pitchFamily="34" charset="0"/>
              <a:cs typeface="Calibri Light" panose="020F0302020204030204" pitchFamily="34" charset="0"/>
            </a:endParaRPr>
          </a:p>
        </p:txBody>
      </p:sp>
      <p:sp>
        <p:nvSpPr>
          <p:cNvPr id="5" name="Rectangle 4">
            <a:extLst>
              <a:ext uri="{FF2B5EF4-FFF2-40B4-BE49-F238E27FC236}">
                <a16:creationId xmlns:a16="http://schemas.microsoft.com/office/drawing/2014/main" id="{D8F59AB3-5565-491A-AE1A-DAA86A431CE3}"/>
              </a:ext>
            </a:extLst>
          </p:cNvPr>
          <p:cNvSpPr/>
          <p:nvPr/>
        </p:nvSpPr>
        <p:spPr>
          <a:xfrm>
            <a:off x="1077806" y="1458245"/>
            <a:ext cx="5877798" cy="3970318"/>
          </a:xfrm>
          <a:prstGeom prst="rect">
            <a:avLst/>
          </a:prstGeom>
        </p:spPr>
        <p:txBody>
          <a:bodyPr wrap="square">
            <a:spAutoFit/>
          </a:bodyPr>
          <a:lstStyle/>
          <a:p>
            <a:pPr marL="109220" indent="0">
              <a:spcAft>
                <a:spcPts val="0"/>
              </a:spcAft>
              <a:buNone/>
              <a:defRPr/>
            </a:pPr>
            <a:r>
              <a:rPr lang="en-GB" dirty="0">
                <a:latin typeface="Letter-join Air No-lead 8" panose="02000805000000020003" pitchFamily="50" charset="0"/>
              </a:rPr>
              <a:t>The ‘For Parents’ section of the Little </a:t>
            </a:r>
            <a:r>
              <a:rPr lang="en-GB" dirty="0" err="1">
                <a:latin typeface="Letter-join Air No-lead 8" panose="02000805000000020003" pitchFamily="50" charset="0"/>
              </a:rPr>
              <a:t>Wandle</a:t>
            </a:r>
            <a:r>
              <a:rPr lang="en-GB" dirty="0">
                <a:latin typeface="Letter-join Air No-lead 8" panose="02000805000000020003" pitchFamily="50" charset="0"/>
              </a:rPr>
              <a:t> website is extremely helpful in supporting your child.</a:t>
            </a:r>
          </a:p>
          <a:p>
            <a:pPr marL="109220" indent="0">
              <a:spcAft>
                <a:spcPts val="0"/>
              </a:spcAft>
              <a:buNone/>
              <a:defRPr/>
            </a:pPr>
            <a:endParaRPr lang="en-GB" dirty="0">
              <a:latin typeface="Letter-join Air No-lead 8" panose="02000805000000020003" pitchFamily="50" charset="0"/>
            </a:endParaRPr>
          </a:p>
          <a:p>
            <a:pPr marL="109220" indent="0">
              <a:spcAft>
                <a:spcPts val="0"/>
              </a:spcAft>
              <a:buNone/>
              <a:defRPr/>
            </a:pPr>
            <a:r>
              <a:rPr lang="en-GB" dirty="0">
                <a:latin typeface="Letter-join Air No-lead 8" panose="02000805000000020003" pitchFamily="50" charset="0"/>
              </a:rPr>
              <a:t>The resources on this page will help you support your child with saying their sounds and writing their letters. There are also some useful videos so you can see how they are taught at school and feel confident about supporting their reading at home.</a:t>
            </a:r>
          </a:p>
          <a:p>
            <a:pPr marL="109220" indent="0">
              <a:spcAft>
                <a:spcPts val="0"/>
              </a:spcAft>
              <a:buNone/>
              <a:defRPr/>
            </a:pPr>
            <a:endParaRPr lang="en-GB" dirty="0">
              <a:latin typeface="Letter-join Air No-lead 8" panose="02000805000000020003" pitchFamily="50" charset="0"/>
              <a:ea typeface="+mn-lt"/>
              <a:cs typeface="+mn-lt"/>
            </a:endParaRPr>
          </a:p>
          <a:p>
            <a:pPr marL="109220" indent="0">
              <a:spcAft>
                <a:spcPts val="0"/>
              </a:spcAft>
              <a:buNone/>
              <a:defRPr/>
            </a:pPr>
            <a:r>
              <a:rPr lang="en-GB" dirty="0">
                <a:latin typeface="Letter-join Air No-lead 8" panose="02000805000000020003" pitchFamily="50" charset="0"/>
                <a:ea typeface="+mn-lt"/>
                <a:cs typeface="+mn-lt"/>
              </a:rPr>
              <a:t>You can buy the Little </a:t>
            </a:r>
            <a:r>
              <a:rPr lang="en-GB" dirty="0" err="1">
                <a:latin typeface="Letter-join Air No-lead 8" panose="02000805000000020003" pitchFamily="50" charset="0"/>
                <a:ea typeface="+mn-lt"/>
                <a:cs typeface="+mn-lt"/>
              </a:rPr>
              <a:t>Wandle</a:t>
            </a:r>
            <a:r>
              <a:rPr lang="en-GB" dirty="0">
                <a:latin typeface="Letter-join Air No-lead 8" panose="02000805000000020003" pitchFamily="50" charset="0"/>
                <a:ea typeface="+mn-lt"/>
                <a:cs typeface="+mn-lt"/>
              </a:rPr>
              <a:t> Phase 5 flashcards on Amazon.</a:t>
            </a:r>
            <a:endParaRPr lang="en-US" dirty="0">
              <a:latin typeface="Letter-join Air No-lead 8" panose="02000805000000020003" pitchFamily="50" charset="0"/>
              <a:ea typeface="+mn-lt"/>
              <a:cs typeface="+mn-lt"/>
            </a:endParaRPr>
          </a:p>
          <a:p>
            <a:pPr marL="109220" indent="0">
              <a:spcAft>
                <a:spcPts val="0"/>
              </a:spcAft>
              <a:buNone/>
              <a:defRPr/>
            </a:pPr>
            <a:endParaRPr lang="en-GB" dirty="0">
              <a:latin typeface="Letter-join Air No-lead 8" panose="02000805000000020003" pitchFamily="50" charset="0"/>
            </a:endParaRPr>
          </a:p>
        </p:txBody>
      </p:sp>
      <p:pic>
        <p:nvPicPr>
          <p:cNvPr id="3" name="Picture 2">
            <a:extLst>
              <a:ext uri="{FF2B5EF4-FFF2-40B4-BE49-F238E27FC236}">
                <a16:creationId xmlns:a16="http://schemas.microsoft.com/office/drawing/2014/main" id="{73249895-6A8C-44F3-AD5F-C103745CDDCB}"/>
              </a:ext>
            </a:extLst>
          </p:cNvPr>
          <p:cNvPicPr>
            <a:picLocks noChangeAspect="1"/>
          </p:cNvPicPr>
          <p:nvPr/>
        </p:nvPicPr>
        <p:blipFill rotWithShape="1">
          <a:blip r:embed="rId2"/>
          <a:srcRect l="12174"/>
          <a:stretch/>
        </p:blipFill>
        <p:spPr>
          <a:xfrm>
            <a:off x="8763856" y="1458245"/>
            <a:ext cx="2794130" cy="2397132"/>
          </a:xfrm>
          <a:prstGeom prst="rect">
            <a:avLst/>
          </a:prstGeom>
        </p:spPr>
      </p:pic>
    </p:spTree>
    <p:extLst>
      <p:ext uri="{BB962C8B-B14F-4D97-AF65-F5344CB8AC3E}">
        <p14:creationId xmlns:p14="http://schemas.microsoft.com/office/powerpoint/2010/main" val="10022381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077807" y="453054"/>
            <a:ext cx="9601200" cy="1485900"/>
          </a:xfrm>
        </p:spPr>
        <p:txBody>
          <a:bodyPr>
            <a:normAutofit/>
          </a:bodyPr>
          <a:lstStyle/>
          <a:p>
            <a:r>
              <a:rPr lang="en-US" sz="2800" b="1" dirty="0">
                <a:latin typeface="Letter-join Air No-lead 8" panose="02000805000000020003" pitchFamily="2" charset="0"/>
              </a:rPr>
              <a:t>Reading Year 1</a:t>
            </a:r>
            <a:endParaRPr lang="en-US" sz="2800" dirty="0">
              <a:latin typeface="Letter-join Air No-lead 8" panose="02000805000000020003" pitchFamily="2" charset="0"/>
            </a:endParaRPr>
          </a:p>
        </p:txBody>
      </p:sp>
      <p:sp>
        <p:nvSpPr>
          <p:cNvPr id="4" name="Rectangle 1">
            <a:extLst>
              <a:ext uri="{FF2B5EF4-FFF2-40B4-BE49-F238E27FC236}">
                <a16:creationId xmlns:a16="http://schemas.microsoft.com/office/drawing/2014/main" id="{B83EA029-2338-4D3A-C880-76FE8807C382}"/>
              </a:ext>
            </a:extLst>
          </p:cNvPr>
          <p:cNvSpPr>
            <a:spLocks noChangeArrowheads="1"/>
          </p:cNvSpPr>
          <p:nvPr/>
        </p:nvSpPr>
        <p:spPr bwMode="auto">
          <a:xfrm>
            <a:off x="1077807" y="1196004"/>
            <a:ext cx="6634958"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l"/>
            <a:r>
              <a:rPr lang="en-GB" dirty="0">
                <a:latin typeface="Letter-join Air No-lead 8" panose="02000805000000020003" pitchFamily="2" charset="0"/>
              </a:rPr>
              <a:t>Early Reading is taught through reading practice sessions </a:t>
            </a:r>
            <a:r>
              <a:rPr lang="en-GB" dirty="0">
                <a:solidFill>
                  <a:srgbClr val="7030A0"/>
                </a:solidFill>
                <a:latin typeface="Letter-join Air No-lead 8" panose="02000805000000020003" pitchFamily="2" charset="0"/>
              </a:rPr>
              <a:t>3 times a week</a:t>
            </a:r>
            <a:r>
              <a:rPr lang="en-GB" dirty="0">
                <a:latin typeface="Letter-join Air No-lead 8" panose="02000805000000020003" pitchFamily="2" charset="0"/>
              </a:rPr>
              <a:t>. </a:t>
            </a:r>
          </a:p>
          <a:p>
            <a:pPr algn="l"/>
            <a:endParaRPr lang="en-GB" dirty="0">
              <a:latin typeface="Letter-join Air No-lead 8" panose="02000805000000020003" pitchFamily="2" charset="0"/>
            </a:endParaRPr>
          </a:p>
          <a:p>
            <a:pPr algn="l"/>
            <a:r>
              <a:rPr lang="en-GB" dirty="0">
                <a:latin typeface="Letter-join Air No-lead 8" panose="02000805000000020003" pitchFamily="2" charset="0"/>
              </a:rPr>
              <a:t>Books are used which match children’s secure phonic knowledge. </a:t>
            </a:r>
          </a:p>
          <a:p>
            <a:pPr algn="l"/>
            <a:endParaRPr lang="en-GB" dirty="0">
              <a:latin typeface="Letter-join Air No-lead 8" panose="02000805000000020003" pitchFamily="2" charset="0"/>
            </a:endParaRPr>
          </a:p>
          <a:p>
            <a:pPr algn="l"/>
            <a:r>
              <a:rPr lang="en-GB" dirty="0">
                <a:latin typeface="Letter-join Air No-lead 8" panose="02000805000000020003" pitchFamily="2" charset="0"/>
              </a:rPr>
              <a:t>The reading practice sessions have been designed to focus on 3 key reading skills: </a:t>
            </a:r>
          </a:p>
          <a:p>
            <a:pPr marL="342900" indent="-342900" algn="l">
              <a:buAutoNum type="arabicPeriod"/>
            </a:pPr>
            <a:r>
              <a:rPr lang="en-GB" sz="2200" b="1" dirty="0">
                <a:solidFill>
                  <a:schemeClr val="accent1">
                    <a:lumMod val="50000"/>
                  </a:schemeClr>
                </a:solidFill>
                <a:latin typeface="Letter-join Air No-lead 8" panose="02000805000000020003" pitchFamily="2" charset="0"/>
              </a:rPr>
              <a:t>decoding</a:t>
            </a:r>
            <a:r>
              <a:rPr lang="en-GB" sz="2200" b="1" dirty="0">
                <a:latin typeface="Letter-join Air No-lead 8" panose="02000805000000020003" pitchFamily="2" charset="0"/>
              </a:rPr>
              <a:t> (applying strategies to read)</a:t>
            </a:r>
          </a:p>
          <a:p>
            <a:pPr marL="342900" indent="-342900" algn="l">
              <a:buAutoNum type="arabicPeriod"/>
            </a:pPr>
            <a:r>
              <a:rPr lang="en-GB" sz="2200" b="1" dirty="0">
                <a:solidFill>
                  <a:schemeClr val="accent1">
                    <a:lumMod val="50000"/>
                  </a:schemeClr>
                </a:solidFill>
                <a:latin typeface="Letter-join Air No-lead 8" panose="02000805000000020003" pitchFamily="2" charset="0"/>
              </a:rPr>
              <a:t>prosody</a:t>
            </a:r>
            <a:r>
              <a:rPr lang="en-GB" sz="2200" b="1" dirty="0">
                <a:latin typeface="Letter-join Air No-lead 8" panose="02000805000000020003" pitchFamily="2" charset="0"/>
              </a:rPr>
              <a:t> (reading with expression)</a:t>
            </a:r>
          </a:p>
          <a:p>
            <a:pPr marL="342900" indent="-342900" algn="l">
              <a:buAutoNum type="arabicPeriod"/>
            </a:pPr>
            <a:r>
              <a:rPr lang="en-GB" sz="2200" b="1" dirty="0">
                <a:solidFill>
                  <a:schemeClr val="accent1">
                    <a:lumMod val="50000"/>
                  </a:schemeClr>
                </a:solidFill>
                <a:latin typeface="Letter-join Air No-lead 8" panose="02000805000000020003" pitchFamily="2" charset="0"/>
              </a:rPr>
              <a:t>comprehension</a:t>
            </a:r>
            <a:r>
              <a:rPr lang="en-GB" sz="2200" b="1" dirty="0">
                <a:latin typeface="Letter-join Air No-lead 8" panose="02000805000000020003" pitchFamily="2" charset="0"/>
              </a:rPr>
              <a:t> (understanding the text)</a:t>
            </a:r>
            <a:endParaRPr lang="en-US" altLang="en-US" sz="2200" b="1" dirty="0">
              <a:solidFill>
                <a:srgbClr val="000000"/>
              </a:solidFill>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r>
              <a:rPr lang="en-US" altLang="en-US" dirty="0">
                <a:solidFill>
                  <a:srgbClr val="000000"/>
                </a:solidFill>
                <a:latin typeface="Letter-join Air No-lead 8" panose="02000805000000020003" pitchFamily="2" charset="0"/>
              </a:rPr>
              <a:t>On the 3</a:t>
            </a:r>
            <a:r>
              <a:rPr lang="en-US" altLang="en-US" baseline="30000" dirty="0">
                <a:solidFill>
                  <a:srgbClr val="000000"/>
                </a:solidFill>
                <a:latin typeface="Letter-join Air No-lead 8" panose="02000805000000020003" pitchFamily="2" charset="0"/>
              </a:rPr>
              <a:t>rd</a:t>
            </a:r>
            <a:r>
              <a:rPr lang="en-US" altLang="en-US" dirty="0">
                <a:solidFill>
                  <a:srgbClr val="000000"/>
                </a:solidFill>
                <a:latin typeface="Letter-join Air No-lead 8" panose="02000805000000020003" pitchFamily="2" charset="0"/>
              </a:rPr>
              <a:t> read, an adult will stamp in your child’s reading record and write their next steps. </a:t>
            </a:r>
            <a:r>
              <a:rPr lang="en-US" altLang="en-US" u="sng" dirty="0">
                <a:solidFill>
                  <a:srgbClr val="000000"/>
                </a:solidFill>
                <a:latin typeface="Letter-join Air No-lead 8" panose="02000805000000020003" pitchFamily="2" charset="0"/>
              </a:rPr>
              <a:t>Please look at this to support your child’s reading. </a:t>
            </a:r>
            <a:endParaRPr kumimoji="0" lang="en-US" altLang="en-US" b="0" i="0" u="sng" strike="noStrike" cap="none" normalizeH="0" baseline="0" dirty="0">
              <a:ln>
                <a:noFill/>
              </a:ln>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Letter-join Air No-lead 8" panose="02000805000000020003" pitchFamily="2" charset="0"/>
            </a:endParaRPr>
          </a:p>
        </p:txBody>
      </p:sp>
      <p:sp>
        <p:nvSpPr>
          <p:cNvPr id="5" name="TextBox 4">
            <a:extLst>
              <a:ext uri="{FF2B5EF4-FFF2-40B4-BE49-F238E27FC236}">
                <a16:creationId xmlns:a16="http://schemas.microsoft.com/office/drawing/2014/main" id="{7DDB65D6-0A40-6F7E-BBB3-7617FE33DCAE}"/>
              </a:ext>
            </a:extLst>
          </p:cNvPr>
          <p:cNvSpPr txBox="1"/>
          <p:nvPr/>
        </p:nvSpPr>
        <p:spPr>
          <a:xfrm>
            <a:off x="1161459" y="6081780"/>
            <a:ext cx="7699512" cy="646331"/>
          </a:xfrm>
          <a:prstGeom prst="rect">
            <a:avLst/>
          </a:prstGeom>
          <a:noFill/>
          <a:ln>
            <a:solidFill>
              <a:schemeClr val="tx1"/>
            </a:solidFill>
          </a:ln>
        </p:spPr>
        <p:txBody>
          <a:bodyPr wrap="square">
            <a:spAutoFit/>
          </a:bodyPr>
          <a:lstStyle/>
          <a:p>
            <a:r>
              <a:rPr lang="en-GB" dirty="0">
                <a:solidFill>
                  <a:srgbClr val="7030A0"/>
                </a:solidFill>
                <a:latin typeface="Letter-join Air No-lead 8" panose="02000805000000020003" pitchFamily="2" charset="0"/>
              </a:rPr>
              <a:t>Where children need additional support within reading, students will receive additional 1:1 reading sessions.</a:t>
            </a:r>
            <a:endParaRPr lang="en-US" dirty="0">
              <a:solidFill>
                <a:srgbClr val="7030A0"/>
              </a:solidFill>
              <a:latin typeface="Letter-join Air No-lead 8" panose="02000805000000020003" pitchFamily="2" charset="0"/>
            </a:endParaRPr>
          </a:p>
        </p:txBody>
      </p:sp>
      <p:pic>
        <p:nvPicPr>
          <p:cNvPr id="6146" name="Picture 2" descr="Wrington CofE Primary School - English - Reading">
            <a:extLst>
              <a:ext uri="{FF2B5EF4-FFF2-40B4-BE49-F238E27FC236}">
                <a16:creationId xmlns:a16="http://schemas.microsoft.com/office/drawing/2014/main" id="{801A5C74-1B11-0C7B-7531-F95C4B206AD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13868" y="291999"/>
            <a:ext cx="4186274" cy="2794299"/>
          </a:xfrm>
          <a:prstGeom prst="rect">
            <a:avLst/>
          </a:prstGeom>
          <a:noFill/>
          <a:extLst>
            <a:ext uri="{909E8E84-426E-40DD-AFC4-6F175D3DCCD1}">
              <a14:hiddenFill xmlns:a14="http://schemas.microsoft.com/office/drawing/2010/main">
                <a:solidFill>
                  <a:srgbClr val="FFFFFF"/>
                </a:solidFill>
              </a14:hiddenFill>
            </a:ext>
          </a:extLst>
        </p:spPr>
      </p:pic>
      <p:pic>
        <p:nvPicPr>
          <p:cNvPr id="6148" name="Picture 4" descr="Little Wandle | Oulton First School">
            <a:extLst>
              <a:ext uri="{FF2B5EF4-FFF2-40B4-BE49-F238E27FC236}">
                <a16:creationId xmlns:a16="http://schemas.microsoft.com/office/drawing/2014/main" id="{B3FA3C81-B59F-5F7D-14B2-8AA7DF7FAA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62823" y="3335110"/>
            <a:ext cx="3888363" cy="24978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29023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077807" y="464587"/>
            <a:ext cx="9601200" cy="1485900"/>
          </a:xfrm>
        </p:spPr>
        <p:txBody>
          <a:bodyPr>
            <a:normAutofit/>
          </a:bodyPr>
          <a:lstStyle/>
          <a:p>
            <a:r>
              <a:rPr lang="en-US" sz="2800" b="1" dirty="0">
                <a:latin typeface="Letter-join Air No-lead 8" panose="02000805000000020003" pitchFamily="2" charset="0"/>
              </a:rPr>
              <a:t>Homework- Reading</a:t>
            </a:r>
            <a:br>
              <a:rPr lang="en-US" sz="2800" b="1" dirty="0">
                <a:latin typeface="Letter-join Air No-lead 8" panose="02000805000000020003" pitchFamily="2" charset="0"/>
              </a:rPr>
            </a:br>
            <a:br>
              <a:rPr lang="en-US" sz="2800" b="1" dirty="0">
                <a:latin typeface="Letter-join Air No-lead 8" panose="02000805000000020003" pitchFamily="2" charset="0"/>
              </a:rPr>
            </a:br>
            <a:endParaRPr lang="en-US" sz="2800" dirty="0">
              <a:latin typeface="Letter-join Air No-lead 8" panose="02000805000000020003" pitchFamily="2" charset="0"/>
            </a:endParaRPr>
          </a:p>
        </p:txBody>
      </p:sp>
      <p:sp>
        <p:nvSpPr>
          <p:cNvPr id="4" name="Rectangle 1">
            <a:extLst>
              <a:ext uri="{FF2B5EF4-FFF2-40B4-BE49-F238E27FC236}">
                <a16:creationId xmlns:a16="http://schemas.microsoft.com/office/drawing/2014/main" id="{B83EA029-2338-4D3A-C880-76FE8807C382}"/>
              </a:ext>
            </a:extLst>
          </p:cNvPr>
          <p:cNvSpPr>
            <a:spLocks noChangeArrowheads="1"/>
          </p:cNvSpPr>
          <p:nvPr/>
        </p:nvSpPr>
        <p:spPr bwMode="auto">
          <a:xfrm>
            <a:off x="1077807" y="1526836"/>
            <a:ext cx="5521776" cy="4401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l"/>
            <a:r>
              <a:rPr lang="en-GB" sz="2000" b="0" i="0" dirty="0">
                <a:solidFill>
                  <a:srgbClr val="000000"/>
                </a:solidFill>
                <a:effectLst/>
                <a:latin typeface="Letter-join Air No-lead 8" panose="02000805000000020003" pitchFamily="2" charset="0"/>
              </a:rPr>
              <a:t>Children will be given one </a:t>
            </a:r>
            <a:r>
              <a:rPr lang="en-GB" sz="2000" b="1" i="0" dirty="0">
                <a:solidFill>
                  <a:srgbClr val="000000"/>
                </a:solidFill>
                <a:effectLst/>
                <a:latin typeface="Letter-join Air No-lead 8" panose="02000805000000020003" pitchFamily="2" charset="0"/>
              </a:rPr>
              <a:t>decodable book </a:t>
            </a:r>
            <a:r>
              <a:rPr lang="en-GB" sz="2000" b="0" i="0" dirty="0">
                <a:solidFill>
                  <a:srgbClr val="000000"/>
                </a:solidFill>
                <a:effectLst/>
                <a:latin typeface="Letter-join Air No-lead 8" panose="02000805000000020003" pitchFamily="2" charset="0"/>
              </a:rPr>
              <a:t>to read to an adult and a </a:t>
            </a:r>
            <a:r>
              <a:rPr lang="en-GB" sz="2000" b="1" i="0" dirty="0">
                <a:solidFill>
                  <a:srgbClr val="000000"/>
                </a:solidFill>
                <a:effectLst/>
                <a:latin typeface="Letter-join Air No-lead 8" panose="02000805000000020003" pitchFamily="2" charset="0"/>
              </a:rPr>
              <a:t>physical book</a:t>
            </a:r>
            <a:r>
              <a:rPr lang="en-GB" sz="2000" b="0" i="0" dirty="0">
                <a:solidFill>
                  <a:srgbClr val="000000"/>
                </a:solidFill>
                <a:effectLst/>
                <a:latin typeface="Letter-join Air No-lead 8" panose="02000805000000020003" pitchFamily="2" charset="0"/>
              </a:rPr>
              <a:t> to be read to by an adult. </a:t>
            </a:r>
          </a:p>
          <a:p>
            <a:pPr algn="l"/>
            <a:endParaRPr lang="en-GB" sz="2000" dirty="0">
              <a:solidFill>
                <a:srgbClr val="000000"/>
              </a:solidFill>
              <a:latin typeface="Letter-join Air No-lead 8" panose="02000805000000020003" pitchFamily="2" charset="0"/>
            </a:endParaRPr>
          </a:p>
          <a:p>
            <a:pPr algn="l"/>
            <a:r>
              <a:rPr lang="en-GB" sz="2000" b="0" i="0" dirty="0">
                <a:solidFill>
                  <a:srgbClr val="000000"/>
                </a:solidFill>
                <a:effectLst/>
                <a:latin typeface="Letter-join Air No-lead 8" panose="02000805000000020003" pitchFamily="2" charset="0"/>
              </a:rPr>
              <a:t>The first book will be matched to their phonic ability and will be sent home every Friday.</a:t>
            </a:r>
          </a:p>
          <a:p>
            <a:pPr algn="l"/>
            <a:endParaRPr lang="en-GB" sz="2000" dirty="0">
              <a:solidFill>
                <a:srgbClr val="000000"/>
              </a:solidFill>
              <a:latin typeface="Letter-join Air No-lead 8" panose="02000805000000020003" pitchFamily="2" charset="0"/>
            </a:endParaRPr>
          </a:p>
          <a:p>
            <a:pPr algn="l"/>
            <a:r>
              <a:rPr lang="en-GB" sz="2000" dirty="0">
                <a:solidFill>
                  <a:srgbClr val="000000"/>
                </a:solidFill>
                <a:latin typeface="Letter-join Air No-lead 8" panose="02000805000000020003" pitchFamily="2" charset="0"/>
              </a:rPr>
              <a:t>You </a:t>
            </a:r>
            <a:r>
              <a:rPr lang="en-GB" sz="2000" b="1" u="sng" dirty="0">
                <a:solidFill>
                  <a:srgbClr val="000000"/>
                </a:solidFill>
                <a:latin typeface="Letter-join Air No-lead 8" panose="02000805000000020003" pitchFamily="2" charset="0"/>
              </a:rPr>
              <a:t>must</a:t>
            </a:r>
            <a:r>
              <a:rPr lang="en-GB" sz="2000" dirty="0">
                <a:solidFill>
                  <a:srgbClr val="000000"/>
                </a:solidFill>
                <a:latin typeface="Letter-join Air No-lead 8" panose="02000805000000020003" pitchFamily="2" charset="0"/>
              </a:rPr>
              <a:t> listen to your child read and record your child’s reading three times a week.</a:t>
            </a:r>
            <a:endParaRPr lang="en-GB" sz="2000" b="0" i="0" dirty="0">
              <a:solidFill>
                <a:srgbClr val="000000"/>
              </a:solidFill>
              <a:effectLst/>
              <a:latin typeface="Letter-join Air No-lead 8" panose="02000805000000020003" pitchFamily="2" charset="0"/>
            </a:endParaRPr>
          </a:p>
          <a:p>
            <a:pPr algn="l"/>
            <a:endParaRPr lang="en-GB" dirty="0">
              <a:solidFill>
                <a:srgbClr val="000000"/>
              </a:solidFill>
              <a:latin typeface="Letter-join Air No-lead 8" panose="02000805000000020003" pitchFamily="2" charset="0"/>
            </a:endParaRPr>
          </a:p>
          <a:p>
            <a:br>
              <a:rPr lang="en-GB" dirty="0"/>
            </a:br>
            <a:endParaRPr kumimoji="0" lang="en-US" altLang="en-US" sz="1200" b="0" i="0" u="none" strike="noStrike" cap="none" normalizeH="0" baseline="0" dirty="0">
              <a:ln>
                <a:noFill/>
              </a:ln>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Letter-join Air No-lead 8" panose="02000805000000020003" pitchFamily="2" charset="0"/>
            </a:endParaRPr>
          </a:p>
        </p:txBody>
      </p:sp>
      <p:pic>
        <p:nvPicPr>
          <p:cNvPr id="5" name="Picture 4">
            <a:extLst>
              <a:ext uri="{FF2B5EF4-FFF2-40B4-BE49-F238E27FC236}">
                <a16:creationId xmlns:a16="http://schemas.microsoft.com/office/drawing/2014/main" id="{D89D32C2-7D36-48BA-96CC-C26CE194BA92}"/>
              </a:ext>
            </a:extLst>
          </p:cNvPr>
          <p:cNvPicPr>
            <a:picLocks noChangeAspect="1"/>
          </p:cNvPicPr>
          <p:nvPr/>
        </p:nvPicPr>
        <p:blipFill>
          <a:blip r:embed="rId2"/>
          <a:stretch>
            <a:fillRect/>
          </a:stretch>
        </p:blipFill>
        <p:spPr>
          <a:xfrm>
            <a:off x="7981932" y="1207537"/>
            <a:ext cx="2697075" cy="3198300"/>
          </a:xfrm>
          <a:prstGeom prst="rect">
            <a:avLst/>
          </a:prstGeom>
        </p:spPr>
      </p:pic>
    </p:spTree>
    <p:extLst>
      <p:ext uri="{BB962C8B-B14F-4D97-AF65-F5344CB8AC3E}">
        <p14:creationId xmlns:p14="http://schemas.microsoft.com/office/powerpoint/2010/main" val="20671209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064555" y="160137"/>
            <a:ext cx="9601200" cy="1485900"/>
          </a:xfrm>
        </p:spPr>
        <p:txBody>
          <a:bodyPr>
            <a:normAutofit/>
          </a:bodyPr>
          <a:lstStyle/>
          <a:p>
            <a:r>
              <a:rPr lang="en-US" sz="2800" b="1" dirty="0">
                <a:latin typeface="Letter-join Air No-lead 8" panose="02000805000000020003" pitchFamily="2" charset="0"/>
              </a:rPr>
              <a:t>Homework- Reading</a:t>
            </a:r>
            <a:br>
              <a:rPr lang="en-US" sz="2800" b="1" dirty="0">
                <a:latin typeface="Letter-join Air No-lead 8" panose="02000805000000020003" pitchFamily="2" charset="0"/>
              </a:rPr>
            </a:br>
            <a:br>
              <a:rPr lang="en-US" sz="2800" b="1" dirty="0">
                <a:latin typeface="Letter-join Air No-lead 8" panose="02000805000000020003" pitchFamily="2" charset="0"/>
              </a:rPr>
            </a:br>
            <a:r>
              <a:rPr lang="en-US" sz="2800" b="1" dirty="0">
                <a:latin typeface="Letter-join Air No-lead 8" panose="02000805000000020003" pitchFamily="2" charset="0"/>
              </a:rPr>
              <a:t>Book read by adult</a:t>
            </a:r>
            <a:endParaRPr lang="en-US" sz="2800" dirty="0">
              <a:latin typeface="Letter-join Air No-lead 8" panose="02000805000000020003" pitchFamily="2" charset="0"/>
            </a:endParaRPr>
          </a:p>
        </p:txBody>
      </p:sp>
      <p:sp>
        <p:nvSpPr>
          <p:cNvPr id="4" name="Rectangle 1">
            <a:extLst>
              <a:ext uri="{FF2B5EF4-FFF2-40B4-BE49-F238E27FC236}">
                <a16:creationId xmlns:a16="http://schemas.microsoft.com/office/drawing/2014/main" id="{B83EA029-2338-4D3A-C880-76FE8807C382}"/>
              </a:ext>
            </a:extLst>
          </p:cNvPr>
          <p:cNvSpPr>
            <a:spLocks noChangeArrowheads="1"/>
          </p:cNvSpPr>
          <p:nvPr/>
        </p:nvSpPr>
        <p:spPr bwMode="auto">
          <a:xfrm>
            <a:off x="1074745" y="1212484"/>
            <a:ext cx="6628761" cy="56938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l"/>
            <a:endParaRPr lang="en-GB" sz="2200" dirty="0">
              <a:solidFill>
                <a:srgbClr val="000000"/>
              </a:solidFill>
              <a:latin typeface="Letter-join Air No-lead 8" panose="02000805000000020003" pitchFamily="2" charset="0"/>
            </a:endParaRPr>
          </a:p>
          <a:p>
            <a:pPr algn="l"/>
            <a:r>
              <a:rPr lang="en-GB" sz="2200" b="0" i="0" dirty="0">
                <a:solidFill>
                  <a:srgbClr val="000000"/>
                </a:solidFill>
                <a:effectLst/>
                <a:latin typeface="Letter-join Air No-lead 8" panose="02000805000000020003" pitchFamily="2" charset="0"/>
              </a:rPr>
              <a:t>The second book will be a </a:t>
            </a:r>
            <a:r>
              <a:rPr lang="en-GB" sz="2200" b="0" i="0" dirty="0">
                <a:solidFill>
                  <a:srgbClr val="7030A0"/>
                </a:solidFill>
                <a:effectLst/>
                <a:latin typeface="Letter-join Air No-lead 8" panose="02000805000000020003" pitchFamily="2" charset="0"/>
              </a:rPr>
              <a:t>sharing book. </a:t>
            </a:r>
            <a:r>
              <a:rPr lang="en-GB" sz="2200" b="0" i="0" dirty="0">
                <a:effectLst/>
                <a:latin typeface="Letter-join Air No-lead 8" panose="02000805000000020003" pitchFamily="2" charset="0"/>
              </a:rPr>
              <a:t>This is a library book which has been chosen by your child</a:t>
            </a:r>
            <a:r>
              <a:rPr lang="en-GB" sz="2200" dirty="0">
                <a:latin typeface="Letter-join Air No-lead 8" panose="02000805000000020003" pitchFamily="2" charset="0"/>
              </a:rPr>
              <a:t> </a:t>
            </a:r>
            <a:r>
              <a:rPr lang="en-GB" sz="2200" dirty="0">
                <a:solidFill>
                  <a:srgbClr val="000000"/>
                </a:solidFill>
                <a:latin typeface="Letter-join Air No-lead 8" panose="02000805000000020003" pitchFamily="2" charset="0"/>
              </a:rPr>
              <a:t>which an </a:t>
            </a:r>
            <a:r>
              <a:rPr lang="en-GB" sz="2200" u="sng" dirty="0">
                <a:solidFill>
                  <a:srgbClr val="000000"/>
                </a:solidFill>
                <a:latin typeface="Letter-join Air No-lead 8" panose="02000805000000020003" pitchFamily="2" charset="0"/>
              </a:rPr>
              <a:t>adult reads</a:t>
            </a:r>
            <a:r>
              <a:rPr lang="en-GB" sz="2200" dirty="0">
                <a:solidFill>
                  <a:srgbClr val="000000"/>
                </a:solidFill>
                <a:latin typeface="Letter-join Air No-lead 8" panose="02000805000000020003" pitchFamily="2" charset="0"/>
              </a:rPr>
              <a:t> to </a:t>
            </a:r>
            <a:r>
              <a:rPr lang="en-GB" sz="2200" b="0" i="0" dirty="0">
                <a:solidFill>
                  <a:srgbClr val="000000"/>
                </a:solidFill>
                <a:effectLst/>
                <a:latin typeface="Letter-join Air No-lead 8" panose="02000805000000020003" pitchFamily="2" charset="0"/>
              </a:rPr>
              <a:t>encourage them to develop a love for reading. </a:t>
            </a:r>
          </a:p>
          <a:p>
            <a:pPr algn="l"/>
            <a:endParaRPr lang="en-GB" sz="2200" dirty="0">
              <a:solidFill>
                <a:srgbClr val="FF0000"/>
              </a:solidFill>
              <a:latin typeface="Letter-join Air No-lead 8" panose="02000805000000020003" pitchFamily="2" charset="0"/>
            </a:endParaRPr>
          </a:p>
          <a:p>
            <a:pPr algn="l"/>
            <a:r>
              <a:rPr lang="en-GB" sz="2200" i="0" dirty="0">
                <a:solidFill>
                  <a:srgbClr val="7030A0"/>
                </a:solidFill>
                <a:effectLst/>
                <a:latin typeface="Letter-join Air No-lead 8" panose="02000805000000020003" pitchFamily="2" charset="0"/>
              </a:rPr>
              <a:t>Book bags should be brought </a:t>
            </a:r>
            <a:r>
              <a:rPr lang="en-GB" sz="2200" dirty="0">
                <a:solidFill>
                  <a:srgbClr val="7030A0"/>
                </a:solidFill>
                <a:latin typeface="Letter-join Air No-lead 8" panose="02000805000000020003" pitchFamily="2" charset="0"/>
              </a:rPr>
              <a:t>in </a:t>
            </a:r>
            <a:r>
              <a:rPr lang="en-GB" sz="2200" b="1" u="sng" dirty="0">
                <a:solidFill>
                  <a:srgbClr val="7030A0"/>
                </a:solidFill>
                <a:latin typeface="Letter-join Air No-lead 8" panose="02000805000000020003" pitchFamily="2" charset="0"/>
              </a:rPr>
              <a:t>every day. </a:t>
            </a:r>
            <a:r>
              <a:rPr lang="en-GB" sz="2200" dirty="0">
                <a:latin typeface="Letter-join Air No-lead 8" panose="02000805000000020003" pitchFamily="2" charset="0"/>
              </a:rPr>
              <a:t>This is important so that:</a:t>
            </a:r>
          </a:p>
          <a:p>
            <a:pPr algn="l"/>
            <a:endParaRPr lang="en-GB" sz="2200" dirty="0">
              <a:latin typeface="Letter-join Air No-lead 8" panose="02000805000000020003" pitchFamily="2" charset="0"/>
            </a:endParaRPr>
          </a:p>
          <a:p>
            <a:pPr marL="342900" indent="-342900" algn="l">
              <a:buFontTx/>
              <a:buChar char="-"/>
            </a:pPr>
            <a:r>
              <a:rPr lang="en-GB" sz="2200" dirty="0">
                <a:latin typeface="Letter-join Air No-lead 8" panose="02000805000000020003" pitchFamily="2" charset="0"/>
              </a:rPr>
              <a:t>Letters can be stored</a:t>
            </a:r>
          </a:p>
          <a:p>
            <a:pPr marL="285750" indent="-285750" algn="l">
              <a:buFontTx/>
              <a:buChar char="-"/>
            </a:pPr>
            <a:r>
              <a:rPr lang="en-GB" sz="2200" dirty="0">
                <a:latin typeface="Letter-join Air No-lead 8" panose="02000805000000020003" pitchFamily="2" charset="0"/>
              </a:rPr>
              <a:t>Reading records can be commented in</a:t>
            </a:r>
          </a:p>
          <a:p>
            <a:pPr marL="285750" indent="-285750" algn="l">
              <a:buFontTx/>
              <a:buChar char="-"/>
            </a:pPr>
            <a:r>
              <a:rPr lang="en-GB" sz="2200" dirty="0">
                <a:latin typeface="Letter-join Air No-lead 8" panose="02000805000000020003" pitchFamily="2" charset="0"/>
              </a:rPr>
              <a:t>Sharing books can be changed.</a:t>
            </a:r>
          </a:p>
          <a:p>
            <a:pPr marL="285750" indent="-285750" algn="l">
              <a:buFontTx/>
              <a:buChar char="-"/>
            </a:pPr>
            <a:endParaRPr lang="en-GB" sz="2200" dirty="0">
              <a:latin typeface="Letter-join Air No-lead 8" panose="02000805000000020003" pitchFamily="2" charset="0"/>
            </a:endParaRPr>
          </a:p>
          <a:p>
            <a:pPr algn="l"/>
            <a:r>
              <a:rPr lang="en-GB" sz="2200" dirty="0">
                <a:latin typeface="Letter-join Air No-lead 8" panose="02000805000000020003" pitchFamily="2" charset="0"/>
              </a:rPr>
              <a:t>Children will have a slot each week to change their library book. Please ensure library books stay in book bags so books can be changed.</a:t>
            </a:r>
            <a:endParaRPr kumimoji="0" lang="en-US" altLang="en-US" sz="1200" b="0" i="0" u="none" strike="noStrike" cap="none" normalizeH="0" baseline="0" dirty="0">
              <a:ln>
                <a:noFill/>
              </a:ln>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Letter-join Air No-lead 8" panose="02000805000000020003" pitchFamily="2" charset="0"/>
            </a:endParaRPr>
          </a:p>
        </p:txBody>
      </p:sp>
      <p:pic>
        <p:nvPicPr>
          <p:cNvPr id="5" name="Picture 4" descr="A cartoon of a person next to a green book&#10;&#10;Description automatically generated">
            <a:extLst>
              <a:ext uri="{FF2B5EF4-FFF2-40B4-BE49-F238E27FC236}">
                <a16:creationId xmlns:a16="http://schemas.microsoft.com/office/drawing/2014/main" id="{3E1ADA76-592F-82F8-49EF-BF3AF4E5F526}"/>
              </a:ext>
            </a:extLst>
          </p:cNvPr>
          <p:cNvPicPr>
            <a:picLocks noChangeAspect="1"/>
          </p:cNvPicPr>
          <p:nvPr/>
        </p:nvPicPr>
        <p:blipFill>
          <a:blip r:embed="rId2">
            <a:clrChange>
              <a:clrFrom>
                <a:srgbClr val="FFFFFF"/>
              </a:clrFrom>
              <a:clrTo>
                <a:srgbClr val="FFFFFF">
                  <a:alpha val="0"/>
                </a:srgbClr>
              </a:clrTo>
            </a:clrChange>
          </a:blip>
          <a:stretch>
            <a:fillRect/>
          </a:stretch>
        </p:blipFill>
        <p:spPr>
          <a:xfrm>
            <a:off x="4698787" y="844324"/>
            <a:ext cx="1112354" cy="551655"/>
          </a:xfrm>
          <a:prstGeom prst="rect">
            <a:avLst/>
          </a:prstGeom>
        </p:spPr>
      </p:pic>
      <p:pic>
        <p:nvPicPr>
          <p:cNvPr id="8194" name="Picture 2" descr="Young Children and Infants Read to By Parents Have Stronger Vocabulary  Skills | Rutgers University">
            <a:extLst>
              <a:ext uri="{FF2B5EF4-FFF2-40B4-BE49-F238E27FC236}">
                <a16:creationId xmlns:a16="http://schemas.microsoft.com/office/drawing/2014/main" id="{E4AB4667-6BC8-40EB-E326-9FD64B715A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21514" y="587728"/>
            <a:ext cx="2705931" cy="2405271"/>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Here are 10 kids' books NPR staff and critics loved this year : NPR">
            <a:extLst>
              <a:ext uri="{FF2B5EF4-FFF2-40B4-BE49-F238E27FC236}">
                <a16:creationId xmlns:a16="http://schemas.microsoft.com/office/drawing/2014/main" id="{187F887E-6853-AE69-D950-4C3E759A05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65855" y="3191882"/>
            <a:ext cx="4296293" cy="20748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13744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064555" y="160137"/>
            <a:ext cx="9601200" cy="1485900"/>
          </a:xfrm>
        </p:spPr>
        <p:txBody>
          <a:bodyPr>
            <a:normAutofit/>
          </a:bodyPr>
          <a:lstStyle/>
          <a:p>
            <a:r>
              <a:rPr lang="en-US" sz="2800" b="1" dirty="0">
                <a:latin typeface="Letter-join Air No-lead 8" panose="02000805000000020003" pitchFamily="2" charset="0"/>
              </a:rPr>
              <a:t>Homework – Learning Logs</a:t>
            </a:r>
            <a:br>
              <a:rPr lang="en-US" sz="2800" b="1" dirty="0">
                <a:latin typeface="Letter-join Air No-lead 8" panose="02000805000000020003" pitchFamily="2" charset="0"/>
              </a:rPr>
            </a:br>
            <a:br>
              <a:rPr lang="en-US" sz="2800" b="1" dirty="0">
                <a:latin typeface="Letter-join Air No-lead 8" panose="02000805000000020003" pitchFamily="2" charset="0"/>
              </a:rPr>
            </a:br>
            <a:endParaRPr lang="en-US" sz="2800" dirty="0">
              <a:latin typeface="Letter-join Air No-lead 8" panose="02000805000000020003" pitchFamily="2" charset="0"/>
            </a:endParaRPr>
          </a:p>
        </p:txBody>
      </p:sp>
      <p:sp>
        <p:nvSpPr>
          <p:cNvPr id="4" name="Rectangle 1">
            <a:extLst>
              <a:ext uri="{FF2B5EF4-FFF2-40B4-BE49-F238E27FC236}">
                <a16:creationId xmlns:a16="http://schemas.microsoft.com/office/drawing/2014/main" id="{B83EA029-2338-4D3A-C880-76FE8807C382}"/>
              </a:ext>
            </a:extLst>
          </p:cNvPr>
          <p:cNvSpPr>
            <a:spLocks noChangeArrowheads="1"/>
          </p:cNvSpPr>
          <p:nvPr/>
        </p:nvSpPr>
        <p:spPr bwMode="auto">
          <a:xfrm>
            <a:off x="910358" y="903087"/>
            <a:ext cx="5685651" cy="47089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l"/>
            <a:endParaRPr lang="en-GB" dirty="0">
              <a:solidFill>
                <a:srgbClr val="000000"/>
              </a:solidFill>
              <a:latin typeface="Letter-join Air No-lead 8" panose="02000805000000020003" pitchFamily="50"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0" i="0" u="none" strike="noStrike" cap="none" normalizeH="0" baseline="0" dirty="0">
                <a:ln>
                  <a:noFill/>
                </a:ln>
                <a:solidFill>
                  <a:schemeClr val="tx1"/>
                </a:solidFill>
                <a:effectLst/>
                <a:latin typeface="Letter-join Air No-lead 8" panose="02000805000000020003" pitchFamily="50" charset="0"/>
              </a:rPr>
              <a:t>Each half term, your child will receive a new ‘Learning Log’ inside their Learning Log books.</a:t>
            </a:r>
          </a:p>
          <a:p>
            <a:pPr marL="0" marR="0" lvl="0" indent="0" algn="l" defTabSz="914400" rtl="0" eaLnBrk="0" fontAlgn="base" latinLnBrk="0" hangingPunct="0">
              <a:lnSpc>
                <a:spcPct val="100000"/>
              </a:lnSpc>
              <a:spcBef>
                <a:spcPct val="0"/>
              </a:spcBef>
              <a:spcAft>
                <a:spcPct val="0"/>
              </a:spcAft>
              <a:buClrTx/>
              <a:buSzTx/>
              <a:buFontTx/>
              <a:buNone/>
              <a:tabLst/>
            </a:pPr>
            <a:endParaRPr lang="en-US" altLang="en-US" dirty="0">
              <a:latin typeface="Letter-join Air No-lead 8" panose="02000805000000020003" pitchFamily="50" charset="0"/>
            </a:endParaRPr>
          </a:p>
          <a:p>
            <a:pPr defTabSz="914400"/>
            <a:r>
              <a:rPr lang="en-GB" dirty="0">
                <a:latin typeface="Letter-join Air No-lead 8" panose="02000805000000020003" pitchFamily="50" charset="0"/>
              </a:rPr>
              <a:t>Please support your child in choosing one or two activities each week. Encourage them to complete at least 6 activities by the end of the half term. Written work to be completed in their learning log books. Please feel free to write in their learning logs if you are scribing for them/add any pictures! Children are to tick the box when they have completed a learning task.</a:t>
            </a:r>
          </a:p>
          <a:p>
            <a:pPr defTabSz="914400"/>
            <a:endParaRPr lang="en-GB" dirty="0">
              <a:latin typeface="Letter-join Air No-lead 8" panose="02000805000000020003" pitchFamily="50" charset="0"/>
            </a:endParaRPr>
          </a:p>
          <a:p>
            <a:pPr defTabSz="914400"/>
            <a:r>
              <a:rPr lang="en-GB" dirty="0">
                <a:latin typeface="Letter-join Air No-lead 8" panose="02000805000000020003" pitchFamily="50" charset="0"/>
              </a:rPr>
              <a:t>Learning Logs are to be returned every Friday for the children to share their learning with their peers.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Letter-join Air No-lead 8" panose="02000805000000020003" pitchFamily="2" charset="0"/>
            </a:endParaRPr>
          </a:p>
        </p:txBody>
      </p:sp>
      <p:pic>
        <p:nvPicPr>
          <p:cNvPr id="3" name="Picture 2">
            <a:extLst>
              <a:ext uri="{FF2B5EF4-FFF2-40B4-BE49-F238E27FC236}">
                <a16:creationId xmlns:a16="http://schemas.microsoft.com/office/drawing/2014/main" id="{39BC507C-36E1-496C-9E98-1B56C20D4BCC}"/>
              </a:ext>
            </a:extLst>
          </p:cNvPr>
          <p:cNvPicPr>
            <a:picLocks noChangeAspect="1"/>
          </p:cNvPicPr>
          <p:nvPr/>
        </p:nvPicPr>
        <p:blipFill>
          <a:blip r:embed="rId2"/>
          <a:stretch>
            <a:fillRect/>
          </a:stretch>
        </p:blipFill>
        <p:spPr>
          <a:xfrm>
            <a:off x="6869268" y="338287"/>
            <a:ext cx="4904916" cy="6285086"/>
          </a:xfrm>
          <a:prstGeom prst="rect">
            <a:avLst/>
          </a:prstGeom>
        </p:spPr>
      </p:pic>
    </p:spTree>
    <p:extLst>
      <p:ext uri="{BB962C8B-B14F-4D97-AF65-F5344CB8AC3E}">
        <p14:creationId xmlns:p14="http://schemas.microsoft.com/office/powerpoint/2010/main" val="13672789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016656" y="438984"/>
            <a:ext cx="9601200" cy="1485900"/>
          </a:xfrm>
        </p:spPr>
        <p:txBody>
          <a:bodyPr>
            <a:normAutofit/>
          </a:bodyPr>
          <a:lstStyle/>
          <a:p>
            <a:r>
              <a:rPr lang="en-US" sz="2800" b="1" dirty="0">
                <a:latin typeface="Letter-join Air No-lead 8" panose="02000805000000020003" pitchFamily="2" charset="0"/>
              </a:rPr>
              <a:t>Homework- Spelling</a:t>
            </a:r>
            <a:br>
              <a:rPr lang="en-US" sz="2800" b="1" dirty="0">
                <a:latin typeface="Letter-join Air No-lead 8" panose="02000805000000020003" pitchFamily="2" charset="0"/>
              </a:rPr>
            </a:br>
            <a:br>
              <a:rPr lang="en-US" sz="2800" b="1" dirty="0">
                <a:latin typeface="Letter-join Air No-lead 8" panose="02000805000000020003" pitchFamily="2" charset="0"/>
              </a:rPr>
            </a:br>
            <a:endParaRPr lang="en-US" sz="2800" dirty="0">
              <a:latin typeface="Letter-join Air No-lead 8" panose="02000805000000020003" pitchFamily="2" charset="0"/>
            </a:endParaRPr>
          </a:p>
        </p:txBody>
      </p:sp>
      <p:sp>
        <p:nvSpPr>
          <p:cNvPr id="4" name="Rectangle 1">
            <a:extLst>
              <a:ext uri="{FF2B5EF4-FFF2-40B4-BE49-F238E27FC236}">
                <a16:creationId xmlns:a16="http://schemas.microsoft.com/office/drawing/2014/main" id="{B83EA029-2338-4D3A-C880-76FE8807C382}"/>
              </a:ext>
            </a:extLst>
          </p:cNvPr>
          <p:cNvSpPr>
            <a:spLocks noChangeArrowheads="1"/>
          </p:cNvSpPr>
          <p:nvPr/>
        </p:nvSpPr>
        <p:spPr bwMode="auto">
          <a:xfrm>
            <a:off x="1016656" y="1108855"/>
            <a:ext cx="4628770" cy="560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l"/>
            <a:endParaRPr lang="en-GB" dirty="0">
              <a:solidFill>
                <a:srgbClr val="000000"/>
              </a:solidFill>
              <a:latin typeface="Letter-join Air No-lead 8" panose="02000805000000020003" pitchFamily="2" charset="0"/>
            </a:endParaRPr>
          </a:p>
          <a:p>
            <a:pPr algn="l"/>
            <a:r>
              <a:rPr lang="en-GB" sz="2000" dirty="0">
                <a:latin typeface="Letter-join Air No-lead 8" panose="02000805000000020003" pitchFamily="2" charset="0"/>
              </a:rPr>
              <a:t>Every Friday, children</a:t>
            </a:r>
            <a:r>
              <a:rPr lang="en-GB" sz="2000" b="0" i="0" dirty="0">
                <a:effectLst/>
                <a:latin typeface="Letter-join Air No-lead 8" panose="02000805000000020003" pitchFamily="2" charset="0"/>
              </a:rPr>
              <a:t> will be given words to practice that match the current phase they are working on. </a:t>
            </a:r>
          </a:p>
          <a:p>
            <a:pPr algn="l"/>
            <a:endParaRPr lang="en-GB" sz="2000" b="0" i="0" dirty="0">
              <a:effectLst/>
              <a:latin typeface="Letter-join Air No-lead 8" panose="02000805000000020003" pitchFamily="2" charset="0"/>
            </a:endParaRPr>
          </a:p>
          <a:p>
            <a:pPr algn="l"/>
            <a:r>
              <a:rPr lang="en-GB" sz="2000" dirty="0">
                <a:latin typeface="Letter-join Air No-lead 8" panose="02000805000000020003" pitchFamily="2" charset="0"/>
              </a:rPr>
              <a:t>5 words and 1 tricky word.</a:t>
            </a:r>
            <a:endParaRPr lang="en-GB" sz="2000" b="0" i="0" dirty="0">
              <a:effectLst/>
              <a:latin typeface="Letter-join Air No-lead 8" panose="02000805000000020003" pitchFamily="2" charset="0"/>
            </a:endParaRPr>
          </a:p>
          <a:p>
            <a:pPr algn="l"/>
            <a:endParaRPr lang="en-GB" sz="2000" b="0" i="0" dirty="0">
              <a:effectLst/>
              <a:latin typeface="Letter-join Air No-lead 8" panose="02000805000000020003" pitchFamily="2" charset="0"/>
            </a:endParaRPr>
          </a:p>
          <a:p>
            <a:pPr algn="l"/>
            <a:r>
              <a:rPr lang="en-GB" sz="2000" dirty="0">
                <a:latin typeface="Letter-join Air No-lead 8" panose="02000805000000020003" pitchFamily="2" charset="0"/>
              </a:rPr>
              <a:t>All words will have been shown and practised with the children in previous phonics lessons.</a:t>
            </a:r>
          </a:p>
          <a:p>
            <a:pPr algn="l"/>
            <a:endParaRPr lang="en-GB" sz="2000" b="1" i="0" dirty="0">
              <a:effectLst/>
              <a:latin typeface="Letter-join Air No-lead 8" panose="02000805000000020003" pitchFamily="2" charset="0"/>
            </a:endParaRPr>
          </a:p>
          <a:p>
            <a:pPr algn="l"/>
            <a:r>
              <a:rPr lang="en-GB" sz="2000" b="1" u="sng" dirty="0">
                <a:solidFill>
                  <a:srgbClr val="7030A0"/>
                </a:solidFill>
                <a:latin typeface="Letter-join Air No-lead 8" panose="02000805000000020003" pitchFamily="2" charset="0"/>
              </a:rPr>
              <a:t>Every Friday</a:t>
            </a:r>
            <a:r>
              <a:rPr lang="en-GB" sz="2000" dirty="0">
                <a:solidFill>
                  <a:srgbClr val="7030A0"/>
                </a:solidFill>
                <a:latin typeface="Letter-join Air No-lead 8" panose="02000805000000020003" pitchFamily="2" charset="0"/>
              </a:rPr>
              <a:t>, children will have a spelling test. </a:t>
            </a:r>
          </a:p>
          <a:p>
            <a:pPr algn="l"/>
            <a:r>
              <a:rPr lang="en-GB" sz="2000" dirty="0">
                <a:solidFill>
                  <a:srgbClr val="7030A0"/>
                </a:solidFill>
                <a:latin typeface="Letter-join Air No-lead 8" panose="02000805000000020003" pitchFamily="2" charset="0"/>
              </a:rPr>
              <a:t>Please ensure your child has practised these before Friday. </a:t>
            </a:r>
            <a:endParaRPr lang="en-GB" sz="2000" b="0" i="0" dirty="0">
              <a:solidFill>
                <a:srgbClr val="7030A0"/>
              </a:solidFill>
              <a:effectLst/>
              <a:latin typeface="Letter-join Air No-lead 8" panose="02000805000000020003" pitchFamily="2" charset="0"/>
            </a:endParaRPr>
          </a:p>
          <a:p>
            <a:endParaRPr lang="en-GB" dirty="0">
              <a:solidFill>
                <a:srgbClr val="FF0000"/>
              </a:solidFill>
            </a:endParaRPr>
          </a:p>
          <a:p>
            <a:br>
              <a:rPr lang="en-GB" dirty="0"/>
            </a:br>
            <a:endParaRPr kumimoji="0" lang="en-US" altLang="en-US" sz="1200" b="0" i="0" u="none" strike="noStrike" cap="none" normalizeH="0" baseline="0" dirty="0">
              <a:ln>
                <a:noFill/>
              </a:ln>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Letter-join Air No-lead 8" panose="02000805000000020003" pitchFamily="2" charset="0"/>
            </a:endParaRPr>
          </a:p>
        </p:txBody>
      </p:sp>
      <p:pic>
        <p:nvPicPr>
          <p:cNvPr id="5" name="Picture 4" descr="A screenshot of a computer&#10;&#10;Description automatically generated">
            <a:extLst>
              <a:ext uri="{FF2B5EF4-FFF2-40B4-BE49-F238E27FC236}">
                <a16:creationId xmlns:a16="http://schemas.microsoft.com/office/drawing/2014/main" id="{44CB93C6-81A3-9FE1-F70F-8B43022DCB2D}"/>
              </a:ext>
            </a:extLst>
          </p:cNvPr>
          <p:cNvPicPr>
            <a:picLocks noChangeAspect="1"/>
          </p:cNvPicPr>
          <p:nvPr/>
        </p:nvPicPr>
        <p:blipFill>
          <a:blip r:embed="rId2"/>
          <a:stretch>
            <a:fillRect/>
          </a:stretch>
        </p:blipFill>
        <p:spPr>
          <a:xfrm>
            <a:off x="6096000" y="1711171"/>
            <a:ext cx="5998874" cy="3435657"/>
          </a:xfrm>
          <a:prstGeom prst="rect">
            <a:avLst/>
          </a:prstGeom>
        </p:spPr>
      </p:pic>
    </p:spTree>
    <p:extLst>
      <p:ext uri="{BB962C8B-B14F-4D97-AF65-F5344CB8AC3E}">
        <p14:creationId xmlns:p14="http://schemas.microsoft.com/office/powerpoint/2010/main" val="2743187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016656" y="666620"/>
            <a:ext cx="9601200" cy="1485900"/>
          </a:xfrm>
        </p:spPr>
        <p:txBody>
          <a:bodyPr>
            <a:normAutofit/>
          </a:bodyPr>
          <a:lstStyle/>
          <a:p>
            <a:r>
              <a:rPr lang="en-US" sz="2800" b="1" dirty="0">
                <a:latin typeface="Letter-join Air No-lead 8" panose="02000805000000020003" pitchFamily="2" charset="0"/>
              </a:rPr>
              <a:t>Classroom Environment</a:t>
            </a:r>
            <a:br>
              <a:rPr lang="en-US" sz="2800" b="1" dirty="0">
                <a:latin typeface="Letter-join Air No-lead 8" panose="02000805000000020003" pitchFamily="2" charset="0"/>
              </a:rPr>
            </a:br>
            <a:br>
              <a:rPr lang="en-US" sz="2800" b="1" dirty="0">
                <a:latin typeface="Letter-join Air No-lead 8" panose="02000805000000020003" pitchFamily="2" charset="0"/>
              </a:rPr>
            </a:br>
            <a:endParaRPr lang="en-US" sz="2800" dirty="0">
              <a:latin typeface="Letter-join Air No-lead 8" panose="02000805000000020003" pitchFamily="2" charset="0"/>
            </a:endParaRPr>
          </a:p>
        </p:txBody>
      </p:sp>
      <p:sp>
        <p:nvSpPr>
          <p:cNvPr id="4" name="Rectangle 1">
            <a:extLst>
              <a:ext uri="{FF2B5EF4-FFF2-40B4-BE49-F238E27FC236}">
                <a16:creationId xmlns:a16="http://schemas.microsoft.com/office/drawing/2014/main" id="{B83EA029-2338-4D3A-C880-76FE8807C382}"/>
              </a:ext>
            </a:extLst>
          </p:cNvPr>
          <p:cNvSpPr>
            <a:spLocks noChangeArrowheads="1"/>
          </p:cNvSpPr>
          <p:nvPr/>
        </p:nvSpPr>
        <p:spPr bwMode="auto">
          <a:xfrm>
            <a:off x="1016656" y="1256467"/>
            <a:ext cx="5271411" cy="560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l"/>
            <a:endParaRPr lang="en-GB" dirty="0">
              <a:solidFill>
                <a:srgbClr val="000000"/>
              </a:solidFill>
              <a:latin typeface="Letter-join Air No-lead 8" panose="02000805000000020003" pitchFamily="2" charset="0"/>
            </a:endParaRPr>
          </a:p>
          <a:p>
            <a:pPr algn="l"/>
            <a:r>
              <a:rPr lang="en-GB" sz="2000" dirty="0">
                <a:latin typeface="Letter-join Air No-lead 8" panose="02000805000000020003" pitchFamily="2" charset="0"/>
              </a:rPr>
              <a:t>One of the biggest changes that children will need to get accustomed to is playing in the provisional areas less and being required to complete more work at tables. </a:t>
            </a:r>
          </a:p>
          <a:p>
            <a:pPr algn="l"/>
            <a:endParaRPr lang="en-GB" sz="2000" dirty="0">
              <a:latin typeface="Letter-join Air No-lead 8" panose="02000805000000020003" pitchFamily="2" charset="0"/>
            </a:endParaRPr>
          </a:p>
          <a:p>
            <a:pPr algn="l"/>
            <a:r>
              <a:rPr lang="en-GB" sz="2000" dirty="0">
                <a:latin typeface="Letter-join Air No-lead 8" panose="02000805000000020003" pitchFamily="2" charset="0"/>
              </a:rPr>
              <a:t>They will be introduced to new topics such as </a:t>
            </a:r>
            <a:r>
              <a:rPr lang="en-GB" sz="2000" b="1" dirty="0">
                <a:latin typeface="Letter-join Air No-lead 8" panose="02000805000000020003" pitchFamily="2" charset="0"/>
              </a:rPr>
              <a:t>Science, History, Geography Art, DT, RE and worldviews, and PSHE. </a:t>
            </a:r>
          </a:p>
          <a:p>
            <a:pPr algn="l"/>
            <a:endParaRPr lang="en-GB" sz="2000" b="1" dirty="0">
              <a:latin typeface="Letter-join Air No-lead 8" panose="02000805000000020003" pitchFamily="2" charset="0"/>
            </a:endParaRPr>
          </a:p>
          <a:p>
            <a:pPr algn="l"/>
            <a:r>
              <a:rPr lang="en-GB" sz="2000" dirty="0">
                <a:latin typeface="Letter-join Air No-lead 8" panose="02000805000000020003" pitchFamily="2" charset="0"/>
              </a:rPr>
              <a:t>Children will still have many opportunities throughout the day to learn through play. </a:t>
            </a:r>
          </a:p>
          <a:p>
            <a:pPr algn="l"/>
            <a:endParaRPr lang="en-GB" sz="2000" b="0" i="0" dirty="0">
              <a:solidFill>
                <a:srgbClr val="FF0000"/>
              </a:solidFill>
              <a:effectLst/>
              <a:latin typeface="Letter-join Air No-lead 8" panose="02000805000000020003" pitchFamily="2" charset="0"/>
            </a:endParaRPr>
          </a:p>
          <a:p>
            <a:endParaRPr lang="en-GB" dirty="0">
              <a:solidFill>
                <a:srgbClr val="FF0000"/>
              </a:solidFill>
            </a:endParaRPr>
          </a:p>
          <a:p>
            <a:br>
              <a:rPr lang="en-GB" dirty="0"/>
            </a:br>
            <a:endParaRPr kumimoji="0" lang="en-US" altLang="en-US" sz="1200" b="0" i="0" u="none" strike="noStrike" cap="none" normalizeH="0" baseline="0" dirty="0">
              <a:ln>
                <a:noFill/>
              </a:ln>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Letter-join Air No-lead 8" panose="02000805000000020003" pitchFamily="2" charset="0"/>
            </a:endParaRPr>
          </a:p>
        </p:txBody>
      </p:sp>
      <p:pic>
        <p:nvPicPr>
          <p:cNvPr id="2050" name="Picture 2" descr="Ashbury Meadow Community Primary School: Tour of Nursery">
            <a:extLst>
              <a:ext uri="{FF2B5EF4-FFF2-40B4-BE49-F238E27FC236}">
                <a16:creationId xmlns:a16="http://schemas.microsoft.com/office/drawing/2014/main" id="{F7D3E3F5-6F77-8E5F-5D7B-ABCC459459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40381" y="2754893"/>
            <a:ext cx="2510086" cy="3346782"/>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Year 1 English | Literacy in Y1 | TheSchoolRun">
            <a:extLst>
              <a:ext uri="{FF2B5EF4-FFF2-40B4-BE49-F238E27FC236}">
                <a16:creationId xmlns:a16="http://schemas.microsoft.com/office/drawing/2014/main" id="{67426DEC-8726-D72E-14D2-D813AF1288A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94455" y="597353"/>
            <a:ext cx="2797696" cy="1856354"/>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ontinuous Provision in Year One at Peckover Primary School | Alistair  Bryce-Clegg at ABC Does">
            <a:extLst>
              <a:ext uri="{FF2B5EF4-FFF2-40B4-BE49-F238E27FC236}">
                <a16:creationId xmlns:a16="http://schemas.microsoft.com/office/drawing/2014/main" id="{C6876AB4-A0D5-F4D2-91A4-A9848873F48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65517" y="3056553"/>
            <a:ext cx="2897413" cy="28974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2400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064555" y="319940"/>
            <a:ext cx="9601200" cy="1485900"/>
          </a:xfrm>
        </p:spPr>
        <p:txBody>
          <a:bodyPr>
            <a:normAutofit/>
          </a:bodyPr>
          <a:lstStyle/>
          <a:p>
            <a:r>
              <a:rPr lang="en-US" sz="2800" b="1" dirty="0">
                <a:latin typeface="Letter-join Air No-lead 8" panose="02000805000000020003" pitchFamily="2" charset="0"/>
              </a:rPr>
              <a:t>Extra learning at home</a:t>
            </a:r>
            <a:br>
              <a:rPr lang="en-US" sz="2800" b="1" dirty="0">
                <a:latin typeface="Letter-join Air No-lead 8" panose="02000805000000020003" pitchFamily="2" charset="0"/>
              </a:rPr>
            </a:br>
            <a:br>
              <a:rPr lang="en-US" sz="2800" b="1" dirty="0">
                <a:latin typeface="Letter-join Air No-lead 8" panose="02000805000000020003" pitchFamily="2" charset="0"/>
              </a:rPr>
            </a:br>
            <a:r>
              <a:rPr lang="en-US" sz="2800" b="1" dirty="0" err="1">
                <a:latin typeface="Letter-join Air No-lead 8" panose="02000805000000020003" pitchFamily="2" charset="0"/>
              </a:rPr>
              <a:t>Numbots</a:t>
            </a:r>
            <a:r>
              <a:rPr lang="en-US" sz="2800" b="1" dirty="0">
                <a:latin typeface="Letter-join Air No-lead 8" panose="02000805000000020003" pitchFamily="2" charset="0"/>
              </a:rPr>
              <a:t> and Mathletics</a:t>
            </a:r>
            <a:endParaRPr lang="en-US" sz="2800" dirty="0">
              <a:latin typeface="Letter-join Air No-lead 8" panose="02000805000000020003" pitchFamily="2" charset="0"/>
            </a:endParaRPr>
          </a:p>
        </p:txBody>
      </p:sp>
      <p:sp>
        <p:nvSpPr>
          <p:cNvPr id="4" name="Rectangle 1">
            <a:extLst>
              <a:ext uri="{FF2B5EF4-FFF2-40B4-BE49-F238E27FC236}">
                <a16:creationId xmlns:a16="http://schemas.microsoft.com/office/drawing/2014/main" id="{B83EA029-2338-4D3A-C880-76FE8807C382}"/>
              </a:ext>
            </a:extLst>
          </p:cNvPr>
          <p:cNvSpPr>
            <a:spLocks noChangeArrowheads="1"/>
          </p:cNvSpPr>
          <p:nvPr/>
        </p:nvSpPr>
        <p:spPr bwMode="auto">
          <a:xfrm>
            <a:off x="1064555" y="1802845"/>
            <a:ext cx="6041582" cy="50475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algn="l"/>
            <a:endParaRPr lang="en-GB" sz="2000" dirty="0">
              <a:solidFill>
                <a:srgbClr val="000000"/>
              </a:solidFill>
              <a:latin typeface="Letter-join Air No-lead 8" panose="02000805000000020003" pitchFamily="2" charset="0"/>
            </a:endParaRPr>
          </a:p>
          <a:p>
            <a:pPr algn="l"/>
            <a:r>
              <a:rPr lang="en-GB" sz="2000" b="0" i="0" dirty="0" err="1">
                <a:solidFill>
                  <a:srgbClr val="0070C0"/>
                </a:solidFill>
                <a:effectLst/>
                <a:latin typeface="Letter-join Air No-lead 8" panose="02000805000000020003" pitchFamily="2" charset="0"/>
              </a:rPr>
              <a:t>Numbots</a:t>
            </a:r>
            <a:r>
              <a:rPr lang="en-GB" sz="2000" b="0" i="0" dirty="0">
                <a:solidFill>
                  <a:srgbClr val="000000"/>
                </a:solidFill>
                <a:effectLst/>
                <a:latin typeface="Letter-join Air No-lead 8" panose="02000805000000020003" pitchFamily="2" charset="0"/>
              </a:rPr>
              <a:t> is a maths app to help develop your child’s understanding of number. </a:t>
            </a:r>
          </a:p>
          <a:p>
            <a:pPr algn="l"/>
            <a:endParaRPr lang="en-GB" sz="2000" dirty="0">
              <a:solidFill>
                <a:srgbClr val="000000"/>
              </a:solidFill>
              <a:latin typeface="Letter-join Air No-lead 8" panose="02000805000000020003" pitchFamily="2" charset="0"/>
            </a:endParaRPr>
          </a:p>
          <a:p>
            <a:pPr algn="l"/>
            <a:r>
              <a:rPr lang="en-GB" sz="2000" b="0" i="0" dirty="0">
                <a:solidFill>
                  <a:srgbClr val="000000"/>
                </a:solidFill>
                <a:effectLst/>
                <a:latin typeface="Letter-join Air No-lead 8" panose="02000805000000020003" pitchFamily="2" charset="0"/>
              </a:rPr>
              <a:t>Children will be able to use </a:t>
            </a:r>
            <a:r>
              <a:rPr lang="en-GB" sz="2000" b="0" i="0" dirty="0" err="1">
                <a:solidFill>
                  <a:srgbClr val="000000"/>
                </a:solidFill>
                <a:effectLst/>
                <a:latin typeface="Letter-join Air No-lead 8" panose="02000805000000020003" pitchFamily="2" charset="0"/>
              </a:rPr>
              <a:t>Numbots</a:t>
            </a:r>
            <a:r>
              <a:rPr lang="en-GB" sz="2000" b="0" i="0" dirty="0">
                <a:solidFill>
                  <a:srgbClr val="000000"/>
                </a:solidFill>
                <a:effectLst/>
                <a:latin typeface="Letter-join Air No-lead 8" panose="02000805000000020003" pitchFamily="2" charset="0"/>
              </a:rPr>
              <a:t> twice a week at schoo</a:t>
            </a:r>
            <a:r>
              <a:rPr lang="en-GB" sz="2000" dirty="0">
                <a:solidFill>
                  <a:srgbClr val="000000"/>
                </a:solidFill>
                <a:latin typeface="Letter-join Air No-lead 8" panose="02000805000000020003" pitchFamily="2" charset="0"/>
              </a:rPr>
              <a:t>l, however, still encourage your </a:t>
            </a:r>
            <a:r>
              <a:rPr lang="en-GB" sz="2000" b="0" i="0" dirty="0">
                <a:solidFill>
                  <a:srgbClr val="000000"/>
                </a:solidFill>
                <a:effectLst/>
                <a:latin typeface="Letter-join Air No-lead 8" panose="02000805000000020003" pitchFamily="2" charset="0"/>
              </a:rPr>
              <a:t>child to use this app at home. </a:t>
            </a:r>
          </a:p>
          <a:p>
            <a:pPr algn="l"/>
            <a:endParaRPr lang="en-GB" sz="2000" b="0" i="0" dirty="0">
              <a:solidFill>
                <a:srgbClr val="000000"/>
              </a:solidFill>
              <a:effectLst/>
              <a:latin typeface="Letter-join Air No-lead 8" panose="02000805000000020003" pitchFamily="2" charset="0"/>
            </a:endParaRPr>
          </a:p>
          <a:p>
            <a:pPr algn="l"/>
            <a:r>
              <a:rPr lang="en-GB" sz="2000" dirty="0">
                <a:solidFill>
                  <a:srgbClr val="0070C0"/>
                </a:solidFill>
                <a:latin typeface="Letter-join Air No-lead 8" panose="02000805000000020003" pitchFamily="2" charset="0"/>
              </a:rPr>
              <a:t>Mathletics</a:t>
            </a:r>
            <a:r>
              <a:rPr lang="en-GB" sz="2000" dirty="0">
                <a:solidFill>
                  <a:srgbClr val="000000"/>
                </a:solidFill>
                <a:latin typeface="Letter-join Air No-lead 8" panose="02000805000000020003" pitchFamily="2" charset="0"/>
              </a:rPr>
              <a:t> is another maths app that is more closely linked with the curriculum. </a:t>
            </a:r>
            <a:r>
              <a:rPr lang="en-GB" sz="2000" b="1" dirty="0">
                <a:solidFill>
                  <a:srgbClr val="7030A0"/>
                </a:solidFill>
                <a:latin typeface="Letter-join Air No-lead 8" panose="02000805000000020003" pitchFamily="2" charset="0"/>
              </a:rPr>
              <a:t>Children will receive certificates in Celebration Assembly every Friday as they move through the levels.</a:t>
            </a:r>
            <a:endParaRPr lang="en-GB" sz="2000" dirty="0">
              <a:solidFill>
                <a:srgbClr val="7030A0"/>
              </a:solidFill>
              <a:latin typeface="Letter-join Air No-lead 8" panose="02000805000000020003" pitchFamily="2" charset="0"/>
            </a:endParaRPr>
          </a:p>
          <a:p>
            <a:pPr algn="l"/>
            <a:endParaRPr lang="en-GB" sz="2000" dirty="0">
              <a:solidFill>
                <a:srgbClr val="7030A0"/>
              </a:solidFill>
              <a:latin typeface="Letter-join Air No-lead 8" panose="02000805000000020003" pitchFamily="2" charset="0"/>
            </a:endParaRPr>
          </a:p>
          <a:p>
            <a:br>
              <a:rPr lang="en-GB" dirty="0"/>
            </a:br>
            <a:endParaRPr kumimoji="0" lang="en-US" altLang="en-US" sz="1200" b="0" i="0" u="none" strike="noStrike" cap="none" normalizeH="0" baseline="0" dirty="0">
              <a:ln>
                <a:noFill/>
              </a:ln>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Letter-join Air No-lead 8" panose="02000805000000020003" pitchFamily="2" charset="0"/>
            </a:endParaRPr>
          </a:p>
        </p:txBody>
      </p:sp>
      <p:pic>
        <p:nvPicPr>
          <p:cNvPr id="10242" name="Picture 2" descr="NumBots - SOtechnology">
            <a:extLst>
              <a:ext uri="{FF2B5EF4-FFF2-40B4-BE49-F238E27FC236}">
                <a16:creationId xmlns:a16="http://schemas.microsoft.com/office/drawing/2014/main" id="{4D997697-36E5-2004-7925-2AD6FBE799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58238" y="1290661"/>
            <a:ext cx="5004272" cy="2627243"/>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For School - Mathletics Japan">
            <a:extLst>
              <a:ext uri="{FF2B5EF4-FFF2-40B4-BE49-F238E27FC236}">
                <a16:creationId xmlns:a16="http://schemas.microsoft.com/office/drawing/2014/main" id="{15E77AF7-1C7F-3130-DD4B-C0D3EE986C0D}"/>
              </a:ext>
            </a:extLst>
          </p:cNvPr>
          <p:cNvPicPr>
            <a:picLocks noChangeAspect="1" noChangeArrowheads="1"/>
          </p:cNvPicPr>
          <p:nvPr/>
        </p:nvPicPr>
        <p:blipFill>
          <a:blip r:embed="rId3">
            <a:clrChange>
              <a:clrFrom>
                <a:srgbClr val="000000"/>
              </a:clrFrom>
              <a:clrTo>
                <a:srgbClr val="000000">
                  <a:alpha val="0"/>
                </a:srgbClr>
              </a:clrTo>
            </a:clrChange>
            <a:extLst>
              <a:ext uri="{28A0092B-C50C-407E-A947-70E740481C1C}">
                <a14:useLocalDpi xmlns:a14="http://schemas.microsoft.com/office/drawing/2010/main" val="0"/>
              </a:ext>
            </a:extLst>
          </a:blip>
          <a:srcRect/>
          <a:stretch>
            <a:fillRect/>
          </a:stretch>
        </p:blipFill>
        <p:spPr bwMode="auto">
          <a:xfrm>
            <a:off x="9125256" y="3780923"/>
            <a:ext cx="2857500" cy="28575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NumBots – Apps on Google Play">
            <a:extLst>
              <a:ext uri="{FF2B5EF4-FFF2-40B4-BE49-F238E27FC236}">
                <a16:creationId xmlns:a16="http://schemas.microsoft.com/office/drawing/2014/main" id="{081A8EEA-B588-E87A-A2B2-DF4CBDA5B3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74369" y="107833"/>
            <a:ext cx="972010" cy="97201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Mathletics - St Joseph's Catholic Primary, Castleford">
            <a:extLst>
              <a:ext uri="{FF2B5EF4-FFF2-40B4-BE49-F238E27FC236}">
                <a16:creationId xmlns:a16="http://schemas.microsoft.com/office/drawing/2014/main" id="{86ED9034-4EC3-995D-8868-D06CFCAF981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96276" y="4696160"/>
            <a:ext cx="1597939" cy="11185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48571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8A0F3-0FC4-5399-3709-DF51513BCCD4}"/>
              </a:ext>
            </a:extLst>
          </p:cNvPr>
          <p:cNvSpPr>
            <a:spLocks noGrp="1"/>
          </p:cNvSpPr>
          <p:nvPr>
            <p:ph type="title"/>
          </p:nvPr>
        </p:nvSpPr>
        <p:spPr>
          <a:xfrm>
            <a:off x="1064555" y="319940"/>
            <a:ext cx="9601200" cy="1485900"/>
          </a:xfrm>
        </p:spPr>
        <p:txBody>
          <a:bodyPr>
            <a:normAutofit/>
          </a:bodyPr>
          <a:lstStyle/>
          <a:p>
            <a:r>
              <a:rPr lang="en-US" sz="2800" b="1" dirty="0">
                <a:latin typeface="Letter-join Air No-lead 8" panose="02000805000000020003" pitchFamily="2" charset="0"/>
              </a:rPr>
              <a:t>Extra learning at home</a:t>
            </a:r>
            <a:br>
              <a:rPr lang="en-US" sz="2800" b="1" dirty="0">
                <a:latin typeface="Letter-join Air No-lead 8" panose="02000805000000020003" pitchFamily="2" charset="0"/>
              </a:rPr>
            </a:br>
            <a:r>
              <a:rPr lang="en-US" sz="2800" b="1" dirty="0" err="1">
                <a:latin typeface="Letter-join Air No-lead 8" panose="02000805000000020003" pitchFamily="2" charset="0"/>
              </a:rPr>
              <a:t>Maths</a:t>
            </a:r>
            <a:r>
              <a:rPr lang="en-US" sz="2800" b="1" dirty="0">
                <a:latin typeface="Letter-join Air No-lead 8" panose="02000805000000020003" pitchFamily="2" charset="0"/>
              </a:rPr>
              <a:t> Fluency</a:t>
            </a:r>
            <a:endParaRPr lang="en-US" sz="2800" dirty="0">
              <a:latin typeface="Letter-join Air No-lead 8" panose="02000805000000020003" pitchFamily="2" charset="0"/>
            </a:endParaRPr>
          </a:p>
        </p:txBody>
      </p:sp>
      <p:sp>
        <p:nvSpPr>
          <p:cNvPr id="4" name="Rectangle 1">
            <a:extLst>
              <a:ext uri="{FF2B5EF4-FFF2-40B4-BE49-F238E27FC236}">
                <a16:creationId xmlns:a16="http://schemas.microsoft.com/office/drawing/2014/main" id="{B83EA029-2338-4D3A-C880-76FE8807C382}"/>
              </a:ext>
            </a:extLst>
          </p:cNvPr>
          <p:cNvSpPr>
            <a:spLocks noChangeArrowheads="1"/>
          </p:cNvSpPr>
          <p:nvPr/>
        </p:nvSpPr>
        <p:spPr bwMode="auto">
          <a:xfrm>
            <a:off x="863029" y="1218071"/>
            <a:ext cx="6243108" cy="6217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r>
              <a:rPr lang="en-GB" sz="1600" dirty="0">
                <a:latin typeface="Letter-join Air No-lead 8" panose="02000805000000020003" pitchFamily="50" charset="0"/>
              </a:rPr>
              <a:t>Maths fluency gives children the secure foundations they need for all future mathematics. Fluency means children can recall and use key facts and procedures </a:t>
            </a:r>
            <a:r>
              <a:rPr lang="en-GB" sz="1600" b="1" dirty="0">
                <a:latin typeface="Letter-join Air No-lead 8" panose="02000805000000020003" pitchFamily="50" charset="0"/>
              </a:rPr>
              <a:t>quickly, accurately and confidently</a:t>
            </a:r>
            <a:r>
              <a:rPr lang="en-GB" sz="1600" dirty="0">
                <a:latin typeface="Letter-join Air No-lead 8" panose="02000805000000020003" pitchFamily="50" charset="0"/>
              </a:rPr>
              <a:t>, without having to work everything out from the beginning each time.</a:t>
            </a:r>
          </a:p>
          <a:p>
            <a:endParaRPr lang="en-GB" sz="1600" dirty="0">
              <a:latin typeface="Letter-join Air No-lead 8" panose="02000805000000020003" pitchFamily="50" charset="0"/>
            </a:endParaRPr>
          </a:p>
          <a:p>
            <a:r>
              <a:rPr lang="en-GB" sz="1600" b="1" dirty="0">
                <a:latin typeface="Letter-join Air No-lead 8" panose="02000805000000020003" pitchFamily="50" charset="0"/>
              </a:rPr>
              <a:t>Why is maths fluency important in Year 1?</a:t>
            </a:r>
          </a:p>
          <a:p>
            <a:endParaRPr lang="en-GB" sz="1600" b="1" dirty="0">
              <a:latin typeface="Letter-join Air No-lead 8" panose="02000805000000020003" pitchFamily="50" charset="0"/>
            </a:endParaRPr>
          </a:p>
          <a:p>
            <a:r>
              <a:rPr lang="en-GB" sz="1600" b="1" dirty="0">
                <a:latin typeface="Letter-join Air No-lead 8" panose="02000805000000020003" pitchFamily="50" charset="0"/>
              </a:rPr>
              <a:t>Builds strong foundations</a:t>
            </a:r>
            <a:r>
              <a:rPr lang="en-GB" sz="1600" dirty="0">
                <a:latin typeface="Letter-join Air No-lead 8" panose="02000805000000020003" pitchFamily="50" charset="0"/>
              </a:rPr>
              <a:t> – Children develop secure understanding of numbers, counting, addition and subtraction, which are essential for later learning. </a:t>
            </a:r>
          </a:p>
          <a:p>
            <a:r>
              <a:rPr lang="en-GB" sz="1600" b="1" dirty="0">
                <a:latin typeface="Letter-join Air No-lead 8" panose="02000805000000020003" pitchFamily="50" charset="0"/>
              </a:rPr>
              <a:t>Reduces cognitive load</a:t>
            </a:r>
            <a:r>
              <a:rPr lang="en-GB" sz="1600" dirty="0">
                <a:latin typeface="Letter-join Air No-lead 8" panose="02000805000000020003" pitchFamily="50" charset="0"/>
              </a:rPr>
              <a:t> – When basic number facts are automatic, children can focus their thinking on solving problems and explaining their reasoning. </a:t>
            </a:r>
          </a:p>
          <a:p>
            <a:r>
              <a:rPr lang="en-GB" sz="1600" b="1" dirty="0">
                <a:latin typeface="Letter-join Air No-lead 8" panose="02000805000000020003" pitchFamily="50" charset="0"/>
              </a:rPr>
              <a:t>Develops confidence</a:t>
            </a:r>
            <a:r>
              <a:rPr lang="en-GB" sz="1600" dirty="0">
                <a:latin typeface="Letter-join Air No-lead 8" panose="02000805000000020003" pitchFamily="50" charset="0"/>
              </a:rPr>
              <a:t> – Regular opportunities to practise and succeed help children develop positive attitudes towards mathematics.</a:t>
            </a:r>
          </a:p>
          <a:p>
            <a:endParaRPr lang="en-GB" sz="1600" dirty="0">
              <a:latin typeface="Letter-join Air No-lead 8" panose="02000805000000020003" pitchFamily="50" charset="0"/>
            </a:endParaRPr>
          </a:p>
          <a:p>
            <a:r>
              <a:rPr lang="en-GB" sz="1600" dirty="0">
                <a:latin typeface="Letter-join Air No-lead 8" panose="02000805000000020003" pitchFamily="50" charset="0"/>
              </a:rPr>
              <a:t>Every Friday your child will take part in Fluency Fridays and move up the levels. These sheets will be sent home and are available on the Year 1 class page.</a:t>
            </a:r>
          </a:p>
          <a:p>
            <a:pPr algn="l"/>
            <a:endParaRPr lang="en-GB" sz="2000" dirty="0">
              <a:solidFill>
                <a:srgbClr val="7030A0"/>
              </a:solidFill>
              <a:latin typeface="Letter-join Air No-lead 8" panose="02000805000000020003" pitchFamily="2" charset="0"/>
            </a:endParaRPr>
          </a:p>
          <a:p>
            <a:br>
              <a:rPr lang="en-GB" dirty="0"/>
            </a:br>
            <a:endParaRPr kumimoji="0" lang="en-US" altLang="en-US" sz="1200" b="0" i="0" u="none" strike="noStrike" cap="none" normalizeH="0" baseline="0" dirty="0">
              <a:ln>
                <a:noFill/>
              </a:ln>
              <a:solidFill>
                <a:srgbClr val="000000"/>
              </a:solidFill>
              <a:effectLst/>
              <a:latin typeface="Letter-join Air No-lead 8" panose="02000805000000020003" pitchFamily="2"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200" b="0" i="0" u="none" strike="noStrike" cap="none" normalizeH="0" baseline="0" dirty="0">
              <a:ln>
                <a:noFill/>
              </a:ln>
              <a:solidFill>
                <a:schemeClr val="tx1"/>
              </a:solidFill>
              <a:effectLst/>
              <a:latin typeface="Letter-join Air No-lead 8" panose="02000805000000020003" pitchFamily="2" charset="0"/>
            </a:endParaRPr>
          </a:p>
        </p:txBody>
      </p:sp>
      <p:pic>
        <p:nvPicPr>
          <p:cNvPr id="3" name="Picture 2">
            <a:extLst>
              <a:ext uri="{FF2B5EF4-FFF2-40B4-BE49-F238E27FC236}">
                <a16:creationId xmlns:a16="http://schemas.microsoft.com/office/drawing/2014/main" id="{A8A7517C-2622-4F36-8E28-201FB6D60D74}"/>
              </a:ext>
            </a:extLst>
          </p:cNvPr>
          <p:cNvPicPr>
            <a:picLocks noChangeAspect="1"/>
          </p:cNvPicPr>
          <p:nvPr/>
        </p:nvPicPr>
        <p:blipFill>
          <a:blip r:embed="rId2"/>
          <a:stretch>
            <a:fillRect/>
          </a:stretch>
        </p:blipFill>
        <p:spPr>
          <a:xfrm>
            <a:off x="8243152" y="1058951"/>
            <a:ext cx="3517334" cy="4740098"/>
          </a:xfrm>
          <a:prstGeom prst="rect">
            <a:avLst/>
          </a:prstGeom>
        </p:spPr>
      </p:pic>
    </p:spTree>
    <p:extLst>
      <p:ext uri="{BB962C8B-B14F-4D97-AF65-F5344CB8AC3E}">
        <p14:creationId xmlns:p14="http://schemas.microsoft.com/office/powerpoint/2010/main" val="382665860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B5FEBB1F-508E-4ACE-A53B-525FFA077C6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9" name="Freeform 6">
              <a:extLst>
                <a:ext uri="{FF2B5EF4-FFF2-40B4-BE49-F238E27FC236}">
                  <a16:creationId xmlns:a16="http://schemas.microsoft.com/office/drawing/2014/main" id="{B687ADC4-1812-437A-97AA-230888706C3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GB"/>
            </a:p>
          </p:txBody>
        </p:sp>
        <p:sp>
          <p:nvSpPr>
            <p:cNvPr id="10" name="Freeform 6">
              <a:extLst>
                <a:ext uri="{FF2B5EF4-FFF2-40B4-BE49-F238E27FC236}">
                  <a16:creationId xmlns:a16="http://schemas.microsoft.com/office/drawing/2014/main" id="{6170E629-727E-4A2F-8228-0A71B67BD1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GB"/>
            </a:p>
          </p:txBody>
        </p:sp>
      </p:grpSp>
      <p:sp useBgFill="1">
        <p:nvSpPr>
          <p:cNvPr id="12" name="Rectangle 11">
            <a:extLst>
              <a:ext uri="{FF2B5EF4-FFF2-40B4-BE49-F238E27FC236}">
                <a16:creationId xmlns:a16="http://schemas.microsoft.com/office/drawing/2014/main" id="{CC30DECA-E52C-4D56-96B9-718590A2E68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4" name="Group 13">
            <a:extLst>
              <a:ext uri="{FF2B5EF4-FFF2-40B4-BE49-F238E27FC236}">
                <a16:creationId xmlns:a16="http://schemas.microsoft.com/office/drawing/2014/main" id="{7A046A95-1E4D-4EAE-9146-822CF94F040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5" name="Freeform 6">
              <a:extLst>
                <a:ext uri="{FF2B5EF4-FFF2-40B4-BE49-F238E27FC236}">
                  <a16:creationId xmlns:a16="http://schemas.microsoft.com/office/drawing/2014/main" id="{E94C9933-93E1-43FF-8BC2-8F0B7794D38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txBody>
            <a:bodyPr/>
            <a:lstStyle/>
            <a:p>
              <a:endParaRPr lang="en-GB"/>
            </a:p>
          </p:txBody>
        </p:sp>
        <p:sp>
          <p:nvSpPr>
            <p:cNvPr id="16" name="Freeform 6">
              <a:extLst>
                <a:ext uri="{FF2B5EF4-FFF2-40B4-BE49-F238E27FC236}">
                  <a16:creationId xmlns:a16="http://schemas.microsoft.com/office/drawing/2014/main" id="{B3AA8CBD-7A2E-4084-A09F-484D166581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txBody>
            <a:bodyPr/>
            <a:lstStyle/>
            <a:p>
              <a:endParaRPr lang="en-GB"/>
            </a:p>
          </p:txBody>
        </p:sp>
      </p:grpSp>
      <p:sp>
        <p:nvSpPr>
          <p:cNvPr id="2" name="Title 1">
            <a:extLst>
              <a:ext uri="{FF2B5EF4-FFF2-40B4-BE49-F238E27FC236}">
                <a16:creationId xmlns:a16="http://schemas.microsoft.com/office/drawing/2014/main" id="{CACF3E62-1D82-3A15-ECBE-2CAE79BF9906}"/>
              </a:ext>
            </a:extLst>
          </p:cNvPr>
          <p:cNvSpPr>
            <a:spLocks noGrp="1"/>
          </p:cNvSpPr>
          <p:nvPr>
            <p:ph type="title"/>
          </p:nvPr>
        </p:nvSpPr>
        <p:spPr>
          <a:xfrm>
            <a:off x="1562669" y="1480930"/>
            <a:ext cx="8447964" cy="3254321"/>
          </a:xfrm>
        </p:spPr>
        <p:txBody>
          <a:bodyPr vert="horz" lIns="91440" tIns="45720" rIns="91440" bIns="45720" rtlCol="0" anchor="b">
            <a:normAutofit/>
          </a:bodyPr>
          <a:lstStyle/>
          <a:p>
            <a:r>
              <a:rPr lang="en-US" sz="6600" cap="all" dirty="0"/>
              <a:t>questions</a:t>
            </a:r>
          </a:p>
        </p:txBody>
      </p:sp>
    </p:spTree>
    <p:extLst>
      <p:ext uri="{BB962C8B-B14F-4D97-AF65-F5344CB8AC3E}">
        <p14:creationId xmlns:p14="http://schemas.microsoft.com/office/powerpoint/2010/main" val="168867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CC811E-1298-52A1-7DC2-81AB37B932F6}"/>
              </a:ext>
            </a:extLst>
          </p:cNvPr>
          <p:cNvSpPr>
            <a:spLocks noGrp="1"/>
          </p:cNvSpPr>
          <p:nvPr>
            <p:ph type="title"/>
          </p:nvPr>
        </p:nvSpPr>
        <p:spPr/>
        <p:txBody>
          <a:bodyPr/>
          <a:lstStyle/>
          <a:p>
            <a:r>
              <a:rPr lang="en-US" dirty="0"/>
              <a:t>Useful links </a:t>
            </a:r>
          </a:p>
        </p:txBody>
      </p:sp>
      <p:sp>
        <p:nvSpPr>
          <p:cNvPr id="4" name="TextBox 3">
            <a:extLst>
              <a:ext uri="{FF2B5EF4-FFF2-40B4-BE49-F238E27FC236}">
                <a16:creationId xmlns:a16="http://schemas.microsoft.com/office/drawing/2014/main" id="{0F9EF85C-C06B-B59D-798F-69FC3720CA32}"/>
              </a:ext>
            </a:extLst>
          </p:cNvPr>
          <p:cNvSpPr txBox="1"/>
          <p:nvPr/>
        </p:nvSpPr>
        <p:spPr>
          <a:xfrm>
            <a:off x="1371600" y="1553227"/>
            <a:ext cx="9601200" cy="4801314"/>
          </a:xfrm>
          <a:prstGeom prst="rect">
            <a:avLst/>
          </a:prstGeom>
          <a:noFill/>
        </p:spPr>
        <p:txBody>
          <a:bodyPr wrap="square" rtlCol="0">
            <a:spAutoFit/>
          </a:bodyPr>
          <a:lstStyle/>
          <a:p>
            <a:pPr marL="285750" indent="-285750">
              <a:buFontTx/>
              <a:buChar char="-"/>
            </a:pPr>
            <a:r>
              <a:rPr lang="en-US" dirty="0"/>
              <a:t>Phonics- Little </a:t>
            </a:r>
            <a:r>
              <a:rPr lang="en-US" dirty="0" err="1"/>
              <a:t>Wandle</a:t>
            </a:r>
            <a:r>
              <a:rPr lang="en-US" dirty="0"/>
              <a:t> Parent area </a:t>
            </a:r>
            <a:r>
              <a:rPr lang="en-US" dirty="0">
                <a:hlinkClick r:id="rId2"/>
              </a:rPr>
              <a:t>https://www.littlewandlelettersandsounds.org.uk/resources/for-parents/</a:t>
            </a:r>
            <a:r>
              <a:rPr lang="en-US" dirty="0"/>
              <a:t> </a:t>
            </a:r>
          </a:p>
          <a:p>
            <a:endParaRPr lang="en-US" dirty="0"/>
          </a:p>
          <a:p>
            <a:endParaRPr lang="en-US" dirty="0"/>
          </a:p>
          <a:p>
            <a:pPr marL="285750" indent="-285750">
              <a:buFontTx/>
              <a:buChar char="-"/>
            </a:pPr>
            <a:endParaRPr lang="en-US" dirty="0"/>
          </a:p>
          <a:p>
            <a:pPr marL="285750" indent="-285750">
              <a:buFontTx/>
              <a:buChar char="-"/>
            </a:pPr>
            <a:r>
              <a:rPr lang="en-US" dirty="0" err="1"/>
              <a:t>Numbots</a:t>
            </a:r>
            <a:r>
              <a:rPr lang="en-US" dirty="0"/>
              <a:t> Log in</a:t>
            </a:r>
          </a:p>
          <a:p>
            <a:r>
              <a:rPr lang="en-US" dirty="0">
                <a:hlinkClick r:id="rId3"/>
              </a:rPr>
              <a:t>https://play.numbots.com/#/intro</a:t>
            </a:r>
            <a:r>
              <a:rPr lang="en-US" dirty="0"/>
              <a:t> </a:t>
            </a:r>
          </a:p>
          <a:p>
            <a:pPr marL="285750" indent="-285750">
              <a:buFontTx/>
              <a:buChar char="-"/>
            </a:pPr>
            <a:endParaRPr lang="en-US" dirty="0"/>
          </a:p>
          <a:p>
            <a:pPr marL="285750" indent="-285750">
              <a:buFontTx/>
              <a:buChar char="-"/>
            </a:pPr>
            <a:endParaRPr lang="en-US" dirty="0"/>
          </a:p>
          <a:p>
            <a:pPr marL="285750" indent="-285750">
              <a:buFontTx/>
              <a:buChar char="-"/>
            </a:pPr>
            <a:r>
              <a:rPr lang="en-US" dirty="0"/>
              <a:t>Mathletics Log in</a:t>
            </a:r>
          </a:p>
          <a:p>
            <a:r>
              <a:rPr lang="en-US" dirty="0">
                <a:hlinkClick r:id="rId4"/>
              </a:rPr>
              <a:t>https://login.mathletics.com/</a:t>
            </a:r>
            <a:r>
              <a:rPr lang="en-US" dirty="0"/>
              <a:t> </a:t>
            </a:r>
          </a:p>
          <a:p>
            <a:pPr marL="285750" indent="-285750">
              <a:buFontTx/>
              <a:buChar char="-"/>
            </a:pPr>
            <a:endParaRPr lang="en-US" dirty="0"/>
          </a:p>
          <a:p>
            <a:endParaRPr lang="en-US" dirty="0"/>
          </a:p>
          <a:p>
            <a:r>
              <a:rPr lang="en-US" dirty="0"/>
              <a:t>-  Ashbury Meadow – Year 1 page link - </a:t>
            </a:r>
            <a:r>
              <a:rPr lang="en-US" dirty="0">
                <a:hlinkClick r:id="rId5"/>
              </a:rPr>
              <a:t>https://www.ashburymeadow.co.uk/class/year-1</a:t>
            </a:r>
            <a:r>
              <a:rPr lang="en-US" dirty="0"/>
              <a:t> </a:t>
            </a:r>
          </a:p>
          <a:p>
            <a:pPr marL="285750" indent="-285750">
              <a:buFontTx/>
              <a:buChar char="-"/>
            </a:pPr>
            <a:endParaRPr lang="en-US" dirty="0"/>
          </a:p>
          <a:p>
            <a:pPr marL="285750" indent="-285750">
              <a:buFontTx/>
              <a:buChar char="-"/>
            </a:pPr>
            <a:endParaRPr lang="en-US" dirty="0"/>
          </a:p>
          <a:p>
            <a:endParaRPr lang="en-US" dirty="0"/>
          </a:p>
        </p:txBody>
      </p:sp>
    </p:spTree>
    <p:extLst>
      <p:ext uri="{BB962C8B-B14F-4D97-AF65-F5344CB8AC3E}">
        <p14:creationId xmlns:p14="http://schemas.microsoft.com/office/powerpoint/2010/main" val="1690440272"/>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4A2318"/>
      </a:dk2>
      <a:lt2>
        <a:srgbClr val="EDECEB"/>
      </a:lt2>
      <a:accent1>
        <a:srgbClr val="F3C82E"/>
      </a:accent1>
      <a:accent2>
        <a:srgbClr val="A26176"/>
      </a:accent2>
      <a:accent3>
        <a:srgbClr val="74A94E"/>
      </a:accent3>
      <a:accent4>
        <a:srgbClr val="188E8D"/>
      </a:accent4>
      <a:accent5>
        <a:srgbClr val="EE913A"/>
      </a:accent5>
      <a:accent6>
        <a:srgbClr val="DF5D4A"/>
      </a:accent6>
      <a:hlink>
        <a:srgbClr val="188E8D"/>
      </a:hlink>
      <a:folHlink>
        <a:srgbClr val="A26176"/>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D7AA1D6E-F3E9-4763-A3BC-84DF2E02F60F}"/>
    </a:ext>
  </a:extLst>
</a:theme>
</file>

<file path=docProps/app.xml><?xml version="1.0" encoding="utf-8"?>
<Properties xmlns="http://schemas.openxmlformats.org/officeDocument/2006/extended-properties" xmlns:vt="http://schemas.openxmlformats.org/officeDocument/2006/docPropsVTypes">
  <Template>{B1AC2BBE-BF7D-2347-82B2-2D4D0166E4CA}tf10001072</Template>
  <TotalTime>208</TotalTime>
  <Words>1435</Words>
  <Application>Microsoft Office PowerPoint</Application>
  <PresentationFormat>Widescreen</PresentationFormat>
  <Paragraphs>155</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Calibri Light</vt:lpstr>
      <vt:lpstr>Franklin Gothic Book</vt:lpstr>
      <vt:lpstr>Letter-join Air No-lead 8</vt:lpstr>
      <vt:lpstr>Crop</vt:lpstr>
      <vt:lpstr>Year 1 meet the teacher  Miss smith (1s) miss walsh (1w)</vt:lpstr>
      <vt:lpstr>In this meeting we will cover:</vt:lpstr>
      <vt:lpstr>Phonics at Ashbury Meadow</vt:lpstr>
      <vt:lpstr>Phonics in Year 1</vt:lpstr>
      <vt:lpstr>Phonics in Year 1</vt:lpstr>
      <vt:lpstr>Phonics Screening Check June 2027</vt:lpstr>
      <vt:lpstr>Phonics – Parent/Carer Support</vt:lpstr>
      <vt:lpstr>Reading Year 1</vt:lpstr>
      <vt:lpstr>Homework- Reading  </vt:lpstr>
      <vt:lpstr>Homework- Reading  Book read by adult</vt:lpstr>
      <vt:lpstr>Homework – Learning Logs  </vt:lpstr>
      <vt:lpstr>Homework- Spelling  </vt:lpstr>
      <vt:lpstr>Classroom Environment  </vt:lpstr>
      <vt:lpstr>Extra learning at home  Numbots and Mathletics</vt:lpstr>
      <vt:lpstr>Extra learning at home Maths Fluency</vt:lpstr>
      <vt:lpstr>questions</vt:lpstr>
      <vt:lpstr>Useful links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Parents Year 1 Transition Meeting</dc:title>
  <dc:creator>Ximena  Arnold</dc:creator>
  <cp:lastModifiedBy>Amy Smith</cp:lastModifiedBy>
  <cp:revision>13</cp:revision>
  <dcterms:created xsi:type="dcterms:W3CDTF">2024-07-25T14:20:40Z</dcterms:created>
  <dcterms:modified xsi:type="dcterms:W3CDTF">2026-09-20T14:21:32Z</dcterms:modified>
</cp:coreProperties>
</file>