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84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35E2"/>
    <a:srgbClr val="983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47" autoAdjust="0"/>
    <p:restoredTop sz="94660"/>
  </p:normalViewPr>
  <p:slideViewPr>
    <p:cSldViewPr snapToGrid="0">
      <p:cViewPr varScale="1">
        <p:scale>
          <a:sx n="50" d="100"/>
          <a:sy n="50" d="100"/>
        </p:scale>
        <p:origin x="2148" y="-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7BBCA-624A-2649-B770-9B040230DDEC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36FB0-66E9-3A49-9976-A04E72112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889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6" indent="0" algn="ctr">
              <a:buNone/>
              <a:defRPr sz="1500"/>
            </a:lvl2pPr>
            <a:lvl3pPr marL="685772" indent="0" algn="ctr">
              <a:buNone/>
              <a:defRPr sz="1350"/>
            </a:lvl3pPr>
            <a:lvl4pPr marL="1028657" indent="0" algn="ctr">
              <a:buNone/>
              <a:defRPr sz="1200"/>
            </a:lvl4pPr>
            <a:lvl5pPr marL="1371543" indent="0" algn="ctr">
              <a:buNone/>
              <a:defRPr sz="1200"/>
            </a:lvl5pPr>
            <a:lvl6pPr marL="1714428" indent="0" algn="ctr">
              <a:buNone/>
              <a:defRPr sz="1200"/>
            </a:lvl6pPr>
            <a:lvl7pPr marL="2057314" indent="0" algn="ctr">
              <a:buNone/>
              <a:defRPr sz="1200"/>
            </a:lvl7pPr>
            <a:lvl8pPr marL="2400199" indent="0" algn="ctr">
              <a:buNone/>
              <a:defRPr sz="1200"/>
            </a:lvl8pPr>
            <a:lvl9pPr marL="2743085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272AA-D28B-4D72-9358-A06C6277C1B0}" type="datetimeFigureOut">
              <a:rPr lang="en-GB" smtClean="0"/>
              <a:t>12/03/2026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5074-EAFC-45F3-B1E2-A9C0650DC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948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272AA-D28B-4D72-9358-A06C6277C1B0}" type="datetimeFigureOut">
              <a:rPr lang="en-GB" smtClean="0"/>
              <a:t>12/03/2026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5074-EAFC-45F3-B1E2-A9C0650DC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69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469625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7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8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272AA-D28B-4D72-9358-A06C6277C1B0}" type="datetimeFigureOut">
              <a:rPr lang="en-GB" smtClean="0"/>
              <a:t>12/03/2026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5074-EAFC-45F3-B1E2-A9C0650DC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732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272AA-D28B-4D72-9358-A06C6277C1B0}" type="datetimeFigureOut">
              <a:rPr lang="en-GB" smtClean="0"/>
              <a:t>12/03/2026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5074-EAFC-45F3-B1E2-A9C0650DC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922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500" b="1"/>
            </a:lvl2pPr>
            <a:lvl3pPr marL="685772" indent="0">
              <a:buNone/>
              <a:defRPr sz="1350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199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3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6" indent="0">
              <a:buNone/>
              <a:defRPr sz="1500" b="1"/>
            </a:lvl2pPr>
            <a:lvl3pPr marL="685772" indent="0">
              <a:buNone/>
              <a:defRPr sz="1350" b="1"/>
            </a:lvl3pPr>
            <a:lvl4pPr marL="1028657" indent="0">
              <a:buNone/>
              <a:defRPr sz="1200" b="1"/>
            </a:lvl4pPr>
            <a:lvl5pPr marL="1371543" indent="0">
              <a:buNone/>
              <a:defRPr sz="1200" b="1"/>
            </a:lvl5pPr>
            <a:lvl6pPr marL="1714428" indent="0">
              <a:buNone/>
              <a:defRPr sz="1200" b="1"/>
            </a:lvl6pPr>
            <a:lvl7pPr marL="2057314" indent="0">
              <a:buNone/>
              <a:defRPr sz="1200" b="1"/>
            </a:lvl7pPr>
            <a:lvl8pPr marL="2400199" indent="0">
              <a:buNone/>
              <a:defRPr sz="1200" b="1"/>
            </a:lvl8pPr>
            <a:lvl9pPr marL="2743085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3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272AA-D28B-4D72-9358-A06C6277C1B0}" type="datetimeFigureOut">
              <a:rPr lang="en-GB" smtClean="0"/>
              <a:t>12/03/2026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5074-EAFC-45F3-B1E2-A9C0650DC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913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272AA-D28B-4D72-9358-A06C6277C1B0}" type="datetimeFigureOut">
              <a:rPr lang="en-GB" smtClean="0"/>
              <a:t>12/03/2026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5074-EAFC-45F3-B1E2-A9C0650DC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215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272AA-D28B-4D72-9358-A06C6277C1B0}" type="datetimeFigureOut">
              <a:rPr lang="en-GB" smtClean="0"/>
              <a:t>12/03/2026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5074-EAFC-45F3-B1E2-A9C0650DC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084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4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2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199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272AA-D28B-4D72-9358-A06C6277C1B0}" type="datetimeFigureOut">
              <a:rPr lang="en-GB" smtClean="0"/>
              <a:t>12/03/2026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5074-EAFC-45F3-B1E2-A9C0650DC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801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4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86" indent="0">
              <a:buNone/>
              <a:defRPr sz="2100"/>
            </a:lvl2pPr>
            <a:lvl3pPr marL="685772" indent="0">
              <a:buNone/>
              <a:defRPr sz="1800"/>
            </a:lvl3pPr>
            <a:lvl4pPr marL="1028657" indent="0">
              <a:buNone/>
              <a:defRPr sz="1500"/>
            </a:lvl4pPr>
            <a:lvl5pPr marL="1371543" indent="0">
              <a:buNone/>
              <a:defRPr sz="1500"/>
            </a:lvl5pPr>
            <a:lvl6pPr marL="1714428" indent="0">
              <a:buNone/>
              <a:defRPr sz="1500"/>
            </a:lvl6pPr>
            <a:lvl7pPr marL="2057314" indent="0">
              <a:buNone/>
              <a:defRPr sz="1500"/>
            </a:lvl7pPr>
            <a:lvl8pPr marL="2400199" indent="0">
              <a:buNone/>
              <a:defRPr sz="1500"/>
            </a:lvl8pPr>
            <a:lvl9pPr marL="2743085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86" indent="0">
              <a:buNone/>
              <a:defRPr sz="1050"/>
            </a:lvl2pPr>
            <a:lvl3pPr marL="685772" indent="0">
              <a:buNone/>
              <a:defRPr sz="900"/>
            </a:lvl3pPr>
            <a:lvl4pPr marL="1028657" indent="0">
              <a:buNone/>
              <a:defRPr sz="750"/>
            </a:lvl4pPr>
            <a:lvl5pPr marL="1371543" indent="0">
              <a:buNone/>
              <a:defRPr sz="750"/>
            </a:lvl5pPr>
            <a:lvl6pPr marL="1714428" indent="0">
              <a:buNone/>
              <a:defRPr sz="750"/>
            </a:lvl6pPr>
            <a:lvl7pPr marL="2057314" indent="0">
              <a:buNone/>
              <a:defRPr sz="750"/>
            </a:lvl7pPr>
            <a:lvl8pPr marL="2400199" indent="0">
              <a:buNone/>
              <a:defRPr sz="750"/>
            </a:lvl8pPr>
            <a:lvl9pPr marL="2743085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272AA-D28B-4D72-9358-A06C6277C1B0}" type="datetimeFigureOut">
              <a:rPr lang="en-GB" smtClean="0"/>
              <a:t>12/03/2026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5074-EAFC-45F3-B1E2-A9C0650DC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054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272AA-D28B-4D72-9358-A06C6277C1B0}" type="datetimeFigureOut">
              <a:rPr lang="en-GB" smtClean="0"/>
              <a:t>12/03/2026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5074-EAFC-45F3-B1E2-A9C0650DC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282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272AA-D28B-4D72-9358-A06C6277C1B0}" type="datetimeFigureOut">
              <a:rPr lang="en-GB" smtClean="0"/>
              <a:t>12/03/2026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5074-EAFC-45F3-B1E2-A9C0650DC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021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272AA-D28B-4D72-9358-A06C6277C1B0}" type="datetimeFigureOut">
              <a:rPr lang="en-GB" smtClean="0"/>
              <a:t>12/03/2026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5074-EAFC-45F3-B1E2-A9C0650DC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506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72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3" indent="-171443" algn="l" defTabSz="68577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8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4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0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85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71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57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3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28" indent="-171443" algn="l" defTabSz="68577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2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7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3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28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4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99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85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B55801D-D2D5-4EA8-AF89-471584A6F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4" y="299674"/>
            <a:ext cx="6380952" cy="1104762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D9D254-D718-4CC4-B7F0-A38A6B72CC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757881"/>
              </p:ext>
            </p:extLst>
          </p:nvPr>
        </p:nvGraphicFramePr>
        <p:xfrm>
          <a:off x="438150" y="2461022"/>
          <a:ext cx="5710238" cy="6012655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855119">
                  <a:extLst>
                    <a:ext uri="{9D8B030D-6E8A-4147-A177-3AD203B41FA5}">
                      <a16:colId xmlns:a16="http://schemas.microsoft.com/office/drawing/2014/main" val="3553090488"/>
                    </a:ext>
                  </a:extLst>
                </a:gridCol>
                <a:gridCol w="2855119">
                  <a:extLst>
                    <a:ext uri="{9D8B030D-6E8A-4147-A177-3AD203B41FA5}">
                      <a16:colId xmlns:a16="http://schemas.microsoft.com/office/drawing/2014/main" val="201699221"/>
                    </a:ext>
                  </a:extLst>
                </a:gridCol>
              </a:tblGrid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1 + </a:t>
                      </a: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+mj-lt"/>
                        </a:rPr>
                        <a:t>2</a:t>
                      </a: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 = 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4 + 3 = _____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1378590110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4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2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3 + 1 = ____</a:t>
                      </a:r>
                      <a:endParaRPr lang="en-GB" sz="1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2 + 6 = 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1447638283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3 + </a:t>
                      </a: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+mj-lt"/>
                        </a:rPr>
                        <a:t>2</a:t>
                      </a: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 = 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3 + 5 = 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2788210092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5 + 0 = 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9 + 1 = _____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3092058363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2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2</a:t>
                      </a: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 + 4 = 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4 + 4 = _____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54342954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4F644A-D00B-41AA-878A-62E5E28BAEDE}"/>
              </a:ext>
            </a:extLst>
          </p:cNvPr>
          <p:cNvSpPr txBox="1"/>
          <p:nvPr/>
        </p:nvSpPr>
        <p:spPr>
          <a:xfrm>
            <a:off x="238524" y="299674"/>
            <a:ext cx="3810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0" dirty="0">
                <a:solidFill>
                  <a:srgbClr val="FF0000"/>
                </a:solidFill>
                <a:latin typeface="Letter-join Air No-lead 8" panose="02000805000000020003" pitchFamily="50" charset="0"/>
              </a:rPr>
              <a:t>Reds </a:t>
            </a:r>
          </a:p>
        </p:txBody>
      </p:sp>
    </p:spTree>
    <p:extLst>
      <p:ext uri="{BB962C8B-B14F-4D97-AF65-F5344CB8AC3E}">
        <p14:creationId xmlns:p14="http://schemas.microsoft.com/office/powerpoint/2010/main" val="766935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>
            <a:extLst>
              <a:ext uri="{FF2B5EF4-FFF2-40B4-BE49-F238E27FC236}">
                <a16:creationId xmlns:a16="http://schemas.microsoft.com/office/drawing/2014/main" id="{0A3AEA37-A48B-4AD0-BBE4-B9BC989799BB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831975" y="4962525"/>
            <a:ext cx="5710238" cy="721518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058E6A-C973-48F0-8915-1A10CB850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4" y="299674"/>
            <a:ext cx="6380952" cy="1104762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1BD59FA-771B-4838-9356-E429AFFEA8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468304"/>
              </p:ext>
            </p:extLst>
          </p:nvPr>
        </p:nvGraphicFramePr>
        <p:xfrm>
          <a:off x="438150" y="2461022"/>
          <a:ext cx="5710238" cy="6012655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855119">
                  <a:extLst>
                    <a:ext uri="{9D8B030D-6E8A-4147-A177-3AD203B41FA5}">
                      <a16:colId xmlns:a16="http://schemas.microsoft.com/office/drawing/2014/main" val="3553090488"/>
                    </a:ext>
                  </a:extLst>
                </a:gridCol>
                <a:gridCol w="2855119">
                  <a:extLst>
                    <a:ext uri="{9D8B030D-6E8A-4147-A177-3AD203B41FA5}">
                      <a16:colId xmlns:a16="http://schemas.microsoft.com/office/drawing/2014/main" val="201699221"/>
                    </a:ext>
                  </a:extLst>
                </a:gridCol>
              </a:tblGrid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4 - </a:t>
                      </a: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+mj-lt"/>
                        </a:rPr>
                        <a:t>2</a:t>
                      </a: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 = 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8 - 7 = _____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1378590110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4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2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3 - 1 = ____</a:t>
                      </a:r>
                      <a:endParaRPr lang="en-GB" sz="1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7 - 4 = 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1447638283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6 - </a:t>
                      </a: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+mj-lt"/>
                        </a:rPr>
                        <a:t>2</a:t>
                      </a: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 = 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8 + 0 = 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2788210092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5 - 0 = 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9 - 1 = _____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3092058363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2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8</a:t>
                      </a: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 - 3 = ____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200" kern="1400" dirty="0">
                        <a:ln>
                          <a:noFill/>
                        </a:ln>
                        <a:effectLst/>
                        <a:latin typeface="Letter-join Air No-lead 8" panose="02000805000000020003" pitchFamily="50" charset="0"/>
                      </a:endParaRP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____ = 5 - 1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543429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65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4B1410F-5518-432A-A89C-568CD03B2B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878517"/>
              </p:ext>
            </p:extLst>
          </p:nvPr>
        </p:nvGraphicFramePr>
        <p:xfrm>
          <a:off x="573881" y="1761979"/>
          <a:ext cx="5710238" cy="721518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855119">
                  <a:extLst>
                    <a:ext uri="{9D8B030D-6E8A-4147-A177-3AD203B41FA5}">
                      <a16:colId xmlns:a16="http://schemas.microsoft.com/office/drawing/2014/main" val="3553090488"/>
                    </a:ext>
                  </a:extLst>
                </a:gridCol>
                <a:gridCol w="2855119">
                  <a:extLst>
                    <a:ext uri="{9D8B030D-6E8A-4147-A177-3AD203B41FA5}">
                      <a16:colId xmlns:a16="http://schemas.microsoft.com/office/drawing/2014/main" val="201699221"/>
                    </a:ext>
                  </a:extLst>
                </a:gridCol>
              </a:tblGrid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3 + 3 =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1 + 9 =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1378590110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etter-join Air No-lead 8" panose="02000805000000020003" pitchFamily="50" charset="0"/>
                        </a:rPr>
                        <a:t>6 + 1 =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6 - 3 =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1447638283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10 – 6 =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10 + 0 =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2788210092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7 – </a:t>
                      </a:r>
                      <a:r>
                        <a:rPr lang="en-GB" sz="3200" kern="1400" dirty="0">
                          <a:ln>
                            <a:noFill/>
                          </a:ln>
                          <a:effectLst/>
                          <a:latin typeface="+mj-lt"/>
                        </a:rPr>
                        <a:t>2</a:t>
                      </a: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 =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etter-join Air No-lead 8" panose="02000805000000020003" pitchFamily="50" charset="0"/>
                        </a:rPr>
                        <a:t>5 + 1 =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3092058363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5 + 5 =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4 – 4 =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543429549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5 – 4 =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L="0" marR="0" lvl="0" indent="0" algn="l" defTabSz="685772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 </a:t>
                      </a:r>
                      <a:r>
                        <a:rPr lang="en-GB" sz="31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7 – 6 =</a:t>
                      </a:r>
                      <a:endParaRPr lang="en-GB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1759171163"/>
                  </a:ext>
                </a:extLst>
              </a:tr>
            </a:tbl>
          </a:graphicData>
        </a:graphic>
      </p:graphicFrame>
      <p:sp>
        <p:nvSpPr>
          <p:cNvPr id="5" name="Control 1">
            <a:extLst>
              <a:ext uri="{FF2B5EF4-FFF2-40B4-BE49-F238E27FC236}">
                <a16:creationId xmlns:a16="http://schemas.microsoft.com/office/drawing/2014/main" id="{0A3AEA37-A48B-4AD0-BBE4-B9BC989799BB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831975" y="4962525"/>
            <a:ext cx="5710238" cy="721518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2727B9-C8EB-4E66-B584-93904E7100E0}"/>
              </a:ext>
            </a:extLst>
          </p:cNvPr>
          <p:cNvSpPr txBox="1"/>
          <p:nvPr/>
        </p:nvSpPr>
        <p:spPr>
          <a:xfrm>
            <a:off x="304800" y="346364"/>
            <a:ext cx="2964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accent6"/>
                </a:solidFill>
                <a:latin typeface="Letter-join Air No-lead 8" panose="02000805000000020003" pitchFamily="50" charset="0"/>
              </a:rPr>
              <a:t>Green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5ABE79-529E-401C-92E1-D950B49F0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438" y="209481"/>
            <a:ext cx="1104762" cy="11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701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4B1410F-5518-432A-A89C-568CD03B2B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603359"/>
              </p:ext>
            </p:extLst>
          </p:nvPr>
        </p:nvGraphicFramePr>
        <p:xfrm>
          <a:off x="573881" y="1761979"/>
          <a:ext cx="5710238" cy="721518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855119">
                  <a:extLst>
                    <a:ext uri="{9D8B030D-6E8A-4147-A177-3AD203B41FA5}">
                      <a16:colId xmlns:a16="http://schemas.microsoft.com/office/drawing/2014/main" val="3553090488"/>
                    </a:ext>
                  </a:extLst>
                </a:gridCol>
                <a:gridCol w="2855119">
                  <a:extLst>
                    <a:ext uri="{9D8B030D-6E8A-4147-A177-3AD203B41FA5}">
                      <a16:colId xmlns:a16="http://schemas.microsoft.com/office/drawing/2014/main" val="201699221"/>
                    </a:ext>
                  </a:extLst>
                </a:gridCol>
              </a:tblGrid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1 ten and 3 ones =</a:t>
                      </a:r>
                      <a:endParaRPr lang="en-GB" sz="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1 tens and 0 ones =</a:t>
                      </a:r>
                      <a:endParaRPr lang="en-GB" sz="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1378590110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1 ten and 5 ones =</a:t>
                      </a:r>
                      <a:endParaRPr lang="en-GB" sz="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1 tens and 7 ones =</a:t>
                      </a:r>
                      <a:endParaRPr lang="en-GB" sz="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1447638283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1 ten and 1 </a:t>
                      </a:r>
                    </a:p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one =</a:t>
                      </a:r>
                      <a:endParaRPr lang="en-GB" sz="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1 tens and 8 ones =</a:t>
                      </a:r>
                      <a:endParaRPr lang="en-GB" sz="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2788210092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+mj-lt"/>
                        </a:rPr>
                        <a:t>2</a:t>
                      </a: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 tens and 0 ones =</a:t>
                      </a:r>
                      <a:endParaRPr lang="en-GB" sz="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1 ten and 0 ones =</a:t>
                      </a:r>
                      <a:endParaRPr lang="en-GB" sz="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3092058363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1 ten and 4 ones =</a:t>
                      </a:r>
                      <a:endParaRPr lang="en-GB" sz="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1 ten and 6 ones =</a:t>
                      </a:r>
                      <a:endParaRPr lang="en-GB" sz="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543429549"/>
                  </a:ext>
                </a:extLst>
              </a:tr>
              <a:tr h="1202531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1 tens and </a:t>
                      </a: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+mj-lt"/>
                        </a:rPr>
                        <a:t>2</a:t>
                      </a: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 ones =</a:t>
                      </a:r>
                      <a:endParaRPr lang="en-GB" sz="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tc>
                  <a:txBody>
                    <a:bodyPr/>
                    <a:lstStyle/>
                    <a:p>
                      <a:pPr marL="0" marR="0" lvl="0" indent="0" algn="l" defTabSz="685772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 </a:t>
                      </a:r>
                      <a:r>
                        <a:rPr lang="en-GB" sz="2800" kern="1400" dirty="0">
                          <a:ln>
                            <a:noFill/>
                          </a:ln>
                          <a:effectLst/>
                          <a:latin typeface="Letter-join Air No-lead 8" panose="02000805000000020003" pitchFamily="50" charset="0"/>
                        </a:rPr>
                        <a:t>2 tens and 7 ones =</a:t>
                      </a:r>
                      <a:endParaRPr lang="en-GB" sz="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etter-join Air No-lead 8" panose="02000805000000020003" pitchFamily="50" charset="0"/>
                      </a:endParaRPr>
                    </a:p>
                  </a:txBody>
                  <a:tcPr marL="31862" marR="31862" marT="31862" marB="31862"/>
                </a:tc>
                <a:extLst>
                  <a:ext uri="{0D108BD9-81ED-4DB2-BD59-A6C34878D82A}">
                    <a16:rowId xmlns:a16="http://schemas.microsoft.com/office/drawing/2014/main" val="1759171163"/>
                  </a:ext>
                </a:extLst>
              </a:tr>
            </a:tbl>
          </a:graphicData>
        </a:graphic>
      </p:graphicFrame>
      <p:sp>
        <p:nvSpPr>
          <p:cNvPr id="5" name="Control 1">
            <a:extLst>
              <a:ext uri="{FF2B5EF4-FFF2-40B4-BE49-F238E27FC236}">
                <a16:creationId xmlns:a16="http://schemas.microsoft.com/office/drawing/2014/main" id="{0A3AEA37-A48B-4AD0-BBE4-B9BC989799BB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831975" y="4962525"/>
            <a:ext cx="5710238" cy="721518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2727B9-C8EB-4E66-B584-93904E7100E0}"/>
              </a:ext>
            </a:extLst>
          </p:cNvPr>
          <p:cNvSpPr txBox="1"/>
          <p:nvPr/>
        </p:nvSpPr>
        <p:spPr>
          <a:xfrm>
            <a:off x="304800" y="346364"/>
            <a:ext cx="2964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0070C0"/>
                </a:solidFill>
                <a:latin typeface="Letter-join Air No-lead 8" panose="02000805000000020003" pitchFamily="50" charset="0"/>
              </a:rPr>
              <a:t>Blue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5ABE79-529E-401C-92E1-D950B49F0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438" y="209481"/>
            <a:ext cx="1104762" cy="11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715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>
            <a:extLst>
              <a:ext uri="{FF2B5EF4-FFF2-40B4-BE49-F238E27FC236}">
                <a16:creationId xmlns:a16="http://schemas.microsoft.com/office/drawing/2014/main" id="{0A3AEA37-A48B-4AD0-BBE4-B9BC989799BB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831975" y="4962525"/>
            <a:ext cx="5710238" cy="721518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2727B9-C8EB-4E66-B584-93904E7100E0}"/>
              </a:ext>
            </a:extLst>
          </p:cNvPr>
          <p:cNvSpPr txBox="1"/>
          <p:nvPr/>
        </p:nvSpPr>
        <p:spPr>
          <a:xfrm>
            <a:off x="304800" y="346364"/>
            <a:ext cx="2964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7030A0"/>
                </a:solidFill>
                <a:latin typeface="Letter-join Air No-lead 8" panose="02000805000000020003" pitchFamily="50" charset="0"/>
              </a:rPr>
              <a:t>Purple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5ABE79-529E-401C-92E1-D950B49F0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438" y="209481"/>
            <a:ext cx="1104762" cy="11047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98E2B6-80A4-4BA5-BCB9-8D1AB9E1929D}"/>
              </a:ext>
            </a:extLst>
          </p:cNvPr>
          <p:cNvSpPr txBox="1"/>
          <p:nvPr/>
        </p:nvSpPr>
        <p:spPr>
          <a:xfrm>
            <a:off x="2424545" y="346364"/>
            <a:ext cx="3190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Letter-join Air No-lead 8" panose="02000805000000020003" pitchFamily="50" charset="0"/>
              </a:rPr>
              <a:t>Order the numbers from smallest to greatest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DB5F2DC-AE36-4DE9-B31C-1EFCD66BD6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518749"/>
              </p:ext>
            </p:extLst>
          </p:nvPr>
        </p:nvGraphicFramePr>
        <p:xfrm>
          <a:off x="524306" y="1981200"/>
          <a:ext cx="5931912" cy="7162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7304">
                  <a:extLst>
                    <a:ext uri="{9D8B030D-6E8A-4147-A177-3AD203B41FA5}">
                      <a16:colId xmlns:a16="http://schemas.microsoft.com/office/drawing/2014/main" val="3117503328"/>
                    </a:ext>
                  </a:extLst>
                </a:gridCol>
                <a:gridCol w="1977304">
                  <a:extLst>
                    <a:ext uri="{9D8B030D-6E8A-4147-A177-3AD203B41FA5}">
                      <a16:colId xmlns:a16="http://schemas.microsoft.com/office/drawing/2014/main" val="1935619557"/>
                    </a:ext>
                  </a:extLst>
                </a:gridCol>
                <a:gridCol w="1977304">
                  <a:extLst>
                    <a:ext uri="{9D8B030D-6E8A-4147-A177-3AD203B41FA5}">
                      <a16:colId xmlns:a16="http://schemas.microsoft.com/office/drawing/2014/main" val="3898740218"/>
                    </a:ext>
                  </a:extLst>
                </a:gridCol>
              </a:tblGrid>
              <a:tr h="1330036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13, 10, 19</a:t>
                      </a: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____________</a:t>
                      </a: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67, 16, 76</a:t>
                      </a: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____________</a:t>
                      </a: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83, 87, 38</a:t>
                      </a: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___________</a:t>
                      </a: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7692491"/>
                  </a:ext>
                </a:extLst>
              </a:tr>
              <a:tr h="1330036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13, 23, 43</a:t>
                      </a: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____________</a:t>
                      </a: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58, 25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  <a:latin typeface="+mj-lt"/>
                        </a:rPr>
                        <a:t>, 12</a:t>
                      </a: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____________</a:t>
                      </a: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rgbClr val="7030A0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31, 9, 18</a:t>
                      </a: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____________</a:t>
                      </a: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919908"/>
                  </a:ext>
                </a:extLst>
              </a:tr>
              <a:tr h="1330036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23, 17, 26</a:t>
                      </a: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____________</a:t>
                      </a: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4, 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9, 92</a:t>
                      </a: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___________</a:t>
                      </a: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73, 6, 70</a:t>
                      </a: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____________</a:t>
                      </a: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7978453"/>
                  </a:ext>
                </a:extLst>
              </a:tr>
              <a:tr h="1330036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+mj-lt"/>
                        </a:rPr>
                        <a:t> 45, 2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5, 5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</a:p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+mj-lt"/>
                        </a:rPr>
                        <a:t>________</a:t>
                      </a:r>
                      <a:endParaRPr lang="en-GB" sz="2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19, 11, 91</a:t>
                      </a: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____________</a:t>
                      </a: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71, 70, 17</a:t>
                      </a: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____________</a:t>
                      </a: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4944122"/>
                  </a:ext>
                </a:extLst>
              </a:tr>
              <a:tr h="1330036">
                <a:tc>
                  <a:txBody>
                    <a:bodyPr/>
                    <a:lstStyle/>
                    <a:p>
                      <a:pPr algn="ctr"/>
                      <a:endParaRPr lang="en-GB" sz="2800" kern="12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37,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 49, 73</a:t>
                      </a:r>
                    </a:p>
                    <a:p>
                      <a:pPr algn="ctr"/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____________</a:t>
                      </a: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15, 51, 52</a:t>
                      </a: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____________</a:t>
                      </a: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40, 10, 30</a:t>
                      </a:r>
                    </a:p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____________</a:t>
                      </a:r>
                    </a:p>
                  </a:txBody>
                  <a:tcPr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792352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DFD1FB6-D616-45C2-A462-86B3BBCE0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0933" y="1057884"/>
            <a:ext cx="1914792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391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>
            <a:extLst>
              <a:ext uri="{FF2B5EF4-FFF2-40B4-BE49-F238E27FC236}">
                <a16:creationId xmlns:a16="http://schemas.microsoft.com/office/drawing/2014/main" id="{0A3AEA37-A48B-4AD0-BBE4-B9BC989799BB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831975" y="4962525"/>
            <a:ext cx="5710238" cy="721518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2727B9-C8EB-4E66-B584-93904E7100E0}"/>
              </a:ext>
            </a:extLst>
          </p:cNvPr>
          <p:cNvSpPr txBox="1"/>
          <p:nvPr/>
        </p:nvSpPr>
        <p:spPr>
          <a:xfrm>
            <a:off x="304800" y="346364"/>
            <a:ext cx="2964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F935E2"/>
                </a:solidFill>
                <a:latin typeface="Letter-join Air No-lead 8" panose="02000805000000020003" pitchFamily="50" charset="0"/>
              </a:rPr>
              <a:t>Pink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5ABE79-529E-401C-92E1-D950B49F0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438" y="209481"/>
            <a:ext cx="1104762" cy="110476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DB5F2DC-AE36-4DE9-B31C-1EFCD66BD6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828266"/>
              </p:ext>
            </p:extLst>
          </p:nvPr>
        </p:nvGraphicFramePr>
        <p:xfrm>
          <a:off x="573881" y="1454884"/>
          <a:ext cx="5710238" cy="77385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55119">
                  <a:extLst>
                    <a:ext uri="{9D8B030D-6E8A-4147-A177-3AD203B41FA5}">
                      <a16:colId xmlns:a16="http://schemas.microsoft.com/office/drawing/2014/main" val="3117503328"/>
                    </a:ext>
                  </a:extLst>
                </a:gridCol>
                <a:gridCol w="2855119">
                  <a:extLst>
                    <a:ext uri="{9D8B030D-6E8A-4147-A177-3AD203B41FA5}">
                      <a16:colId xmlns:a16="http://schemas.microsoft.com/office/drawing/2014/main" val="1935619557"/>
                    </a:ext>
                  </a:extLst>
                </a:gridCol>
              </a:tblGrid>
              <a:tr h="1368971"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 + 10 =_______</a:t>
                      </a:r>
                    </a:p>
                  </a:txBody>
                  <a:tcPr>
                    <a:lnL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15 + 3 =_______</a:t>
                      </a:r>
                    </a:p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7692491"/>
                  </a:ext>
                </a:extLst>
              </a:tr>
              <a:tr h="1368971"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7 + 7 =_______</a:t>
                      </a:r>
                    </a:p>
                  </a:txBody>
                  <a:tcPr>
                    <a:lnL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5 + 13 =_______</a:t>
                      </a:r>
                    </a:p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919908"/>
                  </a:ext>
                </a:extLst>
              </a:tr>
              <a:tr h="1193336">
                <a:tc>
                  <a:txBody>
                    <a:bodyPr/>
                    <a:lstStyle/>
                    <a:p>
                      <a:pPr algn="l"/>
                      <a:endParaRPr lang="en-GB" sz="20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 + 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  <a:latin typeface="+mj-lt"/>
                        </a:rPr>
                        <a:t>12 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=_______</a:t>
                      </a:r>
                    </a:p>
                  </a:txBody>
                  <a:tcPr>
                    <a:lnL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10 + 10 =______</a:t>
                      </a:r>
                    </a:p>
                  </a:txBody>
                  <a:tcPr>
                    <a:lnL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7978453"/>
                  </a:ext>
                </a:extLst>
              </a:tr>
              <a:tr h="1193336"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 + 18 =_______</a:t>
                      </a:r>
                    </a:p>
                  </a:txBody>
                  <a:tcPr>
                    <a:lnL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5 + 9 =______</a:t>
                      </a:r>
                    </a:p>
                  </a:txBody>
                  <a:tcPr>
                    <a:lnL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4944122"/>
                  </a:ext>
                </a:extLst>
              </a:tr>
              <a:tr h="1368971">
                <a:tc>
                  <a:txBody>
                    <a:bodyPr/>
                    <a:lstStyle/>
                    <a:p>
                      <a:pPr algn="l"/>
                      <a:endParaRPr lang="en-GB" sz="2800" kern="12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5 + 14 =_______</a:t>
                      </a:r>
                    </a:p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14 + 5 =_______</a:t>
                      </a:r>
                    </a:p>
                  </a:txBody>
                  <a:tcPr>
                    <a:lnL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7923525"/>
                  </a:ext>
                </a:extLst>
              </a:tr>
              <a:tr h="1237093"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11 + 7 =_______</a:t>
                      </a:r>
                    </a:p>
                  </a:txBody>
                  <a:tcPr>
                    <a:lnL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6 + 1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 =______</a:t>
                      </a:r>
                    </a:p>
                  </a:txBody>
                  <a:tcPr>
                    <a:lnL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3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666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7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>
            <a:extLst>
              <a:ext uri="{FF2B5EF4-FFF2-40B4-BE49-F238E27FC236}">
                <a16:creationId xmlns:a16="http://schemas.microsoft.com/office/drawing/2014/main" id="{0A3AEA37-A48B-4AD0-BBE4-B9BC989799BB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831975" y="4962525"/>
            <a:ext cx="5710238" cy="721518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2727B9-C8EB-4E66-B584-93904E7100E0}"/>
              </a:ext>
            </a:extLst>
          </p:cNvPr>
          <p:cNvSpPr txBox="1"/>
          <p:nvPr/>
        </p:nvSpPr>
        <p:spPr>
          <a:xfrm>
            <a:off x="304800" y="346364"/>
            <a:ext cx="2964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accent2">
                    <a:lumMod val="50000"/>
                  </a:schemeClr>
                </a:solidFill>
                <a:latin typeface="Letter-join Air No-lead 8" panose="02000805000000020003" pitchFamily="50" charset="0"/>
              </a:rPr>
              <a:t>Brown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5ABE79-529E-401C-92E1-D950B49F0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076" y="72599"/>
            <a:ext cx="1104762" cy="1104762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690E4F7-2A1B-42B0-A9C0-262D3B7A08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029435"/>
              </p:ext>
            </p:extLst>
          </p:nvPr>
        </p:nvGraphicFramePr>
        <p:xfrm>
          <a:off x="573881" y="1314243"/>
          <a:ext cx="5710238" cy="80313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55119">
                  <a:extLst>
                    <a:ext uri="{9D8B030D-6E8A-4147-A177-3AD203B41FA5}">
                      <a16:colId xmlns:a16="http://schemas.microsoft.com/office/drawing/2014/main" val="1906828406"/>
                    </a:ext>
                  </a:extLst>
                </a:gridCol>
                <a:gridCol w="2855119">
                  <a:extLst>
                    <a:ext uri="{9D8B030D-6E8A-4147-A177-3AD203B41FA5}">
                      <a16:colId xmlns:a16="http://schemas.microsoft.com/office/drawing/2014/main" val="1876180916"/>
                    </a:ext>
                  </a:extLst>
                </a:gridCol>
              </a:tblGrid>
              <a:tr h="1349433"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 + 10 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15 + 3 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2512093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7 + 7 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5 + 13 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165371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algn="l"/>
                      <a:endParaRPr lang="en-GB" sz="20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 + </a:t>
                      </a:r>
                      <a:r>
                        <a:rPr lang="en-GB" sz="3200" dirty="0">
                          <a:solidFill>
                            <a:schemeClr val="tx1"/>
                          </a:solidFill>
                          <a:latin typeface="+mj-lt"/>
                        </a:rPr>
                        <a:t>12 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10 + 10 =______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339670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 + 18 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5 + 9 =______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0040069"/>
                  </a:ext>
                </a:extLst>
              </a:tr>
              <a:tr h="1261976">
                <a:tc>
                  <a:txBody>
                    <a:bodyPr/>
                    <a:lstStyle/>
                    <a:p>
                      <a:pPr algn="l"/>
                      <a:endParaRPr lang="en-GB" sz="2800" kern="12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5 + 14 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marL="0" marR="0" lvl="0" indent="0" algn="l" defTabSz="6857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2 + 17 = 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804888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algn="l"/>
                      <a:endParaRPr lang="en-GB" sz="2800" kern="12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17 + 3 = 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marL="0" marR="0" lvl="0" indent="0" algn="l" defTabSz="6857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 = 14 + 5</a:t>
                      </a:r>
                    </a:p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704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3234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>
            <a:extLst>
              <a:ext uri="{FF2B5EF4-FFF2-40B4-BE49-F238E27FC236}">
                <a16:creationId xmlns:a16="http://schemas.microsoft.com/office/drawing/2014/main" id="{0A3AEA37-A48B-4AD0-BBE4-B9BC989799BB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831975" y="4962525"/>
            <a:ext cx="5710238" cy="721518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2727B9-C8EB-4E66-B584-93904E7100E0}"/>
              </a:ext>
            </a:extLst>
          </p:cNvPr>
          <p:cNvSpPr txBox="1"/>
          <p:nvPr/>
        </p:nvSpPr>
        <p:spPr>
          <a:xfrm>
            <a:off x="304800" y="346364"/>
            <a:ext cx="2964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accent2">
                    <a:lumMod val="75000"/>
                  </a:schemeClr>
                </a:solidFill>
                <a:latin typeface="Letter-join Air No-lead 8" panose="02000805000000020003" pitchFamily="50" charset="0"/>
              </a:rPr>
              <a:t>Bronze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5ABE79-529E-401C-92E1-D950B49F0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438" y="209481"/>
            <a:ext cx="1104762" cy="110476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A6C0264-2A52-48C8-8697-133243802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89655"/>
              </p:ext>
            </p:extLst>
          </p:nvPr>
        </p:nvGraphicFramePr>
        <p:xfrm>
          <a:off x="414554" y="1452060"/>
          <a:ext cx="5710238" cy="81187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55119">
                  <a:extLst>
                    <a:ext uri="{9D8B030D-6E8A-4147-A177-3AD203B41FA5}">
                      <a16:colId xmlns:a16="http://schemas.microsoft.com/office/drawing/2014/main" val="1906828406"/>
                    </a:ext>
                  </a:extLst>
                </a:gridCol>
                <a:gridCol w="2855119">
                  <a:extLst>
                    <a:ext uri="{9D8B030D-6E8A-4147-A177-3AD203B41FA5}">
                      <a16:colId xmlns:a16="http://schemas.microsoft.com/office/drawing/2014/main" val="1876180916"/>
                    </a:ext>
                  </a:extLst>
                </a:gridCol>
              </a:tblGrid>
              <a:tr h="1349433"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12 - 10 =______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15 - 3 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2512093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17 - 4 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12 - 7 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165371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algn="l"/>
                      <a:endParaRPr lang="en-GB" sz="20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  <a:latin typeface="+mj-lt"/>
                        </a:rPr>
                        <a:t>18 - 12  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13 - 11 =______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339670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20 - 18 =_____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15 - 9 =______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0040069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algn="l"/>
                      <a:endParaRPr lang="en-GB" sz="2800" kern="12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19 - 7 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17 – 8 = 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804888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algn="l"/>
                      <a:endParaRPr lang="en-GB" sz="2800" kern="12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13 – 8 = 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______= 14 - 5</a:t>
                      </a:r>
                    </a:p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0833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740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>
            <a:extLst>
              <a:ext uri="{FF2B5EF4-FFF2-40B4-BE49-F238E27FC236}">
                <a16:creationId xmlns:a16="http://schemas.microsoft.com/office/drawing/2014/main" id="{0A3AEA37-A48B-4AD0-BBE4-B9BC989799BB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831975" y="4962525"/>
            <a:ext cx="5710238" cy="721518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2727B9-C8EB-4E66-B584-93904E7100E0}"/>
              </a:ext>
            </a:extLst>
          </p:cNvPr>
          <p:cNvSpPr txBox="1"/>
          <p:nvPr/>
        </p:nvSpPr>
        <p:spPr>
          <a:xfrm>
            <a:off x="304800" y="346364"/>
            <a:ext cx="2964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accent3"/>
                </a:solidFill>
                <a:latin typeface="Letter-join Air No-lead 8" panose="02000805000000020003" pitchFamily="50" charset="0"/>
              </a:rPr>
              <a:t>Silver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5ABE79-529E-401C-92E1-D950B49F0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438" y="209481"/>
            <a:ext cx="1104762" cy="1104762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236F825-7AA4-401A-9839-95FC91641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59904"/>
              </p:ext>
            </p:extLst>
          </p:nvPr>
        </p:nvGraphicFramePr>
        <p:xfrm>
          <a:off x="414554" y="1463038"/>
          <a:ext cx="5710238" cy="80965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55119">
                  <a:extLst>
                    <a:ext uri="{9D8B030D-6E8A-4147-A177-3AD203B41FA5}">
                      <a16:colId xmlns:a16="http://schemas.microsoft.com/office/drawing/2014/main" val="1906828406"/>
                    </a:ext>
                  </a:extLst>
                </a:gridCol>
                <a:gridCol w="2855119">
                  <a:extLst>
                    <a:ext uri="{9D8B030D-6E8A-4147-A177-3AD203B41FA5}">
                      <a16:colId xmlns:a16="http://schemas.microsoft.com/office/drawing/2014/main" val="1876180916"/>
                    </a:ext>
                  </a:extLst>
                </a:gridCol>
              </a:tblGrid>
              <a:tr h="1349433"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13 – 8 = 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18 – 8 =______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4470561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12 - 10 =______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15 + 3 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2512093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13 + 4 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12 + 7 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165371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algn="l"/>
                      <a:endParaRPr lang="en-GB" sz="20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  <a:latin typeface="+mj-lt"/>
                        </a:rPr>
                        <a:t>8  +  12  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13 + 6 =______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339670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20 - 8 =_____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15 - 9 =______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0040069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algn="l"/>
                      <a:endParaRPr lang="en-GB" sz="2800" kern="12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GB" sz="2800" kern="12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19 - 7 =_______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800" dirty="0">
                        <a:solidFill>
                          <a:schemeClr val="tx1"/>
                        </a:solidFill>
                        <a:latin typeface="Letter-join Air No-lead 8" panose="02000805000000020003" pitchFamily="50" charset="0"/>
                      </a:endParaRPr>
                    </a:p>
                    <a:p>
                      <a:pPr algn="l"/>
                      <a:r>
                        <a:rPr lang="en-GB" sz="28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</a:rPr>
                        <a:t>_____ = 19 - 8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804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4915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>
            <a:extLst>
              <a:ext uri="{FF2B5EF4-FFF2-40B4-BE49-F238E27FC236}">
                <a16:creationId xmlns:a16="http://schemas.microsoft.com/office/drawing/2014/main" id="{0A3AEA37-A48B-4AD0-BBE4-B9BC989799BB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831975" y="4962525"/>
            <a:ext cx="5710238" cy="721518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2727B9-C8EB-4E66-B584-93904E7100E0}"/>
              </a:ext>
            </a:extLst>
          </p:cNvPr>
          <p:cNvSpPr txBox="1"/>
          <p:nvPr/>
        </p:nvSpPr>
        <p:spPr>
          <a:xfrm>
            <a:off x="304800" y="346364"/>
            <a:ext cx="2964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accent4">
                    <a:lumMod val="60000"/>
                    <a:lumOff val="40000"/>
                  </a:schemeClr>
                </a:solidFill>
                <a:latin typeface="Letter-join Air No-lead 8" panose="02000805000000020003" pitchFamily="50" charset="0"/>
              </a:rPr>
              <a:t>Gold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5ABE79-529E-401C-92E1-D950B49F0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438" y="209481"/>
            <a:ext cx="1104762" cy="110476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0F724A1-D765-4B79-8B82-85490C5504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747710"/>
              </p:ext>
            </p:extLst>
          </p:nvPr>
        </p:nvGraphicFramePr>
        <p:xfrm>
          <a:off x="221673" y="1314243"/>
          <a:ext cx="6414654" cy="8497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8218">
                  <a:extLst>
                    <a:ext uri="{9D8B030D-6E8A-4147-A177-3AD203B41FA5}">
                      <a16:colId xmlns:a16="http://schemas.microsoft.com/office/drawing/2014/main" val="2283017925"/>
                    </a:ext>
                  </a:extLst>
                </a:gridCol>
                <a:gridCol w="2138218">
                  <a:extLst>
                    <a:ext uri="{9D8B030D-6E8A-4147-A177-3AD203B41FA5}">
                      <a16:colId xmlns:a16="http://schemas.microsoft.com/office/drawing/2014/main" val="3996369558"/>
                    </a:ext>
                  </a:extLst>
                </a:gridCol>
                <a:gridCol w="2138218">
                  <a:extLst>
                    <a:ext uri="{9D8B030D-6E8A-4147-A177-3AD203B41FA5}">
                      <a16:colId xmlns:a16="http://schemas.microsoft.com/office/drawing/2014/main" val="3011404530"/>
                    </a:ext>
                  </a:extLst>
                </a:gridCol>
              </a:tblGrid>
              <a:tr h="566486"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x 8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8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÷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</a:t>
                      </a:r>
                      <a:r>
                        <a:rPr lang="en-GB" sz="2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+mj-lt"/>
                        </a:rPr>
                        <a:t>6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x 10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825088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+mj-lt"/>
                        </a:rPr>
                        <a:t>6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÷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4 x 5 =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30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÷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5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325395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 x 8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3 x 5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10 x 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174697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70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÷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10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5 x 10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+mj-lt"/>
                        </a:rPr>
                        <a:t>12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</a:t>
                      </a:r>
                      <a:r>
                        <a:rPr lang="en-GB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÷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975251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55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÷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5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10 x 8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5 x 7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127288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8 x 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10 x 4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60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÷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5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015747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25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÷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5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9 x 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6 x 5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61516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30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÷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10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3 x 10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7 x 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818688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10 x 9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8 x 10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x 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181728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4 x 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10 x 7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4 x 10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263787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 x 10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x 9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10 x 11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944593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9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÷ </a:t>
                      </a:r>
                      <a:r>
                        <a:rPr lang="en-GB" sz="2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=</a:t>
                      </a:r>
                      <a:endParaRPr lang="en-GB" sz="1800" dirty="0">
                        <a:latin typeface="Letter-join Air No-lead 8" panose="02000805000000020003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10 x 1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4</a:t>
                      </a:r>
                      <a:r>
                        <a:rPr lang="en-GB" sz="2800" dirty="0">
                          <a:latin typeface="Letter-join Air No-lead 8" panose="02000805000000020003" pitchFamily="50" charset="0"/>
                        </a:rPr>
                        <a:t>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÷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1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 =</a:t>
                      </a:r>
                      <a:endParaRPr lang="en-GB" sz="2800" dirty="0">
                        <a:latin typeface="Letter-join Air No-lead 8" panose="02000805000000020003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422179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5 x 7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10 x 11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10 x 1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019178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10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÷</a:t>
                      </a:r>
                      <a:r>
                        <a:rPr lang="en-GB" sz="1350" kern="1200" dirty="0">
                          <a:solidFill>
                            <a:schemeClr val="tx1"/>
                          </a:solidFill>
                          <a:effectLst/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1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350" kern="1200" dirty="0">
                          <a:solidFill>
                            <a:schemeClr val="tx1"/>
                          </a:solidFill>
                          <a:effectLst/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=</a:t>
                      </a:r>
                      <a:endParaRPr lang="en-GB" sz="1800" dirty="0">
                        <a:latin typeface="Letter-join Air No-lead 8" panose="02000805000000020003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x 1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18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÷</a:t>
                      </a:r>
                      <a:r>
                        <a:rPr lang="en-GB" sz="1350" kern="1200" dirty="0">
                          <a:solidFill>
                            <a:schemeClr val="tx1"/>
                          </a:solidFill>
                          <a:effectLst/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1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350" kern="1200" dirty="0">
                          <a:solidFill>
                            <a:schemeClr val="tx1"/>
                          </a:solidFill>
                          <a:effectLst/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=</a:t>
                      </a:r>
                      <a:endParaRPr lang="en-GB" sz="1800" dirty="0">
                        <a:latin typeface="Letter-join Air No-lead 8" panose="02000805000000020003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698827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10 x 6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÷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Letter-join Air No-lead 8" panose="02000805000000020003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598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815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2727B9-C8EB-4E66-B584-93904E7100E0}"/>
              </a:ext>
            </a:extLst>
          </p:cNvPr>
          <p:cNvSpPr txBox="1"/>
          <p:nvPr/>
        </p:nvSpPr>
        <p:spPr>
          <a:xfrm>
            <a:off x="304800" y="346364"/>
            <a:ext cx="2964873" cy="830997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Letter-join Air No-lead 8" panose="02000805000000020003" pitchFamily="50" charset="0"/>
              </a:rPr>
              <a:t>Platinum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5ABE79-529E-401C-92E1-D950B49F0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438" y="209481"/>
            <a:ext cx="1104762" cy="110476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0F724A1-D765-4B79-8B82-85490C5504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734987"/>
              </p:ext>
            </p:extLst>
          </p:nvPr>
        </p:nvGraphicFramePr>
        <p:xfrm>
          <a:off x="221673" y="1314243"/>
          <a:ext cx="6414654" cy="8497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8218">
                  <a:extLst>
                    <a:ext uri="{9D8B030D-6E8A-4147-A177-3AD203B41FA5}">
                      <a16:colId xmlns:a16="http://schemas.microsoft.com/office/drawing/2014/main" val="2283017925"/>
                    </a:ext>
                  </a:extLst>
                </a:gridCol>
                <a:gridCol w="2138218">
                  <a:extLst>
                    <a:ext uri="{9D8B030D-6E8A-4147-A177-3AD203B41FA5}">
                      <a16:colId xmlns:a16="http://schemas.microsoft.com/office/drawing/2014/main" val="3996369558"/>
                    </a:ext>
                  </a:extLst>
                </a:gridCol>
                <a:gridCol w="2138218">
                  <a:extLst>
                    <a:ext uri="{9D8B030D-6E8A-4147-A177-3AD203B41FA5}">
                      <a16:colId xmlns:a16="http://schemas.microsoft.com/office/drawing/2014/main" val="3011404530"/>
                    </a:ext>
                  </a:extLst>
                </a:gridCol>
              </a:tblGrid>
              <a:tr h="566486"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7 + 15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38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</a:t>
                      </a:r>
                      <a:r>
                        <a:rPr lang="en-GB" sz="2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49 + 3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825088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+mj-lt"/>
                        </a:rPr>
                        <a:t>56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17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68 + 14 =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75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18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325395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9 + 34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4</a:t>
                      </a:r>
                      <a:r>
                        <a:rPr lang="en-GB" sz="2100" dirty="0">
                          <a:latin typeface="+mj-lt"/>
                        </a:rPr>
                        <a:t>2 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– 18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53 - </a:t>
                      </a:r>
                      <a:r>
                        <a:rPr lang="en-GB" sz="2100" dirty="0">
                          <a:latin typeface="+mj-lt"/>
                        </a:rPr>
                        <a:t>27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174697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61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36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70 – 45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84 – 39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975251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9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– 18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73 - 37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11 + 19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127288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49 + 9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53 + 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9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8 + 18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015747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58 + 16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7</a:t>
                      </a:r>
                      <a:r>
                        <a:rPr lang="en-GB" sz="2100" dirty="0">
                          <a:latin typeface="+mj-lt"/>
                        </a:rPr>
                        <a:t>2 - 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39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39 + 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4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61516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94 – 58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67 + 15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80 – 37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818688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48 + 36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63 – 38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9 + 47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181728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64 + 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9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5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– </a:t>
                      </a:r>
                      <a:r>
                        <a:rPr lang="en-GB" sz="2100" dirty="0">
                          <a:latin typeface="+mj-lt"/>
                        </a:rPr>
                        <a:t>2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7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68 + 17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263787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84 + 19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86 – 59 =</a:t>
                      </a:r>
                      <a:endParaRPr lang="en-GB" sz="1400" dirty="0">
                        <a:latin typeface="Letter-join Air No-lead 8" panose="02000805000000020003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45 + 38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944593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64 – 37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71 - </a:t>
                      </a:r>
                      <a:r>
                        <a:rPr lang="en-GB" sz="2100" dirty="0">
                          <a:latin typeface="+mj-lt"/>
                        </a:rPr>
                        <a:t>28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76 + 16 =</a:t>
                      </a:r>
                      <a:endParaRPr lang="en-GB" sz="2800" dirty="0">
                        <a:latin typeface="Letter-join Air No-lead 8" panose="02000805000000020003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422179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59 + 34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50 – 18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47 + 17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019178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83 – 57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88 + 14 =</a:t>
                      </a:r>
                      <a:endParaRPr lang="en-GB" sz="1400" dirty="0">
                        <a:latin typeface="Letter-join Air No-lead 8" panose="02000805000000020003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37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</a:t>
                      </a:r>
                      <a:r>
                        <a:rPr lang="en-GB" sz="1350" kern="1200" dirty="0">
                          <a:solidFill>
                            <a:schemeClr val="tx1"/>
                          </a:solidFill>
                          <a:effectLst/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1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26</a:t>
                      </a:r>
                      <a:r>
                        <a:rPr lang="en-GB" sz="1350" kern="1200" dirty="0">
                          <a:solidFill>
                            <a:schemeClr val="tx1"/>
                          </a:solidFill>
                          <a:effectLst/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Letter-join Air No-lead 8" panose="02000805000000020003" pitchFamily="50" charset="0"/>
                          <a:ea typeface="+mn-ea"/>
                          <a:cs typeface="+mn-cs"/>
                        </a:rPr>
                        <a:t>=</a:t>
                      </a:r>
                      <a:endParaRPr lang="en-GB" sz="1800" dirty="0">
                        <a:latin typeface="Letter-join Air No-lead 8" panose="02000805000000020003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698827"/>
                  </a:ext>
                </a:extLst>
              </a:tr>
              <a:tr h="566486"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84 – 57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58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</a:t>
                      </a:r>
                      <a:r>
                        <a:rPr lang="en-GB" sz="2100" dirty="0">
                          <a:latin typeface="+mj-lt"/>
                        </a:rPr>
                        <a:t>27</a:t>
                      </a:r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Letter-join Air No-lead 8" panose="02000805000000020003" pitchFamily="50" charset="0"/>
                        </a:rPr>
                        <a:t>69 + 18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598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9554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2642</TotalTime>
  <Words>885</Words>
  <Application>Microsoft Office PowerPoint</Application>
  <PresentationFormat>A4 Paper (210x297 mm)</PresentationFormat>
  <Paragraphs>306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Letter-join Air No-lead 8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Bridie Higson</dc:creator>
  <cp:lastModifiedBy>Katie West</cp:lastModifiedBy>
  <cp:revision>93</cp:revision>
  <cp:lastPrinted>2026-01-25T16:34:33Z</cp:lastPrinted>
  <dcterms:created xsi:type="dcterms:W3CDTF">2023-11-21T09:57:57Z</dcterms:created>
  <dcterms:modified xsi:type="dcterms:W3CDTF">2026-03-12T17:23:50Z</dcterms:modified>
</cp:coreProperties>
</file>