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Roboto"/>
      <p:regular r:id="rId18"/>
      <p:bold r:id="rId19"/>
      <p:italic r:id="rId20"/>
      <p:boldItalic r:id="rId21"/>
    </p:embeddedFont>
    <p:embeddedFont>
      <p:font typeface="Recursive"/>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jNX3EDLjjHGvhK65YPl2LJ9I3I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25794E-7689-44A5-9894-BCF776B16275}">
  <a:tblStyle styleId="{F225794E-7689-44A5-9894-BCF776B1627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22" Type="http://schemas.openxmlformats.org/officeDocument/2006/relationships/font" Target="fonts/Recursive-regular.fntdata"/><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Recursiv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043f957956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043f95795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043f957956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043f95795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12"/>
          <p:cNvGrpSpPr/>
          <p:nvPr/>
        </p:nvGrpSpPr>
        <p:grpSpPr>
          <a:xfrm>
            <a:off x="0" y="-8467"/>
            <a:ext cx="12192000" cy="6866467"/>
            <a:chOff x="0" y="-8467"/>
            <a:chExt cx="12192000" cy="6866467"/>
          </a:xfrm>
        </p:grpSpPr>
        <p:sp>
          <p:nvSpPr>
            <p:cNvPr id="24" name="Google Shape;24;p12"/>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5" name="Google Shape;25;p12"/>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26" name="Google Shape;26;p12"/>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27" name="Google Shape;27;p1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8" name="Google Shape;28;p1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12"/>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1" name="Google Shape;31;p1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2" name="Google Shape;32;p1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3" name="Google Shape;33;p12"/>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12"/>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6" name="Google Shape;36;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21"/>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1"/>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2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2"/>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22"/>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03" name="Google Shape;103;p2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8000">
                <a:solidFill>
                  <a:srgbClr val="9EDFF5"/>
                </a:solidFill>
                <a:latin typeface="Arial"/>
                <a:ea typeface="Arial"/>
                <a:cs typeface="Arial"/>
                <a:sym typeface="Arial"/>
              </a:rPr>
              <a:t>“</a:t>
            </a:r>
            <a:endParaRPr/>
          </a:p>
        </p:txBody>
      </p:sp>
      <p:sp>
        <p:nvSpPr>
          <p:cNvPr id="104" name="Google Shape;104;p2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8000">
                <a:solidFill>
                  <a:srgbClr val="9EDFF5"/>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23"/>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3"/>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2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2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18" name="Google Shape;118;p2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8000">
                <a:solidFill>
                  <a:srgbClr val="9EDFF5"/>
                </a:solidFill>
                <a:latin typeface="Arial"/>
                <a:ea typeface="Arial"/>
                <a:cs typeface="Arial"/>
                <a:sym typeface="Arial"/>
              </a:rPr>
              <a:t>“</a:t>
            </a:r>
            <a:endParaRPr/>
          </a:p>
        </p:txBody>
      </p:sp>
      <p:sp>
        <p:nvSpPr>
          <p:cNvPr id="119" name="Google Shape;119;p2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8000">
                <a:solidFill>
                  <a:srgbClr val="9EDFF5"/>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25"/>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2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6"/>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7"/>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7"/>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2" name="Google Shape;42;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14"/>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4"/>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8" name="Google Shape;48;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4" name="Google Shape;54;p15"/>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 name="Google Shape;55;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1" name="Google Shape;61;p16"/>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16"/>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3" name="Google Shape;63;p16"/>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19"/>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9"/>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19"/>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20"/>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0"/>
          <p:cNvSpPr/>
          <p:nvPr>
            <p:ph idx="2" type="pic"/>
          </p:nvPr>
        </p:nvSpPr>
        <p:spPr>
          <a:xfrm>
            <a:off x="677334" y="609600"/>
            <a:ext cx="8596668" cy="3845718"/>
          </a:xfrm>
          <a:prstGeom prst="rect">
            <a:avLst/>
          </a:prstGeom>
          <a:noFill/>
          <a:ln>
            <a:noFill/>
          </a:ln>
        </p:spPr>
      </p:sp>
      <p:sp>
        <p:nvSpPr>
          <p:cNvPr id="86" name="Google Shape;86;p20"/>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1"/>
          <p:cNvGrpSpPr/>
          <p:nvPr/>
        </p:nvGrpSpPr>
        <p:grpSpPr>
          <a:xfrm>
            <a:off x="0" y="-8467"/>
            <a:ext cx="12192000" cy="6866467"/>
            <a:chOff x="0" y="-8467"/>
            <a:chExt cx="12192000" cy="6866467"/>
          </a:xfrm>
        </p:grpSpPr>
        <p:cxnSp>
          <p:nvCxnSpPr>
            <p:cNvPr id="7" name="Google Shape;7;p11"/>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8" name="Google Shape;8;p11"/>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9" name="Google Shape;9;p1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1"/>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3" name="Google Shape;13;p1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1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11"/>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1"/>
            <p:cNvSpPr/>
            <p:nvPr/>
          </p:nvSpPr>
          <p:spPr>
            <a:xfrm>
              <a:off x="0" y="4013200"/>
              <a:ext cx="448733" cy="2844800"/>
            </a:xfrm>
            <a:prstGeom prst="triangle">
              <a:avLst>
                <a:gd fmla="val 0" name="adj"/>
              </a:avLst>
            </a:prstGeom>
            <a:solidFill>
              <a:schemeClr val="accen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ashburymeadow.co.uk/" TargetMode="External"/><Relationship Id="rId4" Type="http://schemas.openxmlformats.org/officeDocument/2006/relationships/hyperlink" Target="http://www.collinshub.co.uk" TargetMode="External"/><Relationship Id="rId5" Type="http://schemas.openxmlformats.org/officeDocument/2006/relationships/hyperlink" Target="https://www.littlewandle.org.uk/resources/for-paren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spaces.schoolspider.co.uk/uploads/251/grade/23002618_grade_file.pdf" TargetMode="External"/><Relationship Id="rId4" Type="http://schemas.openxmlformats.org/officeDocument/2006/relationships/hyperlink" Target="https://view.officeapps.live.com/op/view.aspx?src=https%3A%2F%2Fspaces.schoolspider.co.uk%2Fuploads%2F251%2Fgrade%2F28005045_grade_file.docx&amp;wdOrigin=BROWSELINK" TargetMode="External"/><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spaces.schoolspider.co.uk/uploads/251/grade/29633703_grade_fil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0"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0.jpg"/><Relationship Id="rId9" Type="http://schemas.openxmlformats.org/officeDocument/2006/relationships/image" Target="../media/image11.jpg"/><Relationship Id="rId5" Type="http://schemas.openxmlformats.org/officeDocument/2006/relationships/image" Target="../media/image15.jpg"/><Relationship Id="rId6" Type="http://schemas.openxmlformats.org/officeDocument/2006/relationships/image" Target="../media/image13.jpg"/><Relationship Id="rId7" Type="http://schemas.openxmlformats.org/officeDocument/2006/relationships/image" Target="../media/image6.jpg"/><Relationship Id="rId8"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collinshub.co.u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hyperlink" Target="https://tapestryjournal.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pic>
        <p:nvPicPr>
          <p:cNvPr id="143" name="Google Shape;143;p1"/>
          <p:cNvPicPr preferRelativeResize="0"/>
          <p:nvPr/>
        </p:nvPicPr>
        <p:blipFill rotWithShape="1">
          <a:blip r:embed="rId3">
            <a:alphaModFix/>
          </a:blip>
          <a:srcRect b="9091" l="21239" r="0" t="0"/>
          <a:stretch/>
        </p:blipFill>
        <p:spPr>
          <a:xfrm>
            <a:off x="4269854" y="-1"/>
            <a:ext cx="7922146" cy="6858001"/>
          </a:xfrm>
          <a:custGeom>
            <a:rect b="b" l="l" r="r" t="t"/>
            <a:pathLst>
              <a:path extrusionOk="0" h="6858001" w="7922146">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ln>
            <a:noFill/>
          </a:ln>
        </p:spPr>
      </p:pic>
      <p:sp>
        <p:nvSpPr>
          <p:cNvPr id="144" name="Google Shape;144;p1"/>
          <p:cNvSpPr txBox="1"/>
          <p:nvPr>
            <p:ph type="ctrTitle"/>
          </p:nvPr>
        </p:nvSpPr>
        <p:spPr>
          <a:xfrm>
            <a:off x="181667" y="1622291"/>
            <a:ext cx="4088100" cy="23691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accent1"/>
              </a:buClr>
              <a:buSzPts val="4800"/>
              <a:buFont typeface="Trebuchet MS"/>
              <a:buNone/>
            </a:pPr>
            <a:r>
              <a:rPr lang="en-GB" sz="4800"/>
              <a:t>What to expect this year…</a:t>
            </a:r>
            <a:r>
              <a:rPr lang="en-GB" sz="4800"/>
              <a:t>   </a:t>
            </a:r>
            <a:endParaRPr/>
          </a:p>
        </p:txBody>
      </p:sp>
      <p:cxnSp>
        <p:nvCxnSpPr>
          <p:cNvPr id="145" name="Google Shape;145;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46" name="Google Shape;146;p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47" name="Google Shape;147;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8" name="Google Shape;148;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49" name="Google Shape;149;p1"/>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226292">
              <a:alpha val="46666"/>
            </a:srgbClr>
          </a:solidFill>
          <a:ln>
            <a:noFill/>
          </a:ln>
        </p:spPr>
      </p:sp>
      <p:sp>
        <p:nvSpPr>
          <p:cNvPr id="151" name="Google Shape;151;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9EDFF5">
              <a:alpha val="69803"/>
            </a:srgbClr>
          </a:solidFill>
          <a:ln>
            <a:noFill/>
          </a:ln>
        </p:spPr>
      </p:sp>
      <p:sp>
        <p:nvSpPr>
          <p:cNvPr id="152" name="Google Shape;152;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3" name="Google Shape;153;p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7"/>
          <p:cNvSpPr txBox="1"/>
          <p:nvPr>
            <p:ph idx="1" type="subTitle"/>
          </p:nvPr>
        </p:nvSpPr>
        <p:spPr>
          <a:xfrm>
            <a:off x="112725" y="438400"/>
            <a:ext cx="10540800" cy="5899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880"/>
              <a:buNone/>
            </a:pPr>
            <a:r>
              <a:rPr lang="en-GB" sz="4638" u="sng"/>
              <a:t>Other u</a:t>
            </a:r>
            <a:r>
              <a:rPr lang="en-GB" sz="4638" u="sng"/>
              <a:t>seful websites</a:t>
            </a:r>
            <a:r>
              <a:rPr lang="en-GB" sz="4638"/>
              <a:t> </a:t>
            </a:r>
            <a:endParaRPr sz="4638"/>
          </a:p>
          <a:p>
            <a:pPr indent="0" lvl="0" marL="0" rtl="0" algn="l">
              <a:spcBef>
                <a:spcPts val="0"/>
              </a:spcBef>
              <a:spcAft>
                <a:spcPts val="0"/>
              </a:spcAft>
              <a:buSzPts val="2880"/>
              <a:buNone/>
            </a:pPr>
            <a:r>
              <a:rPr lang="en-GB" sz="3938"/>
              <a:t>The school website</a:t>
            </a:r>
            <a:r>
              <a:rPr lang="en-GB" sz="4638"/>
              <a:t> </a:t>
            </a:r>
            <a:endParaRPr sz="4638"/>
          </a:p>
          <a:p>
            <a:pPr indent="0" lvl="0" marL="0" rtl="0" algn="l">
              <a:spcBef>
                <a:spcPts val="0"/>
              </a:spcBef>
              <a:spcAft>
                <a:spcPts val="0"/>
              </a:spcAft>
              <a:buSzPts val="2880"/>
              <a:buNone/>
            </a:pPr>
            <a:r>
              <a:rPr lang="en-GB" sz="3220" u="sng">
                <a:solidFill>
                  <a:schemeClr val="hlink"/>
                </a:solidFill>
                <a:hlinkClick r:id="rId3"/>
              </a:rPr>
              <a:t>http://www.ashburymeadow.co.uk/</a:t>
            </a:r>
            <a:endParaRPr sz="3600"/>
          </a:p>
          <a:p>
            <a:pPr indent="0" lvl="0" marL="0" rtl="0" algn="l">
              <a:spcBef>
                <a:spcPts val="0"/>
              </a:spcBef>
              <a:spcAft>
                <a:spcPts val="0"/>
              </a:spcAft>
              <a:buSzPts val="2880"/>
              <a:buNone/>
            </a:pPr>
            <a:r>
              <a:rPr lang="en-GB" sz="3883"/>
              <a:t>Collins Hub </a:t>
            </a:r>
            <a:endParaRPr sz="3600"/>
          </a:p>
          <a:p>
            <a:pPr indent="0" lvl="0" marL="0" rtl="0" algn="l">
              <a:spcBef>
                <a:spcPts val="0"/>
              </a:spcBef>
              <a:spcAft>
                <a:spcPts val="0"/>
              </a:spcAft>
              <a:buSzPts val="2880"/>
              <a:buNone/>
            </a:pPr>
            <a:r>
              <a:rPr lang="en-GB" sz="3600" u="sng">
                <a:solidFill>
                  <a:schemeClr val="hlink"/>
                </a:solidFill>
                <a:hlinkClick r:id="rId4"/>
              </a:rPr>
              <a:t>www.collinshub.co.uk</a:t>
            </a:r>
            <a:r>
              <a:rPr lang="en-GB" sz="3600"/>
              <a:t> </a:t>
            </a:r>
            <a:endParaRPr sz="3600"/>
          </a:p>
          <a:p>
            <a:pPr indent="0" lvl="0" marL="0" rtl="0" algn="l">
              <a:spcBef>
                <a:spcPts val="0"/>
              </a:spcBef>
              <a:spcAft>
                <a:spcPts val="0"/>
              </a:spcAft>
              <a:buSzPts val="2880"/>
              <a:buNone/>
            </a:pPr>
            <a:r>
              <a:t/>
            </a:r>
            <a:endParaRPr sz="1100">
              <a:latin typeface="Arial"/>
              <a:ea typeface="Arial"/>
              <a:cs typeface="Arial"/>
              <a:sym typeface="Arial"/>
            </a:endParaRPr>
          </a:p>
          <a:p>
            <a:pPr indent="0" lvl="0" marL="0" rtl="0" algn="l">
              <a:spcBef>
                <a:spcPts val="0"/>
              </a:spcBef>
              <a:spcAft>
                <a:spcPts val="0"/>
              </a:spcAft>
              <a:buSzPts val="2880"/>
              <a:buNone/>
            </a:pPr>
            <a:r>
              <a:rPr lang="en-GB" sz="3700">
                <a:latin typeface="Arial"/>
                <a:ea typeface="Arial"/>
                <a:cs typeface="Arial"/>
                <a:sym typeface="Arial"/>
              </a:rPr>
              <a:t>Little wandle letters and sounds </a:t>
            </a:r>
            <a:endParaRPr sz="3700">
              <a:latin typeface="Arial"/>
              <a:ea typeface="Arial"/>
              <a:cs typeface="Arial"/>
              <a:sym typeface="Arial"/>
            </a:endParaRPr>
          </a:p>
          <a:p>
            <a:pPr indent="0" lvl="0" marL="0" rtl="0" algn="l">
              <a:spcBef>
                <a:spcPts val="0"/>
              </a:spcBef>
              <a:spcAft>
                <a:spcPts val="0"/>
              </a:spcAft>
              <a:buSzPts val="2880"/>
              <a:buNone/>
            </a:pPr>
            <a:r>
              <a:rPr lang="en-GB" sz="3700" u="sng">
                <a:solidFill>
                  <a:schemeClr val="hlink"/>
                </a:solidFill>
                <a:latin typeface="Arial"/>
                <a:ea typeface="Arial"/>
                <a:cs typeface="Arial"/>
                <a:sym typeface="Arial"/>
                <a:hlinkClick r:id="rId5"/>
              </a:rPr>
              <a:t>For parents | Letters and Sounds</a:t>
            </a:r>
            <a:endParaRPr sz="6300">
              <a:latin typeface="Arial"/>
              <a:ea typeface="Arial"/>
              <a:cs typeface="Arial"/>
              <a:sym typeface="Arial"/>
            </a:endParaRPr>
          </a:p>
          <a:p>
            <a:pPr indent="0" lvl="0" marL="0" rtl="0" algn="l">
              <a:spcBef>
                <a:spcPts val="0"/>
              </a:spcBef>
              <a:spcAft>
                <a:spcPts val="0"/>
              </a:spcAft>
              <a:buSzPts val="2880"/>
              <a:buNone/>
            </a:pPr>
            <a:r>
              <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043f957956_0_3"/>
          <p:cNvSpPr txBox="1"/>
          <p:nvPr>
            <p:ph type="ctrTitle"/>
          </p:nvPr>
        </p:nvSpPr>
        <p:spPr>
          <a:xfrm>
            <a:off x="1351667" y="758134"/>
            <a:ext cx="7767000" cy="1646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GB" sz="5100"/>
              <a:t>Phonics </a:t>
            </a:r>
            <a:endParaRPr sz="5100"/>
          </a:p>
          <a:p>
            <a:pPr indent="0" lvl="0" marL="0" rtl="0" algn="l">
              <a:spcBef>
                <a:spcPts val="0"/>
              </a:spcBef>
              <a:spcAft>
                <a:spcPts val="0"/>
              </a:spcAft>
              <a:buNone/>
            </a:pPr>
            <a:r>
              <a:rPr lang="en-GB" sz="5100"/>
              <a:t>Little wandle </a:t>
            </a:r>
            <a:r>
              <a:rPr lang="en-GB" sz="5100"/>
              <a:t>letters and sounds</a:t>
            </a:r>
            <a:r>
              <a:rPr lang="en-GB"/>
              <a:t> </a:t>
            </a:r>
            <a:endParaRPr/>
          </a:p>
        </p:txBody>
      </p:sp>
      <p:sp>
        <p:nvSpPr>
          <p:cNvPr id="248" name="Google Shape;248;g3043f957956_0_3"/>
          <p:cNvSpPr txBox="1"/>
          <p:nvPr>
            <p:ph idx="1" type="subTitle"/>
          </p:nvPr>
        </p:nvSpPr>
        <p:spPr>
          <a:xfrm>
            <a:off x="1351675" y="2404524"/>
            <a:ext cx="7767000" cy="43239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GB" sz="1700">
                <a:solidFill>
                  <a:schemeClr val="dk1"/>
                </a:solidFill>
                <a:highlight>
                  <a:srgbClr val="FFFFFF"/>
                </a:highlight>
                <a:latin typeface="Roboto"/>
                <a:ea typeface="Roboto"/>
                <a:cs typeface="Roboto"/>
                <a:sym typeface="Roboto"/>
              </a:rPr>
              <a:t>Phonics is a way of teaching children how to read and write. It helps children hear, identify and use different sounds that distinguish one word from another in the English language.</a:t>
            </a:r>
            <a:endParaRPr sz="1700">
              <a:solidFill>
                <a:schemeClr val="dk1"/>
              </a:solidFill>
              <a:highlight>
                <a:srgbClr val="FFFFFF"/>
              </a:highlight>
              <a:latin typeface="Roboto"/>
              <a:ea typeface="Roboto"/>
              <a:cs typeface="Roboto"/>
              <a:sym typeface="Roboto"/>
            </a:endParaRPr>
          </a:p>
          <a:p>
            <a:pPr indent="0" lvl="0" marL="0" rtl="0" algn="l">
              <a:spcBef>
                <a:spcPts val="1000"/>
              </a:spcBef>
              <a:spcAft>
                <a:spcPts val="0"/>
              </a:spcAft>
              <a:buNone/>
            </a:pPr>
            <a:r>
              <a:rPr lang="en-GB" sz="1700">
                <a:solidFill>
                  <a:schemeClr val="dk1"/>
                </a:solidFill>
                <a:highlight>
                  <a:srgbClr val="FFFFFF"/>
                </a:highlight>
                <a:latin typeface="Roboto"/>
                <a:ea typeface="Roboto"/>
                <a:cs typeface="Roboto"/>
                <a:sym typeface="Roboto"/>
              </a:rPr>
              <a:t>Phonics begins in Nursery - foundation for phonics - phase 1 tuning into sounds, early </a:t>
            </a:r>
            <a:r>
              <a:rPr lang="en-GB" sz="1700">
                <a:solidFill>
                  <a:schemeClr val="dk1"/>
                </a:solidFill>
                <a:highlight>
                  <a:srgbClr val="FFFFFF"/>
                </a:highlight>
                <a:latin typeface="Roboto"/>
                <a:ea typeface="Roboto"/>
                <a:cs typeface="Roboto"/>
                <a:sym typeface="Roboto"/>
              </a:rPr>
              <a:t>alliteration</a:t>
            </a:r>
            <a:r>
              <a:rPr lang="en-GB" sz="1700">
                <a:solidFill>
                  <a:schemeClr val="dk1"/>
                </a:solidFill>
                <a:highlight>
                  <a:srgbClr val="FFFFFF"/>
                </a:highlight>
                <a:latin typeface="Roboto"/>
                <a:ea typeface="Roboto"/>
                <a:cs typeface="Roboto"/>
                <a:sym typeface="Roboto"/>
              </a:rPr>
              <a:t> and blending practice </a:t>
            </a:r>
            <a:endParaRPr sz="1700">
              <a:solidFill>
                <a:schemeClr val="dk1"/>
              </a:solidFill>
              <a:highlight>
                <a:srgbClr val="FFFFFF"/>
              </a:highlight>
              <a:latin typeface="Roboto"/>
              <a:ea typeface="Roboto"/>
              <a:cs typeface="Roboto"/>
              <a:sym typeface="Roboto"/>
            </a:endParaRPr>
          </a:p>
          <a:p>
            <a:pPr indent="0" lvl="0" marL="0" rtl="0" algn="l">
              <a:spcBef>
                <a:spcPts val="1000"/>
              </a:spcBef>
              <a:spcAft>
                <a:spcPts val="0"/>
              </a:spcAft>
              <a:buNone/>
            </a:pPr>
            <a:r>
              <a:rPr lang="en-GB" sz="1700">
                <a:solidFill>
                  <a:schemeClr val="dk1"/>
                </a:solidFill>
                <a:highlight>
                  <a:srgbClr val="FFFFFF"/>
                </a:highlight>
                <a:latin typeface="Roboto"/>
                <a:ea typeface="Roboto"/>
                <a:cs typeface="Roboto"/>
                <a:sym typeface="Roboto"/>
              </a:rPr>
              <a:t>Reception - Phase 2, 3 and 4 </a:t>
            </a:r>
            <a:endParaRPr sz="1700">
              <a:solidFill>
                <a:schemeClr val="dk1"/>
              </a:solidFill>
              <a:highlight>
                <a:srgbClr val="FFFFFF"/>
              </a:highlight>
              <a:latin typeface="Roboto"/>
              <a:ea typeface="Roboto"/>
              <a:cs typeface="Roboto"/>
              <a:sym typeface="Roboto"/>
            </a:endParaRPr>
          </a:p>
          <a:p>
            <a:pPr indent="0" lvl="0" marL="0" rtl="0" algn="l">
              <a:spcBef>
                <a:spcPts val="1000"/>
              </a:spcBef>
              <a:spcAft>
                <a:spcPts val="0"/>
              </a:spcAft>
              <a:buNone/>
            </a:pPr>
            <a:r>
              <a:rPr lang="en-GB" sz="1700">
                <a:solidFill>
                  <a:schemeClr val="dk1"/>
                </a:solidFill>
                <a:highlight>
                  <a:srgbClr val="FFFFFF"/>
                </a:highlight>
                <a:latin typeface="Roboto"/>
                <a:ea typeface="Roboto"/>
                <a:cs typeface="Roboto"/>
                <a:sym typeface="Roboto"/>
              </a:rPr>
              <a:t>Year 1 phase 5 - phonics screening check </a:t>
            </a:r>
            <a:endParaRPr sz="1700">
              <a:solidFill>
                <a:schemeClr val="dk1"/>
              </a:solidFill>
              <a:highlight>
                <a:srgbClr val="FFFFFF"/>
              </a:highlight>
              <a:latin typeface="Roboto"/>
              <a:ea typeface="Roboto"/>
              <a:cs typeface="Roboto"/>
              <a:sym typeface="Roboto"/>
            </a:endParaRPr>
          </a:p>
          <a:p>
            <a:pPr indent="0" lvl="0" marL="0" rtl="0" algn="l">
              <a:spcBef>
                <a:spcPts val="1000"/>
              </a:spcBef>
              <a:spcAft>
                <a:spcPts val="0"/>
              </a:spcAft>
              <a:buNone/>
            </a:pPr>
            <a:r>
              <a:rPr lang="en-GB" sz="1700">
                <a:solidFill>
                  <a:schemeClr val="dk1"/>
                </a:solidFill>
                <a:highlight>
                  <a:srgbClr val="FFFFFF"/>
                </a:highlight>
                <a:latin typeface="Roboto"/>
                <a:ea typeface="Roboto"/>
                <a:cs typeface="Roboto"/>
                <a:sym typeface="Roboto"/>
              </a:rPr>
              <a:t>Overview - </a:t>
            </a:r>
            <a:r>
              <a:rPr lang="en-GB" sz="1100" u="sng">
                <a:solidFill>
                  <a:schemeClr val="hlink"/>
                </a:solidFill>
                <a:latin typeface="Arial"/>
                <a:ea typeface="Arial"/>
                <a:cs typeface="Arial"/>
                <a:sym typeface="Arial"/>
                <a:hlinkClick r:id="rId3"/>
              </a:rPr>
              <a:t>Programme Overview_Reception and Year 1.indd (schoolspider.co.uk)</a:t>
            </a:r>
            <a:r>
              <a:rPr lang="en-GB" sz="1700">
                <a:solidFill>
                  <a:schemeClr val="dk1"/>
                </a:solidFill>
                <a:highlight>
                  <a:srgbClr val="FFFFFF"/>
                </a:highlight>
                <a:latin typeface="Roboto"/>
                <a:ea typeface="Roboto"/>
                <a:cs typeface="Roboto"/>
                <a:sym typeface="Roboto"/>
              </a:rPr>
              <a:t> </a:t>
            </a:r>
            <a:endParaRPr sz="1700">
              <a:solidFill>
                <a:schemeClr val="dk1"/>
              </a:solidFill>
              <a:highlight>
                <a:srgbClr val="FFFFFF"/>
              </a:highlight>
              <a:latin typeface="Roboto"/>
              <a:ea typeface="Roboto"/>
              <a:cs typeface="Roboto"/>
              <a:sym typeface="Roboto"/>
            </a:endParaRPr>
          </a:p>
          <a:p>
            <a:pPr indent="0" lvl="0" marL="0" rtl="0" algn="l">
              <a:spcBef>
                <a:spcPts val="1000"/>
              </a:spcBef>
              <a:spcAft>
                <a:spcPts val="0"/>
              </a:spcAft>
              <a:buNone/>
            </a:pPr>
            <a:r>
              <a:rPr lang="en-GB" sz="1700">
                <a:solidFill>
                  <a:schemeClr val="dk1"/>
                </a:solidFill>
                <a:highlight>
                  <a:srgbClr val="FFFFFF"/>
                </a:highlight>
                <a:latin typeface="Roboto"/>
                <a:ea typeface="Roboto"/>
                <a:cs typeface="Roboto"/>
                <a:sym typeface="Roboto"/>
              </a:rPr>
              <a:t>Support with sounds </a:t>
            </a:r>
            <a:r>
              <a:rPr lang="en-GB" sz="1100" u="sng">
                <a:solidFill>
                  <a:schemeClr val="hlink"/>
                </a:solidFill>
                <a:latin typeface="Arial"/>
                <a:ea typeface="Arial"/>
                <a:cs typeface="Arial"/>
                <a:sym typeface="Arial"/>
                <a:hlinkClick r:id="rId4"/>
              </a:rPr>
              <a:t>28005045_grade_file.docx (live.com)</a:t>
            </a:r>
            <a:r>
              <a:rPr lang="en-GB" sz="1700">
                <a:solidFill>
                  <a:schemeClr val="dk1"/>
                </a:solidFill>
                <a:highlight>
                  <a:srgbClr val="FFFFFF"/>
                </a:highlight>
                <a:latin typeface="Roboto"/>
                <a:ea typeface="Roboto"/>
                <a:cs typeface="Roboto"/>
                <a:sym typeface="Roboto"/>
              </a:rPr>
              <a:t> </a:t>
            </a:r>
            <a:endParaRPr sz="1700">
              <a:solidFill>
                <a:schemeClr val="dk1"/>
              </a:solidFill>
              <a:highlight>
                <a:srgbClr val="FFFFFF"/>
              </a:highlight>
              <a:latin typeface="Roboto"/>
              <a:ea typeface="Roboto"/>
              <a:cs typeface="Roboto"/>
              <a:sym typeface="Roboto"/>
            </a:endParaRPr>
          </a:p>
          <a:p>
            <a:pPr indent="0" lvl="0" marL="0" rtl="0" algn="l">
              <a:spcBef>
                <a:spcPts val="1000"/>
              </a:spcBef>
              <a:spcAft>
                <a:spcPts val="0"/>
              </a:spcAft>
              <a:buNone/>
            </a:pPr>
            <a:r>
              <a:rPr lang="en-GB" sz="1700">
                <a:solidFill>
                  <a:schemeClr val="dk1"/>
                </a:solidFill>
                <a:highlight>
                  <a:srgbClr val="FFFFFF"/>
                </a:highlight>
                <a:latin typeface="Roboto"/>
                <a:ea typeface="Roboto"/>
                <a:cs typeface="Roboto"/>
                <a:sym typeface="Roboto"/>
              </a:rPr>
              <a:t>Focus this stage in the year - recognising phonemes </a:t>
            </a:r>
            <a:r>
              <a:rPr lang="en-GB" sz="1700">
                <a:solidFill>
                  <a:schemeClr val="dk1"/>
                </a:solidFill>
                <a:highlight>
                  <a:srgbClr val="FFFFFF"/>
                </a:highlight>
                <a:latin typeface="Roboto"/>
                <a:ea typeface="Roboto"/>
                <a:cs typeface="Roboto"/>
                <a:sym typeface="Roboto"/>
              </a:rPr>
              <a:t>segmenting</a:t>
            </a:r>
            <a:r>
              <a:rPr lang="en-GB" sz="1700">
                <a:solidFill>
                  <a:schemeClr val="dk1"/>
                </a:solidFill>
                <a:highlight>
                  <a:srgbClr val="FFFFFF"/>
                </a:highlight>
                <a:latin typeface="Roboto"/>
                <a:ea typeface="Roboto"/>
                <a:cs typeface="Roboto"/>
                <a:sym typeface="Roboto"/>
              </a:rPr>
              <a:t> and blending to read. </a:t>
            </a:r>
            <a:endParaRPr sz="1700">
              <a:solidFill>
                <a:schemeClr val="dk1"/>
              </a:solidFill>
              <a:highlight>
                <a:srgbClr val="FFFFFF"/>
              </a:highlight>
              <a:latin typeface="Roboto"/>
              <a:ea typeface="Roboto"/>
              <a:cs typeface="Roboto"/>
              <a:sym typeface="Roboto"/>
            </a:endParaRPr>
          </a:p>
          <a:p>
            <a:pPr indent="0" lvl="0" marL="0" rtl="0" algn="l">
              <a:spcBef>
                <a:spcPts val="1000"/>
              </a:spcBef>
              <a:spcAft>
                <a:spcPts val="0"/>
              </a:spcAft>
              <a:buNone/>
            </a:pPr>
            <a:r>
              <a:rPr lang="en-GB" sz="1700">
                <a:solidFill>
                  <a:schemeClr val="dk1"/>
                </a:solidFill>
                <a:highlight>
                  <a:srgbClr val="FFFFFF"/>
                </a:highlight>
                <a:latin typeface="Roboto"/>
                <a:ea typeface="Roboto"/>
                <a:cs typeface="Roboto"/>
                <a:sym typeface="Roboto"/>
              </a:rPr>
              <a:t>Promote a love for reading </a:t>
            </a:r>
            <a:endParaRPr sz="1700">
              <a:solidFill>
                <a:schemeClr val="dk1"/>
              </a:solidFill>
              <a:highlight>
                <a:srgbClr val="FFFFFF"/>
              </a:highlight>
              <a:latin typeface="Roboto"/>
              <a:ea typeface="Roboto"/>
              <a:cs typeface="Roboto"/>
              <a:sym typeface="Roboto"/>
            </a:endParaRPr>
          </a:p>
          <a:p>
            <a:pPr indent="0" lvl="0" marL="0" rtl="0" algn="l">
              <a:spcBef>
                <a:spcPts val="1000"/>
              </a:spcBef>
              <a:spcAft>
                <a:spcPts val="0"/>
              </a:spcAft>
              <a:buNone/>
            </a:pPr>
            <a:r>
              <a:rPr lang="en-GB" sz="1700">
                <a:solidFill>
                  <a:schemeClr val="dk1"/>
                </a:solidFill>
                <a:highlight>
                  <a:srgbClr val="FFFFFF"/>
                </a:highlight>
                <a:latin typeface="Roboto"/>
                <a:ea typeface="Roboto"/>
                <a:cs typeface="Roboto"/>
                <a:sym typeface="Roboto"/>
              </a:rPr>
              <a:t>Look out for future workshops. </a:t>
            </a:r>
            <a:endParaRPr sz="1700">
              <a:solidFill>
                <a:schemeClr val="dk1"/>
              </a:solidFill>
              <a:highlight>
                <a:srgbClr val="FFFFFF"/>
              </a:highlight>
              <a:latin typeface="Roboto"/>
              <a:ea typeface="Roboto"/>
              <a:cs typeface="Roboto"/>
              <a:sym typeface="Roboto"/>
            </a:endParaRPr>
          </a:p>
        </p:txBody>
      </p:sp>
      <p:pic>
        <p:nvPicPr>
          <p:cNvPr id="249" name="Google Shape;249;g3043f957956_0_3"/>
          <p:cNvPicPr preferRelativeResize="0"/>
          <p:nvPr/>
        </p:nvPicPr>
        <p:blipFill>
          <a:blip r:embed="rId5">
            <a:alphaModFix/>
          </a:blip>
          <a:stretch>
            <a:fillRect/>
          </a:stretch>
        </p:blipFill>
        <p:spPr>
          <a:xfrm>
            <a:off x="9274075" y="304800"/>
            <a:ext cx="2372427" cy="20997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3043f957956_0_13"/>
          <p:cNvSpPr txBox="1"/>
          <p:nvPr>
            <p:ph type="ctrTitle"/>
          </p:nvPr>
        </p:nvSpPr>
        <p:spPr>
          <a:xfrm>
            <a:off x="1137942" y="830884"/>
            <a:ext cx="7767000" cy="1646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GB"/>
              <a:t>Early Learning Goals </a:t>
            </a:r>
            <a:endParaRPr/>
          </a:p>
        </p:txBody>
      </p:sp>
      <p:sp>
        <p:nvSpPr>
          <p:cNvPr id="255" name="Google Shape;255;g3043f957956_0_13"/>
          <p:cNvSpPr txBox="1"/>
          <p:nvPr/>
        </p:nvSpPr>
        <p:spPr>
          <a:xfrm>
            <a:off x="777125" y="2590375"/>
            <a:ext cx="7013400" cy="36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300">
                <a:solidFill>
                  <a:srgbClr val="3F3F3F"/>
                </a:solidFill>
                <a:latin typeface="Trebuchet MS"/>
                <a:ea typeface="Trebuchet MS"/>
                <a:cs typeface="Trebuchet MS"/>
                <a:sym typeface="Trebuchet MS"/>
              </a:rPr>
              <a:t>7 Areas of Learning</a:t>
            </a:r>
            <a:endParaRPr sz="230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23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GB" sz="2300">
                <a:solidFill>
                  <a:srgbClr val="3F3F3F"/>
                </a:solidFill>
                <a:latin typeface="Trebuchet MS"/>
                <a:ea typeface="Trebuchet MS"/>
                <a:cs typeface="Trebuchet MS"/>
                <a:sym typeface="Trebuchet MS"/>
              </a:rPr>
              <a:t>3 prime C&amp;L, PD, PSED, </a:t>
            </a:r>
            <a:endParaRPr sz="23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GB" sz="2300">
                <a:solidFill>
                  <a:srgbClr val="3F3F3F"/>
                </a:solidFill>
                <a:latin typeface="Trebuchet MS"/>
                <a:ea typeface="Trebuchet MS"/>
                <a:cs typeface="Trebuchet MS"/>
                <a:sym typeface="Trebuchet MS"/>
              </a:rPr>
              <a:t>4 Specific </a:t>
            </a:r>
            <a:r>
              <a:rPr lang="en-GB" sz="2300">
                <a:solidFill>
                  <a:srgbClr val="3F3F3F"/>
                </a:solidFill>
                <a:latin typeface="Trebuchet MS"/>
                <a:ea typeface="Trebuchet MS"/>
                <a:cs typeface="Trebuchet MS"/>
                <a:sym typeface="Trebuchet MS"/>
              </a:rPr>
              <a:t>Literacy</a:t>
            </a:r>
            <a:r>
              <a:rPr lang="en-GB" sz="2300">
                <a:solidFill>
                  <a:srgbClr val="3F3F3F"/>
                </a:solidFill>
                <a:latin typeface="Trebuchet MS"/>
                <a:ea typeface="Trebuchet MS"/>
                <a:cs typeface="Trebuchet MS"/>
                <a:sym typeface="Trebuchet MS"/>
              </a:rPr>
              <a:t>, Maths, UTW, EAAD </a:t>
            </a:r>
            <a:endParaRPr sz="230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23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GB" sz="2300">
                <a:solidFill>
                  <a:srgbClr val="3F3F3F"/>
                </a:solidFill>
                <a:latin typeface="Trebuchet MS"/>
                <a:ea typeface="Trebuchet MS"/>
                <a:cs typeface="Trebuchet MS"/>
                <a:sym typeface="Trebuchet MS"/>
              </a:rPr>
              <a:t>17 ELGS, 14 to get Good Level of Development </a:t>
            </a:r>
            <a:endParaRPr sz="23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GB" sz="2300">
                <a:solidFill>
                  <a:srgbClr val="3F3F3F"/>
                </a:solidFill>
                <a:latin typeface="Trebuchet MS"/>
                <a:ea typeface="Trebuchet MS"/>
                <a:cs typeface="Trebuchet MS"/>
                <a:sym typeface="Trebuchet MS"/>
              </a:rPr>
              <a:t>(excludes UTW and EAAD) </a:t>
            </a:r>
            <a:endParaRPr sz="230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8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GB" sz="2300" u="sng">
                <a:solidFill>
                  <a:schemeClr val="hlink"/>
                </a:solidFill>
                <a:hlinkClick r:id="rId3"/>
              </a:rPr>
              <a:t>29633703_grade_file.pdf (schoolspider.co.uk)</a:t>
            </a:r>
            <a:endParaRPr sz="3000">
              <a:solidFill>
                <a:srgbClr val="3F3F3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
          <p:cNvSpPr txBox="1"/>
          <p:nvPr>
            <p:ph type="title"/>
          </p:nvPr>
        </p:nvSpPr>
        <p:spPr>
          <a:xfrm>
            <a:off x="677334" y="609600"/>
            <a:ext cx="8596668" cy="811237"/>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chemeClr val="accent1"/>
              </a:buClr>
              <a:buSzPct val="100000"/>
              <a:buFont typeface="Trebuchet MS"/>
              <a:buNone/>
            </a:pPr>
            <a:r>
              <a:rPr lang="en-GB"/>
              <a:t>Aims of this workshop:</a:t>
            </a:r>
            <a:br>
              <a:rPr lang="en-GB"/>
            </a:br>
            <a:br>
              <a:rPr lang="en-GB"/>
            </a:br>
            <a:endParaRPr/>
          </a:p>
        </p:txBody>
      </p:sp>
      <p:sp>
        <p:nvSpPr>
          <p:cNvPr id="159" name="Google Shape;159;p3"/>
          <p:cNvSpPr txBox="1"/>
          <p:nvPr>
            <p:ph idx="1" type="body"/>
          </p:nvPr>
        </p:nvSpPr>
        <p:spPr>
          <a:xfrm>
            <a:off x="677325" y="1599548"/>
            <a:ext cx="8596800" cy="4441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t/>
            </a:r>
            <a:endParaRPr/>
          </a:p>
          <a:p>
            <a:pPr indent="-342900" lvl="0" marL="342900" rtl="0" algn="l">
              <a:spcBef>
                <a:spcPts val="1000"/>
              </a:spcBef>
              <a:spcAft>
                <a:spcPts val="0"/>
              </a:spcAft>
              <a:buSzPts val="1440"/>
              <a:buChar char="►"/>
            </a:pPr>
            <a:r>
              <a:rPr lang="en-GB"/>
              <a:t>Familiarise with the staff and get a feel for the </a:t>
            </a:r>
            <a:r>
              <a:rPr lang="en-GB"/>
              <a:t>daily</a:t>
            </a:r>
            <a:r>
              <a:rPr lang="en-GB"/>
              <a:t> routines. </a:t>
            </a:r>
            <a:endParaRPr/>
          </a:p>
          <a:p>
            <a:pPr indent="-342900" lvl="0" marL="342900" rtl="0" algn="l">
              <a:spcBef>
                <a:spcPts val="1000"/>
              </a:spcBef>
              <a:spcAft>
                <a:spcPts val="0"/>
              </a:spcAft>
              <a:buSzPts val="1440"/>
              <a:buChar char="►"/>
            </a:pPr>
            <a:r>
              <a:rPr lang="en-GB"/>
              <a:t>Be aware of Expectations (safeguarding, homework </a:t>
            </a:r>
            <a:r>
              <a:rPr lang="en-GB"/>
              <a:t>including</a:t>
            </a:r>
            <a:r>
              <a:rPr lang="en-GB"/>
              <a:t> </a:t>
            </a:r>
            <a:r>
              <a:rPr lang="en-GB"/>
              <a:t>reading</a:t>
            </a:r>
            <a:r>
              <a:rPr lang="en-GB"/>
              <a:t>,  parents meetings, clothing)</a:t>
            </a:r>
            <a:endParaRPr/>
          </a:p>
          <a:p>
            <a:pPr indent="-342900" lvl="0" marL="342900" rtl="0" algn="l">
              <a:spcBef>
                <a:spcPts val="1000"/>
              </a:spcBef>
              <a:spcAft>
                <a:spcPts val="0"/>
              </a:spcAft>
              <a:buSzPts val="1440"/>
              <a:buChar char="►"/>
            </a:pPr>
            <a:r>
              <a:rPr lang="en-GB"/>
              <a:t>Know about resources and platforms to help; school website, Tapestry, Collins </a:t>
            </a:r>
            <a:endParaRPr/>
          </a:p>
          <a:p>
            <a:pPr indent="-342900" lvl="0" marL="342900" rtl="0" algn="l">
              <a:spcBef>
                <a:spcPts val="1000"/>
              </a:spcBef>
              <a:spcAft>
                <a:spcPts val="0"/>
              </a:spcAft>
              <a:buSzPts val="1440"/>
              <a:buChar char="►"/>
            </a:pPr>
            <a:r>
              <a:rPr lang="en-GB"/>
              <a:t>Phonics </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2"/>
          <p:cNvSpPr txBox="1"/>
          <p:nvPr>
            <p:ph idx="1" type="body"/>
          </p:nvPr>
        </p:nvSpPr>
        <p:spPr>
          <a:xfrm>
            <a:off x="5481550" y="1411549"/>
            <a:ext cx="4064400" cy="4254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lang="en-GB" sz="2500"/>
              <a:t>Welcome/Welcome back to a new school year at Ashbury Meadow Primary School!</a:t>
            </a:r>
            <a:endParaRPr sz="2500"/>
          </a:p>
          <a:p>
            <a:pPr indent="0" lvl="0" marL="0" rtl="0" algn="l">
              <a:spcBef>
                <a:spcPts val="1000"/>
              </a:spcBef>
              <a:spcAft>
                <a:spcPts val="0"/>
              </a:spcAft>
              <a:buSzPts val="1440"/>
              <a:buNone/>
            </a:pPr>
            <a:r>
              <a:t/>
            </a:r>
            <a:endParaRPr sz="2500"/>
          </a:p>
          <a:p>
            <a:pPr indent="0" lvl="0" marL="0" rtl="0" algn="l">
              <a:spcBef>
                <a:spcPts val="1000"/>
              </a:spcBef>
              <a:spcAft>
                <a:spcPts val="0"/>
              </a:spcAft>
              <a:buSzPts val="1440"/>
              <a:buNone/>
            </a:pPr>
            <a:r>
              <a:rPr lang="en-GB" sz="2500"/>
              <a:t>We are looking forward to working together to support your children over the </a:t>
            </a:r>
            <a:r>
              <a:rPr lang="en-GB" sz="2500"/>
              <a:t>coming year! </a:t>
            </a:r>
            <a:r>
              <a:rPr lang="en-GB"/>
              <a:t> </a:t>
            </a:r>
            <a:endParaRPr/>
          </a:p>
        </p:txBody>
      </p:sp>
      <p:sp>
        <p:nvSpPr>
          <p:cNvPr id="165" name="Google Shape;165;p2"/>
          <p:cNvSpPr/>
          <p:nvPr/>
        </p:nvSpPr>
        <p:spPr>
          <a:xfrm rot="10800000">
            <a:off x="0" y="0"/>
            <a:ext cx="842596" cy="5666154"/>
          </a:xfrm>
          <a:prstGeom prst="triangle">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6" name="Google Shape;166;p2"/>
          <p:cNvPicPr preferRelativeResize="0"/>
          <p:nvPr/>
        </p:nvPicPr>
        <p:blipFill>
          <a:blip r:embed="rId3">
            <a:alphaModFix/>
          </a:blip>
          <a:stretch>
            <a:fillRect/>
          </a:stretch>
        </p:blipFill>
        <p:spPr>
          <a:xfrm>
            <a:off x="464901" y="2026976"/>
            <a:ext cx="4637676" cy="3478249"/>
          </a:xfrm>
          <a:prstGeom prst="rect">
            <a:avLst/>
          </a:prstGeom>
          <a:noFill/>
          <a:ln>
            <a:noFill/>
          </a:ln>
        </p:spPr>
      </p:pic>
      <p:sp>
        <p:nvSpPr>
          <p:cNvPr id="167" name="Google Shape;167;p2"/>
          <p:cNvSpPr txBox="1"/>
          <p:nvPr/>
        </p:nvSpPr>
        <p:spPr>
          <a:xfrm>
            <a:off x="1631925" y="5718250"/>
            <a:ext cx="2545200" cy="7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3F3F3F"/>
                </a:solidFill>
                <a:latin typeface="Trebuchet MS"/>
                <a:ea typeface="Trebuchet MS"/>
                <a:cs typeface="Trebuchet MS"/>
                <a:sym typeface="Trebuchet MS"/>
              </a:rPr>
              <a:t>Reception teachers </a:t>
            </a:r>
            <a:endParaRPr sz="1800">
              <a:solidFill>
                <a:srgbClr val="3F3F3F"/>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type="ctrTitle"/>
          </p:nvPr>
        </p:nvSpPr>
        <p:spPr>
          <a:xfrm>
            <a:off x="1549917" y="228728"/>
            <a:ext cx="7767000" cy="1646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5400"/>
              <a:buFont typeface="Trebuchet MS"/>
              <a:buNone/>
            </a:pPr>
            <a:r>
              <a:rPr lang="en-GB"/>
              <a:t>Our Amazing Team </a:t>
            </a:r>
            <a:endParaRPr/>
          </a:p>
        </p:txBody>
      </p:sp>
      <p:sp>
        <p:nvSpPr>
          <p:cNvPr id="173" name="Google Shape;173;p4"/>
          <p:cNvSpPr txBox="1"/>
          <p:nvPr>
            <p:ph idx="1" type="subTitle"/>
          </p:nvPr>
        </p:nvSpPr>
        <p:spPr>
          <a:xfrm>
            <a:off x="583100" y="2341301"/>
            <a:ext cx="9700500" cy="3452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lang="en-GB"/>
              <a:t>In Early years at Ashbury Meadow we have 2 Nursery classes and 2 Reception classes some of  you may have had children who have come through our Nursery! </a:t>
            </a:r>
            <a:endParaRPr/>
          </a:p>
          <a:p>
            <a:pPr indent="0" lvl="0" marL="0" rtl="0" algn="l">
              <a:spcBef>
                <a:spcPts val="1000"/>
              </a:spcBef>
              <a:spcAft>
                <a:spcPts val="0"/>
              </a:spcAft>
              <a:buSzPts val="1440"/>
              <a:buNone/>
            </a:pPr>
            <a:r>
              <a:rPr lang="en-GB"/>
              <a:t>RM Class teacher/EYFS lead/Early reading lead  Mrs Millington- Stubbs  and and teaching assistant Mrs Landell  </a:t>
            </a:r>
            <a:endParaRPr/>
          </a:p>
          <a:p>
            <a:pPr indent="0" lvl="0" marL="0" rtl="0" algn="l">
              <a:spcBef>
                <a:spcPts val="1000"/>
              </a:spcBef>
              <a:spcAft>
                <a:spcPts val="0"/>
              </a:spcAft>
              <a:buSzPts val="1440"/>
              <a:buNone/>
            </a:pPr>
            <a:r>
              <a:rPr lang="en-GB"/>
              <a:t>RW Class teacher Miss Woodcock and class teaching assistant Miss Ward </a:t>
            </a:r>
            <a:endParaRPr/>
          </a:p>
          <a:p>
            <a:pPr indent="0" lvl="0" marL="0" rtl="0" algn="l">
              <a:spcBef>
                <a:spcPts val="1000"/>
              </a:spcBef>
              <a:spcAft>
                <a:spcPts val="0"/>
              </a:spcAft>
              <a:buSzPts val="1440"/>
              <a:buNone/>
            </a:pPr>
            <a:r>
              <a:rPr lang="en-GB"/>
              <a:t>We also have Miss Davies working in Reception, finalising her teacher training and Mrs Pople who covers teacher PPA. </a:t>
            </a:r>
            <a:endParaRPr/>
          </a:p>
          <a:p>
            <a:pPr indent="0" lvl="0" marL="0" rtl="0" algn="l">
              <a:spcBef>
                <a:spcPts val="1000"/>
              </a:spcBef>
              <a:spcAft>
                <a:spcPts val="0"/>
              </a:spcAft>
              <a:buSzPts val="144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A day in Reception </a:t>
            </a:r>
            <a:endParaRPr/>
          </a:p>
        </p:txBody>
      </p:sp>
      <p:pic>
        <p:nvPicPr>
          <p:cNvPr id="179" name="Google Shape;179;p8"/>
          <p:cNvPicPr preferRelativeResize="0"/>
          <p:nvPr/>
        </p:nvPicPr>
        <p:blipFill>
          <a:blip r:embed="rId3">
            <a:alphaModFix/>
          </a:blip>
          <a:stretch>
            <a:fillRect/>
          </a:stretch>
        </p:blipFill>
        <p:spPr>
          <a:xfrm>
            <a:off x="528175" y="1443975"/>
            <a:ext cx="9824575" cy="5157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ph type="title"/>
          </p:nvPr>
        </p:nvSpPr>
        <p:spPr>
          <a:xfrm>
            <a:off x="207575" y="271400"/>
            <a:ext cx="3965100" cy="13506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48623"/>
              <a:buFont typeface="Trebuchet MS"/>
              <a:buNone/>
            </a:pPr>
            <a:r>
              <a:rPr lang="en-GB"/>
              <a:t>Continuous provision</a:t>
            </a:r>
            <a:br>
              <a:rPr lang="en-GB"/>
            </a:br>
            <a:br>
              <a:rPr lang="en-GB"/>
            </a:br>
            <a:br>
              <a:rPr lang="en-GB"/>
            </a:br>
            <a:br>
              <a:rPr lang="en-GB" sz="2422"/>
            </a:br>
            <a:r>
              <a:rPr lang="en-GB" sz="2422">
                <a:solidFill>
                  <a:srgbClr val="9900FF"/>
                </a:solidFill>
              </a:rPr>
              <a:t>Creative</a:t>
            </a:r>
            <a:br>
              <a:rPr lang="en-GB" sz="2422"/>
            </a:br>
            <a:r>
              <a:rPr lang="en-GB" sz="2422">
                <a:solidFill>
                  <a:srgbClr val="FF0000"/>
                </a:solidFill>
              </a:rPr>
              <a:t>Writing </a:t>
            </a:r>
            <a:br>
              <a:rPr lang="en-GB" sz="2422"/>
            </a:br>
            <a:r>
              <a:rPr lang="en-GB" sz="2422">
                <a:solidFill>
                  <a:srgbClr val="FFFF00"/>
                </a:solidFill>
              </a:rPr>
              <a:t>Maths </a:t>
            </a:r>
            <a:br>
              <a:rPr lang="en-GB" sz="2422"/>
            </a:br>
            <a:r>
              <a:rPr lang="en-GB" sz="2422">
                <a:solidFill>
                  <a:srgbClr val="0070C0"/>
                </a:solidFill>
              </a:rPr>
              <a:t>Small world/Construction </a:t>
            </a:r>
            <a:br>
              <a:rPr lang="en-GB" sz="2422"/>
            </a:br>
            <a:r>
              <a:rPr lang="en-GB" sz="2422">
                <a:solidFill>
                  <a:srgbClr val="00FF00"/>
                </a:solidFill>
              </a:rPr>
              <a:t>Reading</a:t>
            </a:r>
            <a:r>
              <a:rPr lang="en-GB" sz="2422"/>
              <a:t> </a:t>
            </a:r>
            <a:r>
              <a:rPr lang="en-GB" sz="2422">
                <a:solidFill>
                  <a:srgbClr val="00FF00"/>
                </a:solidFill>
              </a:rPr>
              <a:t>and phonics</a:t>
            </a:r>
            <a:r>
              <a:rPr lang="en-GB" sz="2422"/>
              <a:t> </a:t>
            </a:r>
            <a:br>
              <a:rPr lang="en-GB" sz="2422"/>
            </a:br>
            <a:r>
              <a:rPr lang="en-GB" sz="2422">
                <a:solidFill>
                  <a:srgbClr val="FF9900"/>
                </a:solidFill>
              </a:rPr>
              <a:t>Fine motor/</a:t>
            </a:r>
            <a:r>
              <a:rPr lang="en-GB" sz="2422">
                <a:solidFill>
                  <a:srgbClr val="FF9900"/>
                </a:solidFill>
              </a:rPr>
              <a:t>Investigation</a:t>
            </a:r>
            <a:r>
              <a:rPr lang="en-GB" sz="2422">
                <a:solidFill>
                  <a:srgbClr val="FF9900"/>
                </a:solidFill>
              </a:rPr>
              <a:t>  </a:t>
            </a:r>
            <a:br>
              <a:rPr lang="en-GB" sz="2422"/>
            </a:br>
            <a:r>
              <a:rPr lang="en-GB" sz="2422">
                <a:solidFill>
                  <a:schemeClr val="lt1"/>
                </a:solidFill>
                <a:highlight>
                  <a:schemeClr val="dk1"/>
                </a:highlight>
              </a:rPr>
              <a:t>Role play </a:t>
            </a:r>
            <a:endParaRPr sz="2422">
              <a:solidFill>
                <a:schemeClr val="lt1"/>
              </a:solidFill>
              <a:highlight>
                <a:schemeClr val="dk1"/>
              </a:highlight>
            </a:endParaRPr>
          </a:p>
          <a:p>
            <a:pPr indent="0" lvl="0" marL="0" rtl="0" algn="l">
              <a:spcBef>
                <a:spcPts val="0"/>
              </a:spcBef>
              <a:spcAft>
                <a:spcPts val="0"/>
              </a:spcAft>
              <a:buClr>
                <a:schemeClr val="accent1"/>
              </a:buClr>
              <a:buSzPct val="163636"/>
              <a:buFont typeface="Trebuchet MS"/>
              <a:buNone/>
            </a:pPr>
            <a:r>
              <a:rPr lang="en-GB" sz="2200">
                <a:solidFill>
                  <a:schemeClr val="dk1"/>
                </a:solidFill>
                <a:highlight>
                  <a:schemeClr val="lt1"/>
                </a:highlight>
              </a:rPr>
              <a:t>(The colours reflect the </a:t>
            </a:r>
            <a:endParaRPr sz="2200">
              <a:solidFill>
                <a:schemeClr val="dk1"/>
              </a:solidFill>
              <a:highlight>
                <a:schemeClr val="lt1"/>
              </a:highlight>
            </a:endParaRPr>
          </a:p>
          <a:p>
            <a:pPr indent="0" lvl="0" marL="0" rtl="0" algn="l">
              <a:spcBef>
                <a:spcPts val="0"/>
              </a:spcBef>
              <a:spcAft>
                <a:spcPts val="0"/>
              </a:spcAft>
              <a:buClr>
                <a:schemeClr val="accent1"/>
              </a:buClr>
              <a:buSzPct val="163636"/>
              <a:buFont typeface="Trebuchet MS"/>
              <a:buNone/>
            </a:pPr>
            <a:r>
              <a:rPr lang="en-GB" sz="2200">
                <a:solidFill>
                  <a:schemeClr val="dk1"/>
                </a:solidFill>
                <a:highlight>
                  <a:schemeClr val="lt1"/>
                </a:highlight>
              </a:rPr>
              <a:t>rainbow)</a:t>
            </a:r>
            <a:endParaRPr sz="2200">
              <a:solidFill>
                <a:schemeClr val="dk1"/>
              </a:solidFill>
              <a:highlight>
                <a:schemeClr val="lt1"/>
              </a:highlight>
            </a:endParaRPr>
          </a:p>
          <a:p>
            <a:pPr indent="0" lvl="0" marL="0" rtl="0" algn="l">
              <a:spcBef>
                <a:spcPts val="0"/>
              </a:spcBef>
              <a:spcAft>
                <a:spcPts val="0"/>
              </a:spcAft>
              <a:buClr>
                <a:schemeClr val="accent1"/>
              </a:buClr>
              <a:buSzPct val="148623"/>
              <a:buFont typeface="Trebuchet MS"/>
              <a:buNone/>
            </a:pPr>
            <a:r>
              <a:t/>
            </a:r>
            <a:endParaRPr sz="2422">
              <a:solidFill>
                <a:schemeClr val="lt1"/>
              </a:solidFill>
              <a:highlight>
                <a:schemeClr val="dk1"/>
              </a:highlight>
            </a:endParaRPr>
          </a:p>
          <a:p>
            <a:pPr indent="0" lvl="0" marL="0" rtl="0" algn="l">
              <a:spcBef>
                <a:spcPts val="0"/>
              </a:spcBef>
              <a:spcAft>
                <a:spcPts val="0"/>
              </a:spcAft>
              <a:buClr>
                <a:schemeClr val="accent1"/>
              </a:buClr>
              <a:buSzPct val="148623"/>
              <a:buFont typeface="Trebuchet MS"/>
              <a:buNone/>
            </a:pPr>
            <a:r>
              <a:rPr lang="en-GB" sz="2422">
                <a:solidFill>
                  <a:schemeClr val="dk1"/>
                </a:solidFill>
                <a:highlight>
                  <a:schemeClr val="lt1"/>
                </a:highlight>
              </a:rPr>
              <a:t>Outside - this has sand and water in </a:t>
            </a:r>
            <a:r>
              <a:rPr lang="en-GB" sz="2422">
                <a:solidFill>
                  <a:schemeClr val="dk1"/>
                </a:solidFill>
                <a:highlight>
                  <a:schemeClr val="lt1"/>
                </a:highlight>
              </a:rPr>
              <a:t>addition</a:t>
            </a:r>
            <a:r>
              <a:rPr lang="en-GB" sz="2422">
                <a:solidFill>
                  <a:schemeClr val="dk1"/>
                </a:solidFill>
                <a:highlight>
                  <a:schemeClr val="lt1"/>
                </a:highlight>
              </a:rPr>
              <a:t> </a:t>
            </a:r>
            <a:br>
              <a:rPr lang="en-GB"/>
            </a:br>
            <a:endParaRPr/>
          </a:p>
        </p:txBody>
      </p:sp>
      <p:pic>
        <p:nvPicPr>
          <p:cNvPr id="185" name="Google Shape;185;p9"/>
          <p:cNvPicPr preferRelativeResize="0"/>
          <p:nvPr/>
        </p:nvPicPr>
        <p:blipFill rotWithShape="1">
          <a:blip r:embed="rId3">
            <a:alphaModFix/>
          </a:blip>
          <a:srcRect b="0" l="0" r="0" t="0"/>
          <a:stretch/>
        </p:blipFill>
        <p:spPr>
          <a:xfrm>
            <a:off x="5153988" y="609600"/>
            <a:ext cx="2573864" cy="1930398"/>
          </a:xfrm>
          <a:prstGeom prst="rect">
            <a:avLst/>
          </a:prstGeom>
          <a:noFill/>
          <a:ln>
            <a:noFill/>
          </a:ln>
        </p:spPr>
      </p:pic>
      <p:pic>
        <p:nvPicPr>
          <p:cNvPr id="186" name="Google Shape;186;p9"/>
          <p:cNvPicPr preferRelativeResize="0"/>
          <p:nvPr/>
        </p:nvPicPr>
        <p:blipFill rotWithShape="1">
          <a:blip r:embed="rId4">
            <a:alphaModFix/>
          </a:blip>
          <a:srcRect b="0" l="0" r="0" t="0"/>
          <a:stretch/>
        </p:blipFill>
        <p:spPr>
          <a:xfrm>
            <a:off x="7974436" y="609599"/>
            <a:ext cx="2252775" cy="1930399"/>
          </a:xfrm>
          <a:prstGeom prst="rect">
            <a:avLst/>
          </a:prstGeom>
          <a:noFill/>
          <a:ln>
            <a:noFill/>
          </a:ln>
        </p:spPr>
      </p:pic>
      <p:pic>
        <p:nvPicPr>
          <p:cNvPr id="187" name="Google Shape;187;p9"/>
          <p:cNvPicPr preferRelativeResize="0"/>
          <p:nvPr/>
        </p:nvPicPr>
        <p:blipFill rotWithShape="1">
          <a:blip r:embed="rId5">
            <a:alphaModFix/>
          </a:blip>
          <a:srcRect b="0" l="0" r="0" t="0"/>
          <a:stretch/>
        </p:blipFill>
        <p:spPr>
          <a:xfrm>
            <a:off x="3843225" y="4901154"/>
            <a:ext cx="2252775" cy="1689548"/>
          </a:xfrm>
          <a:prstGeom prst="rect">
            <a:avLst/>
          </a:prstGeom>
          <a:noFill/>
          <a:ln>
            <a:noFill/>
          </a:ln>
        </p:spPr>
      </p:pic>
      <p:pic>
        <p:nvPicPr>
          <p:cNvPr id="188" name="Google Shape;188;p9"/>
          <p:cNvPicPr preferRelativeResize="0"/>
          <p:nvPr/>
        </p:nvPicPr>
        <p:blipFill rotWithShape="1">
          <a:blip r:embed="rId6">
            <a:alphaModFix/>
          </a:blip>
          <a:srcRect b="0" l="0" r="0" t="0"/>
          <a:stretch/>
        </p:blipFill>
        <p:spPr>
          <a:xfrm>
            <a:off x="4530771" y="2616198"/>
            <a:ext cx="2424332" cy="1930398"/>
          </a:xfrm>
          <a:prstGeom prst="rect">
            <a:avLst/>
          </a:prstGeom>
          <a:noFill/>
          <a:ln>
            <a:noFill/>
          </a:ln>
        </p:spPr>
      </p:pic>
      <p:pic>
        <p:nvPicPr>
          <p:cNvPr id="189" name="Google Shape;189;p9"/>
          <p:cNvPicPr preferRelativeResize="0"/>
          <p:nvPr/>
        </p:nvPicPr>
        <p:blipFill rotWithShape="1">
          <a:blip r:embed="rId7">
            <a:alphaModFix/>
          </a:blip>
          <a:srcRect b="0" l="0" r="0" t="0"/>
          <a:stretch/>
        </p:blipFill>
        <p:spPr>
          <a:xfrm>
            <a:off x="7101387" y="2616198"/>
            <a:ext cx="2410264" cy="1930398"/>
          </a:xfrm>
          <a:prstGeom prst="rect">
            <a:avLst/>
          </a:prstGeom>
          <a:noFill/>
          <a:ln>
            <a:noFill/>
          </a:ln>
        </p:spPr>
      </p:pic>
      <p:pic>
        <p:nvPicPr>
          <p:cNvPr id="190" name="Google Shape;190;p9"/>
          <p:cNvPicPr preferRelativeResize="0"/>
          <p:nvPr/>
        </p:nvPicPr>
        <p:blipFill rotWithShape="1">
          <a:blip r:embed="rId8">
            <a:alphaModFix/>
          </a:blip>
          <a:srcRect b="0" l="0" r="0" t="0"/>
          <a:stretch/>
        </p:blipFill>
        <p:spPr>
          <a:xfrm>
            <a:off x="6183640" y="4660313"/>
            <a:ext cx="2410265" cy="1930398"/>
          </a:xfrm>
          <a:prstGeom prst="rect">
            <a:avLst/>
          </a:prstGeom>
          <a:noFill/>
          <a:ln>
            <a:noFill/>
          </a:ln>
        </p:spPr>
      </p:pic>
      <p:pic>
        <p:nvPicPr>
          <p:cNvPr id="191" name="Google Shape;191;p9"/>
          <p:cNvPicPr preferRelativeResize="0"/>
          <p:nvPr/>
        </p:nvPicPr>
        <p:blipFill rotWithShape="1">
          <a:blip r:embed="rId9">
            <a:alphaModFix/>
          </a:blip>
          <a:srcRect b="0" l="0" r="0" t="0"/>
          <a:stretch/>
        </p:blipFill>
        <p:spPr>
          <a:xfrm>
            <a:off x="8681545" y="4660313"/>
            <a:ext cx="2074095" cy="1930398"/>
          </a:xfrm>
          <a:prstGeom prst="rect">
            <a:avLst/>
          </a:prstGeom>
          <a:noFill/>
          <a:ln>
            <a:noFill/>
          </a:ln>
        </p:spPr>
      </p:pic>
      <p:pic>
        <p:nvPicPr>
          <p:cNvPr id="192" name="Google Shape;192;p9"/>
          <p:cNvPicPr preferRelativeResize="0"/>
          <p:nvPr/>
        </p:nvPicPr>
        <p:blipFill rotWithShape="1">
          <a:blip r:embed="rId10">
            <a:alphaModFix/>
          </a:blip>
          <a:srcRect b="0" l="0" r="0" t="0"/>
          <a:stretch/>
        </p:blipFill>
        <p:spPr>
          <a:xfrm>
            <a:off x="9657935" y="2616198"/>
            <a:ext cx="2242517" cy="19872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grpSp>
        <p:nvGrpSpPr>
          <p:cNvPr id="197" name="Google Shape;197;p10"/>
          <p:cNvGrpSpPr/>
          <p:nvPr/>
        </p:nvGrpSpPr>
        <p:grpSpPr>
          <a:xfrm>
            <a:off x="0" y="-8467"/>
            <a:ext cx="12192000" cy="6866467"/>
            <a:chOff x="0" y="-8467"/>
            <a:chExt cx="12192000" cy="6866467"/>
          </a:xfrm>
        </p:grpSpPr>
        <p:sp>
          <p:nvSpPr>
            <p:cNvPr id="198" name="Google Shape;198;p10"/>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199" name="Google Shape;199;p10"/>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200" name="Google Shape;200;p10"/>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201" name="Google Shape;201;p1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02" name="Google Shape;202;p1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03" name="Google Shape;203;p10"/>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205" name="Google Shape;205;p1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206" name="Google Shape;206;p1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207" name="Google Shape;207;p10"/>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 name="Google Shape;208;p10"/>
          <p:cNvSpPr txBox="1"/>
          <p:nvPr>
            <p:ph type="title"/>
          </p:nvPr>
        </p:nvSpPr>
        <p:spPr>
          <a:xfrm>
            <a:off x="830734" y="763258"/>
            <a:ext cx="4299666" cy="324913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5400"/>
              <a:buFont typeface="Trebuchet MS"/>
              <a:buNone/>
            </a:pPr>
            <a:r>
              <a:rPr lang="en-GB" sz="5400"/>
              <a:t>The Rainbow Challenge </a:t>
            </a:r>
            <a:endParaRPr/>
          </a:p>
        </p:txBody>
      </p:sp>
      <p:sp>
        <p:nvSpPr>
          <p:cNvPr id="209" name="Google Shape;209;p10"/>
          <p:cNvSpPr/>
          <p:nvPr/>
        </p:nvSpPr>
        <p:spPr>
          <a:xfrm rot="10800000">
            <a:off x="3174" y="1270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 name="Google Shape;210;p10"/>
          <p:cNvPicPr preferRelativeResize="0"/>
          <p:nvPr>
            <p:ph idx="1" type="body"/>
          </p:nvPr>
        </p:nvPicPr>
        <p:blipFill rotWithShape="1">
          <a:blip r:embed="rId3">
            <a:alphaModFix/>
          </a:blip>
          <a:srcRect b="0" l="0" r="0" t="0"/>
          <a:stretch/>
        </p:blipFill>
        <p:spPr>
          <a:xfrm>
            <a:off x="863600" y="258608"/>
            <a:ext cx="3765692" cy="1882846"/>
          </a:xfrm>
          <a:prstGeom prst="rect">
            <a:avLst/>
          </a:prstGeom>
          <a:noFill/>
          <a:ln>
            <a:noFill/>
          </a:ln>
        </p:spPr>
      </p:pic>
      <p:graphicFrame>
        <p:nvGraphicFramePr>
          <p:cNvPr id="211" name="Google Shape;211;p10"/>
          <p:cNvGraphicFramePr/>
          <p:nvPr/>
        </p:nvGraphicFramePr>
        <p:xfrm>
          <a:off x="420917" y="4270207"/>
          <a:ext cx="3000000" cy="3000000"/>
        </p:xfrm>
        <a:graphic>
          <a:graphicData uri="http://schemas.openxmlformats.org/drawingml/2006/table">
            <a:tbl>
              <a:tblPr>
                <a:noFill/>
                <a:tableStyleId>{F225794E-7689-44A5-9894-BCF776B16275}</a:tableStyleId>
              </a:tblPr>
              <a:tblGrid>
                <a:gridCol w="2137100"/>
                <a:gridCol w="6459200"/>
              </a:tblGrid>
              <a:tr h="402275">
                <a:tc>
                  <a:txBody>
                    <a:bodyPr/>
                    <a:lstStyle/>
                    <a:p>
                      <a:pPr indent="0" lvl="0" marL="0" marR="0" rtl="0" algn="ctr">
                        <a:spcBef>
                          <a:spcPts val="0"/>
                        </a:spcBef>
                        <a:spcAft>
                          <a:spcPts val="0"/>
                        </a:spcAft>
                        <a:buNone/>
                      </a:pPr>
                      <a:r>
                        <a:rPr b="1" i="0" lang="en-GB" sz="2300" u="none" cap="none" strike="noStrike">
                          <a:solidFill>
                            <a:srgbClr val="000000"/>
                          </a:solidFill>
                          <a:latin typeface="Recursive"/>
                          <a:ea typeface="Recursive"/>
                          <a:cs typeface="Recursive"/>
                          <a:sym typeface="Recursive"/>
                        </a:rPr>
                        <a:t>Writing </a:t>
                      </a:r>
                      <a:endParaRPr sz="1100" u="none" cap="none" strike="noStrike"/>
                    </a:p>
                  </a:txBody>
                  <a:tcPr marT="28725" marB="28725" marR="43100" marL="43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l">
                        <a:spcBef>
                          <a:spcPts val="0"/>
                        </a:spcBef>
                        <a:spcAft>
                          <a:spcPts val="0"/>
                        </a:spcAft>
                        <a:buNone/>
                      </a:pPr>
                      <a:r>
                        <a:rPr b="0" i="0" lang="en-GB" sz="1600" u="none" cap="none" strike="noStrike">
                          <a:solidFill>
                            <a:srgbClr val="000000"/>
                          </a:solidFill>
                          <a:latin typeface="Recursive"/>
                          <a:ea typeface="Recursive"/>
                          <a:cs typeface="Recursive"/>
                          <a:sym typeface="Recursive"/>
                        </a:rPr>
                        <a:t>Can you write your name? </a:t>
                      </a:r>
                      <a:endParaRPr sz="1100" u="none" cap="none" strike="noStrike"/>
                    </a:p>
                  </a:txBody>
                  <a:tcPr marT="28725" marB="28725" marR="43100" marL="43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2275">
                <a:tc>
                  <a:txBody>
                    <a:bodyPr/>
                    <a:lstStyle/>
                    <a:p>
                      <a:pPr indent="0" lvl="0" marL="0" marR="0" rtl="0" algn="ctr">
                        <a:spcBef>
                          <a:spcPts val="0"/>
                        </a:spcBef>
                        <a:spcAft>
                          <a:spcPts val="0"/>
                        </a:spcAft>
                        <a:buNone/>
                      </a:pPr>
                      <a:r>
                        <a:rPr b="1" i="0" lang="en-GB" sz="2300" u="none" cap="none" strike="noStrike">
                          <a:solidFill>
                            <a:srgbClr val="000000"/>
                          </a:solidFill>
                          <a:latin typeface="Recursive"/>
                          <a:ea typeface="Recursive"/>
                          <a:cs typeface="Recursive"/>
                          <a:sym typeface="Recursive"/>
                        </a:rPr>
                        <a:t>Reading </a:t>
                      </a:r>
                      <a:endParaRPr sz="1100" u="none" cap="none" strike="noStrike"/>
                    </a:p>
                  </a:txBody>
                  <a:tcPr marT="28725" marB="28725" marR="43100" marL="43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50"/>
                    </a:solidFill>
                  </a:tcPr>
                </a:tc>
                <a:tc>
                  <a:txBody>
                    <a:bodyPr/>
                    <a:lstStyle/>
                    <a:p>
                      <a:pPr indent="0" lvl="0" marL="0" marR="0" rtl="0" algn="l">
                        <a:spcBef>
                          <a:spcPts val="0"/>
                        </a:spcBef>
                        <a:spcAft>
                          <a:spcPts val="0"/>
                        </a:spcAft>
                        <a:buNone/>
                      </a:pPr>
                      <a:r>
                        <a:rPr b="0" i="0" lang="en-GB" sz="1600" u="none" cap="none" strike="noStrike">
                          <a:solidFill>
                            <a:srgbClr val="000000"/>
                          </a:solidFill>
                          <a:latin typeface="Recursive"/>
                          <a:ea typeface="Recursive"/>
                          <a:cs typeface="Recursive"/>
                          <a:sym typeface="Recursive"/>
                        </a:rPr>
                        <a:t>Can read a story and tell the teacher WHO the characters are? </a:t>
                      </a:r>
                      <a:endParaRPr sz="1100" u="none" cap="none" strike="noStrike"/>
                    </a:p>
                  </a:txBody>
                  <a:tcPr marT="28725" marB="28725" marR="43100" marL="43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2275">
                <a:tc>
                  <a:txBody>
                    <a:bodyPr/>
                    <a:lstStyle/>
                    <a:p>
                      <a:pPr indent="0" lvl="0" marL="0" marR="0" rtl="0" algn="ctr">
                        <a:spcBef>
                          <a:spcPts val="0"/>
                        </a:spcBef>
                        <a:spcAft>
                          <a:spcPts val="0"/>
                        </a:spcAft>
                        <a:buNone/>
                      </a:pPr>
                      <a:r>
                        <a:rPr b="1" i="0" lang="en-GB" sz="2300" u="none" cap="none" strike="noStrike">
                          <a:solidFill>
                            <a:srgbClr val="000000"/>
                          </a:solidFill>
                          <a:latin typeface="Recursive"/>
                          <a:ea typeface="Recursive"/>
                          <a:cs typeface="Recursive"/>
                          <a:sym typeface="Recursive"/>
                        </a:rPr>
                        <a:t>Maths </a:t>
                      </a:r>
                      <a:endParaRPr sz="1100" u="none" cap="none" strike="noStrike"/>
                    </a:p>
                  </a:txBody>
                  <a:tcPr marT="28725" marB="28725" marR="43100" marL="43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l">
                        <a:spcBef>
                          <a:spcPts val="0"/>
                        </a:spcBef>
                        <a:spcAft>
                          <a:spcPts val="0"/>
                        </a:spcAft>
                        <a:buNone/>
                      </a:pPr>
                      <a:r>
                        <a:rPr b="0" i="0" lang="en-GB" sz="1600" u="none" cap="none" strike="noStrike">
                          <a:solidFill>
                            <a:srgbClr val="000000"/>
                          </a:solidFill>
                          <a:latin typeface="Recursive"/>
                          <a:ea typeface="Recursive"/>
                          <a:cs typeface="Recursive"/>
                          <a:sym typeface="Recursive"/>
                        </a:rPr>
                        <a:t>Can you find different ways of making 5 with the numicon tiles? </a:t>
                      </a:r>
                      <a:endParaRPr sz="1100" u="none" cap="none" strike="noStrike"/>
                    </a:p>
                  </a:txBody>
                  <a:tcPr marT="28725" marB="28725" marR="43100" marL="43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2275">
                <a:tc>
                  <a:txBody>
                    <a:bodyPr/>
                    <a:lstStyle/>
                    <a:p>
                      <a:pPr indent="0" lvl="0" marL="0" marR="0" rtl="0" algn="ctr">
                        <a:spcBef>
                          <a:spcPts val="0"/>
                        </a:spcBef>
                        <a:spcAft>
                          <a:spcPts val="0"/>
                        </a:spcAft>
                        <a:buNone/>
                      </a:pPr>
                      <a:r>
                        <a:rPr b="1" i="0" lang="en-GB" sz="2300" u="none" cap="none" strike="noStrike">
                          <a:solidFill>
                            <a:srgbClr val="000000"/>
                          </a:solidFill>
                          <a:latin typeface="Recursive"/>
                          <a:ea typeface="Recursive"/>
                          <a:cs typeface="Recursive"/>
                          <a:sym typeface="Recursive"/>
                        </a:rPr>
                        <a:t>Creative </a:t>
                      </a:r>
                      <a:endParaRPr sz="1100" u="none" cap="none" strike="noStrike"/>
                    </a:p>
                  </a:txBody>
                  <a:tcPr marT="28725" marB="28725" marR="43100" marL="43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30A0"/>
                    </a:solidFill>
                  </a:tcPr>
                </a:tc>
                <a:tc>
                  <a:txBody>
                    <a:bodyPr/>
                    <a:lstStyle/>
                    <a:p>
                      <a:pPr indent="0" lvl="0" marL="0" marR="0" rtl="0" algn="l">
                        <a:spcBef>
                          <a:spcPts val="0"/>
                        </a:spcBef>
                        <a:spcAft>
                          <a:spcPts val="0"/>
                        </a:spcAft>
                        <a:buNone/>
                      </a:pPr>
                      <a:r>
                        <a:rPr b="0" i="0" lang="en-GB" sz="1600" u="none" cap="none" strike="noStrike">
                          <a:solidFill>
                            <a:srgbClr val="000000"/>
                          </a:solidFill>
                          <a:latin typeface="Recursive"/>
                          <a:ea typeface="Recursive"/>
                          <a:cs typeface="Recursive"/>
                          <a:sym typeface="Recursive"/>
                        </a:rPr>
                        <a:t>Can you make a boat that will float in the water tray? </a:t>
                      </a:r>
                      <a:endParaRPr sz="1100" u="none" cap="none" strike="noStrike"/>
                    </a:p>
                  </a:txBody>
                  <a:tcPr marT="28725" marB="28725" marR="43100" marL="43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2275">
                <a:tc>
                  <a:txBody>
                    <a:bodyPr/>
                    <a:lstStyle/>
                    <a:p>
                      <a:pPr indent="0" lvl="0" marL="0" marR="0" rtl="0" algn="ctr">
                        <a:spcBef>
                          <a:spcPts val="0"/>
                        </a:spcBef>
                        <a:spcAft>
                          <a:spcPts val="0"/>
                        </a:spcAft>
                        <a:buNone/>
                      </a:pPr>
                      <a:r>
                        <a:rPr b="1" i="0" lang="en-GB" sz="2300" u="none" cap="none" strike="noStrike">
                          <a:solidFill>
                            <a:srgbClr val="000000"/>
                          </a:solidFill>
                          <a:latin typeface="Recursive"/>
                          <a:ea typeface="Recursive"/>
                          <a:cs typeface="Recursive"/>
                          <a:sym typeface="Recursive"/>
                        </a:rPr>
                        <a:t>Role Play</a:t>
                      </a:r>
                      <a:endParaRPr sz="1100" u="none" cap="none" strike="noStrike"/>
                    </a:p>
                  </a:txBody>
                  <a:tcPr marT="28725" marB="28725" marR="43100" marL="43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600" u="none" cap="none" strike="noStrike">
                          <a:solidFill>
                            <a:srgbClr val="000000"/>
                          </a:solidFill>
                          <a:latin typeface="Recursive"/>
                          <a:ea typeface="Recursive"/>
                          <a:cs typeface="Recursive"/>
                          <a:sym typeface="Recursive"/>
                        </a:rPr>
                        <a:t>Can you  role-play different people who help us? </a:t>
                      </a:r>
                      <a:endParaRPr sz="1100" u="none" cap="none" strike="noStrike"/>
                    </a:p>
                  </a:txBody>
                  <a:tcPr marT="28725" marB="28725" marR="43100" marL="43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2275">
                <a:tc>
                  <a:txBody>
                    <a:bodyPr/>
                    <a:lstStyle/>
                    <a:p>
                      <a:pPr indent="0" lvl="0" marL="0" marR="0" rtl="0" algn="ctr">
                        <a:spcBef>
                          <a:spcPts val="0"/>
                        </a:spcBef>
                        <a:spcAft>
                          <a:spcPts val="0"/>
                        </a:spcAft>
                        <a:buNone/>
                      </a:pPr>
                      <a:r>
                        <a:rPr b="1" i="0" lang="en-GB" sz="2300" u="none" cap="none" strike="noStrike">
                          <a:solidFill>
                            <a:srgbClr val="000000"/>
                          </a:solidFill>
                          <a:latin typeface="Recursive"/>
                          <a:ea typeface="Recursive"/>
                          <a:cs typeface="Recursive"/>
                          <a:sym typeface="Recursive"/>
                        </a:rPr>
                        <a:t>Construction </a:t>
                      </a:r>
                      <a:endParaRPr sz="1100" u="none" cap="none" strike="noStrike"/>
                    </a:p>
                  </a:txBody>
                  <a:tcPr marT="28725" marB="28725" marR="43100" marL="43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70C0"/>
                    </a:solidFill>
                  </a:tcPr>
                </a:tc>
                <a:tc>
                  <a:txBody>
                    <a:bodyPr/>
                    <a:lstStyle/>
                    <a:p>
                      <a:pPr indent="0" lvl="0" marL="0" marR="0" rtl="0" algn="l">
                        <a:spcBef>
                          <a:spcPts val="0"/>
                        </a:spcBef>
                        <a:spcAft>
                          <a:spcPts val="0"/>
                        </a:spcAft>
                        <a:buNone/>
                      </a:pPr>
                      <a:r>
                        <a:rPr b="0" i="0" lang="en-GB" sz="1600" u="none" cap="none" strike="noStrike">
                          <a:solidFill>
                            <a:srgbClr val="000000"/>
                          </a:solidFill>
                          <a:latin typeface="Recursive"/>
                          <a:ea typeface="Recursive"/>
                          <a:cs typeface="Recursive"/>
                          <a:sym typeface="Recursive"/>
                        </a:rPr>
                        <a:t>Can you design and then build a bridge? </a:t>
                      </a:r>
                      <a:endParaRPr sz="1100" u="none" cap="none" strike="noStrike"/>
                    </a:p>
                  </a:txBody>
                  <a:tcPr marT="28725" marB="28725" marR="43100" marL="431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212" name="Google Shape;212;p10"/>
          <p:cNvPicPr preferRelativeResize="0"/>
          <p:nvPr/>
        </p:nvPicPr>
        <p:blipFill rotWithShape="1">
          <a:blip r:embed="rId4">
            <a:alphaModFix/>
          </a:blip>
          <a:srcRect b="0" l="0" r="0" t="0"/>
          <a:stretch/>
        </p:blipFill>
        <p:spPr>
          <a:xfrm>
            <a:off x="5457614" y="571811"/>
            <a:ext cx="3723861" cy="27928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5"/>
          <p:cNvSpPr txBox="1"/>
          <p:nvPr>
            <p:ph type="ctrTitle"/>
          </p:nvPr>
        </p:nvSpPr>
        <p:spPr>
          <a:xfrm>
            <a:off x="1507067" y="429961"/>
            <a:ext cx="7766936" cy="164630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5400"/>
              <a:buFont typeface="Trebuchet MS"/>
              <a:buNone/>
            </a:pPr>
            <a:r>
              <a:rPr lang="en-GB"/>
              <a:t>Expectations </a:t>
            </a:r>
            <a:endParaRPr/>
          </a:p>
        </p:txBody>
      </p:sp>
      <p:sp>
        <p:nvSpPr>
          <p:cNvPr id="218" name="Google Shape;218;p5"/>
          <p:cNvSpPr txBox="1"/>
          <p:nvPr>
            <p:ph idx="1" type="subTitle"/>
          </p:nvPr>
        </p:nvSpPr>
        <p:spPr>
          <a:xfrm>
            <a:off x="675850" y="1948075"/>
            <a:ext cx="10514700" cy="4586100"/>
          </a:xfrm>
          <a:prstGeom prst="rect">
            <a:avLst/>
          </a:prstGeom>
          <a:noFill/>
          <a:ln>
            <a:noFill/>
          </a:ln>
        </p:spPr>
        <p:txBody>
          <a:bodyPr anchorCtr="0" anchor="t" bIns="45700" lIns="91425" spcFirstLastPara="1" rIns="91425" wrap="square" tIns="45700">
            <a:normAutofit fontScale="32500" lnSpcReduction="10000"/>
          </a:bodyPr>
          <a:lstStyle/>
          <a:p>
            <a:pPr indent="-321532" lvl="0" marL="285750" rtl="0" algn="l">
              <a:spcBef>
                <a:spcPts val="0"/>
              </a:spcBef>
              <a:spcAft>
                <a:spcPts val="0"/>
              </a:spcAft>
              <a:buSzPct val="100000"/>
              <a:buFont typeface="Arial"/>
              <a:buChar char="•"/>
            </a:pPr>
            <a:r>
              <a:rPr lang="en-GB" sz="5500"/>
              <a:t>Attendance - we expect 100% attendance unless there is a illness/medical reason, the school gates open at 8:40 in the morning and we send children out at 3:10pm </a:t>
            </a:r>
            <a:endParaRPr sz="5500"/>
          </a:p>
          <a:p>
            <a:pPr indent="-321532" lvl="0" marL="285750" rtl="0" algn="l">
              <a:spcBef>
                <a:spcPts val="1000"/>
              </a:spcBef>
              <a:spcAft>
                <a:spcPts val="0"/>
              </a:spcAft>
              <a:buSzPct val="100000"/>
              <a:buFont typeface="Arial"/>
              <a:buChar char="•"/>
            </a:pPr>
            <a:r>
              <a:rPr lang="en-GB" sz="5500"/>
              <a:t>What your child needs to bring; bag, coat, spare clothes, water bottle, homework bag (when they have it) </a:t>
            </a:r>
            <a:r>
              <a:rPr lang="en-GB" sz="5500">
                <a:solidFill>
                  <a:srgbClr val="FF0000"/>
                </a:solidFill>
              </a:rPr>
              <a:t>LABEL EVERYTHING </a:t>
            </a:r>
            <a:endParaRPr sz="5500">
              <a:solidFill>
                <a:srgbClr val="FF0000"/>
              </a:solidFill>
            </a:endParaRPr>
          </a:p>
          <a:p>
            <a:pPr indent="-321532" lvl="0" marL="285750" rtl="0" algn="l">
              <a:spcBef>
                <a:spcPts val="1000"/>
              </a:spcBef>
              <a:spcAft>
                <a:spcPts val="0"/>
              </a:spcAft>
              <a:buSzPct val="100000"/>
              <a:buFont typeface="Arial"/>
              <a:buChar char="•"/>
            </a:pPr>
            <a:r>
              <a:rPr lang="en-GB" sz="5500"/>
              <a:t>Safeguarding – children will only be sent home by staff with adults we recognise, if you know you can’t pick up your child and someone else will be collecting them for you, you must notify us and share the password with them as we have to ask for it and cannot send them home without it. </a:t>
            </a:r>
            <a:endParaRPr sz="5500"/>
          </a:p>
          <a:p>
            <a:pPr indent="-321532" lvl="0" marL="285750" rtl="0" algn="l">
              <a:spcBef>
                <a:spcPts val="1000"/>
              </a:spcBef>
              <a:spcAft>
                <a:spcPts val="0"/>
              </a:spcAft>
              <a:buSzPct val="100000"/>
              <a:buFont typeface="Arial"/>
              <a:buChar char="•"/>
            </a:pPr>
            <a:r>
              <a:rPr lang="en-GB" sz="5500"/>
              <a:t>If your child has any known allergies we should have been notified of this and a health care plan filled in and signed. Meds should be kept in school and in date. Epi pens x2 </a:t>
            </a:r>
            <a:endParaRPr sz="5500"/>
          </a:p>
          <a:p>
            <a:pPr indent="-321532" lvl="0" marL="285750" rtl="0" algn="l">
              <a:spcBef>
                <a:spcPts val="1000"/>
              </a:spcBef>
              <a:spcAft>
                <a:spcPts val="0"/>
              </a:spcAft>
              <a:buSzPct val="100000"/>
              <a:buFont typeface="Arial"/>
              <a:buChar char="•"/>
            </a:pPr>
            <a:r>
              <a:rPr lang="en-GB" sz="5500"/>
              <a:t>Homework; </a:t>
            </a:r>
            <a:endParaRPr sz="5500"/>
          </a:p>
          <a:p>
            <a:pPr indent="0" lvl="0" marL="0" rtl="0" algn="l">
              <a:spcBef>
                <a:spcPts val="1000"/>
              </a:spcBef>
              <a:spcAft>
                <a:spcPts val="0"/>
              </a:spcAft>
              <a:buSzPct val="26181"/>
              <a:buNone/>
            </a:pPr>
            <a:r>
              <a:rPr lang="en-GB" sz="5500"/>
              <a:t>Reception - 1 piece of maths and phonics/literacy a week alongside a book for enjoyment and a e-book on </a:t>
            </a:r>
            <a:r>
              <a:rPr lang="en-GB" sz="5500" u="sng">
                <a:solidFill>
                  <a:schemeClr val="hlink"/>
                </a:solidFill>
                <a:hlinkClick r:id="rId3"/>
              </a:rPr>
              <a:t>www.collinshub.co.uk</a:t>
            </a:r>
            <a:r>
              <a:rPr lang="en-GB" sz="5500"/>
              <a:t> </a:t>
            </a:r>
            <a:r>
              <a:rPr lang="en-GB" sz="5500"/>
              <a:t>which</a:t>
            </a:r>
            <a:r>
              <a:rPr lang="en-GB" sz="5500"/>
              <a:t> matches the book from their reading practice sessions </a:t>
            </a:r>
            <a:endParaRPr sz="5500"/>
          </a:p>
          <a:p>
            <a:pPr indent="0" lvl="0" marL="0" rtl="0" algn="l">
              <a:spcBef>
                <a:spcPts val="1000"/>
              </a:spcBef>
              <a:spcAft>
                <a:spcPts val="0"/>
              </a:spcAft>
              <a:buSzPct val="26181"/>
              <a:buNone/>
            </a:pPr>
            <a:r>
              <a:t/>
            </a:r>
            <a:endParaRPr sz="5500"/>
          </a:p>
          <a:p>
            <a:pPr indent="0" lvl="0" marL="0" rtl="0" algn="l">
              <a:spcBef>
                <a:spcPts val="1000"/>
              </a:spcBef>
              <a:spcAft>
                <a:spcPts val="0"/>
              </a:spcAft>
              <a:buSzPct val="79999"/>
              <a:buNone/>
            </a:pPr>
            <a:r>
              <a:t/>
            </a:r>
            <a:endParaRPr/>
          </a:p>
          <a:p>
            <a:pPr indent="-208026" lvl="0" marL="285750" rtl="0" algn="l">
              <a:spcBef>
                <a:spcPts val="1000"/>
              </a:spcBef>
              <a:spcAft>
                <a:spcPts val="0"/>
              </a:spcAft>
              <a:buSzPct val="79999"/>
              <a:buFont typeface="Arial"/>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grpSp>
        <p:nvGrpSpPr>
          <p:cNvPr id="223" name="Google Shape;223;p6"/>
          <p:cNvGrpSpPr/>
          <p:nvPr/>
        </p:nvGrpSpPr>
        <p:grpSpPr>
          <a:xfrm>
            <a:off x="0" y="-8467"/>
            <a:ext cx="12192000" cy="6866467"/>
            <a:chOff x="0" y="-8467"/>
            <a:chExt cx="12192000" cy="6866467"/>
          </a:xfrm>
        </p:grpSpPr>
        <p:sp>
          <p:nvSpPr>
            <p:cNvPr id="224" name="Google Shape;224;p6"/>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25" name="Google Shape;225;p6"/>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226" name="Google Shape;226;p6"/>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227" name="Google Shape;227;p6"/>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28" name="Google Shape;228;p6"/>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29" name="Google Shape;229;p6"/>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6"/>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231" name="Google Shape;231;p6"/>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232" name="Google Shape;232;p6"/>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233" name="Google Shape;233;p6"/>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 name="Google Shape;234;p6"/>
          <p:cNvSpPr/>
          <p:nvPr/>
        </p:nvSpPr>
        <p:spPr>
          <a:xfrm rot="10800000">
            <a:off x="3174" y="1270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apestry" id="235" name="Google Shape;235;p6"/>
          <p:cNvPicPr preferRelativeResize="0"/>
          <p:nvPr>
            <p:ph idx="1" type="body"/>
          </p:nvPr>
        </p:nvPicPr>
        <p:blipFill rotWithShape="1">
          <a:blip r:embed="rId3">
            <a:alphaModFix/>
          </a:blip>
          <a:srcRect b="0" l="0" r="0" t="0"/>
          <a:stretch/>
        </p:blipFill>
        <p:spPr>
          <a:xfrm>
            <a:off x="888604" y="1319224"/>
            <a:ext cx="3765692" cy="4227522"/>
          </a:xfrm>
          <a:prstGeom prst="rect">
            <a:avLst/>
          </a:prstGeom>
          <a:noFill/>
          <a:ln>
            <a:noFill/>
          </a:ln>
        </p:spPr>
      </p:pic>
      <p:sp>
        <p:nvSpPr>
          <p:cNvPr id="236" name="Google Shape;236;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GB"/>
              <a:t>Expectations cont…</a:t>
            </a:r>
            <a:endParaRPr/>
          </a:p>
        </p:txBody>
      </p:sp>
      <p:sp>
        <p:nvSpPr>
          <p:cNvPr id="237" name="Google Shape;237;p6"/>
          <p:cNvSpPr txBox="1"/>
          <p:nvPr/>
        </p:nvSpPr>
        <p:spPr>
          <a:xfrm>
            <a:off x="5169911" y="1032325"/>
            <a:ext cx="5303400" cy="591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GB" sz="1800" u="sng">
                <a:solidFill>
                  <a:schemeClr val="hlink"/>
                </a:solidFill>
                <a:latin typeface="Trebuchet MS"/>
                <a:ea typeface="Trebuchet MS"/>
                <a:cs typeface="Trebuchet MS"/>
                <a:sym typeface="Trebuchet MS"/>
                <a:hlinkClick r:id="rId4"/>
              </a:rPr>
              <a:t>https://tapestryjournal.com/</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GB" sz="1800">
                <a:solidFill>
                  <a:schemeClr val="dk1"/>
                </a:solidFill>
                <a:latin typeface="Trebuchet MS"/>
                <a:ea typeface="Trebuchet MS"/>
                <a:cs typeface="Trebuchet MS"/>
                <a:sym typeface="Trebuchet MS"/>
              </a:rPr>
              <a:t>Staff </a:t>
            </a:r>
            <a:r>
              <a:rPr b="0" i="0" lang="en-GB" sz="1800" u="none" cap="none" strike="noStrike">
                <a:solidFill>
                  <a:schemeClr val="dk1"/>
                </a:solidFill>
                <a:latin typeface="Trebuchet MS"/>
                <a:ea typeface="Trebuchet MS"/>
                <a:cs typeface="Trebuchet MS"/>
                <a:sym typeface="Trebuchet MS"/>
              </a:rPr>
              <a:t>will occasionally post observations of learning moments that your child has in school – observations will have Next steps and we would love for you to work with your child on these! You can also a</a:t>
            </a:r>
            <a:r>
              <a:rPr lang="en-GB" sz="1800">
                <a:solidFill>
                  <a:schemeClr val="dk1"/>
                </a:solidFill>
                <a:latin typeface="Trebuchet MS"/>
                <a:ea typeface="Trebuchet MS"/>
                <a:cs typeface="Trebuchet MS"/>
                <a:sym typeface="Trebuchet MS"/>
              </a:rPr>
              <a:t>dd your own learning moments for your child from home, but there is no expectation for this to happen! </a:t>
            </a:r>
            <a:r>
              <a:rPr b="0" i="0" lang="en-GB" sz="1800" u="none" cap="none" strike="noStrike">
                <a:solidFill>
                  <a:schemeClr val="dk1"/>
                </a:solidFill>
                <a:latin typeface="Trebuchet MS"/>
                <a:ea typeface="Trebuchet MS"/>
                <a:cs typeface="Trebuchet MS"/>
                <a:sym typeface="Trebuchet MS"/>
              </a:rPr>
              <a:t> </a:t>
            </a:r>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GB" sz="1800">
                <a:solidFill>
                  <a:schemeClr val="dk1"/>
                </a:solidFill>
                <a:latin typeface="Trebuchet MS"/>
                <a:ea typeface="Trebuchet MS"/>
                <a:cs typeface="Trebuchet MS"/>
                <a:sym typeface="Trebuchet MS"/>
              </a:rPr>
              <a:t>Homeworks may </a:t>
            </a:r>
            <a:r>
              <a:rPr lang="en-GB" sz="1800">
                <a:solidFill>
                  <a:schemeClr val="dk1"/>
                </a:solidFill>
                <a:latin typeface="Trebuchet MS"/>
                <a:ea typeface="Trebuchet MS"/>
                <a:cs typeface="Trebuchet MS"/>
                <a:sym typeface="Trebuchet MS"/>
              </a:rPr>
              <a:t>occasionally</a:t>
            </a:r>
            <a:r>
              <a:rPr lang="en-GB" sz="1800">
                <a:solidFill>
                  <a:schemeClr val="dk1"/>
                </a:solidFill>
                <a:latin typeface="Trebuchet MS"/>
                <a:ea typeface="Trebuchet MS"/>
                <a:cs typeface="Trebuchet MS"/>
                <a:sym typeface="Trebuchet MS"/>
              </a:rPr>
              <a:t> be sent to you via a Tapestry memo, this is to make it easier for you you to share </a:t>
            </a:r>
            <a:r>
              <a:rPr lang="en-GB" sz="1800">
                <a:solidFill>
                  <a:schemeClr val="dk1"/>
                </a:solidFill>
                <a:latin typeface="Trebuchet MS"/>
                <a:ea typeface="Trebuchet MS"/>
                <a:cs typeface="Trebuchet MS"/>
                <a:sym typeface="Trebuchet MS"/>
              </a:rPr>
              <a:t>information</a:t>
            </a:r>
            <a:r>
              <a:rPr lang="en-GB" sz="1800">
                <a:solidFill>
                  <a:schemeClr val="dk1"/>
                </a:solidFill>
                <a:latin typeface="Trebuchet MS"/>
                <a:ea typeface="Trebuchet MS"/>
                <a:cs typeface="Trebuchet MS"/>
                <a:sym typeface="Trebuchet MS"/>
              </a:rPr>
              <a:t> e.g. where we have requested family photos etc. </a:t>
            </a:r>
            <a:endParaRPr/>
          </a:p>
          <a:p>
            <a:pPr indent="0" lvl="0" marL="0" marR="0" rtl="0" algn="l">
              <a:spcBef>
                <a:spcPts val="0"/>
              </a:spcBef>
              <a:spcAft>
                <a:spcPts val="0"/>
              </a:spcAft>
              <a:buNone/>
            </a:pPr>
            <a:r>
              <a:rPr lang="en-GB" sz="1800">
                <a:solidFill>
                  <a:schemeClr val="dk1"/>
                </a:solidFill>
                <a:latin typeface="Trebuchet MS"/>
                <a:ea typeface="Trebuchet MS"/>
                <a:cs typeface="Trebuchet MS"/>
                <a:sym typeface="Trebuchet MS"/>
              </a:rPr>
              <a:t>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GB" sz="1800">
                <a:solidFill>
                  <a:schemeClr val="dk1"/>
                </a:solidFill>
                <a:latin typeface="Trebuchet MS"/>
                <a:ea typeface="Trebuchet MS"/>
                <a:cs typeface="Trebuchet MS"/>
                <a:sym typeface="Trebuchet MS"/>
              </a:rPr>
              <a:t>Please speak to your child’s class teacher if you have not received a link to register or have forgotten your details </a:t>
            </a:r>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2022-09-20T19:01:30Z</dcterms:created>
  <dc:creator>Ashbury Meadow</dc:creator>
</cp:coreProperties>
</file>