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7" r:id="rId6"/>
    <p:sldId id="278" r:id="rId7"/>
    <p:sldId id="279" r:id="rId8"/>
    <p:sldId id="267"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Twinkl"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B0"/>
    <a:srgbClr val="85BD33"/>
    <a:srgbClr val="F9B000"/>
    <a:srgbClr val="F38415"/>
    <a:srgbClr val="D81C33"/>
    <a:srgbClr val="ED6C76"/>
    <a:srgbClr val="00A8E7"/>
    <a:srgbClr val="A1CD61"/>
    <a:srgbClr val="1C1C1C"/>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8" autoAdjust="0"/>
    <p:restoredTop sz="94660"/>
  </p:normalViewPr>
  <p:slideViewPr>
    <p:cSldViewPr snapToGrid="0" showGuides="1">
      <p:cViewPr varScale="1">
        <p:scale>
          <a:sx n="67" d="100"/>
          <a:sy n="67" d="100"/>
        </p:scale>
        <p:origin x="1086"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26/02/2021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26/02/2021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5.png"/><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slide" Target="slide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ction="ppaction://hlinksldjump"/>
          </p:cNvPr>
          <p:cNvSpPr/>
          <p:nvPr/>
        </p:nvSpPr>
        <p:spPr>
          <a:xfrm>
            <a:off x="1426769" y="4260990"/>
            <a:ext cx="3371733" cy="495108"/>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Evaporation and Condensation</a:t>
            </a:r>
          </a:p>
        </p:txBody>
      </p:sp>
      <p:sp>
        <p:nvSpPr>
          <p:cNvPr id="21" name="Title 20"/>
          <p:cNvSpPr>
            <a:spLocks noGrp="1"/>
          </p:cNvSpPr>
          <p:nvPr>
            <p:ph type="title"/>
          </p:nvPr>
        </p:nvSpPr>
        <p:spPr/>
        <p:txBody>
          <a:bodyPr/>
          <a:lstStyle/>
          <a:p>
            <a:r>
              <a:rPr lang="en-GB" altLang="en-US" sz="3600" dirty="0"/>
              <a:t>Processes to Separate Mixtures</a:t>
            </a:r>
            <a:endParaRPr lang="en-GB" sz="3600" dirty="0">
              <a:latin typeface="+mn-lt"/>
            </a:endParaRPr>
          </a:p>
        </p:txBody>
      </p:sp>
      <p:sp>
        <p:nvSpPr>
          <p:cNvPr id="5" name="Rectangle 4"/>
          <p:cNvSpPr/>
          <p:nvPr/>
        </p:nvSpPr>
        <p:spPr>
          <a:xfrm>
            <a:off x="755650" y="1513946"/>
            <a:ext cx="4378412" cy="2302585"/>
          </a:xfrm>
          <a:prstGeom prst="rect">
            <a:avLst/>
          </a:prstGeom>
        </p:spPr>
        <p:txBody>
          <a:bodyPr wrap="square" lIns="0" tIns="0" rIns="0" bIns="0">
            <a:spAutoFit/>
          </a:bodyPr>
          <a:lstStyle/>
          <a:p>
            <a:r>
              <a:rPr lang="en-GB" altLang="en-US" sz="1800" dirty="0"/>
              <a:t>When some materials are mixed together, it is possible to separate the mixture and get the original materials back again.</a:t>
            </a:r>
          </a:p>
          <a:p>
            <a:endParaRPr lang="en-GB" altLang="en-US" sz="1800" dirty="0"/>
          </a:p>
          <a:p>
            <a:r>
              <a:rPr lang="en-GB" altLang="en-US" sz="1800" dirty="0"/>
              <a:t>There are several different ways of separating mixtures. </a:t>
            </a:r>
          </a:p>
          <a:p>
            <a:r>
              <a:rPr lang="en-GB" altLang="en-US" sz="1800" dirty="0"/>
              <a:t>The best process to use depends on the type of mixture you are separating.</a:t>
            </a:r>
          </a:p>
        </p:txBody>
      </p:sp>
      <p:sp>
        <p:nvSpPr>
          <p:cNvPr id="6" name="Rectangle 5">
            <a:hlinkClick r:id="rId3" action="ppaction://hlinksldjump"/>
            <a:extLst>
              <a:ext uri="{FF2B5EF4-FFF2-40B4-BE49-F238E27FC236}">
                <a16:creationId xmlns:a16="http://schemas.microsoft.com/office/drawing/2014/main" id="{0F4BE4AD-00C8-4056-8825-B981354C9C7D}"/>
              </a:ext>
            </a:extLst>
          </p:cNvPr>
          <p:cNvSpPr/>
          <p:nvPr/>
        </p:nvSpPr>
        <p:spPr>
          <a:xfrm>
            <a:off x="5010930" y="4260990"/>
            <a:ext cx="2444178" cy="495108"/>
          </a:xfrm>
          <a:prstGeom prst="rect">
            <a:avLst/>
          </a:prstGeom>
          <a:solidFill>
            <a:srgbClr val="F384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Magnetism</a:t>
            </a:r>
          </a:p>
        </p:txBody>
      </p:sp>
      <p:sp>
        <p:nvSpPr>
          <p:cNvPr id="7" name="Rectangle 6">
            <a:hlinkClick r:id="rId4" action="ppaction://hlinksldjump"/>
            <a:extLst>
              <a:ext uri="{FF2B5EF4-FFF2-40B4-BE49-F238E27FC236}">
                <a16:creationId xmlns:a16="http://schemas.microsoft.com/office/drawing/2014/main" id="{AB5FB0CF-DADE-4333-8B1D-E4F2D8E01AFF}"/>
              </a:ext>
            </a:extLst>
          </p:cNvPr>
          <p:cNvSpPr/>
          <p:nvPr/>
        </p:nvSpPr>
        <p:spPr>
          <a:xfrm>
            <a:off x="1069025" y="5200557"/>
            <a:ext cx="2110404" cy="495108"/>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Filtering</a:t>
            </a:r>
          </a:p>
        </p:txBody>
      </p:sp>
      <p:sp>
        <p:nvSpPr>
          <p:cNvPr id="8" name="Rectangle 7">
            <a:hlinkClick r:id="rId5" action="ppaction://hlinksldjump"/>
            <a:extLst>
              <a:ext uri="{FF2B5EF4-FFF2-40B4-BE49-F238E27FC236}">
                <a16:creationId xmlns:a16="http://schemas.microsoft.com/office/drawing/2014/main" id="{2D1E0568-080B-45E9-963E-807F692EA2CF}"/>
              </a:ext>
            </a:extLst>
          </p:cNvPr>
          <p:cNvSpPr/>
          <p:nvPr/>
        </p:nvSpPr>
        <p:spPr>
          <a:xfrm>
            <a:off x="3512033" y="5200557"/>
            <a:ext cx="2110404"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Sieving</a:t>
            </a:r>
          </a:p>
        </p:txBody>
      </p:sp>
      <p:sp>
        <p:nvSpPr>
          <p:cNvPr id="9" name="Rectangle 8">
            <a:hlinkClick r:id="rId6" action="ppaction://hlinksldjump"/>
            <a:extLst>
              <a:ext uri="{FF2B5EF4-FFF2-40B4-BE49-F238E27FC236}">
                <a16:creationId xmlns:a16="http://schemas.microsoft.com/office/drawing/2014/main" id="{325CF705-12A3-4ACE-A48F-827259CC092C}"/>
              </a:ext>
            </a:extLst>
          </p:cNvPr>
          <p:cNvSpPr/>
          <p:nvPr/>
        </p:nvSpPr>
        <p:spPr>
          <a:xfrm>
            <a:off x="5964571" y="5200557"/>
            <a:ext cx="2110404" cy="495108"/>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Decanting</a:t>
            </a:r>
          </a:p>
        </p:txBody>
      </p:sp>
      <p:pic>
        <p:nvPicPr>
          <p:cNvPr id="4" name="Picture 3">
            <a:extLst>
              <a:ext uri="{FF2B5EF4-FFF2-40B4-BE49-F238E27FC236}">
                <a16:creationId xmlns:a16="http://schemas.microsoft.com/office/drawing/2014/main" id="{0FEA4EBC-16C8-421F-BBB8-98CB5A0FBA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7009" y="1372955"/>
            <a:ext cx="2813367" cy="2584566"/>
          </a:xfrm>
          <a:prstGeom prst="rect">
            <a:avLst/>
          </a:prstGeom>
        </p:spPr>
      </p:pic>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506A177A-FCF7-4927-BB14-73D5A1DE3B0B}"/>
              </a:ext>
            </a:extLst>
          </p:cNvPr>
          <p:cNvCxnSpPr>
            <a:cxnSpLocks/>
          </p:cNvCxnSpPr>
          <p:nvPr/>
        </p:nvCxnSpPr>
        <p:spPr>
          <a:xfrm>
            <a:off x="4102217" y="2147582"/>
            <a:ext cx="792759" cy="0"/>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A074749-0D1A-4C9B-A664-7D649F57DC27}"/>
              </a:ext>
            </a:extLst>
          </p:cNvPr>
          <p:cNvCxnSpPr>
            <a:cxnSpLocks/>
          </p:cNvCxnSpPr>
          <p:nvPr/>
        </p:nvCxnSpPr>
        <p:spPr>
          <a:xfrm>
            <a:off x="6677637" y="3353304"/>
            <a:ext cx="0" cy="812122"/>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23A4DC-BD57-45CF-819A-EE66E1750B02}"/>
              </a:ext>
            </a:extLst>
          </p:cNvPr>
          <p:cNvCxnSpPr>
            <a:cxnSpLocks/>
          </p:cNvCxnSpPr>
          <p:nvPr/>
        </p:nvCxnSpPr>
        <p:spPr>
          <a:xfrm flipH="1">
            <a:off x="4249024" y="5173714"/>
            <a:ext cx="645952" cy="0"/>
          </a:xfrm>
          <a:prstGeom prst="straightConnector1">
            <a:avLst/>
          </a:prstGeom>
          <a:ln w="57150">
            <a:solidFill>
              <a:srgbClr val="D81C33"/>
            </a:solidFill>
            <a:tailEnd type="triangle"/>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Evaporation and Condensation</a:t>
            </a:r>
          </a:p>
        </p:txBody>
      </p:sp>
      <p:grpSp>
        <p:nvGrpSpPr>
          <p:cNvPr id="28" name="Group 27">
            <a:extLst>
              <a:ext uri="{FF2B5EF4-FFF2-40B4-BE49-F238E27FC236}">
                <a16:creationId xmlns:a16="http://schemas.microsoft.com/office/drawing/2014/main" id="{46752F1F-E4E5-4BDB-9779-021BD77F833C}"/>
              </a:ext>
            </a:extLst>
          </p:cNvPr>
          <p:cNvGrpSpPr/>
          <p:nvPr/>
        </p:nvGrpSpPr>
        <p:grpSpPr>
          <a:xfrm>
            <a:off x="662732" y="1344479"/>
            <a:ext cx="3573709" cy="1454827"/>
            <a:chOff x="662732" y="1344479"/>
            <a:chExt cx="3573709" cy="1454827"/>
          </a:xfrm>
        </p:grpSpPr>
        <p:sp>
          <p:nvSpPr>
            <p:cNvPr id="3" name="Rectangle 2"/>
            <p:cNvSpPr/>
            <p:nvPr/>
          </p:nvSpPr>
          <p:spPr>
            <a:xfrm>
              <a:off x="847289" y="1473201"/>
              <a:ext cx="3389152" cy="1326105"/>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is best used to separate solutions - mixtures in which a solid has dissolved      in a liquid. </a:t>
              </a:r>
            </a:p>
          </p:txBody>
        </p:sp>
        <p:sp>
          <p:nvSpPr>
            <p:cNvPr id="19" name="Oval 18">
              <a:extLst>
                <a:ext uri="{FF2B5EF4-FFF2-40B4-BE49-F238E27FC236}">
                  <a16:creationId xmlns:a16="http://schemas.microsoft.com/office/drawing/2014/main" id="{BFD632BD-E56E-4B93-BBF8-34AE14817540}"/>
                </a:ext>
              </a:extLst>
            </p:cNvPr>
            <p:cNvSpPr/>
            <p:nvPr/>
          </p:nvSpPr>
          <p:spPr>
            <a:xfrm>
              <a:off x="662732" y="1344479"/>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1</a:t>
              </a:r>
            </a:p>
          </p:txBody>
        </p:sp>
      </p:grpSp>
      <p:grpSp>
        <p:nvGrpSpPr>
          <p:cNvPr id="29" name="Group 28">
            <a:extLst>
              <a:ext uri="{FF2B5EF4-FFF2-40B4-BE49-F238E27FC236}">
                <a16:creationId xmlns:a16="http://schemas.microsoft.com/office/drawing/2014/main" id="{E2B61C27-B4F0-40AA-A08C-F74C81AA774A}"/>
              </a:ext>
            </a:extLst>
          </p:cNvPr>
          <p:cNvGrpSpPr/>
          <p:nvPr/>
        </p:nvGrpSpPr>
        <p:grpSpPr>
          <a:xfrm>
            <a:off x="4805928" y="1344479"/>
            <a:ext cx="3490783" cy="2008825"/>
            <a:chOff x="4805928" y="1344479"/>
            <a:chExt cx="3490783" cy="2008825"/>
          </a:xfrm>
        </p:grpSpPr>
        <p:sp>
          <p:nvSpPr>
            <p:cNvPr id="6" name="Rectangle 5">
              <a:extLst>
                <a:ext uri="{FF2B5EF4-FFF2-40B4-BE49-F238E27FC236}">
                  <a16:creationId xmlns:a16="http://schemas.microsoft.com/office/drawing/2014/main" id="{1BDCC5E0-1A68-4D4E-B22D-15B7A7BD3F21}"/>
                </a:ext>
              </a:extLst>
            </p:cNvPr>
            <p:cNvSpPr/>
            <p:nvPr/>
          </p:nvSpPr>
          <p:spPr>
            <a:xfrm>
              <a:off x="4907559" y="1473201"/>
              <a:ext cx="3389152" cy="1880103"/>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As the solid has dissolved in the liquid, filtering would not separate the two materials. The solid particles would go through the filter paper along with the liquid.</a:t>
              </a:r>
            </a:p>
          </p:txBody>
        </p:sp>
        <p:sp>
          <p:nvSpPr>
            <p:cNvPr id="22" name="Oval 21">
              <a:extLst>
                <a:ext uri="{FF2B5EF4-FFF2-40B4-BE49-F238E27FC236}">
                  <a16:creationId xmlns:a16="http://schemas.microsoft.com/office/drawing/2014/main" id="{E101B765-4E12-42CC-9316-2DB31EDE3D88}"/>
                </a:ext>
              </a:extLst>
            </p:cNvPr>
            <p:cNvSpPr/>
            <p:nvPr/>
          </p:nvSpPr>
          <p:spPr>
            <a:xfrm>
              <a:off x="4805928" y="1344479"/>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2</a:t>
              </a:r>
            </a:p>
          </p:txBody>
        </p:sp>
      </p:grpSp>
      <p:grpSp>
        <p:nvGrpSpPr>
          <p:cNvPr id="30" name="Group 29">
            <a:extLst>
              <a:ext uri="{FF2B5EF4-FFF2-40B4-BE49-F238E27FC236}">
                <a16:creationId xmlns:a16="http://schemas.microsoft.com/office/drawing/2014/main" id="{6BE032F8-6A97-4F1A-A6E3-49DB58DACC44}"/>
              </a:ext>
            </a:extLst>
          </p:cNvPr>
          <p:cNvGrpSpPr/>
          <p:nvPr/>
        </p:nvGrpSpPr>
        <p:grpSpPr>
          <a:xfrm>
            <a:off x="4907559" y="3980868"/>
            <a:ext cx="3573710" cy="2064661"/>
            <a:chOff x="4907559" y="3980868"/>
            <a:chExt cx="3573710" cy="2064661"/>
          </a:xfrm>
        </p:grpSpPr>
        <p:sp>
          <p:nvSpPr>
            <p:cNvPr id="7" name="Rectangle 6">
              <a:extLst>
                <a:ext uri="{FF2B5EF4-FFF2-40B4-BE49-F238E27FC236}">
                  <a16:creationId xmlns:a16="http://schemas.microsoft.com/office/drawing/2014/main" id="{332DE626-F30E-4470-A73A-78E18E27BD47}"/>
                </a:ext>
              </a:extLst>
            </p:cNvPr>
            <p:cNvSpPr/>
            <p:nvPr/>
          </p:nvSpPr>
          <p:spPr>
            <a:xfrm>
              <a:off x="4907559" y="4165426"/>
              <a:ext cx="3389152" cy="1880103"/>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When the solution is evaporated, either through boiling or by being left in a warm place, the liquid will turn into gas and leave the solid behind.</a:t>
              </a:r>
            </a:p>
          </p:txBody>
        </p:sp>
        <p:sp>
          <p:nvSpPr>
            <p:cNvPr id="23" name="Oval 22">
              <a:extLst>
                <a:ext uri="{FF2B5EF4-FFF2-40B4-BE49-F238E27FC236}">
                  <a16:creationId xmlns:a16="http://schemas.microsoft.com/office/drawing/2014/main" id="{13B635F5-B60E-4934-8E43-50A0455FA67B}"/>
                </a:ext>
              </a:extLst>
            </p:cNvPr>
            <p:cNvSpPr/>
            <p:nvPr/>
          </p:nvSpPr>
          <p:spPr>
            <a:xfrm>
              <a:off x="8112153" y="3980868"/>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3</a:t>
              </a:r>
            </a:p>
          </p:txBody>
        </p:sp>
      </p:grpSp>
      <p:grpSp>
        <p:nvGrpSpPr>
          <p:cNvPr id="31" name="Group 30">
            <a:extLst>
              <a:ext uri="{FF2B5EF4-FFF2-40B4-BE49-F238E27FC236}">
                <a16:creationId xmlns:a16="http://schemas.microsoft.com/office/drawing/2014/main" id="{86F384AF-6076-4CBD-8633-8BAE4D0F012D}"/>
              </a:ext>
            </a:extLst>
          </p:cNvPr>
          <p:cNvGrpSpPr/>
          <p:nvPr/>
        </p:nvGrpSpPr>
        <p:grpSpPr>
          <a:xfrm>
            <a:off x="662732" y="3796310"/>
            <a:ext cx="3573709" cy="2303618"/>
            <a:chOff x="662732" y="3796310"/>
            <a:chExt cx="3573709" cy="2303618"/>
          </a:xfrm>
        </p:grpSpPr>
        <p:sp>
          <p:nvSpPr>
            <p:cNvPr id="8" name="Rectangle 7">
              <a:extLst>
                <a:ext uri="{FF2B5EF4-FFF2-40B4-BE49-F238E27FC236}">
                  <a16:creationId xmlns:a16="http://schemas.microsoft.com/office/drawing/2014/main" id="{3E3E0B9B-A703-4436-A63C-536FF371D7C7}"/>
                </a:ext>
              </a:extLst>
            </p:cNvPr>
            <p:cNvSpPr/>
            <p:nvPr/>
          </p:nvSpPr>
          <p:spPr>
            <a:xfrm>
              <a:off x="847289" y="3942826"/>
              <a:ext cx="3389152" cy="2157102"/>
            </a:xfrm>
            <a:prstGeom prst="rect">
              <a:avLst/>
            </a:prstGeom>
            <a:solidFill>
              <a:srgbClr val="ED6C7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If the gas is then condensed </a:t>
              </a:r>
              <a:br>
                <a:rPr lang="en-GB" altLang="en-US" sz="1800" dirty="0"/>
              </a:br>
              <a:r>
                <a:rPr lang="en-GB" altLang="en-US" sz="1800" dirty="0"/>
                <a:t>on a cool surface, the liquid can be recovered and collected too. Examples of mixtures to separate with this process include salt and water or sugar and water</a:t>
              </a:r>
              <a:endParaRPr lang="en-GB" sz="1800" dirty="0"/>
            </a:p>
          </p:txBody>
        </p:sp>
        <p:sp>
          <p:nvSpPr>
            <p:cNvPr id="24" name="Oval 23">
              <a:extLst>
                <a:ext uri="{FF2B5EF4-FFF2-40B4-BE49-F238E27FC236}">
                  <a16:creationId xmlns:a16="http://schemas.microsoft.com/office/drawing/2014/main" id="{8E2081EE-1785-4F81-B2A0-22E2B1B53B44}"/>
                </a:ext>
              </a:extLst>
            </p:cNvPr>
            <p:cNvSpPr/>
            <p:nvPr/>
          </p:nvSpPr>
          <p:spPr>
            <a:xfrm>
              <a:off x="662732" y="3796310"/>
              <a:ext cx="369116" cy="369116"/>
            </a:xfrm>
            <a:prstGeom prst="ellipse">
              <a:avLst/>
            </a:prstGeom>
            <a:solidFill>
              <a:srgbClr val="D81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4</a:t>
              </a:r>
            </a:p>
          </p:txBody>
        </p:sp>
      </p:grpSp>
      <p:pic>
        <p:nvPicPr>
          <p:cNvPr id="18" name="Picture 17">
            <a:extLst>
              <a:ext uri="{FF2B5EF4-FFF2-40B4-BE49-F238E27FC236}">
                <a16:creationId xmlns:a16="http://schemas.microsoft.com/office/drawing/2014/main" id="{1313EF36-1258-4ADD-8B09-A6E0CCC4B4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73416" y="2467507"/>
            <a:ext cx="1562276" cy="2178384"/>
          </a:xfrm>
          <a:prstGeom prst="rect">
            <a:avLst/>
          </a:prstGeom>
        </p:spPr>
      </p:pic>
      <p:sp>
        <p:nvSpPr>
          <p:cNvPr id="35" name="Rectangle 34">
            <a:hlinkClick r:id="rId3" action="ppaction://hlinksldjump"/>
            <a:extLst>
              <a:ext uri="{FF2B5EF4-FFF2-40B4-BE49-F238E27FC236}">
                <a16:creationId xmlns:a16="http://schemas.microsoft.com/office/drawing/2014/main" id="{A3A5D546-709A-47C7-A7EC-26E2F327E937}"/>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324570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5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5B41D-CD3F-4C5E-B6C5-ED4B4A175972}"/>
              </a:ext>
            </a:extLst>
          </p:cNvPr>
          <p:cNvSpPr>
            <a:spLocks noGrp="1"/>
          </p:cNvSpPr>
          <p:nvPr>
            <p:ph type="title"/>
          </p:nvPr>
        </p:nvSpPr>
        <p:spPr/>
        <p:txBody>
          <a:bodyPr/>
          <a:lstStyle/>
          <a:p>
            <a:r>
              <a:rPr lang="en-GB" altLang="en-US" sz="4000" dirty="0"/>
              <a:t>Magnetism</a:t>
            </a:r>
            <a:endParaRPr lang="en-AU" dirty="0"/>
          </a:p>
        </p:txBody>
      </p:sp>
      <p:sp>
        <p:nvSpPr>
          <p:cNvPr id="4" name="Rectangle 3">
            <a:extLst>
              <a:ext uri="{FF2B5EF4-FFF2-40B4-BE49-F238E27FC236}">
                <a16:creationId xmlns:a16="http://schemas.microsoft.com/office/drawing/2014/main" id="{2E448D72-00C5-4DBD-90F9-6BA53FDF30AC}"/>
              </a:ext>
            </a:extLst>
          </p:cNvPr>
          <p:cNvSpPr/>
          <p:nvPr/>
        </p:nvSpPr>
        <p:spPr>
          <a:xfrm>
            <a:off x="755650" y="2460827"/>
            <a:ext cx="4378412" cy="1661993"/>
          </a:xfrm>
          <a:prstGeom prst="rect">
            <a:avLst/>
          </a:prstGeom>
        </p:spPr>
        <p:txBody>
          <a:bodyPr wrap="square" lIns="0" tIns="0" rIns="0" bIns="0">
            <a:spAutoFit/>
          </a:bodyPr>
          <a:lstStyle/>
          <a:p>
            <a:r>
              <a:rPr lang="en-GB" altLang="en-US" sz="1800" dirty="0"/>
              <a:t>A magnet is used to attract any magnetic materials and remove them from the mixture.</a:t>
            </a:r>
          </a:p>
          <a:p>
            <a:endParaRPr lang="en-GB" altLang="en-US" sz="1800" dirty="0"/>
          </a:p>
          <a:p>
            <a:r>
              <a:rPr lang="en-GB" altLang="en-US" sz="1800" dirty="0"/>
              <a:t>You could separate a mixture of copper nails and iron nails using this process.</a:t>
            </a:r>
          </a:p>
        </p:txBody>
      </p:sp>
      <p:sp>
        <p:nvSpPr>
          <p:cNvPr id="8" name="Rectangle 7">
            <a:extLst>
              <a:ext uri="{FF2B5EF4-FFF2-40B4-BE49-F238E27FC236}">
                <a16:creationId xmlns:a16="http://schemas.microsoft.com/office/drawing/2014/main" id="{0888BBDC-3F04-4547-BB2D-414C48023CB3}"/>
              </a:ext>
            </a:extLst>
          </p:cNvPr>
          <p:cNvSpPr/>
          <p:nvPr/>
        </p:nvSpPr>
        <p:spPr>
          <a:xfrm>
            <a:off x="695716" y="1466521"/>
            <a:ext cx="6090978" cy="772107"/>
          </a:xfrm>
          <a:prstGeom prst="rect">
            <a:avLst/>
          </a:prstGeom>
          <a:solidFill>
            <a:srgbClr val="F3841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1800" dirty="0"/>
              <a:t>Use this process to separate magnetic materials </a:t>
            </a:r>
            <a:br>
              <a:rPr lang="en-GB" altLang="en-US" sz="1800" dirty="0"/>
            </a:br>
            <a:r>
              <a:rPr lang="en-GB" altLang="en-US" sz="1800" dirty="0"/>
              <a:t>from non-magnetic materials.</a:t>
            </a:r>
          </a:p>
        </p:txBody>
      </p:sp>
      <p:pic>
        <p:nvPicPr>
          <p:cNvPr id="6" name="Picture 5">
            <a:extLst>
              <a:ext uri="{FF2B5EF4-FFF2-40B4-BE49-F238E27FC236}">
                <a16:creationId xmlns:a16="http://schemas.microsoft.com/office/drawing/2014/main" id="{CB3717AB-571B-4C6F-AEE7-B9FFE23C1F7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5319898" y="428561"/>
            <a:ext cx="3286566" cy="5399484"/>
          </a:xfrm>
          <a:prstGeom prst="rect">
            <a:avLst/>
          </a:prstGeom>
        </p:spPr>
      </p:pic>
      <p:sp>
        <p:nvSpPr>
          <p:cNvPr id="12" name="Rectangle 11">
            <a:hlinkClick r:id="rId3" action="ppaction://hlinksldjump"/>
            <a:extLst>
              <a:ext uri="{FF2B5EF4-FFF2-40B4-BE49-F238E27FC236}">
                <a16:creationId xmlns:a16="http://schemas.microsoft.com/office/drawing/2014/main" id="{D1CC807B-00F5-4BBC-ACCD-A3DABF086F81}"/>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1186166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F8F4-E2B0-4716-B34D-595180965755}"/>
              </a:ext>
            </a:extLst>
          </p:cNvPr>
          <p:cNvSpPr>
            <a:spLocks noGrp="1"/>
          </p:cNvSpPr>
          <p:nvPr>
            <p:ph type="title"/>
          </p:nvPr>
        </p:nvSpPr>
        <p:spPr/>
        <p:txBody>
          <a:bodyPr/>
          <a:lstStyle/>
          <a:p>
            <a:r>
              <a:rPr lang="en-AU" dirty="0"/>
              <a:t>Filtering</a:t>
            </a:r>
          </a:p>
        </p:txBody>
      </p:sp>
      <p:sp>
        <p:nvSpPr>
          <p:cNvPr id="4" name="Rectangle 3">
            <a:extLst>
              <a:ext uri="{FF2B5EF4-FFF2-40B4-BE49-F238E27FC236}">
                <a16:creationId xmlns:a16="http://schemas.microsoft.com/office/drawing/2014/main" id="{38A81A94-FF52-4879-9AD0-0D99BFEE39FA}"/>
              </a:ext>
            </a:extLst>
          </p:cNvPr>
          <p:cNvSpPr/>
          <p:nvPr/>
        </p:nvSpPr>
        <p:spPr>
          <a:xfrm>
            <a:off x="738230" y="1406089"/>
            <a:ext cx="7743039" cy="1326105"/>
          </a:xfrm>
          <a:prstGeom prst="rect">
            <a:avLst/>
          </a:prstGeom>
          <a:solidFill>
            <a:srgbClr val="F9B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should be used to separate a </a:t>
            </a:r>
            <a:br>
              <a:rPr lang="en-GB" altLang="en-US" sz="1800" dirty="0"/>
            </a:br>
            <a:r>
              <a:rPr lang="en-GB" altLang="en-US" sz="1800" dirty="0"/>
              <a:t>mixture of an insoluble solid and a liquid. </a:t>
            </a:r>
          </a:p>
          <a:p>
            <a:pPr algn="ctr"/>
            <a:r>
              <a:rPr lang="en-GB" altLang="en-US" sz="1800" dirty="0"/>
              <a:t>A funnel is lined with filter paper and placed over a beaker. </a:t>
            </a:r>
            <a:br>
              <a:rPr lang="en-GB" altLang="en-US" sz="1800" dirty="0"/>
            </a:br>
            <a:r>
              <a:rPr lang="en-GB" altLang="en-US" sz="1800" dirty="0"/>
              <a:t>The mixture is poured slowly into the filter paper. </a:t>
            </a:r>
          </a:p>
        </p:txBody>
      </p:sp>
      <p:sp>
        <p:nvSpPr>
          <p:cNvPr id="6" name="TextBox 5">
            <a:extLst>
              <a:ext uri="{FF2B5EF4-FFF2-40B4-BE49-F238E27FC236}">
                <a16:creationId xmlns:a16="http://schemas.microsoft.com/office/drawing/2014/main" id="{5885090C-FAEC-4625-82A5-FCCDB8BD278A}"/>
              </a:ext>
            </a:extLst>
          </p:cNvPr>
          <p:cNvSpPr txBox="1"/>
          <p:nvPr/>
        </p:nvSpPr>
        <p:spPr>
          <a:xfrm>
            <a:off x="738230" y="2981286"/>
            <a:ext cx="5039571" cy="2862322"/>
          </a:xfrm>
          <a:prstGeom prst="rect">
            <a:avLst/>
          </a:prstGeom>
          <a:noFill/>
        </p:spPr>
        <p:txBody>
          <a:bodyPr wrap="square">
            <a:spAutoFit/>
          </a:bodyPr>
          <a:lstStyle/>
          <a:p>
            <a:r>
              <a:rPr lang="en-GB" altLang="en-US" sz="1800" dirty="0"/>
              <a:t>Insoluble solids will not have dissolved in the liquid. The solid particles will not be able to get through the tiny holes in the filter paper, and will be caught in it.</a:t>
            </a:r>
          </a:p>
          <a:p>
            <a:endParaRPr lang="en-GB" altLang="en-US" sz="1800" dirty="0"/>
          </a:p>
          <a:p>
            <a:r>
              <a:rPr lang="en-GB" altLang="en-US" sz="1800" dirty="0"/>
              <a:t>The liquid particles will go through the filter paper into the beaker below.</a:t>
            </a:r>
          </a:p>
          <a:p>
            <a:endParaRPr lang="en-GB" altLang="en-US" sz="1800" dirty="0"/>
          </a:p>
          <a:p>
            <a:r>
              <a:rPr lang="en-GB" altLang="en-US" sz="1800" dirty="0"/>
              <a:t>This process could be used to separate a mixture of sand and water</a:t>
            </a:r>
          </a:p>
        </p:txBody>
      </p:sp>
      <p:pic>
        <p:nvPicPr>
          <p:cNvPr id="14" name="Picture 13">
            <a:extLst>
              <a:ext uri="{FF2B5EF4-FFF2-40B4-BE49-F238E27FC236}">
                <a16:creationId xmlns:a16="http://schemas.microsoft.com/office/drawing/2014/main" id="{B948B91E-D309-40CE-9A0C-8BF440085B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3896" y="2775765"/>
            <a:ext cx="1855006" cy="3273363"/>
          </a:xfrm>
          <a:prstGeom prst="rect">
            <a:avLst/>
          </a:prstGeom>
        </p:spPr>
      </p:pic>
      <p:sp>
        <p:nvSpPr>
          <p:cNvPr id="18" name="Rectangle 17">
            <a:hlinkClick r:id="rId3" action="ppaction://hlinksldjump"/>
            <a:extLst>
              <a:ext uri="{FF2B5EF4-FFF2-40B4-BE49-F238E27FC236}">
                <a16:creationId xmlns:a16="http://schemas.microsoft.com/office/drawing/2014/main" id="{325C677F-5A84-440F-AF48-2BBBB78F1788}"/>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207059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F138-A14E-4C9E-A787-23EC74A077D1}"/>
              </a:ext>
            </a:extLst>
          </p:cNvPr>
          <p:cNvSpPr>
            <a:spLocks noGrp="1"/>
          </p:cNvSpPr>
          <p:nvPr>
            <p:ph type="title"/>
          </p:nvPr>
        </p:nvSpPr>
        <p:spPr/>
        <p:txBody>
          <a:bodyPr/>
          <a:lstStyle/>
          <a:p>
            <a:r>
              <a:rPr lang="en-AU" dirty="0"/>
              <a:t>Sieving</a:t>
            </a:r>
          </a:p>
        </p:txBody>
      </p:sp>
      <p:sp>
        <p:nvSpPr>
          <p:cNvPr id="4" name="Rectangle 3">
            <a:extLst>
              <a:ext uri="{FF2B5EF4-FFF2-40B4-BE49-F238E27FC236}">
                <a16:creationId xmlns:a16="http://schemas.microsoft.com/office/drawing/2014/main" id="{E0FC55BB-90CA-4FD9-A09F-07C71D935D66}"/>
              </a:ext>
            </a:extLst>
          </p:cNvPr>
          <p:cNvSpPr/>
          <p:nvPr/>
        </p:nvSpPr>
        <p:spPr>
          <a:xfrm>
            <a:off x="738230" y="1473201"/>
            <a:ext cx="7743039" cy="495108"/>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Use this process to separate a mixture of different sized solids.</a:t>
            </a:r>
          </a:p>
        </p:txBody>
      </p:sp>
      <p:sp>
        <p:nvSpPr>
          <p:cNvPr id="6" name="TextBox 5">
            <a:extLst>
              <a:ext uri="{FF2B5EF4-FFF2-40B4-BE49-F238E27FC236}">
                <a16:creationId xmlns:a16="http://schemas.microsoft.com/office/drawing/2014/main" id="{E72EB39D-347F-4966-B400-B7AD6D05070E}"/>
              </a:ext>
            </a:extLst>
          </p:cNvPr>
          <p:cNvSpPr txBox="1"/>
          <p:nvPr/>
        </p:nvSpPr>
        <p:spPr>
          <a:xfrm>
            <a:off x="666925" y="2176267"/>
            <a:ext cx="4572000" cy="1754326"/>
          </a:xfrm>
          <a:prstGeom prst="rect">
            <a:avLst/>
          </a:prstGeom>
          <a:noFill/>
        </p:spPr>
        <p:txBody>
          <a:bodyPr wrap="square">
            <a:spAutoFit/>
          </a:bodyPr>
          <a:lstStyle/>
          <a:p>
            <a:r>
              <a:rPr lang="en-GB" altLang="en-US" sz="1800" dirty="0"/>
              <a:t>The mixture is poured into a sieve held over a bowl. </a:t>
            </a:r>
          </a:p>
          <a:p>
            <a:endParaRPr lang="en-GB" altLang="en-US" sz="1800" dirty="0"/>
          </a:p>
          <a:p>
            <a:r>
              <a:rPr lang="en-GB" altLang="en-US" sz="1800" dirty="0"/>
              <a:t>The smaller particles will get through it into the bowl and the larger particles </a:t>
            </a:r>
            <a:br>
              <a:rPr lang="en-GB" altLang="en-US" sz="1800" dirty="0"/>
            </a:br>
            <a:r>
              <a:rPr lang="en-GB" altLang="en-US" sz="1800" dirty="0"/>
              <a:t>will be caught in the sieve.</a:t>
            </a:r>
          </a:p>
        </p:txBody>
      </p:sp>
      <p:sp>
        <p:nvSpPr>
          <p:cNvPr id="10" name="Rectangle 9">
            <a:extLst>
              <a:ext uri="{FF2B5EF4-FFF2-40B4-BE49-F238E27FC236}">
                <a16:creationId xmlns:a16="http://schemas.microsoft.com/office/drawing/2014/main" id="{425B6C7A-5392-4156-AE3B-19811E40ACEB}"/>
              </a:ext>
            </a:extLst>
          </p:cNvPr>
          <p:cNvSpPr/>
          <p:nvPr/>
        </p:nvSpPr>
        <p:spPr>
          <a:xfrm>
            <a:off x="1627453" y="4432245"/>
            <a:ext cx="3287087" cy="1603104"/>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r"/>
            <a:r>
              <a:rPr lang="en-GB" altLang="en-US" sz="1800" dirty="0"/>
              <a:t>Mixtures you could </a:t>
            </a:r>
            <a:br>
              <a:rPr lang="en-GB" altLang="en-US" sz="1800" dirty="0"/>
            </a:br>
            <a:r>
              <a:rPr lang="en-GB" altLang="en-US" sz="1800" dirty="0"/>
              <a:t>separate using this </a:t>
            </a:r>
            <a:br>
              <a:rPr lang="en-GB" altLang="en-US" sz="1800" dirty="0"/>
            </a:br>
            <a:r>
              <a:rPr lang="en-GB" altLang="en-US" sz="1800" dirty="0"/>
              <a:t>process include </a:t>
            </a:r>
            <a:br>
              <a:rPr lang="en-GB" altLang="en-US" sz="1800" dirty="0"/>
            </a:br>
            <a:r>
              <a:rPr lang="en-GB" altLang="en-US" sz="1800" dirty="0"/>
              <a:t>raisins and flour, </a:t>
            </a:r>
            <a:br>
              <a:rPr lang="en-GB" altLang="en-US" sz="1800" dirty="0"/>
            </a:br>
            <a:r>
              <a:rPr lang="en-GB" altLang="en-US" sz="1800" dirty="0"/>
              <a:t>or rice and pasta.</a:t>
            </a:r>
          </a:p>
        </p:txBody>
      </p:sp>
      <p:pic>
        <p:nvPicPr>
          <p:cNvPr id="12" name="Picture 11">
            <a:extLst>
              <a:ext uri="{FF2B5EF4-FFF2-40B4-BE49-F238E27FC236}">
                <a16:creationId xmlns:a16="http://schemas.microsoft.com/office/drawing/2014/main" id="{09690562-6B1A-4A78-A5F0-5D28850F9DB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863" t="19751" r="14461" b="7413"/>
          <a:stretch/>
        </p:blipFill>
        <p:spPr>
          <a:xfrm>
            <a:off x="5238925" y="2036841"/>
            <a:ext cx="3287088" cy="2395404"/>
          </a:xfrm>
          <a:prstGeom prst="rect">
            <a:avLst/>
          </a:prstGeom>
        </p:spPr>
      </p:pic>
      <p:grpSp>
        <p:nvGrpSpPr>
          <p:cNvPr id="17" name="Group 16">
            <a:extLst>
              <a:ext uri="{FF2B5EF4-FFF2-40B4-BE49-F238E27FC236}">
                <a16:creationId xmlns:a16="http://schemas.microsoft.com/office/drawing/2014/main" id="{538B0AA3-33A3-405D-9374-B9B821162FC3}"/>
              </a:ext>
            </a:extLst>
          </p:cNvPr>
          <p:cNvGrpSpPr/>
          <p:nvPr/>
        </p:nvGrpSpPr>
        <p:grpSpPr>
          <a:xfrm>
            <a:off x="760591" y="4138551"/>
            <a:ext cx="1674674" cy="2202730"/>
            <a:chOff x="760591" y="4138551"/>
            <a:chExt cx="1674674" cy="2202730"/>
          </a:xfrm>
        </p:grpSpPr>
        <p:pic>
          <p:nvPicPr>
            <p:cNvPr id="14" name="Picture 13">
              <a:extLst>
                <a:ext uri="{FF2B5EF4-FFF2-40B4-BE49-F238E27FC236}">
                  <a16:creationId xmlns:a16="http://schemas.microsoft.com/office/drawing/2014/main" id="{58B64CB1-8A41-43E7-98CC-DE0E4C1097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591" y="4138551"/>
              <a:ext cx="1380571" cy="2096888"/>
            </a:xfrm>
            <a:prstGeom prst="rect">
              <a:avLst/>
            </a:prstGeom>
          </p:spPr>
        </p:pic>
        <p:pic>
          <p:nvPicPr>
            <p:cNvPr id="16" name="Picture 15">
              <a:extLst>
                <a:ext uri="{FF2B5EF4-FFF2-40B4-BE49-F238E27FC236}">
                  <a16:creationId xmlns:a16="http://schemas.microsoft.com/office/drawing/2014/main" id="{4220D32F-9061-4028-B28D-4767B8B3FB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029856">
              <a:off x="1847055" y="5802925"/>
              <a:ext cx="588210" cy="538356"/>
            </a:xfrm>
            <a:prstGeom prst="rect">
              <a:avLst/>
            </a:prstGeom>
          </p:spPr>
        </p:pic>
      </p:grpSp>
      <p:sp>
        <p:nvSpPr>
          <p:cNvPr id="19" name="Rectangle 18">
            <a:hlinkClick r:id="rId5" action="ppaction://hlinksldjump"/>
            <a:extLst>
              <a:ext uri="{FF2B5EF4-FFF2-40B4-BE49-F238E27FC236}">
                <a16:creationId xmlns:a16="http://schemas.microsoft.com/office/drawing/2014/main" id="{20581660-BD01-467E-8AAD-D0202E61AAA1}"/>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73620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2"/>
                                        </p:tgtEl>
                                        <p:attrNameLst>
                                          <p:attrName>r</p:attrName>
                                        </p:attrNameLst>
                                      </p:cBhvr>
                                    </p:animRot>
                                    <p:animRot by="-240000">
                                      <p:cBhvr>
                                        <p:cTn id="19" dur="200" fill="hold">
                                          <p:stCondLst>
                                            <p:cond delay="200"/>
                                          </p:stCondLst>
                                        </p:cTn>
                                        <p:tgtEl>
                                          <p:spTgt spid="12"/>
                                        </p:tgtEl>
                                        <p:attrNameLst>
                                          <p:attrName>r</p:attrName>
                                        </p:attrNameLst>
                                      </p:cBhvr>
                                    </p:animRot>
                                    <p:animRot by="240000">
                                      <p:cBhvr>
                                        <p:cTn id="20" dur="200" fill="hold">
                                          <p:stCondLst>
                                            <p:cond delay="400"/>
                                          </p:stCondLst>
                                        </p:cTn>
                                        <p:tgtEl>
                                          <p:spTgt spid="12"/>
                                        </p:tgtEl>
                                        <p:attrNameLst>
                                          <p:attrName>r</p:attrName>
                                        </p:attrNameLst>
                                      </p:cBhvr>
                                    </p:animRot>
                                    <p:animRot by="-240000">
                                      <p:cBhvr>
                                        <p:cTn id="21" dur="200" fill="hold">
                                          <p:stCondLst>
                                            <p:cond delay="600"/>
                                          </p:stCondLst>
                                        </p:cTn>
                                        <p:tgtEl>
                                          <p:spTgt spid="12"/>
                                        </p:tgtEl>
                                        <p:attrNameLst>
                                          <p:attrName>r</p:attrName>
                                        </p:attrNameLst>
                                      </p:cBhvr>
                                    </p:animRot>
                                    <p:animRot by="120000">
                                      <p:cBhvr>
                                        <p:cTn id="22" dur="200" fill="hold">
                                          <p:stCondLst>
                                            <p:cond delay="800"/>
                                          </p:stCondLst>
                                        </p:cTn>
                                        <p:tgtEl>
                                          <p:spTgt spid="12"/>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258F-CCCB-4F3B-BCD2-79FB56CA77DC}"/>
              </a:ext>
            </a:extLst>
          </p:cNvPr>
          <p:cNvSpPr>
            <a:spLocks noGrp="1"/>
          </p:cNvSpPr>
          <p:nvPr>
            <p:ph type="title"/>
          </p:nvPr>
        </p:nvSpPr>
        <p:spPr/>
        <p:txBody>
          <a:bodyPr/>
          <a:lstStyle/>
          <a:p>
            <a:r>
              <a:rPr lang="en-AU" dirty="0"/>
              <a:t>Decanting</a:t>
            </a:r>
          </a:p>
        </p:txBody>
      </p:sp>
      <p:sp>
        <p:nvSpPr>
          <p:cNvPr id="4" name="Rectangle 3">
            <a:extLst>
              <a:ext uri="{FF2B5EF4-FFF2-40B4-BE49-F238E27FC236}">
                <a16:creationId xmlns:a16="http://schemas.microsoft.com/office/drawing/2014/main" id="{5B3E2B89-96CB-4997-B72B-4B89BDA5809B}"/>
              </a:ext>
            </a:extLst>
          </p:cNvPr>
          <p:cNvSpPr/>
          <p:nvPr/>
        </p:nvSpPr>
        <p:spPr>
          <a:xfrm>
            <a:off x="738230" y="1334702"/>
            <a:ext cx="7743039" cy="772107"/>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altLang="en-US" sz="1800" dirty="0"/>
              <a:t>This process can be used to separate two </a:t>
            </a:r>
            <a:br>
              <a:rPr lang="en-GB" altLang="en-US" sz="1800" dirty="0"/>
            </a:br>
            <a:r>
              <a:rPr lang="en-GB" altLang="en-US" sz="1800" dirty="0"/>
              <a:t>liquids that have different densities.</a:t>
            </a:r>
          </a:p>
        </p:txBody>
      </p:sp>
      <p:sp>
        <p:nvSpPr>
          <p:cNvPr id="8" name="TextBox 7">
            <a:extLst>
              <a:ext uri="{FF2B5EF4-FFF2-40B4-BE49-F238E27FC236}">
                <a16:creationId xmlns:a16="http://schemas.microsoft.com/office/drawing/2014/main" id="{A073A259-F0CF-414A-9690-C11DEF434683}"/>
              </a:ext>
            </a:extLst>
          </p:cNvPr>
          <p:cNvSpPr txBox="1"/>
          <p:nvPr/>
        </p:nvSpPr>
        <p:spPr>
          <a:xfrm>
            <a:off x="738230" y="2172478"/>
            <a:ext cx="7743038" cy="646331"/>
          </a:xfrm>
          <a:prstGeom prst="rect">
            <a:avLst/>
          </a:prstGeom>
          <a:noFill/>
        </p:spPr>
        <p:txBody>
          <a:bodyPr wrap="square">
            <a:spAutoFit/>
          </a:bodyPr>
          <a:lstStyle/>
          <a:p>
            <a:r>
              <a:rPr lang="en-GB" altLang="en-US" sz="1800" dirty="0"/>
              <a:t>The mixture of liquids is left to settle, so the two liquids are visible as two different layers.</a:t>
            </a:r>
          </a:p>
        </p:txBody>
      </p:sp>
      <p:sp>
        <p:nvSpPr>
          <p:cNvPr id="11" name="Rectangle 10">
            <a:extLst>
              <a:ext uri="{FF2B5EF4-FFF2-40B4-BE49-F238E27FC236}">
                <a16:creationId xmlns:a16="http://schemas.microsoft.com/office/drawing/2014/main" id="{BB401D33-857C-49DC-A5E8-CB8DD3FEA52D}"/>
              </a:ext>
            </a:extLst>
          </p:cNvPr>
          <p:cNvSpPr/>
          <p:nvPr/>
        </p:nvSpPr>
        <p:spPr>
          <a:xfrm>
            <a:off x="4882393" y="3514638"/>
            <a:ext cx="3506596" cy="1049106"/>
          </a:xfrm>
          <a:prstGeom prst="rect">
            <a:avLst/>
          </a:prstGeom>
          <a:solidFill>
            <a:srgbClr val="4DB1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r>
              <a:rPr lang="en-GB" altLang="en-US" sz="1800" dirty="0"/>
              <a:t>The less dense liquid will be the top layer, and this can be decanted, or slowly poured off.</a:t>
            </a:r>
          </a:p>
        </p:txBody>
      </p:sp>
      <p:sp>
        <p:nvSpPr>
          <p:cNvPr id="13" name="TextBox 12">
            <a:extLst>
              <a:ext uri="{FF2B5EF4-FFF2-40B4-BE49-F238E27FC236}">
                <a16:creationId xmlns:a16="http://schemas.microsoft.com/office/drawing/2014/main" id="{F17587A3-A2B2-491C-8612-1CD1BA2DBFC4}"/>
              </a:ext>
            </a:extLst>
          </p:cNvPr>
          <p:cNvSpPr txBox="1"/>
          <p:nvPr/>
        </p:nvSpPr>
        <p:spPr>
          <a:xfrm>
            <a:off x="4996930" y="4721462"/>
            <a:ext cx="2907463" cy="923330"/>
          </a:xfrm>
          <a:prstGeom prst="rect">
            <a:avLst/>
          </a:prstGeom>
          <a:noFill/>
        </p:spPr>
        <p:txBody>
          <a:bodyPr wrap="square">
            <a:spAutoFit/>
          </a:bodyPr>
          <a:lstStyle/>
          <a:p>
            <a:r>
              <a:rPr lang="en-GB" altLang="en-US" sz="1800" dirty="0"/>
              <a:t>This process could be used to separate a mixture of oil and water.</a:t>
            </a:r>
          </a:p>
        </p:txBody>
      </p:sp>
      <p:grpSp>
        <p:nvGrpSpPr>
          <p:cNvPr id="16" name="Group 15">
            <a:extLst>
              <a:ext uri="{FF2B5EF4-FFF2-40B4-BE49-F238E27FC236}">
                <a16:creationId xmlns:a16="http://schemas.microsoft.com/office/drawing/2014/main" id="{16E4A209-C226-4B0A-974E-3BE8430240FC}"/>
              </a:ext>
            </a:extLst>
          </p:cNvPr>
          <p:cNvGrpSpPr/>
          <p:nvPr/>
        </p:nvGrpSpPr>
        <p:grpSpPr>
          <a:xfrm>
            <a:off x="2190304" y="2985686"/>
            <a:ext cx="2806626" cy="3250734"/>
            <a:chOff x="2190304" y="2985686"/>
            <a:chExt cx="2806626" cy="3250734"/>
          </a:xfrm>
        </p:grpSpPr>
        <p:pic>
          <p:nvPicPr>
            <p:cNvPr id="6" name="Picture 5">
              <a:extLst>
                <a:ext uri="{FF2B5EF4-FFF2-40B4-BE49-F238E27FC236}">
                  <a16:creationId xmlns:a16="http://schemas.microsoft.com/office/drawing/2014/main" id="{D0604C5F-01F4-4AD7-BC39-F01314F83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304" y="2985686"/>
              <a:ext cx="2806626" cy="3250734"/>
            </a:xfrm>
            <a:prstGeom prst="rect">
              <a:avLst/>
            </a:prstGeom>
          </p:spPr>
        </p:pic>
        <p:sp>
          <p:nvSpPr>
            <p:cNvPr id="14" name="TextBox 13">
              <a:extLst>
                <a:ext uri="{FF2B5EF4-FFF2-40B4-BE49-F238E27FC236}">
                  <a16:creationId xmlns:a16="http://schemas.microsoft.com/office/drawing/2014/main" id="{8BC1F94E-78BD-4CB8-BFB1-251A9B82CF3D}"/>
                </a:ext>
              </a:extLst>
            </p:cNvPr>
            <p:cNvSpPr txBox="1"/>
            <p:nvPr/>
          </p:nvSpPr>
          <p:spPr>
            <a:xfrm>
              <a:off x="3211918" y="4496499"/>
              <a:ext cx="763398" cy="584775"/>
            </a:xfrm>
            <a:prstGeom prst="rect">
              <a:avLst/>
            </a:prstGeom>
            <a:noFill/>
          </p:spPr>
          <p:txBody>
            <a:bodyPr wrap="square" rtlCol="0">
              <a:spAutoFit/>
            </a:bodyPr>
            <a:lstStyle/>
            <a:p>
              <a:pPr algn="ctr"/>
              <a:r>
                <a:rPr lang="en-AU" sz="3200" b="1" dirty="0">
                  <a:ln>
                    <a:solidFill>
                      <a:srgbClr val="1C1C1C"/>
                    </a:solidFill>
                  </a:ln>
                  <a:solidFill>
                    <a:schemeClr val="bg1"/>
                  </a:solidFill>
                </a:rPr>
                <a:t>oil</a:t>
              </a:r>
            </a:p>
          </p:txBody>
        </p:sp>
        <p:sp>
          <p:nvSpPr>
            <p:cNvPr id="15" name="TextBox 14">
              <a:extLst>
                <a:ext uri="{FF2B5EF4-FFF2-40B4-BE49-F238E27FC236}">
                  <a16:creationId xmlns:a16="http://schemas.microsoft.com/office/drawing/2014/main" id="{46E85C7C-78C5-4B07-A7D8-466325121444}"/>
                </a:ext>
              </a:extLst>
            </p:cNvPr>
            <p:cNvSpPr txBox="1"/>
            <p:nvPr/>
          </p:nvSpPr>
          <p:spPr>
            <a:xfrm>
              <a:off x="2947665" y="5352404"/>
              <a:ext cx="1291904" cy="584775"/>
            </a:xfrm>
            <a:prstGeom prst="rect">
              <a:avLst/>
            </a:prstGeom>
            <a:noFill/>
          </p:spPr>
          <p:txBody>
            <a:bodyPr wrap="square" rtlCol="0">
              <a:spAutoFit/>
            </a:bodyPr>
            <a:lstStyle/>
            <a:p>
              <a:pPr algn="ctr"/>
              <a:r>
                <a:rPr lang="en-AU" sz="3200" b="1" dirty="0">
                  <a:ln>
                    <a:solidFill>
                      <a:srgbClr val="1C1C1C"/>
                    </a:solidFill>
                  </a:ln>
                  <a:solidFill>
                    <a:schemeClr val="bg1"/>
                  </a:solidFill>
                </a:rPr>
                <a:t>water</a:t>
              </a:r>
            </a:p>
          </p:txBody>
        </p:sp>
      </p:grpSp>
      <p:sp>
        <p:nvSpPr>
          <p:cNvPr id="18" name="Rectangle 17">
            <a:hlinkClick r:id="rId3" action="ppaction://hlinksldjump"/>
            <a:extLst>
              <a:ext uri="{FF2B5EF4-FFF2-40B4-BE49-F238E27FC236}">
                <a16:creationId xmlns:a16="http://schemas.microsoft.com/office/drawing/2014/main" id="{23F5F192-6CFC-4314-955B-C33D04C6122D}"/>
              </a:ext>
            </a:extLst>
          </p:cNvPr>
          <p:cNvSpPr/>
          <p:nvPr/>
        </p:nvSpPr>
        <p:spPr>
          <a:xfrm>
            <a:off x="7091399" y="6131551"/>
            <a:ext cx="1389870" cy="49510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algn="ctr"/>
            <a:r>
              <a:rPr lang="en-GB" dirty="0"/>
              <a:t>Processes</a:t>
            </a:r>
          </a:p>
        </p:txBody>
      </p:sp>
    </p:spTree>
    <p:extLst>
      <p:ext uri="{BB962C8B-B14F-4D97-AF65-F5344CB8AC3E}">
        <p14:creationId xmlns:p14="http://schemas.microsoft.com/office/powerpoint/2010/main" val="8509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1"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87</TotalTime>
  <Words>374</Words>
  <Application>Microsoft Office PowerPoint</Application>
  <PresentationFormat>On-screen Show (4:3)</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Twinkl</vt:lpstr>
      <vt:lpstr>Arial</vt:lpstr>
      <vt:lpstr>Office Theme</vt:lpstr>
      <vt:lpstr>PowerPoint Presentation</vt:lpstr>
      <vt:lpstr>Processes to Separate Mixtures</vt:lpstr>
      <vt:lpstr>Evaporation and Condensation</vt:lpstr>
      <vt:lpstr>Magnetism</vt:lpstr>
      <vt:lpstr>Filtering</vt:lpstr>
      <vt:lpstr>Sieving</vt:lpstr>
      <vt:lpstr>Decanting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A5</dc:creator>
  <cp:lastModifiedBy>Wendy Windmill</cp:lastModifiedBy>
  <cp:revision>13</cp:revision>
  <dcterms:created xsi:type="dcterms:W3CDTF">2020-08-27T04:56:26Z</dcterms:created>
  <dcterms:modified xsi:type="dcterms:W3CDTF">2021-02-26T07:55:35Z</dcterms:modified>
</cp:coreProperties>
</file>