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0" r:id="rId3"/>
    <p:sldId id="261" r:id="rId4"/>
    <p:sldId id="263" r:id="rId5"/>
    <p:sldId id="273" r:id="rId6"/>
    <p:sldId id="264" r:id="rId7"/>
    <p:sldId id="275" r:id="rId8"/>
    <p:sldId id="277" r:id="rId9"/>
    <p:sldId id="268" r:id="rId10"/>
    <p:sldId id="269" r:id="rId11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02FBD6F-4726-764A-A0F7-0A8398A624B1}">
          <p14:sldIdLst>
            <p14:sldId id="256"/>
            <p14:sldId id="260"/>
            <p14:sldId id="261"/>
            <p14:sldId id="263"/>
            <p14:sldId id="273"/>
            <p14:sldId id="264"/>
            <p14:sldId id="275"/>
            <p14:sldId id="27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37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17"/>
    <p:restoredTop sz="93929"/>
  </p:normalViewPr>
  <p:slideViewPr>
    <p:cSldViewPr snapToGrid="0" snapToObjects="1">
      <p:cViewPr varScale="1">
        <p:scale>
          <a:sx n="65" d="100"/>
          <a:sy n="65" d="100"/>
        </p:scale>
        <p:origin x="9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7378B-6019-7248-9B8E-A2337A608453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551D7-45E8-9D4C-8ECA-41FB378F3E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8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D1E24-9F69-9B46-AE42-23B235E129B0}" type="datetimeFigureOut">
              <a:rPr lang="en-US" smtClean="0"/>
              <a:t>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A8C344-1561-1049-88F0-4622CD4136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77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experiment we could design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8C344-1561-1049-88F0-4622CD4136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769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8C344-1561-1049-88F0-4622CD4136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65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8C344-1561-1049-88F0-4622CD4136C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436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8C344-1561-1049-88F0-4622CD4136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088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8C344-1561-1049-88F0-4622CD4136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76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A8C344-1561-1049-88F0-4622CD4136C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61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29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20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5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680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3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96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03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68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334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76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72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34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topics/zjty4wx/articles/zpbdpbk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clips/zx7w2h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680" y="960908"/>
            <a:ext cx="5663381" cy="1996608"/>
          </a:xfrm>
        </p:spPr>
        <p:txBody>
          <a:bodyPr>
            <a:noAutofit/>
          </a:bodyPr>
          <a:lstStyle/>
          <a:p>
            <a:pPr algn="ctr"/>
            <a:r>
              <a:rPr lang="en-US" sz="6600" b="1" dirty="0" smtClean="0">
                <a:solidFill>
                  <a:srgbClr val="002060"/>
                </a:solidFill>
                <a:latin typeface="Comic Sans MS" charset="0"/>
                <a:ea typeface="Comic Sans MS" charset="0"/>
                <a:cs typeface="Comic Sans MS" charset="0"/>
              </a:rPr>
              <a:t>Soluble Solutions Investigation</a:t>
            </a:r>
            <a:endParaRPr lang="en-US" sz="6600" b="1" dirty="0">
              <a:solidFill>
                <a:srgbClr val="00206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299" y="3283741"/>
            <a:ext cx="3058066" cy="3058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9623" y="960908"/>
            <a:ext cx="5704910" cy="5380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1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3816" y="270412"/>
            <a:ext cx="4572000" cy="926850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00B0F0"/>
                </a:solidFill>
                <a:latin typeface="SassoonCRInfant" panose="02010503020300020003" pitchFamily="2" charset="0"/>
                <a:ea typeface="Comic Sans MS" charset="0"/>
                <a:cs typeface="Comic Sans MS" charset="0"/>
              </a:rPr>
              <a:t>Conclusion</a:t>
            </a:r>
            <a:endParaRPr lang="en-US" sz="6000" b="1" dirty="0">
              <a:solidFill>
                <a:srgbClr val="00B0F0"/>
              </a:solidFill>
              <a:latin typeface="SassoonCRInfant" panose="02010503020300020003" pitchFamily="2" charset="0"/>
              <a:ea typeface="Comic Sans MS" charset="0"/>
              <a:cs typeface="Comic Sans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268" y="1203549"/>
            <a:ext cx="9196019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assoonCRInfant" panose="02010503020300020003" pitchFamily="2" charset="0"/>
                <a:ea typeface="Comic Sans MS" charset="0"/>
                <a:cs typeface="Comic Sans MS" charset="0"/>
              </a:rPr>
              <a:t>What do the results show? </a:t>
            </a:r>
          </a:p>
          <a:p>
            <a:endParaRPr lang="en-US" dirty="0">
              <a:latin typeface="SassoonCRInfant" panose="02010503020300020003" pitchFamily="2" charset="0"/>
              <a:ea typeface="Comic Sans MS" charset="0"/>
              <a:cs typeface="Comic Sans MS" charset="0"/>
            </a:endParaRPr>
          </a:p>
          <a:p>
            <a:r>
              <a:rPr lang="en-US" sz="3600" dirty="0" smtClean="0">
                <a:latin typeface="SassoonCRInfant" panose="02010503020300020003" pitchFamily="2" charset="0"/>
                <a:ea typeface="Comic Sans MS" charset="0"/>
                <a:cs typeface="Comic Sans MS" charset="0"/>
              </a:rPr>
              <a:t>Were </a:t>
            </a:r>
            <a:r>
              <a:rPr lang="en-US" sz="3600" dirty="0" smtClean="0">
                <a:latin typeface="SassoonCRInfant" panose="02010503020300020003" pitchFamily="2" charset="0"/>
                <a:ea typeface="Comic Sans MS" charset="0"/>
                <a:cs typeface="Comic Sans MS" charset="0"/>
              </a:rPr>
              <a:t>your </a:t>
            </a:r>
            <a:r>
              <a:rPr lang="en-US" sz="3600" dirty="0" smtClean="0">
                <a:latin typeface="SassoonCRInfant" panose="02010503020300020003" pitchFamily="2" charset="0"/>
                <a:ea typeface="Comic Sans MS" charset="0"/>
                <a:cs typeface="Comic Sans MS" charset="0"/>
              </a:rPr>
              <a:t>predictions </a:t>
            </a:r>
            <a:r>
              <a:rPr lang="en-US" sz="3600" dirty="0" smtClean="0">
                <a:latin typeface="SassoonCRInfant" panose="02010503020300020003" pitchFamily="2" charset="0"/>
                <a:ea typeface="Comic Sans MS" charset="0"/>
                <a:cs typeface="Comic Sans MS" charset="0"/>
              </a:rPr>
              <a:t>correct?</a:t>
            </a:r>
          </a:p>
          <a:p>
            <a:pPr algn="ctr"/>
            <a:endParaRPr lang="en-US" dirty="0">
              <a:latin typeface="SassoonCRInfant" panose="02010503020300020003" pitchFamily="2" charset="0"/>
              <a:ea typeface="Comic Sans MS" charset="0"/>
              <a:cs typeface="Comic Sans MS" charset="0"/>
            </a:endParaRPr>
          </a:p>
          <a:p>
            <a:r>
              <a:rPr lang="en-US" sz="3600" dirty="0" smtClean="0">
                <a:latin typeface="SassoonCRInfant" panose="02010503020300020003" pitchFamily="2" charset="0"/>
                <a:ea typeface="Comic Sans MS" charset="0"/>
                <a:cs typeface="Comic Sans MS" charset="0"/>
              </a:rPr>
              <a:t>Complete the conclusion part on your sheet, making sure that you refer back to the enquiry question.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268" y="4817110"/>
            <a:ext cx="2120721" cy="17679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1479" y="4804535"/>
            <a:ext cx="2135986" cy="17679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0925" y="218949"/>
            <a:ext cx="1810669" cy="25971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0955" y="4832812"/>
            <a:ext cx="2159709" cy="17679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6526" y="4853910"/>
            <a:ext cx="2144182" cy="17679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95321" y="218949"/>
            <a:ext cx="1768821" cy="25971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6571" y="4876759"/>
            <a:ext cx="2144182" cy="17451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94296" y="2974611"/>
            <a:ext cx="2144182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6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136" y="253350"/>
            <a:ext cx="9247226" cy="1325563"/>
          </a:xfrm>
        </p:spPr>
        <p:txBody>
          <a:bodyPr/>
          <a:lstStyle/>
          <a:p>
            <a:pPr algn="ctr"/>
            <a:r>
              <a:rPr lang="en-US" b="1" dirty="0" smtClean="0">
                <a:latin typeface="SassoonCRInfant" panose="02010503020300020003" pitchFamily="2" charset="0"/>
              </a:rPr>
              <a:t>Solutions – What are these?</a:t>
            </a:r>
            <a:endParaRPr lang="en-US" b="1" dirty="0">
              <a:latin typeface="SassoonCRInfant" panose="02010503020300020003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3995" y="2929388"/>
            <a:ext cx="7501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24466" y="1554001"/>
            <a:ext cx="1138575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7030A0"/>
                </a:solidFill>
                <a:latin typeface="SassoonCRInfant" panose="02010503020300020003" pitchFamily="2" charset="0"/>
              </a:rPr>
              <a:t>SOLUTION</a:t>
            </a:r>
            <a:r>
              <a:rPr lang="en-GB" sz="2800" dirty="0">
                <a:latin typeface="SassoonCRInfant" panose="02010503020300020003" pitchFamily="2" charset="0"/>
              </a:rPr>
              <a:t>: </a:t>
            </a:r>
            <a:r>
              <a:rPr lang="en-GB" sz="2800" dirty="0">
                <a:latin typeface="SassoonCRInfant" panose="02010503020300020003" pitchFamily="2" charset="0"/>
              </a:rPr>
              <a:t>T</a:t>
            </a:r>
            <a:r>
              <a:rPr lang="en-GB" sz="2800" dirty="0" smtClean="0">
                <a:latin typeface="SassoonCRInfant" panose="02010503020300020003" pitchFamily="2" charset="0"/>
              </a:rPr>
              <a:t>his is when </a:t>
            </a:r>
            <a:r>
              <a:rPr lang="en-GB" sz="2800" dirty="0">
                <a:latin typeface="SassoonCRInfant" panose="02010503020300020003" pitchFamily="2" charset="0"/>
              </a:rPr>
              <a:t>a substance is dissolved in a liquid. </a:t>
            </a:r>
            <a:r>
              <a:rPr lang="en-GB" sz="2800" dirty="0" smtClean="0">
                <a:latin typeface="SassoonCRInfant" panose="02010503020300020003" pitchFamily="2" charset="0"/>
              </a:rPr>
              <a:t> For an explanation of what ‘dissolved’ means, click </a:t>
            </a:r>
            <a:r>
              <a:rPr lang="en-GB" sz="2800" dirty="0" smtClean="0">
                <a:latin typeface="SassoonCRInfant" panose="02010503020300020003" pitchFamily="2" charset="0"/>
                <a:hlinkClick r:id="rId2"/>
              </a:rPr>
              <a:t>here</a:t>
            </a:r>
            <a:r>
              <a:rPr lang="en-GB" sz="2800" dirty="0" smtClean="0">
                <a:latin typeface="SassoonCRInfant" panose="02010503020300020003" pitchFamily="2" charset="0"/>
              </a:rPr>
              <a:t> to go to the BBC </a:t>
            </a:r>
            <a:r>
              <a:rPr lang="en-GB" sz="2800" dirty="0" err="1" smtClean="0">
                <a:latin typeface="SassoonCRInfant" panose="02010503020300020003" pitchFamily="2" charset="0"/>
              </a:rPr>
              <a:t>Bitesize</a:t>
            </a:r>
            <a:r>
              <a:rPr lang="en-GB" sz="2800" dirty="0" smtClean="0">
                <a:latin typeface="SassoonCRInfant" panose="02010503020300020003" pitchFamily="2" charset="0"/>
              </a:rPr>
              <a:t> website.</a:t>
            </a:r>
          </a:p>
          <a:p>
            <a:endParaRPr lang="en-GB" sz="2800" dirty="0">
              <a:latin typeface="SassoonCRInfant" panose="02010503020300020003" pitchFamily="2" charset="0"/>
            </a:endParaRPr>
          </a:p>
          <a:p>
            <a:r>
              <a:rPr lang="en-GB" sz="2800" dirty="0">
                <a:latin typeface="SassoonCRInfant" panose="02010503020300020003" pitchFamily="2" charset="0"/>
              </a:rPr>
              <a:t>Not all substances dissolve, we say that those that do are called </a:t>
            </a:r>
            <a:r>
              <a:rPr lang="en-GB" sz="2800" b="1" dirty="0">
                <a:solidFill>
                  <a:srgbClr val="002060"/>
                </a:solidFill>
                <a:latin typeface="SassoonCRInfant" panose="02010503020300020003" pitchFamily="2" charset="0"/>
              </a:rPr>
              <a:t>SOLUBLE</a:t>
            </a:r>
            <a:r>
              <a:rPr lang="en-GB" sz="2800" dirty="0">
                <a:latin typeface="SassoonCRInfant" panose="02010503020300020003" pitchFamily="2" charset="0"/>
              </a:rPr>
              <a:t>, and those that don’t are called </a:t>
            </a:r>
            <a:r>
              <a:rPr lang="en-GB" sz="2800" b="1" dirty="0">
                <a:solidFill>
                  <a:srgbClr val="002060"/>
                </a:solidFill>
                <a:latin typeface="SassoonCRInfant" panose="02010503020300020003" pitchFamily="2" charset="0"/>
              </a:rPr>
              <a:t>INSOLUBLE</a:t>
            </a:r>
            <a:r>
              <a:rPr lang="en-GB" sz="2800" dirty="0">
                <a:latin typeface="SassoonCRInfant" panose="02010503020300020003" pitchFamily="2" charset="0"/>
              </a:rPr>
              <a:t>. </a:t>
            </a:r>
          </a:p>
          <a:p>
            <a:endParaRPr lang="en-GB" sz="2800" dirty="0" smtClean="0">
              <a:latin typeface="SassoonCRInfant" panose="02010503020300020003" pitchFamily="2" charset="0"/>
            </a:endParaRPr>
          </a:p>
          <a:p>
            <a:r>
              <a:rPr lang="en-GB" sz="2800" dirty="0" smtClean="0">
                <a:latin typeface="SassoonCRInfant" panose="02010503020300020003" pitchFamily="2" charset="0"/>
              </a:rPr>
              <a:t>The </a:t>
            </a:r>
            <a:r>
              <a:rPr lang="en-GB" sz="2800" dirty="0">
                <a:latin typeface="SassoonCRInfant" panose="02010503020300020003" pitchFamily="2" charset="0"/>
              </a:rPr>
              <a:t>liquid that the substance dissolves in is called the </a:t>
            </a:r>
            <a:r>
              <a:rPr lang="en-GB" sz="2800" b="1" dirty="0">
                <a:solidFill>
                  <a:srgbClr val="FF0000"/>
                </a:solidFill>
                <a:latin typeface="SassoonCRInfant" panose="02010503020300020003" pitchFamily="2" charset="0"/>
              </a:rPr>
              <a:t>SOLVENT</a:t>
            </a:r>
            <a:r>
              <a:rPr lang="en-GB" sz="2800" dirty="0">
                <a:latin typeface="SassoonCRInfant" panose="02010503020300020003" pitchFamily="2" charset="0"/>
              </a:rPr>
              <a:t>. </a:t>
            </a:r>
          </a:p>
          <a:p>
            <a:r>
              <a:rPr lang="en-GB" sz="2800" dirty="0">
                <a:latin typeface="SassoonCRInfant" panose="02010503020300020003" pitchFamily="2" charset="0"/>
              </a:rPr>
              <a:t>The soluble substance that dissolves in the liquid is called the </a:t>
            </a:r>
            <a:r>
              <a:rPr lang="en-GB" sz="2800" b="1" dirty="0">
                <a:solidFill>
                  <a:srgbClr val="002060"/>
                </a:solidFill>
                <a:latin typeface="SassoonCRInfant" panose="02010503020300020003" pitchFamily="2" charset="0"/>
              </a:rPr>
              <a:t>SOLUTE</a:t>
            </a:r>
            <a:r>
              <a:rPr lang="en-GB" sz="2800" dirty="0">
                <a:latin typeface="SassoonCRInfant" panose="02010503020300020003" pitchFamily="2" charset="0"/>
              </a:rPr>
              <a:t>. </a:t>
            </a:r>
          </a:p>
          <a:p>
            <a:endParaRPr lang="en-GB" sz="2800" dirty="0" smtClean="0">
              <a:latin typeface="SassoonCRInfant" panose="02010503020300020003" pitchFamily="2" charset="0"/>
            </a:endParaRPr>
          </a:p>
          <a:p>
            <a:r>
              <a:rPr lang="en-GB" sz="2800" b="1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SOLUTE</a:t>
            </a:r>
            <a:r>
              <a:rPr lang="en-GB" sz="2800" b="1" dirty="0" smtClean="0">
                <a:latin typeface="SassoonCRInfant" panose="02010503020300020003" pitchFamily="2" charset="0"/>
              </a:rPr>
              <a:t> </a:t>
            </a:r>
            <a:r>
              <a:rPr lang="en-GB" sz="2800" b="1" dirty="0">
                <a:latin typeface="SassoonCRInfant" panose="02010503020300020003" pitchFamily="2" charset="0"/>
              </a:rPr>
              <a:t>+ </a:t>
            </a:r>
            <a:r>
              <a:rPr lang="en-GB" sz="2800" b="1" dirty="0">
                <a:solidFill>
                  <a:srgbClr val="FF0000"/>
                </a:solidFill>
                <a:latin typeface="SassoonCRInfant" panose="02010503020300020003" pitchFamily="2" charset="0"/>
              </a:rPr>
              <a:t>SOLVENT</a:t>
            </a:r>
            <a:r>
              <a:rPr lang="en-GB" sz="2800" b="1" dirty="0">
                <a:latin typeface="SassoonCRInfant" panose="02010503020300020003" pitchFamily="2" charset="0"/>
              </a:rPr>
              <a:t> = </a:t>
            </a:r>
            <a:r>
              <a:rPr lang="en-GB" sz="2800" b="1" dirty="0">
                <a:solidFill>
                  <a:srgbClr val="7030A0"/>
                </a:solidFill>
                <a:latin typeface="SassoonCRInfant" panose="02010503020300020003" pitchFamily="2" charset="0"/>
              </a:rPr>
              <a:t>SOLUTION</a:t>
            </a:r>
            <a:r>
              <a:rPr lang="en-GB" sz="2800" b="1" dirty="0">
                <a:latin typeface="SassoonCRInfant" panose="02010503020300020003" pitchFamily="2" charset="0"/>
              </a:rPr>
              <a:t> </a:t>
            </a:r>
            <a:r>
              <a:rPr lang="en-GB" sz="2800" b="1" dirty="0" smtClean="0">
                <a:latin typeface="SassoonCRInfant" panose="02010503020300020003" pitchFamily="2" charset="0"/>
              </a:rPr>
              <a:t> </a:t>
            </a:r>
            <a:r>
              <a:rPr lang="en-GB" sz="2800" dirty="0" smtClean="0">
                <a:latin typeface="SassoonCRInfant" panose="02010503020300020003" pitchFamily="2" charset="0"/>
              </a:rPr>
              <a:t>e.g</a:t>
            </a:r>
            <a:r>
              <a:rPr lang="en-GB" sz="2800" dirty="0">
                <a:latin typeface="SassoonCRInfant" panose="02010503020300020003" pitchFamily="2" charset="0"/>
              </a:rPr>
              <a:t>. salt + hot water = salty water </a:t>
            </a:r>
            <a:endParaRPr lang="en-US" sz="3600" dirty="0" smtClean="0">
              <a:latin typeface="SassoonCRInfant" panose="02010503020300020003" pitchFamily="2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85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2445" y="673974"/>
            <a:ext cx="10427109" cy="706964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SassoonCRInfant" panose="02010503020300020003" pitchFamily="2" charset="0"/>
                <a:ea typeface="Comic Sans MS" charset="0"/>
                <a:cs typeface="Comic Sans MS" charset="0"/>
              </a:rPr>
              <a:t>What investigation could </a:t>
            </a:r>
            <a:r>
              <a:rPr lang="en-US" b="1" dirty="0" smtClean="0">
                <a:latin typeface="SassoonCRInfant" panose="02010503020300020003" pitchFamily="2" charset="0"/>
                <a:ea typeface="Comic Sans MS" charset="0"/>
                <a:cs typeface="Comic Sans MS" charset="0"/>
              </a:rPr>
              <a:t>you carry out to test solubility?</a:t>
            </a:r>
            <a:endParaRPr lang="en-US" b="1" dirty="0">
              <a:latin typeface="SassoonCRInfant" panose="02010503020300020003" pitchFamily="2" charset="0"/>
              <a:ea typeface="Comic Sans MS" charset="0"/>
              <a:cs typeface="Comic Sans MS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21954" y="5467730"/>
            <a:ext cx="109480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SassoonCRInfant" panose="02010503020300020003" pitchFamily="2" charset="0"/>
              </a:rPr>
              <a:t>Click </a:t>
            </a:r>
            <a:r>
              <a:rPr lang="en-US" sz="3600" dirty="0" smtClean="0">
                <a:latin typeface="SassoonCRInfant" panose="02010503020300020003" pitchFamily="2" charset="0"/>
                <a:hlinkClick r:id="rId3"/>
              </a:rPr>
              <a:t>here</a:t>
            </a:r>
            <a:r>
              <a:rPr lang="en-US" sz="3600" dirty="0" smtClean="0">
                <a:latin typeface="SassoonCRInfant" panose="02010503020300020003" pitchFamily="2" charset="0"/>
              </a:rPr>
              <a:t> to watch a video about testing </a:t>
            </a:r>
            <a:r>
              <a:rPr lang="en-US" sz="3600" dirty="0" smtClean="0">
                <a:latin typeface="SassoonCRInfant" panose="02010503020300020003" pitchFamily="2" charset="0"/>
              </a:rPr>
              <a:t>materials for solubility.  </a:t>
            </a:r>
            <a:endParaRPr lang="en-US" sz="3600" dirty="0">
              <a:latin typeface="SassoonCRInfant" panose="02010503020300020003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1438" y="1785550"/>
            <a:ext cx="61531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6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15521" y="934152"/>
            <a:ext cx="11186737" cy="708025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SassoonCRInfant" panose="02010503020300020003" pitchFamily="2" charset="0"/>
                <a:ea typeface="Comic Sans MS" charset="0"/>
                <a:cs typeface="Comic Sans MS" charset="0"/>
              </a:rPr>
              <a:t>What will your investigation </a:t>
            </a:r>
            <a:r>
              <a:rPr lang="en-US" b="1" dirty="0" smtClean="0">
                <a:latin typeface="SassoonCRInfant" panose="02010503020300020003" pitchFamily="2" charset="0"/>
                <a:ea typeface="Comic Sans MS" charset="0"/>
                <a:cs typeface="Comic Sans MS" charset="0"/>
              </a:rPr>
              <a:t>measure or observe?</a:t>
            </a:r>
            <a:r>
              <a:rPr lang="en-US" b="1" dirty="0" smtClean="0">
                <a:latin typeface="SassoonCRInfant" panose="02010503020300020003" pitchFamily="2" charset="0"/>
                <a:ea typeface="Comic Sans MS" charset="0"/>
                <a:cs typeface="Comic Sans MS" charset="0"/>
              </a:rPr>
              <a:t/>
            </a:r>
            <a:br>
              <a:rPr lang="en-US" b="1" dirty="0" smtClean="0">
                <a:latin typeface="SassoonCRInfant" panose="02010503020300020003" pitchFamily="2" charset="0"/>
                <a:ea typeface="Comic Sans MS" charset="0"/>
                <a:cs typeface="Comic Sans MS" charset="0"/>
              </a:rPr>
            </a:br>
            <a:r>
              <a:rPr lang="en-US" b="1" dirty="0" smtClean="0">
                <a:solidFill>
                  <a:srgbClr val="00B0F0"/>
                </a:solidFill>
                <a:latin typeface="SassoonCRInfant" panose="02010503020300020003" pitchFamily="2" charset="0"/>
                <a:ea typeface="Comic Sans MS" charset="0"/>
                <a:cs typeface="Comic Sans MS" charset="0"/>
              </a:rPr>
              <a:t>Dependent Variable</a:t>
            </a:r>
            <a:endParaRPr lang="en-US" b="1" dirty="0">
              <a:solidFill>
                <a:srgbClr val="00B0F0"/>
              </a:solidFill>
              <a:latin typeface="SassoonCRInfant" panose="02010503020300020003" pitchFamily="2" charset="0"/>
              <a:ea typeface="Comic Sans MS" charset="0"/>
              <a:cs typeface="Comic Sans MS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79096" y="2360517"/>
            <a:ext cx="9023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SassoonCRInfant" panose="02010503020300020003" pitchFamily="2" charset="0"/>
                <a:ea typeface="Comic Sans MS" charset="0"/>
                <a:cs typeface="Comic Sans MS" charset="0"/>
              </a:rPr>
              <a:t>In my </a:t>
            </a:r>
            <a:r>
              <a:rPr lang="en-US" sz="3600" dirty="0" smtClean="0">
                <a:latin typeface="SassoonCRInfant" panose="02010503020300020003" pitchFamily="2" charset="0"/>
                <a:ea typeface="Comic Sans MS" charset="0"/>
                <a:cs typeface="Comic Sans MS" charset="0"/>
              </a:rPr>
              <a:t>investigation </a:t>
            </a:r>
            <a:r>
              <a:rPr lang="en-US" sz="3600" dirty="0">
                <a:latin typeface="SassoonCRInfant" panose="02010503020300020003" pitchFamily="2" charset="0"/>
                <a:ea typeface="Comic Sans MS" charset="0"/>
                <a:cs typeface="Comic Sans MS" charset="0"/>
              </a:rPr>
              <a:t>I will </a:t>
            </a:r>
            <a:r>
              <a:rPr lang="en-US" sz="3600" dirty="0" smtClean="0">
                <a:latin typeface="SassoonCRInfant" panose="02010503020300020003" pitchFamily="2" charset="0"/>
                <a:ea typeface="Comic Sans MS" charset="0"/>
                <a:cs typeface="Comic Sans MS" charset="0"/>
              </a:rPr>
              <a:t>observe what happens when different solids are mixed with water.</a:t>
            </a:r>
            <a:endParaRPr lang="en-US" sz="3600" dirty="0">
              <a:latin typeface="SassoonCRInfant" panose="02010503020300020003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1" r="8000"/>
          <a:stretch/>
        </p:blipFill>
        <p:spPr>
          <a:xfrm>
            <a:off x="305650" y="1642177"/>
            <a:ext cx="2060336" cy="2330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215" y="4902340"/>
            <a:ext cx="2303206" cy="17640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18473" r="14301"/>
          <a:stretch/>
        </p:blipFill>
        <p:spPr>
          <a:xfrm>
            <a:off x="9650658" y="4902341"/>
            <a:ext cx="2330758" cy="17640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17656" r="24021"/>
          <a:stretch/>
        </p:blipFill>
        <p:spPr>
          <a:xfrm>
            <a:off x="5138435" y="4074389"/>
            <a:ext cx="1814052" cy="25919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6193" y="4902342"/>
            <a:ext cx="2330758" cy="17640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t="14941"/>
          <a:stretch/>
        </p:blipFill>
        <p:spPr>
          <a:xfrm>
            <a:off x="2658384" y="4902342"/>
            <a:ext cx="2309088" cy="176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8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239" y="634455"/>
            <a:ext cx="11813457" cy="92685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SassoonCRInfant" panose="02010503020300020003" pitchFamily="2" charset="0"/>
                <a:ea typeface="Comic Sans MS" charset="0"/>
                <a:cs typeface="Comic Sans MS" charset="0"/>
              </a:rPr>
              <a:t>What will you ensure stays the same during the tests?  How will it be a fair test? </a:t>
            </a:r>
            <a:r>
              <a:rPr lang="en-US" b="1" dirty="0" smtClean="0">
                <a:solidFill>
                  <a:srgbClr val="00B0F0"/>
                </a:solidFill>
                <a:latin typeface="SassoonCRInfant" panose="02010503020300020003" pitchFamily="2" charset="0"/>
                <a:ea typeface="Comic Sans MS" charset="0"/>
                <a:cs typeface="Comic Sans MS" charset="0"/>
              </a:rPr>
              <a:t> Controlled variable</a:t>
            </a:r>
            <a:endParaRPr lang="en-US" b="1" dirty="0">
              <a:solidFill>
                <a:srgbClr val="00B0F0"/>
              </a:solidFill>
              <a:latin typeface="SassoonCRInfant" panose="02010503020300020003" pitchFamily="2" charset="0"/>
              <a:ea typeface="Comic Sans MS" charset="0"/>
              <a:cs typeface="Comic Sans MS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579315" y="3484189"/>
            <a:ext cx="10861304" cy="926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 smtClean="0">
              <a:solidFill>
                <a:schemeClr val="tx1"/>
              </a:solidFill>
              <a:latin typeface="SassoonCRInfant" panose="02010503020300020003" pitchFamily="2" charset="0"/>
              <a:ea typeface="Comic Sans MS" charset="0"/>
              <a:cs typeface="Comic Sans MS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SassoonCRInfant" panose="02010503020300020003" pitchFamily="2" charset="0"/>
                <a:ea typeface="Comic Sans MS" charset="0"/>
                <a:cs typeface="Comic Sans MS" charset="0"/>
              </a:rPr>
              <a:t>To make sure the test is fair, I will keep these variables the same: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SassoonCRInfant" panose="02010503020300020003" pitchFamily="2" charset="0"/>
                <a:ea typeface="Comic Sans MS" charset="0"/>
                <a:cs typeface="Comic Sans MS" charset="0"/>
              </a:rPr>
              <a:t>the </a:t>
            </a:r>
            <a:r>
              <a:rPr lang="en-US" dirty="0" smtClean="0">
                <a:solidFill>
                  <a:schemeClr val="tx1"/>
                </a:solidFill>
                <a:latin typeface="SassoonCRInfant" panose="02010503020300020003" pitchFamily="2" charset="0"/>
                <a:ea typeface="Comic Sans MS" charset="0"/>
                <a:cs typeface="Comic Sans MS" charset="0"/>
              </a:rPr>
              <a:t>amount of water that is mixed with each material/solid</a:t>
            </a:r>
            <a:r>
              <a:rPr lang="en-US" dirty="0" smtClean="0">
                <a:solidFill>
                  <a:schemeClr val="tx1"/>
                </a:solidFill>
                <a:latin typeface="SassoonCRInfant" panose="02010503020300020003" pitchFamily="2" charset="0"/>
                <a:ea typeface="Comic Sans MS" charset="0"/>
                <a:cs typeface="Comic Sans MS" charset="0"/>
              </a:rPr>
              <a:t> </a:t>
            </a:r>
            <a:endParaRPr lang="en-US" dirty="0" smtClean="0">
              <a:solidFill>
                <a:schemeClr val="tx1"/>
              </a:solidFill>
              <a:latin typeface="SassoonCRInfant" panose="02010503020300020003" pitchFamily="2" charset="0"/>
              <a:ea typeface="Comic Sans MS" charset="0"/>
              <a:cs typeface="Comic Sans MS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SassoonCRInfant" panose="02010503020300020003" pitchFamily="2" charset="0"/>
                <a:ea typeface="Comic Sans MS" charset="0"/>
                <a:cs typeface="Comic Sans MS" charset="0"/>
              </a:rPr>
              <a:t>the amount of </a:t>
            </a:r>
            <a:r>
              <a:rPr lang="en-US" dirty="0" smtClean="0">
                <a:solidFill>
                  <a:schemeClr val="tx1"/>
                </a:solidFill>
                <a:latin typeface="SassoonCRInfant" panose="02010503020300020003" pitchFamily="2" charset="0"/>
                <a:ea typeface="Comic Sans MS" charset="0"/>
                <a:cs typeface="Comic Sans MS" charset="0"/>
              </a:rPr>
              <a:t>material/solid put in the water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SassoonCRInfant" panose="02010503020300020003" pitchFamily="2" charset="0"/>
                <a:ea typeface="Comic Sans MS" charset="0"/>
                <a:cs typeface="Comic Sans MS" charset="0"/>
              </a:rPr>
              <a:t>the amount of time the material/solid is left in the water before an observation is made</a:t>
            </a:r>
            <a:endParaRPr lang="en-US" dirty="0" smtClean="0">
              <a:solidFill>
                <a:schemeClr val="tx1"/>
              </a:solidFill>
              <a:latin typeface="SassoonCRInfant" panose="02010503020300020003" pitchFamily="2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50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962" y="736907"/>
            <a:ext cx="11282516" cy="92685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SassoonCRInfant" panose="02010503020300020003" pitchFamily="2" charset="0"/>
                <a:ea typeface="Comic Sans MS" charset="0"/>
                <a:cs typeface="Comic Sans MS" charset="0"/>
              </a:rPr>
              <a:t>What do you think will happen when the material/solid is mixed with water?    </a:t>
            </a:r>
            <a:r>
              <a:rPr lang="en-US" b="1" dirty="0" smtClean="0">
                <a:solidFill>
                  <a:srgbClr val="00B0F0"/>
                </a:solidFill>
                <a:latin typeface="SassoonCRInfant" panose="02010503020300020003" pitchFamily="2" charset="0"/>
                <a:ea typeface="Comic Sans MS" charset="0"/>
                <a:cs typeface="Comic Sans MS" charset="0"/>
              </a:rPr>
              <a:t>Make </a:t>
            </a:r>
            <a:r>
              <a:rPr lang="en-US" b="1" dirty="0" smtClean="0">
                <a:solidFill>
                  <a:srgbClr val="00B0F0"/>
                </a:solidFill>
                <a:latin typeface="SassoonCRInfant" panose="02010503020300020003" pitchFamily="2" charset="0"/>
                <a:ea typeface="Comic Sans MS" charset="0"/>
                <a:cs typeface="Comic Sans MS" charset="0"/>
              </a:rPr>
              <a:t>a prediction</a:t>
            </a:r>
            <a:endParaRPr lang="en-US" b="1" dirty="0">
              <a:solidFill>
                <a:srgbClr val="00B0F0"/>
              </a:solidFill>
              <a:latin typeface="SassoonCRInfant" panose="02010503020300020003" pitchFamily="2" charset="0"/>
              <a:ea typeface="Comic Sans MS" charset="0"/>
              <a:cs typeface="Comic Sans MS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gray">
          <a:xfrm>
            <a:off x="511808" y="5185200"/>
            <a:ext cx="11124670" cy="926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>
              <a:solidFill>
                <a:schemeClr val="tx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gray">
          <a:xfrm>
            <a:off x="775174" y="3498938"/>
            <a:ext cx="10861304" cy="926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 smtClean="0">
              <a:solidFill>
                <a:schemeClr val="tx1"/>
              </a:solidFill>
              <a:latin typeface="SassoonCRInfant" panose="02010503020300020003" pitchFamily="2" charset="0"/>
              <a:ea typeface="Comic Sans MS" charset="0"/>
              <a:cs typeface="Comic Sans MS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SassoonCRInfant" panose="02010503020300020003" pitchFamily="2" charset="0"/>
                <a:ea typeface="Comic Sans MS" charset="0"/>
                <a:cs typeface="Comic Sans MS" charset="0"/>
              </a:rPr>
              <a:t>Before each material/solid is mixed with water, you will need to predict what you think will happen on the table: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SassoonCRInfant" panose="02010503020300020003" pitchFamily="2" charset="0"/>
                <a:ea typeface="Comic Sans MS" charset="0"/>
                <a:cs typeface="Comic Sans MS" charset="0"/>
              </a:rPr>
              <a:t>Will the material/solid dissolve?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SassoonCRInfant" panose="02010503020300020003" pitchFamily="2" charset="0"/>
                <a:ea typeface="Comic Sans MS" charset="0"/>
                <a:cs typeface="Comic Sans MS" charset="0"/>
              </a:rPr>
              <a:t>Will the material/solid still be seen in the water?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SassoonCRInfant" panose="02010503020300020003" pitchFamily="2" charset="0"/>
                <a:ea typeface="Comic Sans MS" charset="0"/>
                <a:cs typeface="Comic Sans MS" charset="0"/>
              </a:rPr>
              <a:t>Will there be some sort of change to form a new substance?</a:t>
            </a:r>
            <a:endParaRPr lang="en-US" dirty="0" smtClean="0">
              <a:solidFill>
                <a:schemeClr val="tx1"/>
              </a:solidFill>
              <a:latin typeface="SassoonCRInfant" panose="02010503020300020003" pitchFamily="2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521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1221" y="332007"/>
            <a:ext cx="4728386" cy="8100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  <a:latin typeface="SassoonCRInfant" panose="02010503020300020003" pitchFamily="2" charset="0"/>
                <a:ea typeface="Comic Sans MS" charset="0"/>
                <a:cs typeface="Comic Sans MS" charset="0"/>
              </a:rPr>
              <a:t>Investigation</a:t>
            </a:r>
            <a:endParaRPr lang="en-US" sz="5400" b="1" dirty="0">
              <a:solidFill>
                <a:srgbClr val="00B0F0"/>
              </a:solidFill>
              <a:latin typeface="SassoonCRInfant" panose="02010503020300020003" pitchFamily="2" charset="0"/>
              <a:ea typeface="Comic Sans MS" charset="0"/>
              <a:cs typeface="Comic Sans M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4028" y="1427400"/>
            <a:ext cx="746277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SassoonCRInfant" panose="02010503020300020003" pitchFamily="2" charset="0"/>
              </a:rPr>
              <a:t>You will need: </a:t>
            </a:r>
            <a:endParaRPr lang="en-GB" sz="2800" b="1" dirty="0" smtClean="0">
              <a:latin typeface="SassoonCRInfant" panose="020105030203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SassoonCRInfant" panose="02010503020300020003" pitchFamily="2" charset="0"/>
              </a:rPr>
              <a:t>the materials</a:t>
            </a:r>
            <a:r>
              <a:rPr lang="en-GB" sz="2800" dirty="0">
                <a:latin typeface="SassoonCRInfant" panose="02010503020300020003" pitchFamily="2" charset="0"/>
              </a:rPr>
              <a:t> </a:t>
            </a:r>
            <a:r>
              <a:rPr lang="en-GB" sz="2800" dirty="0" smtClean="0">
                <a:latin typeface="SassoonCRInfant" panose="02010503020300020003" pitchFamily="2" charset="0"/>
              </a:rPr>
              <a:t>– </a:t>
            </a:r>
            <a:r>
              <a:rPr lang="en-GB" sz="2800" dirty="0" smtClean="0">
                <a:latin typeface="SassoonCRInfant" panose="02010503020300020003" pitchFamily="2" charset="0"/>
              </a:rPr>
              <a:t>sugar, biscuits, salt, cooking oil, cocoa powder, flour, paracetamol, coffee</a:t>
            </a:r>
            <a:endParaRPr lang="en-GB" sz="2800" dirty="0" smtClean="0">
              <a:latin typeface="SassoonCRInfant" panose="020105030203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SassoonCRInfant" panose="02010503020300020003" pitchFamily="2" charset="0"/>
              </a:rPr>
              <a:t>a timer or stopwatch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SassoonCRInfant" panose="02010503020300020003" pitchFamily="2" charset="0"/>
              </a:rPr>
              <a:t>glasses for the water and materials</a:t>
            </a:r>
            <a:endParaRPr lang="en-GB" sz="2800" dirty="0" smtClean="0">
              <a:latin typeface="SassoonCRInfant" panose="02010503020300020003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SassoonCRInfant" panose="02010503020300020003" pitchFamily="2" charset="0"/>
              </a:rPr>
              <a:t>a </a:t>
            </a:r>
            <a:r>
              <a:rPr lang="en-GB" sz="2800" dirty="0" smtClean="0">
                <a:latin typeface="SassoonCRInfant" panose="02010503020300020003" pitchFamily="2" charset="0"/>
              </a:rPr>
              <a:t>teaspoon </a:t>
            </a: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741" t="12742" r="26645"/>
          <a:stretch/>
        </p:blipFill>
        <p:spPr>
          <a:xfrm>
            <a:off x="10074490" y="3914373"/>
            <a:ext cx="1774834" cy="25979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322" y="4795414"/>
            <a:ext cx="2138501" cy="17403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4452" t="7890" r="1677" b="6154"/>
          <a:stretch/>
        </p:blipFill>
        <p:spPr>
          <a:xfrm>
            <a:off x="2659593" y="4828772"/>
            <a:ext cx="2192626" cy="17069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028" y="4828773"/>
            <a:ext cx="2150462" cy="17069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0926" y="4767731"/>
            <a:ext cx="2158171" cy="17679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4490" y="763369"/>
            <a:ext cx="1810669" cy="25971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9216" y="2766228"/>
            <a:ext cx="2139881" cy="17679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0926" y="703683"/>
            <a:ext cx="2115495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27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427" y="184523"/>
            <a:ext cx="4728386" cy="81007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>
                <a:solidFill>
                  <a:srgbClr val="00B0F0"/>
                </a:solidFill>
                <a:latin typeface="SassoonCRInfant" panose="02010503020300020003" pitchFamily="2" charset="0"/>
                <a:ea typeface="Comic Sans MS" charset="0"/>
                <a:cs typeface="Comic Sans MS" charset="0"/>
              </a:rPr>
              <a:t>Investigation</a:t>
            </a:r>
            <a:endParaRPr lang="en-US" sz="5400" b="1" dirty="0">
              <a:solidFill>
                <a:srgbClr val="00B0F0"/>
              </a:solidFill>
              <a:latin typeface="SassoonCRInfant" panose="02010503020300020003" pitchFamily="2" charset="0"/>
              <a:ea typeface="Comic Sans MS" charset="0"/>
              <a:cs typeface="Comic Sans MS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741" t="12742" r="26645"/>
          <a:stretch/>
        </p:blipFill>
        <p:spPr>
          <a:xfrm>
            <a:off x="10074490" y="3914373"/>
            <a:ext cx="1774834" cy="25979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7322" y="4795414"/>
            <a:ext cx="2138501" cy="17403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4452" t="7890" r="1677" b="6154"/>
          <a:stretch/>
        </p:blipFill>
        <p:spPr>
          <a:xfrm>
            <a:off x="2659593" y="4828772"/>
            <a:ext cx="2192626" cy="170695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028" y="4828773"/>
            <a:ext cx="2150462" cy="170695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0926" y="4767731"/>
            <a:ext cx="2158171" cy="17679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4490" y="763369"/>
            <a:ext cx="1810669" cy="259712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79216" y="2766228"/>
            <a:ext cx="2139881" cy="176799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60926" y="703683"/>
            <a:ext cx="2115495" cy="176799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62726" y="858454"/>
            <a:ext cx="73243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SassoonCRInfant" panose="02010503020300020003" pitchFamily="2" charset="0"/>
              </a:rPr>
              <a:t>Suggested process: </a:t>
            </a:r>
            <a:endParaRPr lang="en-GB" sz="2800" b="1" dirty="0" smtClean="0">
              <a:latin typeface="SassoonCRInfant" panose="02010503020300020003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>
                <a:latin typeface="SassoonCRInfant" panose="02010503020300020003" pitchFamily="2" charset="0"/>
              </a:rPr>
              <a:t>Fill </a:t>
            </a:r>
            <a:r>
              <a:rPr lang="en-GB" sz="2800" dirty="0">
                <a:latin typeface="SassoonCRInfant" panose="02010503020300020003" pitchFamily="2" charset="0"/>
              </a:rPr>
              <a:t>beakers with a given amount of tap </a:t>
            </a:r>
            <a:r>
              <a:rPr lang="en-GB" sz="2800" dirty="0" smtClean="0">
                <a:latin typeface="SassoonCRInfant" panose="02010503020300020003" pitchFamily="2" charset="0"/>
              </a:rPr>
              <a:t>water. </a:t>
            </a:r>
            <a:endParaRPr lang="en-GB" sz="2800" dirty="0">
              <a:latin typeface="SassoonCRInfant" panose="02010503020300020003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>
                <a:latin typeface="SassoonCRInfant" panose="02010503020300020003" pitchFamily="2" charset="0"/>
              </a:rPr>
              <a:t>Put </a:t>
            </a:r>
            <a:r>
              <a:rPr lang="en-GB" sz="2800" dirty="0">
                <a:latin typeface="SassoonCRInfant" panose="02010503020300020003" pitchFamily="2" charset="0"/>
              </a:rPr>
              <a:t>a set amount of substance in (e.g. 1tsp, or 5g) and stir for 1 </a:t>
            </a:r>
            <a:r>
              <a:rPr lang="en-GB" sz="2800" dirty="0" smtClean="0">
                <a:latin typeface="SassoonCRInfant" panose="02010503020300020003" pitchFamily="2" charset="0"/>
              </a:rPr>
              <a:t>minute. </a:t>
            </a:r>
            <a:endParaRPr lang="en-GB" sz="2800" dirty="0">
              <a:latin typeface="SassoonCRInfant" panose="02010503020300020003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>
                <a:latin typeface="SassoonCRInfant" panose="02010503020300020003" pitchFamily="2" charset="0"/>
              </a:rPr>
              <a:t>Inspect </a:t>
            </a:r>
            <a:r>
              <a:rPr lang="en-GB" sz="2800" dirty="0">
                <a:latin typeface="SassoonCRInfant" panose="02010503020300020003" pitchFamily="2" charset="0"/>
              </a:rPr>
              <a:t>with a magnifying </a:t>
            </a:r>
            <a:r>
              <a:rPr lang="en-GB" sz="2800" dirty="0" smtClean="0">
                <a:latin typeface="SassoonCRInfant" panose="02010503020300020003" pitchFamily="2" charset="0"/>
              </a:rPr>
              <a:t>glass (if you have one). </a:t>
            </a:r>
            <a:endParaRPr lang="en-GB" sz="2800" dirty="0">
              <a:latin typeface="SassoonCRInfant" panose="02010503020300020003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>
                <a:latin typeface="SassoonCRInfant" panose="02010503020300020003" pitchFamily="2" charset="0"/>
              </a:rPr>
              <a:t>Leave </a:t>
            </a:r>
            <a:r>
              <a:rPr lang="en-GB" sz="2800" dirty="0">
                <a:latin typeface="SassoonCRInfant" panose="02010503020300020003" pitchFamily="2" charset="0"/>
              </a:rPr>
              <a:t>for 5 </a:t>
            </a:r>
            <a:r>
              <a:rPr lang="en-GB" sz="2800" dirty="0" smtClean="0">
                <a:latin typeface="SassoonCRInfant" panose="02010503020300020003" pitchFamily="2" charset="0"/>
              </a:rPr>
              <a:t>minutes </a:t>
            </a:r>
            <a:r>
              <a:rPr lang="en-GB" sz="2800" dirty="0">
                <a:latin typeface="SassoonCRInfant" panose="02010503020300020003" pitchFamily="2" charset="0"/>
              </a:rPr>
              <a:t>to see if any sediment settles on the </a:t>
            </a:r>
            <a:r>
              <a:rPr lang="en-GB" sz="2800" dirty="0" smtClean="0">
                <a:latin typeface="SassoonCRInfant" panose="02010503020300020003" pitchFamily="2" charset="0"/>
              </a:rPr>
              <a:t>bottom. </a:t>
            </a:r>
            <a:endParaRPr lang="en-GB" sz="2800" dirty="0">
              <a:latin typeface="SassoonCRInfant" panose="02010503020300020003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>
                <a:latin typeface="SassoonCRInfant" panose="02010503020300020003" pitchFamily="2" charset="0"/>
              </a:rPr>
              <a:t>Classify </a:t>
            </a:r>
            <a:r>
              <a:rPr lang="en-GB" sz="2800" dirty="0">
                <a:latin typeface="SassoonCRInfant" panose="02010503020300020003" pitchFamily="2" charset="0"/>
              </a:rPr>
              <a:t>as soluble or </a:t>
            </a:r>
            <a:r>
              <a:rPr lang="en-GB" sz="2800" dirty="0" smtClean="0">
                <a:latin typeface="SassoonCRInfant" panose="02010503020300020003" pitchFamily="2" charset="0"/>
              </a:rPr>
              <a:t>not.</a:t>
            </a:r>
            <a:endParaRPr lang="en-GB" sz="2800" dirty="0">
              <a:latin typeface="SassoonCRInfant" panose="020105030203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30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5766" y="272347"/>
            <a:ext cx="3682517" cy="926850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00B0F0"/>
                </a:solidFill>
                <a:latin typeface="SassoonCRInfant" panose="02010503020300020003" pitchFamily="2" charset="0"/>
                <a:ea typeface="Comic Sans MS" charset="0"/>
                <a:cs typeface="Comic Sans MS" charset="0"/>
              </a:rPr>
              <a:t>Results</a:t>
            </a:r>
            <a:endParaRPr lang="en-US" sz="6000" b="1" dirty="0">
              <a:solidFill>
                <a:srgbClr val="00B0F0"/>
              </a:solidFill>
              <a:latin typeface="SassoonCRInfant" panose="02010503020300020003" pitchFamily="2" charset="0"/>
              <a:ea typeface="Comic Sans MS" charset="0"/>
              <a:cs typeface="Comic Sans MS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1472" y="6119869"/>
            <a:ext cx="7934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SassoonCRInfant" panose="02010503020300020003" pitchFamily="2" charset="0"/>
              </a:rPr>
              <a:t>Record</a:t>
            </a:r>
            <a:r>
              <a:rPr lang="en-GB" sz="3200" dirty="0" smtClean="0">
                <a:latin typeface="SassoonCRInfant" panose="02010503020300020003" pitchFamily="2" charset="0"/>
              </a:rPr>
              <a:t> your results in the grid on your sheet.</a:t>
            </a:r>
            <a:endParaRPr lang="en-GB" sz="3200" dirty="0">
              <a:latin typeface="SassoonCRInfant" panose="02010503020300020003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268038"/>
              </p:ext>
            </p:extLst>
          </p:nvPr>
        </p:nvGraphicFramePr>
        <p:xfrm>
          <a:off x="1185104" y="1091382"/>
          <a:ext cx="9301000" cy="50423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69521">
                  <a:extLst>
                    <a:ext uri="{9D8B030D-6E8A-4147-A177-3AD203B41FA5}">
                      <a16:colId xmlns:a16="http://schemas.microsoft.com/office/drawing/2014/main" val="51142430"/>
                    </a:ext>
                  </a:extLst>
                </a:gridCol>
                <a:gridCol w="1635148">
                  <a:extLst>
                    <a:ext uri="{9D8B030D-6E8A-4147-A177-3AD203B41FA5}">
                      <a16:colId xmlns:a16="http://schemas.microsoft.com/office/drawing/2014/main" val="3885997848"/>
                    </a:ext>
                  </a:extLst>
                </a:gridCol>
                <a:gridCol w="811715">
                  <a:extLst>
                    <a:ext uri="{9D8B030D-6E8A-4147-A177-3AD203B41FA5}">
                      <a16:colId xmlns:a16="http://schemas.microsoft.com/office/drawing/2014/main" val="23044172"/>
                    </a:ext>
                  </a:extLst>
                </a:gridCol>
                <a:gridCol w="812496">
                  <a:extLst>
                    <a:ext uri="{9D8B030D-6E8A-4147-A177-3AD203B41FA5}">
                      <a16:colId xmlns:a16="http://schemas.microsoft.com/office/drawing/2014/main" val="1533151295"/>
                    </a:ext>
                  </a:extLst>
                </a:gridCol>
                <a:gridCol w="1091076">
                  <a:extLst>
                    <a:ext uri="{9D8B030D-6E8A-4147-A177-3AD203B41FA5}">
                      <a16:colId xmlns:a16="http://schemas.microsoft.com/office/drawing/2014/main" val="3234169587"/>
                    </a:ext>
                  </a:extLst>
                </a:gridCol>
                <a:gridCol w="3181044">
                  <a:extLst>
                    <a:ext uri="{9D8B030D-6E8A-4147-A177-3AD203B41FA5}">
                      <a16:colId xmlns:a16="http://schemas.microsoft.com/office/drawing/2014/main" val="780179391"/>
                    </a:ext>
                  </a:extLst>
                </a:gridCol>
              </a:tblGrid>
              <a:tr h="45823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dirty="0">
                          <a:effectLst/>
                          <a:latin typeface="SassoonCRInfant" panose="02010503020300020003" pitchFamily="2" charset="0"/>
                        </a:rPr>
                        <a:t>Material/ solid</a:t>
                      </a:r>
                      <a:endParaRPr lang="en-GB" sz="1600" b="1" dirty="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b="1" dirty="0">
                          <a:effectLst/>
                          <a:latin typeface="SassoonCRInfant" panose="02010503020300020003" pitchFamily="2" charset="0"/>
                        </a:rPr>
                        <a:t>Prediction</a:t>
                      </a:r>
                      <a:endParaRPr lang="en-GB" sz="1600" b="1" dirty="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800" b="1" dirty="0">
                          <a:effectLst/>
                          <a:latin typeface="SassoonCRInfant" panose="02010503020300020003" pitchFamily="2" charset="0"/>
                        </a:rPr>
                        <a:t>Results</a:t>
                      </a:r>
                      <a:endParaRPr lang="en-GB" sz="1600" b="1" dirty="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5678635"/>
                  </a:ext>
                </a:extLst>
              </a:tr>
              <a:tr h="10080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b="1" dirty="0">
                          <a:effectLst/>
                          <a:latin typeface="SassoonCRInfant" panose="02010503020300020003" pitchFamily="2" charset="0"/>
                        </a:rPr>
                        <a:t>Dissolved</a:t>
                      </a:r>
                      <a:endParaRPr lang="en-GB" sz="2000" b="1" dirty="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SassoonCRInfant" panose="02010503020300020003" pitchFamily="2" charset="0"/>
                        </a:rPr>
                        <a:t>Did not dissolve</a:t>
                      </a:r>
                      <a:endParaRPr lang="en-GB" sz="1800" b="1" dirty="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SassoonCRInfant" panose="02010503020300020003" pitchFamily="2" charset="0"/>
                        </a:rPr>
                        <a:t>Reacted with water to form new substance</a:t>
                      </a:r>
                      <a:endParaRPr lang="en-GB" sz="2800" b="1" dirty="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SassoonCRInfant" panose="02010503020300020003" pitchFamily="2" charset="0"/>
                        </a:rPr>
                        <a:t>Observations/</a:t>
                      </a:r>
                      <a:endParaRPr lang="en-GB" sz="1800" b="1" dirty="0">
                        <a:effectLst/>
                        <a:latin typeface="SassoonCRInfant" panose="02010503020300020003" pitchFamily="2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SassoonCRInfant" panose="02010503020300020003" pitchFamily="2" charset="0"/>
                        </a:rPr>
                        <a:t>explanation</a:t>
                      </a:r>
                      <a:endParaRPr lang="en-GB" sz="1800" b="1" dirty="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8843404"/>
                  </a:ext>
                </a:extLst>
              </a:tr>
              <a:tr h="4458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 panose="02010503020300020003" pitchFamily="2" charset="0"/>
                        </a:rPr>
                        <a:t>Flour</a:t>
                      </a:r>
                      <a:endParaRPr lang="en-GB" sz="110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 dirty="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192526"/>
                  </a:ext>
                </a:extLst>
              </a:tr>
              <a:tr h="371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SassoonCRInfant" panose="02010503020300020003" pitchFamily="2" charset="0"/>
                        </a:rPr>
                        <a:t>Crushed biscuits</a:t>
                      </a:r>
                      <a:endParaRPr lang="en-GB" sz="110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 dirty="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59497089"/>
                  </a:ext>
                </a:extLst>
              </a:tr>
              <a:tr h="396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  <a:latin typeface="SassoonCRInfant" panose="02010503020300020003" pitchFamily="2" charset="0"/>
                        </a:rPr>
                        <a:t>Cocoa powder</a:t>
                      </a:r>
                      <a:endParaRPr lang="en-GB" sz="110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 dirty="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07745315"/>
                  </a:ext>
                </a:extLst>
              </a:tr>
              <a:tr h="4458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 panose="02010503020300020003" pitchFamily="2" charset="0"/>
                        </a:rPr>
                        <a:t>Salt</a:t>
                      </a:r>
                      <a:endParaRPr lang="en-GB" sz="110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 dirty="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6349812"/>
                  </a:ext>
                </a:extLst>
              </a:tr>
              <a:tr h="4458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 panose="02010503020300020003" pitchFamily="2" charset="0"/>
                        </a:rPr>
                        <a:t>Sugar</a:t>
                      </a:r>
                      <a:endParaRPr lang="en-GB" sz="110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 dirty="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 dirty="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53977003"/>
                  </a:ext>
                </a:extLst>
              </a:tr>
              <a:tr h="4458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SassoonCRInfant" panose="02010503020300020003" pitchFamily="2" charset="0"/>
                        </a:rPr>
                        <a:t>Paracetamol</a:t>
                      </a:r>
                      <a:endParaRPr lang="en-GB" sz="110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 dirty="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 dirty="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 dirty="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 dirty="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46541604"/>
                  </a:ext>
                </a:extLst>
              </a:tr>
              <a:tr h="4458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</a:rPr>
                        <a:t>Coffee</a:t>
                      </a:r>
                      <a:endParaRPr lang="en-GB" sz="1100" dirty="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 dirty="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 dirty="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 dirty="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 dirty="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52550466"/>
                  </a:ext>
                </a:extLst>
              </a:tr>
              <a:tr h="4458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SassoonCRInfant" panose="02010503020300020003" pitchFamily="2" charset="0"/>
                        </a:rPr>
                        <a:t>Cooking oil</a:t>
                      </a:r>
                      <a:endParaRPr lang="en-GB" sz="1100" dirty="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 dirty="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 dirty="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 dirty="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SassoonCRInfant" panose="02010503020300020003" pitchFamily="2" charset="0"/>
                        </a:rPr>
                        <a:t> </a:t>
                      </a:r>
                      <a:endParaRPr lang="en-GB" sz="1100" dirty="0">
                        <a:effectLst/>
                        <a:latin typeface="SassoonCRInfant" panose="02010503020300020003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2042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79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</TotalTime>
  <Words>518</Words>
  <Application>Microsoft Office PowerPoint</Application>
  <PresentationFormat>Widescreen</PresentationFormat>
  <Paragraphs>111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SassoonCRInfant</vt:lpstr>
      <vt:lpstr>Times New Roman</vt:lpstr>
      <vt:lpstr>Office Theme</vt:lpstr>
      <vt:lpstr>Soluble Solutions Investigation</vt:lpstr>
      <vt:lpstr>Solutions – What are these?</vt:lpstr>
      <vt:lpstr>What investigation could you carry out to test solubility?</vt:lpstr>
      <vt:lpstr>What will your investigation measure or observe? Dependent Variable</vt:lpstr>
      <vt:lpstr>What will you ensure stays the same during the tests?  How will it be a fair test?  Controlled variable</vt:lpstr>
      <vt:lpstr>What do you think will happen when the material/solid is mixed with water?    Make a prediction</vt:lpstr>
      <vt:lpstr>Investigation</vt:lpstr>
      <vt:lpstr>Investigation</vt:lpstr>
      <vt:lpstr>Results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Galileo Experiment</dc:title>
  <dc:creator>Calum Miles</dc:creator>
  <cp:lastModifiedBy>Ali Robinson</cp:lastModifiedBy>
  <cp:revision>68</cp:revision>
  <cp:lastPrinted>2015-10-18T14:26:22Z</cp:lastPrinted>
  <dcterms:created xsi:type="dcterms:W3CDTF">2015-10-18T11:32:15Z</dcterms:created>
  <dcterms:modified xsi:type="dcterms:W3CDTF">2021-02-21T13:05:44Z</dcterms:modified>
</cp:coreProperties>
</file>