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5" r:id="rId2"/>
    <p:sldId id="266" r:id="rId3"/>
    <p:sldId id="267" r:id="rId4"/>
    <p:sldId id="345" r:id="rId5"/>
    <p:sldId id="269" r:id="rId6"/>
    <p:sldId id="272" r:id="rId7"/>
    <p:sldId id="274" r:id="rId8"/>
    <p:sldId id="275" r:id="rId9"/>
    <p:sldId id="260" r:id="rId10"/>
    <p:sldId id="259" r:id="rId11"/>
    <p:sldId id="344" r:id="rId12"/>
    <p:sldId id="279" r:id="rId13"/>
    <p:sldId id="276" r:id="rId14"/>
    <p:sldId id="278" r:id="rId15"/>
    <p:sldId id="277" r:id="rId16"/>
    <p:sldId id="257" r:id="rId17"/>
    <p:sldId id="280" r:id="rId18"/>
    <p:sldId id="281" r:id="rId19"/>
    <p:sldId id="263" r:id="rId20"/>
  </p:sldIdLst>
  <p:sldSz cx="12192000" cy="6858000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stair Coe" initials="AC" lastIdx="2" clrIdx="0">
    <p:extLst>
      <p:ext uri="{19B8F6BF-5375-455C-9EA6-DF929625EA0E}">
        <p15:presenceInfo xmlns:p15="http://schemas.microsoft.com/office/powerpoint/2012/main" userId="S-1-5-21-3443660711-4076762891-3855977816-30517" providerId="AD"/>
      </p:ext>
    </p:extLst>
  </p:cmAuthor>
  <p:cmAuthor id="2" name="Mark Harris" initials="MH" lastIdx="16" clrIdx="1">
    <p:extLst>
      <p:ext uri="{19B8F6BF-5375-455C-9EA6-DF929625EA0E}">
        <p15:presenceInfo xmlns:p15="http://schemas.microsoft.com/office/powerpoint/2012/main" userId="S::Mark.Harris@Risingstars-uk.com::f0f8f2da-5df8-43d0-9788-e19efce19b6d" providerId="AD"/>
      </p:ext>
    </p:extLst>
  </p:cmAuthor>
  <p:cmAuthor id="3" name="Chris Clark" initials="CC" lastIdx="1" clrIdx="2">
    <p:extLst>
      <p:ext uri="{19B8F6BF-5375-455C-9EA6-DF929625EA0E}">
        <p15:presenceInfo xmlns:p15="http://schemas.microsoft.com/office/powerpoint/2012/main" userId="39e82203c196b241" providerId="Windows Live"/>
      </p:ext>
    </p:extLst>
  </p:cmAuthor>
  <p:cmAuthor id="4" name="Mark Harris" initials="MH [2]" lastIdx="2" clrIdx="3">
    <p:extLst>
      <p:ext uri="{19B8F6BF-5375-455C-9EA6-DF929625EA0E}">
        <p15:presenceInfo xmlns:p15="http://schemas.microsoft.com/office/powerpoint/2012/main" userId="Mark Harr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B89B"/>
    <a:srgbClr val="E8FFF9"/>
    <a:srgbClr val="CEECE6"/>
    <a:srgbClr val="C0DCDC"/>
    <a:srgbClr val="CDFFF9"/>
    <a:srgbClr val="2DA1B6"/>
    <a:srgbClr val="E6662C"/>
    <a:srgbClr val="52B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0" autoAdjust="0"/>
    <p:restoredTop sz="88221" autoAdjust="0"/>
  </p:normalViewPr>
  <p:slideViewPr>
    <p:cSldViewPr snapToGrid="0">
      <p:cViewPr varScale="1">
        <p:scale>
          <a:sx n="100" d="100"/>
          <a:sy n="100" d="100"/>
        </p:scale>
        <p:origin x="108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y Windmill" userId="21b1b15a69b2e7df" providerId="LiveId" clId="{9665F5AF-C590-43AD-A948-F808FA055B70}"/>
    <pc:docChg chg="delSld">
      <pc:chgData name="Wendy Windmill" userId="21b1b15a69b2e7df" providerId="LiveId" clId="{9665F5AF-C590-43AD-A948-F808FA055B70}" dt="2021-02-15T15:44:48.384" v="0" actId="2696"/>
      <pc:docMkLst>
        <pc:docMk/>
      </pc:docMkLst>
      <pc:sldChg chg="del">
        <pc:chgData name="Wendy Windmill" userId="21b1b15a69b2e7df" providerId="LiveId" clId="{9665F5AF-C590-43AD-A948-F808FA055B70}" dt="2021-02-15T15:44:48.384" v="0" actId="2696"/>
        <pc:sldMkLst>
          <pc:docMk/>
          <pc:sldMk cId="995491499" sldId="2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99E5D-97DA-6E4F-B87C-CF2E8D237263}" type="datetime1">
              <a:rPr lang="en-GB" smtClean="0"/>
              <a:t>15/02/2021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82E19-35AC-9F4D-ABD5-6666FED92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82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C2D03-5CA3-2348-A7E4-EFFF42EA6170}" type="datetime1">
              <a:rPr lang="en-GB" smtClean="0"/>
              <a:t>15/02/2021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C3725-F852-974E-91A9-1CB0B86E8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74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88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86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31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56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C3725-F852-974E-91A9-1CB0B86E8D1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02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846D8-C5C6-4A13-AE29-B80A737EF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7F761-3BA8-4D5F-8574-AD3342FC1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D30B-4D65-4F60-8AA4-9EBEF65072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7A614-3AD6-411C-B881-F5834AEBE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9EA3B-7B9D-46D8-918D-41C54DEE3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09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A8F1A-CA62-4B05-8EB4-34E157C9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AE7CB-932B-43E7-8119-6661E0070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9E919-D58D-4D14-81FB-FF0284AD59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26958-F583-45FE-845D-91ECC4E97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CECA-DD75-40D2-B148-D3665B7E1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99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B272E-7FC7-4170-B3B3-BC0FA62F9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21664B-CC2F-4DAC-AFB1-9D47467B2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811D3-89B4-4C19-A37D-BF590B7507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D20A7-5CF0-4ECD-B0B3-23350BD6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E8E71-804F-4230-85AE-1742359D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19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6F9AC-D988-48E0-BFEA-5069CF82B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B72E2-0242-486C-A3B1-19E5A8328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3DA8E-1BED-4DA9-9092-C4AB5A1F42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E9074-953D-4804-AE8F-5CA65A0B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18608-1B70-46DC-BAC8-B707AEAC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14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B0EC-2876-49D6-9F45-860541DAE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1846D-0D35-42FF-8C33-99A247BB1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8BCDE-B47E-4B5F-AA35-AF9337A016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B6B1E-F46A-4D6B-9761-66057CDB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AEBC5-1F65-48EE-8CCE-B8F51F4D5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64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B2BF-B115-45C2-93E4-A022633C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59A96-0EB9-4F17-971C-F602C5EE5F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35BD44-F070-4D77-BFF0-14EDDAFB7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9131B-200E-44A7-91E7-ED74FAA2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E99AC-0BCE-459D-AE2F-3D9BE418D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9A5517-4546-4E68-8D58-4694C2A1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37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2D3E3-7AB9-4A43-AC25-AC177CC14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7693C-9773-47CE-BB68-55F7E6C4D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E316C8-ACC9-42DA-9020-939A64BCD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7DCF80-3EA7-457C-A769-7B509439E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527B1E-1E64-4C27-AC7B-B7DBAF83C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4AC7F4-2B98-47A1-82DB-E15F5CFF5B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B3096-9B21-46C1-A450-3227769B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ED8E9-E171-4BF9-A620-A73E0193D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83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725D7-C0E5-4D90-962B-4EB5E729C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EB2A0F-16E9-4DA1-A30A-83BA047A72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A9214E-F35C-451E-ADAD-1CA6B2049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1C9116-99ED-4235-BCA8-3827EC96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86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AAC07E-9504-45D3-9E95-114A3581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F6EA0C-E552-4E59-A254-0D943825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9953D-7301-4005-9622-71D68CBEE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856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732D-C435-415E-A4C7-4681F7DB1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6F0B1-6DA0-441C-A8EB-78C5F389F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A050C-BECA-4C02-94C9-0DF7A8C17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C08E2-25BD-4999-9782-FD630D1F46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7E45B-8358-47A8-9F0F-C50A3EBA1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065F6-4D96-4E39-BBE4-35E1999F7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13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F1E3E-5B98-4ED6-B0AF-3674B91AB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00043-F8CA-4ED1-AA43-DEBAEB223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5E038-4CD4-4867-AA06-CDE99B772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32B52-C507-4F02-952C-5841E803D5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Xxxxxxxxxxxxxxxxxxxxxxxxxx © 2019 Rising Stars UK Ltd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C1EC75-6A9B-4EDA-8F87-49670474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380CC-0B4B-466E-9DCF-12CCF168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4E0752-690B-4CFA-81A5-06F8EE60AD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62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pp h s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117" y="0"/>
            <a:ext cx="536316" cy="6858000"/>
          </a:xfrm>
          <a:prstGeom prst="rect">
            <a:avLst/>
          </a:prstGeom>
        </p:spPr>
      </p:pic>
      <p:pic>
        <p:nvPicPr>
          <p:cNvPr id="14" name="Picture 13" descr="pp h b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78" y="6089586"/>
            <a:ext cx="11185321" cy="768414"/>
          </a:xfrm>
          <a:prstGeom prst="rect">
            <a:avLst/>
          </a:prstGeom>
        </p:spPr>
      </p:pic>
      <p:sp>
        <p:nvSpPr>
          <p:cNvPr id="16" name="Title Placeholder 1">
            <a:extLst>
              <a:ext uri="{FF2B5EF4-FFF2-40B4-BE49-F238E27FC236}">
                <a16:creationId xmlns:a16="http://schemas.microsoft.com/office/drawing/2014/main" id="{45995934-E12E-4E2C-8212-17D304450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6750"/>
            <a:ext cx="10515600" cy="1023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42FFE872-16C5-4C9D-B8DC-091AF9FC9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7F928B9C-CAE1-46DE-9F7E-E7293751E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7201" y="6356350"/>
            <a:ext cx="4199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i="1" dirty="0"/>
              <a:t>Rising Stars History Year X © 2019 Rising Stars UK Ltd</a:t>
            </a:r>
            <a:endParaRPr lang="en-US" dirty="0"/>
          </a:p>
        </p:txBody>
      </p:sp>
      <p:pic>
        <p:nvPicPr>
          <p:cNvPr id="22" name="Picture 21" descr="powerpoint circle history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5181" y="616919"/>
            <a:ext cx="669003" cy="669003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11431870" y="720588"/>
            <a:ext cx="5556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22D8B0F9-BA41-7847-8204-5AFBD99AC58F}" type="slidenum">
              <a:rPr lang="en-US" sz="2400" smtClean="0">
                <a:solidFill>
                  <a:schemeClr val="bg1"/>
                </a:solidFill>
              </a:rPr>
              <a:pPr algn="ctr"/>
              <a:t>‹#›</a:t>
            </a:fld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24" name="Picture 23" descr="pp h s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6316" cy="6858000"/>
          </a:xfrm>
          <a:prstGeom prst="rect">
            <a:avLst/>
          </a:prstGeom>
        </p:spPr>
      </p:pic>
      <p:pic>
        <p:nvPicPr>
          <p:cNvPr id="25" name="Picture 24" descr="pp h t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84" y="0"/>
            <a:ext cx="11174447" cy="51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9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1255889" y="1184087"/>
            <a:ext cx="9680222" cy="4025370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4400" b="1" dirty="0">
                <a:solidFill>
                  <a:srgbClr val="1C9C76"/>
                </a:solidFill>
              </a:rPr>
              <a:t>Week 1</a:t>
            </a:r>
          </a:p>
          <a:p>
            <a:pPr algn="ctr">
              <a:spcAft>
                <a:spcPts val="1000"/>
              </a:spcAft>
            </a:pPr>
            <a:r>
              <a:rPr lang="en-US" sz="5400" b="1" dirty="0">
                <a:solidFill>
                  <a:schemeClr val="tx1"/>
                </a:solidFill>
              </a:rPr>
              <a:t>What can we learn about the Ancient Maya from the lives of the Maya today?</a:t>
            </a:r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6C9D56B8-BFB2-41FF-8FE3-273FAB3418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74355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318B466-BDC8-49A9-A439-2534EDF414E3}"/>
              </a:ext>
            </a:extLst>
          </p:cNvPr>
          <p:cNvSpPr txBox="1">
            <a:spLocks/>
          </p:cNvSpPr>
          <p:nvPr/>
        </p:nvSpPr>
        <p:spPr>
          <a:xfrm>
            <a:off x="757411" y="936268"/>
            <a:ext cx="1051560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rgbClr val="2EB89B"/>
                </a:solidFill>
              </a:rPr>
              <a:t>Where does this fit in with </a:t>
            </a:r>
            <a:br>
              <a:rPr lang="en-GB" sz="4000" b="1" dirty="0">
                <a:solidFill>
                  <a:srgbClr val="2EB89B"/>
                </a:solidFill>
              </a:rPr>
            </a:br>
            <a:r>
              <a:rPr lang="en-GB" sz="4000" b="1" dirty="0">
                <a:solidFill>
                  <a:srgbClr val="2EB89B"/>
                </a:solidFill>
              </a:rPr>
              <a:t>what we’ve already studied?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51939B-7E13-4F25-BF2F-0B57F4498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583581"/>
              </p:ext>
            </p:extLst>
          </p:nvPr>
        </p:nvGraphicFramePr>
        <p:xfrm>
          <a:off x="2949671" y="3175976"/>
          <a:ext cx="812799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3252797771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20524202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748879013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529743166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02373342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11973981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012451321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3680383508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32495765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3595303146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3481908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3000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2500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2000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1500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1000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500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500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1000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1500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2000</a:t>
                      </a:r>
                    </a:p>
                  </a:txBody>
                  <a:tcPr>
                    <a:solidFill>
                      <a:srgbClr val="CD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6553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665033A-EF14-43B2-BF5D-FEE7886AA024}"/>
              </a:ext>
            </a:extLst>
          </p:cNvPr>
          <p:cNvSpPr/>
          <p:nvPr/>
        </p:nvSpPr>
        <p:spPr>
          <a:xfrm>
            <a:off x="1270598" y="3731183"/>
            <a:ext cx="6256422" cy="192505"/>
          </a:xfrm>
          <a:prstGeom prst="rect">
            <a:avLst/>
          </a:prstGeom>
          <a:solidFill>
            <a:srgbClr val="E6662C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0AABD0-AEBD-4358-AD1A-91419732ECD4}"/>
              </a:ext>
            </a:extLst>
          </p:cNvPr>
          <p:cNvSpPr/>
          <p:nvPr/>
        </p:nvSpPr>
        <p:spPr>
          <a:xfrm>
            <a:off x="6789083" y="4011802"/>
            <a:ext cx="1187116" cy="192505"/>
          </a:xfrm>
          <a:prstGeom prst="rect">
            <a:avLst/>
          </a:prstGeom>
          <a:solidFill>
            <a:srgbClr val="2DA1B6"/>
          </a:solidFill>
          <a:ln>
            <a:solidFill>
              <a:srgbClr val="2DA1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EB89B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231CFB-DE35-4566-B340-B8BE7E0E92D2}"/>
              </a:ext>
            </a:extLst>
          </p:cNvPr>
          <p:cNvSpPr txBox="1"/>
          <p:nvPr/>
        </p:nvSpPr>
        <p:spPr>
          <a:xfrm>
            <a:off x="8574633" y="4721403"/>
            <a:ext cx="2338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Key:</a:t>
            </a:r>
          </a:p>
          <a:p>
            <a:r>
              <a:rPr lang="en-GB" dirty="0"/>
              <a:t>Stone Age to Iron Age</a:t>
            </a:r>
          </a:p>
          <a:p>
            <a:r>
              <a:rPr lang="en-GB" dirty="0"/>
              <a:t>The Romans</a:t>
            </a:r>
          </a:p>
          <a:p>
            <a:r>
              <a:rPr lang="en-GB" dirty="0"/>
              <a:t>The Maya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CD5B03-5CD6-40DF-A498-9814DFA30F37}"/>
              </a:ext>
            </a:extLst>
          </p:cNvPr>
          <p:cNvSpPr/>
          <p:nvPr/>
        </p:nvSpPr>
        <p:spPr>
          <a:xfrm>
            <a:off x="10784365" y="5039919"/>
            <a:ext cx="256674" cy="243529"/>
          </a:xfrm>
          <a:prstGeom prst="rect">
            <a:avLst/>
          </a:prstGeom>
          <a:solidFill>
            <a:srgbClr val="E66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70A7CF-7DC7-4E4E-9EAC-658E011324DD}"/>
              </a:ext>
            </a:extLst>
          </p:cNvPr>
          <p:cNvSpPr/>
          <p:nvPr/>
        </p:nvSpPr>
        <p:spPr>
          <a:xfrm>
            <a:off x="10784365" y="5310621"/>
            <a:ext cx="256674" cy="243529"/>
          </a:xfrm>
          <a:prstGeom prst="rect">
            <a:avLst/>
          </a:prstGeom>
          <a:solidFill>
            <a:srgbClr val="2DA1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EB89B"/>
              </a:solidFill>
            </a:endParaRP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F746762F-66A6-4E31-9771-4406892C05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7A90CDE-3D6D-4022-89DE-AB83B78A138B}"/>
              </a:ext>
            </a:extLst>
          </p:cNvPr>
          <p:cNvCxnSpPr>
            <a:cxnSpLocks/>
          </p:cNvCxnSpPr>
          <p:nvPr/>
        </p:nvCxnSpPr>
        <p:spPr>
          <a:xfrm flipH="1">
            <a:off x="1389373" y="3175976"/>
            <a:ext cx="10075927" cy="0"/>
          </a:xfrm>
          <a:prstGeom prst="straightConnector1">
            <a:avLst/>
          </a:prstGeom>
          <a:ln w="57150">
            <a:solidFill>
              <a:srgbClr val="2EB89B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9">
            <a:extLst>
              <a:ext uri="{FF2B5EF4-FFF2-40B4-BE49-F238E27FC236}">
                <a16:creationId xmlns:a16="http://schemas.microsoft.com/office/drawing/2014/main" id="{22012F5B-E798-4D7F-87A1-1E744FC85A01}"/>
              </a:ext>
            </a:extLst>
          </p:cNvPr>
          <p:cNvSpPr txBox="1"/>
          <p:nvPr/>
        </p:nvSpPr>
        <p:spPr>
          <a:xfrm>
            <a:off x="8588637" y="2468389"/>
            <a:ext cx="1155031" cy="523220"/>
          </a:xfrm>
          <a:prstGeom prst="rect">
            <a:avLst/>
          </a:prstGeom>
          <a:solidFill>
            <a:srgbClr val="FEEFDC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AD</a:t>
            </a: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8C54F23E-AA40-425D-BFB4-BB99384176BE}"/>
              </a:ext>
            </a:extLst>
          </p:cNvPr>
          <p:cNvSpPr txBox="1"/>
          <p:nvPr/>
        </p:nvSpPr>
        <p:spPr>
          <a:xfrm>
            <a:off x="5194795" y="2440139"/>
            <a:ext cx="1147948" cy="523220"/>
          </a:xfrm>
          <a:prstGeom prst="rect">
            <a:avLst/>
          </a:prstGeom>
          <a:solidFill>
            <a:srgbClr val="FEEFDC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BC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A68C71-11CE-42E2-99F5-417CB57AD45A}"/>
              </a:ext>
            </a:extLst>
          </p:cNvPr>
          <p:cNvSpPr/>
          <p:nvPr/>
        </p:nvSpPr>
        <p:spPr>
          <a:xfrm>
            <a:off x="10784365" y="5570025"/>
            <a:ext cx="256674" cy="24352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EB89B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71588A-FE7E-4439-9C03-2D6358ECC3BC}"/>
              </a:ext>
            </a:extLst>
          </p:cNvPr>
          <p:cNvSpPr/>
          <p:nvPr/>
        </p:nvSpPr>
        <p:spPr>
          <a:xfrm>
            <a:off x="5003726" y="4297145"/>
            <a:ext cx="4162426" cy="1900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2EB8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78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F746762F-66A6-4E31-9771-4406892C05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4DEE63-0D51-4DE2-8F5C-BC0DE4D420B5}"/>
              </a:ext>
            </a:extLst>
          </p:cNvPr>
          <p:cNvSpPr/>
          <p:nvPr/>
        </p:nvSpPr>
        <p:spPr>
          <a:xfrm>
            <a:off x="2297879" y="2142154"/>
            <a:ext cx="8249252" cy="2573691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GB" sz="4000" b="1" dirty="0">
                <a:solidFill>
                  <a:schemeClr val="tx1"/>
                </a:solidFill>
              </a:rPr>
              <a:t>What do we want to know about the Maya today to help us answer our key question?</a:t>
            </a:r>
          </a:p>
        </p:txBody>
      </p:sp>
    </p:spTree>
    <p:extLst>
      <p:ext uri="{BB962C8B-B14F-4D97-AF65-F5344CB8AC3E}">
        <p14:creationId xmlns:p14="http://schemas.microsoft.com/office/powerpoint/2010/main" val="465213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1953539" y="379426"/>
            <a:ext cx="8315658" cy="1342584"/>
          </a:xfrm>
          <a:prstGeom prst="rect">
            <a:avLst/>
          </a:prstGeom>
          <a:noFill/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US" sz="4000" b="1" dirty="0">
                <a:solidFill>
                  <a:srgbClr val="2EB89B"/>
                </a:solidFill>
                <a:latin typeface="+mj-lt"/>
              </a:rPr>
              <a:t>Maya people in the modern day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64C37F-A1C7-4A6E-9F3F-AA0162B73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7820" y="1402532"/>
            <a:ext cx="5996358" cy="408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2EDAFE23-FE4A-4A39-A918-75A86E78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00CEE5-BE1D-44EB-A380-00A70B4CF007}"/>
              </a:ext>
            </a:extLst>
          </p:cNvPr>
          <p:cNvSpPr txBox="1"/>
          <p:nvPr/>
        </p:nvSpPr>
        <p:spPr>
          <a:xfrm>
            <a:off x="573522" y="5492305"/>
            <a:ext cx="110771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i="1" dirty="0">
                <a:solidFill>
                  <a:srgbClr val="0070C0"/>
                </a:solidFill>
              </a:rPr>
              <a:t>What I definitely know… </a:t>
            </a:r>
            <a:r>
              <a:rPr lang="en-GB" sz="2700" i="1" dirty="0">
                <a:solidFill>
                  <a:srgbClr val="FF0000"/>
                </a:solidFill>
              </a:rPr>
              <a:t>What I probably know… </a:t>
            </a:r>
            <a:r>
              <a:rPr lang="en-GB" sz="2700" i="1" dirty="0">
                <a:solidFill>
                  <a:schemeClr val="accent6">
                    <a:lumMod val="75000"/>
                  </a:schemeClr>
                </a:solidFill>
              </a:rPr>
              <a:t>What I still need to know…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2147128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1953539" y="379426"/>
            <a:ext cx="8315658" cy="1342584"/>
          </a:xfrm>
          <a:prstGeom prst="rect">
            <a:avLst/>
          </a:prstGeom>
          <a:noFill/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US" sz="4000" b="1" dirty="0">
                <a:solidFill>
                  <a:srgbClr val="2EB89B"/>
                </a:solidFill>
                <a:latin typeface="+mj-lt"/>
              </a:rPr>
              <a:t>Maya people in the modern day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A70402-ACF6-4803-BD2B-EB14FD656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513" y="1451828"/>
            <a:ext cx="5974972" cy="3986427"/>
          </a:xfrm>
          <a:prstGeom prst="rect">
            <a:avLst/>
          </a:prstGeom>
        </p:spPr>
      </p:pic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ECADAE52-881A-4848-967D-B4943551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EFED1C-15EC-4F9C-A7E8-E80EEB0F3F9D}"/>
              </a:ext>
            </a:extLst>
          </p:cNvPr>
          <p:cNvSpPr txBox="1"/>
          <p:nvPr/>
        </p:nvSpPr>
        <p:spPr>
          <a:xfrm>
            <a:off x="573522" y="5492305"/>
            <a:ext cx="110771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i="1" dirty="0">
                <a:solidFill>
                  <a:srgbClr val="0070C0"/>
                </a:solidFill>
              </a:rPr>
              <a:t>What I definitely know… </a:t>
            </a:r>
            <a:r>
              <a:rPr lang="en-GB" sz="2700" i="1" dirty="0">
                <a:solidFill>
                  <a:srgbClr val="FF0000"/>
                </a:solidFill>
              </a:rPr>
              <a:t>What I probably know… </a:t>
            </a:r>
            <a:r>
              <a:rPr lang="en-GB" sz="2700" i="1" dirty="0">
                <a:solidFill>
                  <a:schemeClr val="accent6">
                    <a:lumMod val="75000"/>
                  </a:schemeClr>
                </a:solidFill>
              </a:rPr>
              <a:t>What I still need to know…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937096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1953539" y="379426"/>
            <a:ext cx="8315658" cy="1342584"/>
          </a:xfrm>
          <a:prstGeom prst="rect">
            <a:avLst/>
          </a:prstGeom>
          <a:noFill/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US" sz="4000" b="1" dirty="0">
                <a:solidFill>
                  <a:srgbClr val="2EB89B"/>
                </a:solidFill>
                <a:latin typeface="+mj-lt"/>
              </a:rPr>
              <a:t>Maya people in the modern day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C80F32-6D87-421D-884C-B33DDCC98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0772" y="1421012"/>
            <a:ext cx="5981192" cy="39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9EBC7C64-6D03-4A63-BABA-D7273198AA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CB8E4F-E1B7-427A-ACCA-B7C5C1AFE2CF}"/>
              </a:ext>
            </a:extLst>
          </p:cNvPr>
          <p:cNvSpPr txBox="1"/>
          <p:nvPr/>
        </p:nvSpPr>
        <p:spPr>
          <a:xfrm>
            <a:off x="573522" y="5492305"/>
            <a:ext cx="110771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i="1" dirty="0">
                <a:solidFill>
                  <a:srgbClr val="0070C0"/>
                </a:solidFill>
              </a:rPr>
              <a:t>What I definitely know… </a:t>
            </a:r>
            <a:r>
              <a:rPr lang="en-GB" sz="2700" i="1" dirty="0">
                <a:solidFill>
                  <a:srgbClr val="FF0000"/>
                </a:solidFill>
              </a:rPr>
              <a:t>What I probably know… </a:t>
            </a:r>
            <a:r>
              <a:rPr lang="en-GB" sz="2700" i="1" dirty="0">
                <a:solidFill>
                  <a:schemeClr val="accent6">
                    <a:lumMod val="75000"/>
                  </a:schemeClr>
                </a:solidFill>
              </a:rPr>
              <a:t>What I still need to know…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2738255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1953539" y="379426"/>
            <a:ext cx="8315658" cy="1342584"/>
          </a:xfrm>
          <a:prstGeom prst="rect">
            <a:avLst/>
          </a:prstGeom>
          <a:noFill/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US" sz="4000" b="1">
                <a:solidFill>
                  <a:srgbClr val="2EB89B"/>
                </a:solidFill>
                <a:latin typeface="+mj-lt"/>
              </a:rPr>
              <a:t>Maya </a:t>
            </a:r>
            <a:r>
              <a:rPr lang="en-US" sz="4000" b="1" dirty="0">
                <a:solidFill>
                  <a:srgbClr val="2EB89B"/>
                </a:solidFill>
                <a:latin typeface="+mj-lt"/>
              </a:rPr>
              <a:t>people in the modern day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36EAD2-B712-4CFE-8A28-5708112E8D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9531" y="1372837"/>
            <a:ext cx="6163672" cy="411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05CF9824-4A04-4C1C-B07C-B4E3EA9A75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14813-68BB-4DEA-9EDC-4E74D7697018}"/>
              </a:ext>
            </a:extLst>
          </p:cNvPr>
          <p:cNvSpPr txBox="1"/>
          <p:nvPr/>
        </p:nvSpPr>
        <p:spPr>
          <a:xfrm>
            <a:off x="707201" y="5485162"/>
            <a:ext cx="110771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i="1" dirty="0">
                <a:solidFill>
                  <a:srgbClr val="0070C0"/>
                </a:solidFill>
              </a:rPr>
              <a:t>What I definitely know… </a:t>
            </a:r>
            <a:r>
              <a:rPr lang="en-GB" sz="2700" i="1" dirty="0">
                <a:solidFill>
                  <a:srgbClr val="FF0000"/>
                </a:solidFill>
              </a:rPr>
              <a:t>What I probably know… </a:t>
            </a:r>
            <a:r>
              <a:rPr lang="en-GB" sz="2700" i="1" dirty="0">
                <a:solidFill>
                  <a:schemeClr val="accent6">
                    <a:lumMod val="75000"/>
                  </a:schemeClr>
                </a:solidFill>
              </a:rPr>
              <a:t>What I still need to know…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902472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2D7CC39-8432-485C-90C9-CCB9E79B1F1A}"/>
              </a:ext>
            </a:extLst>
          </p:cNvPr>
          <p:cNvGrpSpPr/>
          <p:nvPr/>
        </p:nvGrpSpPr>
        <p:grpSpPr>
          <a:xfrm>
            <a:off x="1020489" y="1258765"/>
            <a:ext cx="10238898" cy="4184542"/>
            <a:chOff x="128337" y="144376"/>
            <a:chExt cx="11935326" cy="656924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EBFD765-44E1-4148-B9E0-82A7E0CD0A03}"/>
                </a:ext>
              </a:extLst>
            </p:cNvPr>
            <p:cNvSpPr/>
            <p:nvPr/>
          </p:nvSpPr>
          <p:spPr>
            <a:xfrm>
              <a:off x="128337" y="144379"/>
              <a:ext cx="11935326" cy="6569242"/>
            </a:xfrm>
            <a:prstGeom prst="rect">
              <a:avLst/>
            </a:prstGeom>
            <a:noFill/>
            <a:ln>
              <a:solidFill>
                <a:srgbClr val="2EB8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n>
                  <a:solidFill>
                    <a:srgbClr val="52B4AC"/>
                  </a:solidFill>
                </a:ln>
                <a:solidFill>
                  <a:srgbClr val="52B4AC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A62F7DF-A28C-4532-A421-B5D41698C671}"/>
                </a:ext>
              </a:extLst>
            </p:cNvPr>
            <p:cNvSpPr/>
            <p:nvPr/>
          </p:nvSpPr>
          <p:spPr>
            <a:xfrm>
              <a:off x="1203158" y="1443789"/>
              <a:ext cx="9657347" cy="4130451"/>
            </a:xfrm>
            <a:prstGeom prst="rect">
              <a:avLst/>
            </a:prstGeom>
            <a:noFill/>
            <a:ln>
              <a:solidFill>
                <a:srgbClr val="2EB8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C13180B-1DF3-493B-A2AB-AB4F8179852D}"/>
                </a:ext>
              </a:extLst>
            </p:cNvPr>
            <p:cNvSpPr/>
            <p:nvPr/>
          </p:nvSpPr>
          <p:spPr>
            <a:xfrm>
              <a:off x="3247819" y="2654386"/>
              <a:ext cx="5662863" cy="1796715"/>
            </a:xfrm>
            <a:prstGeom prst="rect">
              <a:avLst/>
            </a:prstGeom>
            <a:noFill/>
            <a:ln>
              <a:solidFill>
                <a:srgbClr val="2EB8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n>
                  <a:solidFill>
                    <a:srgbClr val="2DA1B6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7BA73D1-6817-4715-BBF3-3C7BC1BBA26D}"/>
                </a:ext>
              </a:extLst>
            </p:cNvPr>
            <p:cNvSpPr txBox="1"/>
            <p:nvPr/>
          </p:nvSpPr>
          <p:spPr>
            <a:xfrm>
              <a:off x="3276246" y="2672187"/>
              <a:ext cx="4630768" cy="5648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What I definitely know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6BE3822-2851-4050-AC43-E7CC542083D3}"/>
                </a:ext>
              </a:extLst>
            </p:cNvPr>
            <p:cNvSpPr txBox="1"/>
            <p:nvPr/>
          </p:nvSpPr>
          <p:spPr>
            <a:xfrm>
              <a:off x="1229593" y="1411288"/>
              <a:ext cx="2791326" cy="579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What I probably know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81C2106-1C74-4048-AD73-E67C1DDF160B}"/>
                </a:ext>
              </a:extLst>
            </p:cNvPr>
            <p:cNvSpPr txBox="1"/>
            <p:nvPr/>
          </p:nvSpPr>
          <p:spPr>
            <a:xfrm>
              <a:off x="128337" y="144376"/>
              <a:ext cx="4682573" cy="579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What I still need to know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074FCFB-42C1-4D6F-A6A4-D174C4DAD14D}"/>
              </a:ext>
            </a:extLst>
          </p:cNvPr>
          <p:cNvSpPr txBox="1"/>
          <p:nvPr/>
        </p:nvSpPr>
        <p:spPr>
          <a:xfrm>
            <a:off x="913563" y="618680"/>
            <a:ext cx="664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2EB89B"/>
                </a:solidFill>
              </a:rPr>
              <a:t>What does life in the region look like today?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74C602-5BF1-4491-B431-692351E97A24}"/>
              </a:ext>
            </a:extLst>
          </p:cNvPr>
          <p:cNvSpPr txBox="1"/>
          <p:nvPr/>
        </p:nvSpPr>
        <p:spPr>
          <a:xfrm>
            <a:off x="5047315" y="5494606"/>
            <a:ext cx="6705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2EB89B"/>
                </a:solidFill>
              </a:rPr>
              <a:t>What does it tell us about the region in the past?</a:t>
            </a: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EDE31070-8240-4952-8ECB-A1F070BF3D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1773474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1255889" y="1633266"/>
            <a:ext cx="9680222" cy="3220021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GB" sz="5400" b="1" dirty="0">
                <a:solidFill>
                  <a:schemeClr val="tx1"/>
                </a:solidFill>
              </a:rPr>
              <a:t>Do you think Maya life today is the same or different to Maya life 1000 years ago?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A0D346D5-86EC-4F0B-96AB-2B7CA5B8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1316407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1255889" y="1633266"/>
            <a:ext cx="9680222" cy="3220021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GB" sz="5400" b="1" dirty="0">
                <a:solidFill>
                  <a:schemeClr val="tx1"/>
                </a:solidFill>
              </a:rPr>
              <a:t>In what ways was life similar between the Maya today and the Maya of the ‘lost city’?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B218B169-2D82-4652-9100-50F4784A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771673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DBFA221-023B-4A3F-8B74-D08FEC784922}"/>
              </a:ext>
            </a:extLst>
          </p:cNvPr>
          <p:cNvSpPr txBox="1">
            <a:spLocks/>
          </p:cNvSpPr>
          <p:nvPr/>
        </p:nvSpPr>
        <p:spPr>
          <a:xfrm>
            <a:off x="849539" y="87926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rgbClr val="2EB89B"/>
                </a:solidFill>
              </a:rPr>
              <a:t>In what way was life similar for the Maya today and the Maya of the ‘lost city’?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CC79CE-AFA5-4A6D-8F59-22A4C8B0FC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8452379"/>
              </p:ext>
            </p:extLst>
          </p:nvPr>
        </p:nvGraphicFramePr>
        <p:xfrm>
          <a:off x="849539" y="2204830"/>
          <a:ext cx="10515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545">
                  <a:extLst>
                    <a:ext uri="{9D8B030D-6E8A-4147-A177-3AD203B41FA5}">
                      <a16:colId xmlns:a16="http://schemas.microsoft.com/office/drawing/2014/main" val="1551648233"/>
                    </a:ext>
                  </a:extLst>
                </a:gridCol>
                <a:gridCol w="5237055">
                  <a:extLst>
                    <a:ext uri="{9D8B030D-6E8A-4147-A177-3AD203B41FA5}">
                      <a16:colId xmlns:a16="http://schemas.microsoft.com/office/drawing/2014/main" val="3754356778"/>
                    </a:ext>
                  </a:extLst>
                </a:gridCol>
              </a:tblGrid>
              <a:tr h="24078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Similarities</a:t>
                      </a:r>
                    </a:p>
                  </a:txBody>
                  <a:tcPr>
                    <a:solidFill>
                      <a:srgbClr val="2EB8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Differences</a:t>
                      </a:r>
                    </a:p>
                  </a:txBody>
                  <a:tcPr>
                    <a:solidFill>
                      <a:srgbClr val="2EB8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952988"/>
                  </a:ext>
                </a:extLst>
              </a:tr>
              <a:tr h="240784">
                <a:tc>
                  <a:txBody>
                    <a:bodyPr/>
                    <a:lstStyle/>
                    <a:p>
                      <a:endParaRPr lang="en-GB" sz="2000" b="1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418262"/>
                  </a:ext>
                </a:extLst>
              </a:tr>
              <a:tr h="240784">
                <a:tc>
                  <a:txBody>
                    <a:bodyPr/>
                    <a:lstStyle/>
                    <a:p>
                      <a:endParaRPr lang="en-GB" sz="2000" b="1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222776"/>
                  </a:ext>
                </a:extLst>
              </a:tr>
              <a:tr h="240784">
                <a:tc>
                  <a:txBody>
                    <a:bodyPr/>
                    <a:lstStyle/>
                    <a:p>
                      <a:endParaRPr lang="en-GB" sz="2000" b="1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13663"/>
                  </a:ext>
                </a:extLst>
              </a:tr>
              <a:tr h="240784">
                <a:tc>
                  <a:txBody>
                    <a:bodyPr/>
                    <a:lstStyle/>
                    <a:p>
                      <a:endParaRPr lang="en-GB" sz="2000" b="1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392999"/>
                  </a:ext>
                </a:extLst>
              </a:tr>
              <a:tr h="240784">
                <a:tc>
                  <a:txBody>
                    <a:bodyPr/>
                    <a:lstStyle/>
                    <a:p>
                      <a:endParaRPr lang="en-GB" sz="2000" b="1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15989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CC92214-5BD1-41F9-99FB-AB09C253E5A6}"/>
              </a:ext>
            </a:extLst>
          </p:cNvPr>
          <p:cNvSpPr txBox="1"/>
          <p:nvPr/>
        </p:nvSpPr>
        <p:spPr>
          <a:xfrm>
            <a:off x="849539" y="4700337"/>
            <a:ext cx="10515600" cy="1251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GB" b="1" dirty="0">
                <a:solidFill>
                  <a:srgbClr val="E6662C"/>
                </a:solidFill>
              </a:rPr>
              <a:t>Task:</a:t>
            </a:r>
          </a:p>
          <a:p>
            <a:r>
              <a:rPr lang="en-US" dirty="0"/>
              <a:t>Compile a table of similarities/differences using the template, recording brief descriptions in each column before writing a short conclusion that answers the question. </a:t>
            </a:r>
            <a:r>
              <a:rPr lang="en-GB" dirty="0"/>
              <a:t>Make sure your thoughts are clear so we can use this information again in future lessons. </a:t>
            </a: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3FB5904B-9FF0-4255-8DEF-06AD3974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141801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2088445" y="2061250"/>
            <a:ext cx="8015110" cy="2271044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3600" b="1" dirty="0">
                <a:solidFill>
                  <a:srgbClr val="1C9C76"/>
                </a:solidFill>
              </a:rPr>
              <a:t>Learning objective</a:t>
            </a:r>
          </a:p>
          <a:p>
            <a:pPr algn="ctr"/>
            <a:r>
              <a:rPr lang="en-GB" sz="2800" b="1" dirty="0">
                <a:solidFill>
                  <a:srgbClr val="000000"/>
                </a:solidFill>
              </a:rPr>
              <a:t>To use evidence to reach conclusions about the lives of the Maya in the past and the present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AB4753FB-1B00-4093-A964-7D2923619A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309381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CABC92F-E433-CF4E-A0EC-196246AC7150}"/>
              </a:ext>
            </a:extLst>
          </p:cNvPr>
          <p:cNvSpPr/>
          <p:nvPr/>
        </p:nvSpPr>
        <p:spPr>
          <a:xfrm>
            <a:off x="2035255" y="1166936"/>
            <a:ext cx="8121489" cy="3830445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US" sz="3600" b="1" dirty="0">
                <a:solidFill>
                  <a:srgbClr val="1C9C76"/>
                </a:solidFill>
              </a:rPr>
              <a:t>Success criteria</a:t>
            </a: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marL="285750" indent="-285750">
              <a:spcAft>
                <a:spcPts val="700"/>
              </a:spcAft>
              <a:buFont typeface="Arial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I know where and how the Maya live today</a:t>
            </a:r>
          </a:p>
          <a:p>
            <a:pPr marL="285750" indent="-285750">
              <a:spcAft>
                <a:spcPts val="700"/>
              </a:spcAft>
              <a:buFont typeface="Arial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I can relate evidence about the Maya today to the Maya in the past</a:t>
            </a:r>
          </a:p>
          <a:p>
            <a:pPr marL="285750" indent="-285750">
              <a:spcAft>
                <a:spcPts val="700"/>
              </a:spcAft>
              <a:buFont typeface="Arial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I can generate further questions to check my findings and deepen my understanding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236002FA-6CDC-46C3-8750-94972BF615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204449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DBFA221-023B-4A3F-8B74-D08FEC784922}"/>
              </a:ext>
            </a:extLst>
          </p:cNvPr>
          <p:cNvSpPr txBox="1">
            <a:spLocks/>
          </p:cNvSpPr>
          <p:nvPr/>
        </p:nvSpPr>
        <p:spPr>
          <a:xfrm>
            <a:off x="849539" y="87926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rgbClr val="2EB89B"/>
                </a:solidFill>
              </a:rPr>
              <a:t>Key vocabulary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CC79CE-AFA5-4A6D-8F59-22A4C8B0FC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683880"/>
              </p:ext>
            </p:extLst>
          </p:nvPr>
        </p:nvGraphicFramePr>
        <p:xfrm>
          <a:off x="838200" y="1955345"/>
          <a:ext cx="10515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5905">
                  <a:extLst>
                    <a:ext uri="{9D8B030D-6E8A-4147-A177-3AD203B41FA5}">
                      <a16:colId xmlns:a16="http://schemas.microsoft.com/office/drawing/2014/main" val="1551648233"/>
                    </a:ext>
                  </a:extLst>
                </a:gridCol>
                <a:gridCol w="5979695">
                  <a:extLst>
                    <a:ext uri="{9D8B030D-6E8A-4147-A177-3AD203B41FA5}">
                      <a16:colId xmlns:a16="http://schemas.microsoft.com/office/drawing/2014/main" val="3754356778"/>
                    </a:ext>
                  </a:extLst>
                </a:gridCol>
              </a:tblGrid>
              <a:tr h="357600">
                <a:tc>
                  <a:txBody>
                    <a:bodyPr/>
                    <a:lstStyle/>
                    <a:p>
                      <a:r>
                        <a:rPr lang="en-GB" sz="2000" dirty="0"/>
                        <a:t>Word</a:t>
                      </a:r>
                    </a:p>
                  </a:txBody>
                  <a:tcPr>
                    <a:solidFill>
                      <a:srgbClr val="2EB8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Definition</a:t>
                      </a:r>
                    </a:p>
                  </a:txBody>
                  <a:tcPr>
                    <a:solidFill>
                      <a:srgbClr val="2EB8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952988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 dirty="0"/>
                        <a:t>Religious</a:t>
                      </a:r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418262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 dirty="0"/>
                        <a:t>Social</a:t>
                      </a:r>
                    </a:p>
                  </a:txBody>
                  <a:tcPr>
                    <a:solidFill>
                      <a:srgbClr val="E8FF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222776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 dirty="0"/>
                        <a:t>Economic</a:t>
                      </a:r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13663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 dirty="0"/>
                        <a:t>Cultural</a:t>
                      </a:r>
                    </a:p>
                  </a:txBody>
                  <a:tcPr>
                    <a:solidFill>
                      <a:srgbClr val="E8FF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392999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 dirty="0"/>
                        <a:t>Political</a:t>
                      </a:r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159896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/>
                        <a:t>Civilisation</a:t>
                      </a:r>
                      <a:endParaRPr lang="en-GB" sz="1800" b="1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663227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 dirty="0"/>
                        <a:t>Pyramid</a:t>
                      </a:r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292081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/>
                        <a:t>Temple</a:t>
                      </a:r>
                    </a:p>
                  </a:txBody>
                  <a:tcPr>
                    <a:solidFill>
                      <a:srgbClr val="E8FF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00246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r>
                        <a:rPr lang="en-GB" sz="1800" b="1" dirty="0"/>
                        <a:t>Conclusion </a:t>
                      </a:r>
                    </a:p>
                  </a:txBody>
                  <a:tcPr>
                    <a:solidFill>
                      <a:srgbClr val="CEE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C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035701"/>
                  </a:ext>
                </a:extLst>
              </a:tr>
              <a:tr h="357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/>
                        <a:t>Evidence </a:t>
                      </a:r>
                    </a:p>
                  </a:txBody>
                  <a:tcPr>
                    <a:solidFill>
                      <a:srgbClr val="E8FF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rgbClr val="E8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80957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A164651-D9BC-4140-A881-ECFB7F889F07}"/>
              </a:ext>
            </a:extLst>
          </p:cNvPr>
          <p:cNvSpPr txBox="1"/>
          <p:nvPr/>
        </p:nvSpPr>
        <p:spPr>
          <a:xfrm>
            <a:off x="1403350" y="1516740"/>
            <a:ext cx="938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Can you create definitions for these words as you learn about the Maya civilisation?</a:t>
            </a: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E459AED5-3CCC-4944-9B5F-9501FCB10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356350"/>
            <a:ext cx="3207851" cy="36512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</p:spTree>
    <p:extLst>
      <p:ext uri="{BB962C8B-B14F-4D97-AF65-F5344CB8AC3E}">
        <p14:creationId xmlns:p14="http://schemas.microsoft.com/office/powerpoint/2010/main" val="146062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BD92C5-F986-4031-8569-2DA35C20EC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484" y="847393"/>
            <a:ext cx="4025797" cy="5045385"/>
          </a:xfrm>
          <a:prstGeom prst="rect">
            <a:avLst/>
          </a:prstGeom>
        </p:spPr>
      </p:pic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BEFCEDD9-9F05-48F3-AAEB-FBB07F9A69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74940A-3511-4FB2-8255-16F9A21BA02C}"/>
              </a:ext>
            </a:extLst>
          </p:cNvPr>
          <p:cNvSpPr/>
          <p:nvPr/>
        </p:nvSpPr>
        <p:spPr>
          <a:xfrm>
            <a:off x="864684" y="1144521"/>
            <a:ext cx="5727032" cy="4451128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GB" sz="3200" b="1" dirty="0">
                <a:solidFill>
                  <a:srgbClr val="1C9C76"/>
                </a:solidFill>
              </a:rPr>
              <a:t>Tikal Pyramid I in Guatemala</a:t>
            </a: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What might you hear?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What might you see?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What might you smell?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How might you feel?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Who do you think lived here?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tx1"/>
                </a:solidFill>
              </a:rPr>
              <a:t>Does this remind you of anything? </a:t>
            </a:r>
          </a:p>
        </p:txBody>
      </p:sp>
    </p:spTree>
    <p:extLst>
      <p:ext uri="{BB962C8B-B14F-4D97-AF65-F5344CB8AC3E}">
        <p14:creationId xmlns:p14="http://schemas.microsoft.com/office/powerpoint/2010/main" val="338736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>
            <a:extLst>
              <a:ext uri="{FF2B5EF4-FFF2-40B4-BE49-F238E27FC236}">
                <a16:creationId xmlns:a16="http://schemas.microsoft.com/office/drawing/2014/main" id="{B5E56733-2543-4DF2-9D81-472083490D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pic>
        <p:nvPicPr>
          <p:cNvPr id="6" name="Picture 5" descr="A picture containing text, map&#10;&#10;Description automatically generated">
            <a:extLst>
              <a:ext uri="{FF2B5EF4-FFF2-40B4-BE49-F238E27FC236}">
                <a16:creationId xmlns:a16="http://schemas.microsoft.com/office/drawing/2014/main" id="{D6818CAD-AEAF-4A69-90A9-12654CD0DB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166" y="696494"/>
            <a:ext cx="8024597" cy="510941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EFB74DE-22A2-4DAA-9DAE-11CA36C3DA6F}"/>
              </a:ext>
            </a:extLst>
          </p:cNvPr>
          <p:cNvSpPr/>
          <p:nvPr/>
        </p:nvSpPr>
        <p:spPr>
          <a:xfrm>
            <a:off x="2700155" y="624115"/>
            <a:ext cx="6632608" cy="855958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 anchorCtr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GB" sz="3200" b="1" dirty="0">
                <a:solidFill>
                  <a:schemeClr val="tx1"/>
                </a:solidFill>
              </a:rPr>
              <a:t>Where is the Maya Civilisation?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8130F8-5D73-4CA1-B5D8-4D65A35076E3}"/>
              </a:ext>
            </a:extLst>
          </p:cNvPr>
          <p:cNvSpPr/>
          <p:nvPr/>
        </p:nvSpPr>
        <p:spPr>
          <a:xfrm>
            <a:off x="8964187" y="2693244"/>
            <a:ext cx="2577923" cy="1471511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 anchorCtr="0">
            <a:sp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Which continent is the civilisation located in?</a:t>
            </a:r>
          </a:p>
        </p:txBody>
      </p:sp>
    </p:spTree>
    <p:extLst>
      <p:ext uri="{BB962C8B-B14F-4D97-AF65-F5344CB8AC3E}">
        <p14:creationId xmlns:p14="http://schemas.microsoft.com/office/powerpoint/2010/main" val="1273301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9B1ED19-166F-43B3-9919-761DF573F623}"/>
              </a:ext>
            </a:extLst>
          </p:cNvPr>
          <p:cNvSpPr/>
          <p:nvPr/>
        </p:nvSpPr>
        <p:spPr>
          <a:xfrm>
            <a:off x="878610" y="565687"/>
            <a:ext cx="5007166" cy="1958138"/>
          </a:xfrm>
          <a:prstGeom prst="rect">
            <a:avLst/>
          </a:prstGeom>
          <a:noFill/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US" sz="4000" b="1" dirty="0">
                <a:solidFill>
                  <a:srgbClr val="2EB89B"/>
                </a:solidFill>
                <a:latin typeface="+mj-lt"/>
              </a:rPr>
              <a:t>Where is the Maya Civilisation?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DEE4FDA5-AAA9-4836-BEEB-89BC6B2721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1C47A3-A562-4455-B47B-728E7727CEA8}"/>
              </a:ext>
            </a:extLst>
          </p:cNvPr>
          <p:cNvSpPr/>
          <p:nvPr/>
        </p:nvSpPr>
        <p:spPr>
          <a:xfrm>
            <a:off x="1825217" y="2756307"/>
            <a:ext cx="3113951" cy="1840843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 anchorCtr="0">
            <a:sp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Which modern day countries is it located in?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2F485C-1912-44CC-B43E-EB7AB3A2E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7108" y="858989"/>
            <a:ext cx="4196204" cy="476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41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ADB32F-1A4C-4E4A-838F-A418D5146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814" y="1583600"/>
            <a:ext cx="5531878" cy="3690799"/>
          </a:xfrm>
          <a:prstGeom prst="rect">
            <a:avLst/>
          </a:prstGeom>
        </p:spPr>
      </p:pic>
      <p:sp>
        <p:nvSpPr>
          <p:cNvPr id="7" name="Date Placeholder 1">
            <a:extLst>
              <a:ext uri="{FF2B5EF4-FFF2-40B4-BE49-F238E27FC236}">
                <a16:creationId xmlns:a16="http://schemas.microsoft.com/office/drawing/2014/main" id="{88A708FB-6AEE-44E2-A759-3263DCD488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DDEB7C-7513-4FEE-8D03-2F2FDD9D94EC}"/>
              </a:ext>
            </a:extLst>
          </p:cNvPr>
          <p:cNvSpPr/>
          <p:nvPr/>
        </p:nvSpPr>
        <p:spPr>
          <a:xfrm>
            <a:off x="900229" y="1087023"/>
            <a:ext cx="4791123" cy="4389572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360000" rIns="360000" bIns="360000" rtlCol="0" anchor="t" anchorCtr="0">
            <a:spAutoFit/>
          </a:bodyPr>
          <a:lstStyle/>
          <a:p>
            <a:pPr algn="ctr"/>
            <a:r>
              <a:rPr lang="en-GB" sz="3200" b="1" dirty="0">
                <a:solidFill>
                  <a:srgbClr val="1C9C76"/>
                </a:solidFill>
              </a:rPr>
              <a:t>The Rainforest</a:t>
            </a: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</a:rPr>
              <a:t>What do you already know about the rainforest?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</a:rPr>
              <a:t>What vegetation would you find there?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</a:rPr>
              <a:t>What animals live there?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</a:rPr>
              <a:t>What is the climate like?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1"/>
                </a:solidFill>
              </a:rPr>
              <a:t>What is life like for the people that live in the area? </a:t>
            </a:r>
          </a:p>
        </p:txBody>
      </p:sp>
    </p:spTree>
    <p:extLst>
      <p:ext uri="{BB962C8B-B14F-4D97-AF65-F5344CB8AC3E}">
        <p14:creationId xmlns:p14="http://schemas.microsoft.com/office/powerpoint/2010/main" val="2118261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318B466-BDC8-49A9-A439-2534EDF414E3}"/>
              </a:ext>
            </a:extLst>
          </p:cNvPr>
          <p:cNvSpPr txBox="1">
            <a:spLocks/>
          </p:cNvSpPr>
          <p:nvPr/>
        </p:nvSpPr>
        <p:spPr>
          <a:xfrm>
            <a:off x="839067" y="890423"/>
            <a:ext cx="10334259" cy="3063863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700"/>
              </a:spcAft>
            </a:pPr>
            <a:r>
              <a:rPr lang="en-US" sz="4100" b="1" dirty="0">
                <a:solidFill>
                  <a:srgbClr val="2EB89B"/>
                </a:solidFill>
              </a:rPr>
              <a:t>Maya Timeline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lang="en-GB" sz="2900" b="1" dirty="0">
                <a:solidFill>
                  <a:srgbClr val="E6662C"/>
                </a:solidFill>
              </a:rPr>
              <a:t>Task:</a:t>
            </a:r>
          </a:p>
          <a:p>
            <a:pPr marL="514350" indent="-514350" algn="l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2900" dirty="0"/>
              <a:t>Sequence the dates chronologically.</a:t>
            </a:r>
          </a:p>
          <a:p>
            <a:pPr marL="514350" indent="-514350" algn="l"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GB" sz="2900" dirty="0"/>
              <a:t>Calculate approximately how many years are between each event and create a scale to show the intervals between them. </a:t>
            </a:r>
            <a:br>
              <a:rPr lang="en-GB" sz="2900" dirty="0"/>
            </a:br>
            <a:br>
              <a:rPr lang="en-GB" sz="2900" dirty="0"/>
            </a:br>
            <a:endParaRPr lang="en-GB" sz="29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F65BB4-30D4-4C0B-BEE8-2A300E1D33FF}"/>
              </a:ext>
            </a:extLst>
          </p:cNvPr>
          <p:cNvCxnSpPr>
            <a:cxnSpLocks/>
          </p:cNvCxnSpPr>
          <p:nvPr/>
        </p:nvCxnSpPr>
        <p:spPr>
          <a:xfrm flipV="1">
            <a:off x="813697" y="4713646"/>
            <a:ext cx="10610895" cy="1"/>
          </a:xfrm>
          <a:prstGeom prst="straightConnector1">
            <a:avLst/>
          </a:prstGeom>
          <a:ln w="57150" cmpd="sng">
            <a:solidFill>
              <a:srgbClr val="2DA1B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BE30A0-532D-4E20-8F1D-FF13D2E22722}"/>
              </a:ext>
            </a:extLst>
          </p:cNvPr>
          <p:cNvCxnSpPr>
            <a:cxnSpLocks/>
          </p:cNvCxnSpPr>
          <p:nvPr/>
        </p:nvCxnSpPr>
        <p:spPr>
          <a:xfrm>
            <a:off x="1166624" y="4713645"/>
            <a:ext cx="0" cy="705946"/>
          </a:xfrm>
          <a:prstGeom prst="line">
            <a:avLst/>
          </a:prstGeom>
          <a:ln w="57150" cmpd="sng">
            <a:solidFill>
              <a:srgbClr val="2DA1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411273E-328A-4492-8ED2-5F543784C9FE}"/>
              </a:ext>
            </a:extLst>
          </p:cNvPr>
          <p:cNvCxnSpPr/>
          <p:nvPr/>
        </p:nvCxnSpPr>
        <p:spPr>
          <a:xfrm flipV="1">
            <a:off x="3925865" y="4096021"/>
            <a:ext cx="0" cy="617624"/>
          </a:xfrm>
          <a:prstGeom prst="line">
            <a:avLst/>
          </a:prstGeom>
          <a:ln w="57150" cmpd="sng">
            <a:solidFill>
              <a:srgbClr val="2DA1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78B28B52-C47D-4829-B524-BC66BBF454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01" y="6292312"/>
            <a:ext cx="3523836" cy="418455"/>
          </a:xfrm>
        </p:spPr>
        <p:txBody>
          <a:bodyPr/>
          <a:lstStyle/>
          <a:p>
            <a:r>
              <a:rPr lang="en-GB" dirty="0"/>
              <a:t>Rising Stars 2019 © Hodder &amp; Stoughton Limited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73334A-8B03-49C5-8C50-5909A95D4A06}"/>
              </a:ext>
            </a:extLst>
          </p:cNvPr>
          <p:cNvSpPr/>
          <p:nvPr/>
        </p:nvSpPr>
        <p:spPr>
          <a:xfrm>
            <a:off x="839067" y="5008476"/>
            <a:ext cx="3161247" cy="760959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 anchorCtr="0">
            <a:spAutoFit/>
          </a:bodyPr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c. 1800 BC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First Maya settlements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2E1B30-27EA-448F-B705-D609E86ECCE1}"/>
              </a:ext>
            </a:extLst>
          </p:cNvPr>
          <p:cNvSpPr/>
          <p:nvPr/>
        </p:nvSpPr>
        <p:spPr>
          <a:xfrm>
            <a:off x="2419690" y="3181973"/>
            <a:ext cx="3161247" cy="1068736"/>
          </a:xfrm>
          <a:prstGeom prst="rect">
            <a:avLst/>
          </a:prstGeom>
          <a:solidFill>
            <a:srgbClr val="FEEFDC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t" anchorCtr="0">
            <a:spAutoFit/>
          </a:bodyPr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700 BC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The Maya begin to develop their writing</a:t>
            </a:r>
          </a:p>
        </p:txBody>
      </p:sp>
    </p:spTree>
    <p:extLst>
      <p:ext uri="{BB962C8B-B14F-4D97-AF65-F5344CB8AC3E}">
        <p14:creationId xmlns:p14="http://schemas.microsoft.com/office/powerpoint/2010/main" val="8865469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48d4f47e37e71e0dd4548479358c1a0d5db4ca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5788</TotalTime>
  <Words>706</Words>
  <Application>Microsoft Office PowerPoint</Application>
  <PresentationFormat>Widescreen</PresentationFormat>
  <Paragraphs>114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White</dc:creator>
  <cp:lastModifiedBy>Wendy Windmill</cp:lastModifiedBy>
  <cp:revision>117</cp:revision>
  <dcterms:created xsi:type="dcterms:W3CDTF">2018-09-25T11:16:15Z</dcterms:created>
  <dcterms:modified xsi:type="dcterms:W3CDTF">2021-02-15T15:45:45Z</dcterms:modified>
</cp:coreProperties>
</file>