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778" r:id="rId5"/>
    <p:sldId id="1780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FE1F5-CB08-4A1B-BCDE-827204AE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1928C8-2139-4662-AD12-C861F537D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FC37D-23C0-473C-904B-7B8AAC06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19DAF-1FD1-4CD3-9456-A419EA3D5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9569F-5DFC-4787-84DB-F6C546295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08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9E73-CED3-466D-8A16-2CDA9AB61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1D2DB-0EB7-46B9-90E8-F53A5A943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109EC-A6BB-47A2-8230-FB6730F7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9C26D-87BF-4973-B826-E0006A48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D2DAF-75DD-4068-916D-336F6C40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6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D9D2A4-F879-45E8-9B8C-DE1AECAD3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62C41E-EAA7-4616-815F-FC4296362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A4C80-8FBF-4E29-ACE3-B25DDBA1B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0EAC6-D1DD-4917-ABE4-E492C9C28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68801-8925-49B3-B131-E308AF50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06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3BEB7-9D63-4BA5-AB1A-BF706BEFC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73DA1-1CDE-49BB-93DC-90AA4ABD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0D3F8-3033-423E-883A-7D25413C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B5C81-B4CC-46BA-B673-7EBB199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BBFE3-7D14-4376-AABD-CEF763F37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68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33E07-2A7E-437F-9CFD-1EF617C6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BCBF2-962E-4E27-BCDC-853DC5A89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B8AD0-47B3-4A8F-B673-948065E1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1D4CF-1E39-4FDF-9FF5-897D2C986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8B483-79E1-4AF3-BB2E-F9ECC05C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05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1DF4C-B1C0-43AB-9475-30D52C55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E4660-9928-4E6B-9BB7-94FD40081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58D9C-9841-43A8-9E37-077CEB090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C2A9C6-715E-40FD-98C3-425EF1656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6FD6B-00DA-45FA-8D1C-1F13622EB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76070-8C8B-429A-A71B-7C0A5A69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45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FF916-8634-4B61-B367-8C45AD065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63A45-63AA-47A2-A06D-900063FD1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D72C2-D3A0-4EA1-8E44-58E6B1267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14782F-CA95-4DD0-84E6-6594834A1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FC3D78-512B-4321-B4DE-CA62EEBAF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5CEBB-C5A9-4C38-863D-25E4BEFA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80310F-97A2-4646-89BA-43214F385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63B1B5-B0A0-44B9-802F-C6E2C81C8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84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81BBC-4C36-4A4E-907B-D2413BF8B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18C91F-0177-43AE-A6C1-61CF5550E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663143-E79A-4FAA-AC34-0F2C6F76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55539-3DAE-40C6-90EC-BDE4DD5DD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40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DA000-42AA-4304-9A07-5F3F8D786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90FC9B-BB76-40F0-9C83-878B1DD58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64F3B-7464-4AB7-BDD3-4143BB5D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7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0BA3D-5073-45DE-AEEE-06A22B2DA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AF330-13ED-497F-A9EE-AAF2CE946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312B0-A57B-4BE7-83A3-10400BB2B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F06A3-24DF-4B22-BAAC-8148F8289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4F990-F40E-44B8-8602-D151D48C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378E6-62A4-47B0-A287-78F78DD8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0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89AAA-2B18-484E-9531-FBC8DA600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D48CA9-01F3-40E8-85D5-CCF092E49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11B5C-ADA3-4504-9626-C4CDC2AEA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B32E5-BEDC-4941-94B9-0D4DC6B92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B4691-2C32-4E59-BAF7-204E2F938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102AA-0E4D-4227-9CDF-56C7C6DC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348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07FEB8-727B-41B8-93B4-9B2C798B4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72EA7-0864-4A69-BED0-67D46483C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48C46-3317-4F1D-BF85-1743877D3B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46AA5-9BAD-4D14-B2CA-1D4CE67DB4C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54DEB-2857-442E-8211-E70DD32C60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4F5DA-056E-47C0-84C3-4BBD7BE5B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99DE2-560F-47AD-A507-542C98D94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67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024" y="1246753"/>
            <a:ext cx="3225946" cy="5109598"/>
          </a:xfrm>
          <a:prstGeom prst="rect">
            <a:avLst/>
          </a:prstGeom>
          <a:noFill/>
          <a:ln cap="flat">
            <a:noFill/>
          </a:ln>
        </p:spPr>
      </p:pic>
      <p:graphicFrame>
        <p:nvGraphicFramePr>
          <p:cNvPr id="3" name="Table 5"/>
          <p:cNvGraphicFramePr>
            <a:graphicFrameLocks noGrp="1"/>
          </p:cNvGraphicFramePr>
          <p:nvPr/>
        </p:nvGraphicFramePr>
        <p:xfrm>
          <a:off x="5268684" y="1246754"/>
          <a:ext cx="5033556" cy="43027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33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4">
                <a:tc>
                  <a:txBody>
                    <a:bodyPr/>
                    <a:lstStyle/>
                    <a:p>
                      <a:pPr lvl="0"/>
                      <a:r>
                        <a:rPr lang="en-GB" dirty="0">
                          <a:latin typeface="Century Gothic" pitchFamily="34"/>
                        </a:rPr>
                        <a:t>Use a map of the United Kingdom to locate London in relation to other major cities and where they live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Wingdings" pitchFamily="2"/>
                        <a:buChar char="§"/>
                      </a:pPr>
                      <a:r>
                        <a:rPr lang="en-GB" sz="1400" dirty="0">
                          <a:latin typeface="Century Gothic" pitchFamily="34"/>
                        </a:rPr>
                        <a:t>Take the opportunity to explain to children where Wales, Scotland and Northern Ireland are. (this should re-inforce the learning in geography)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Wingdings" pitchFamily="2"/>
                        <a:buChar char="§"/>
                      </a:pPr>
                      <a:r>
                        <a:rPr lang="en-GB" sz="1400">
                          <a:latin typeface="Century Gothic" pitchFamily="34"/>
                        </a:rPr>
                        <a:t>Name the three main seas that surround the United Kingdom: Irish sea; North Sea and the English Chanel.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Wingdings" pitchFamily="2"/>
                        <a:buChar char="§"/>
                      </a:pPr>
                      <a:r>
                        <a:rPr lang="en-GB" sz="1400" dirty="0">
                          <a:latin typeface="Century Gothic" pitchFamily="34"/>
                        </a:rPr>
                        <a:t>Ensure children know where Manchester, Birmingham, Cardiff, Edinburgh and Belfast are.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Wingdings" pitchFamily="2"/>
                        <a:buChar char="§"/>
                      </a:pPr>
                      <a:r>
                        <a:rPr lang="en-GB" sz="1400">
                          <a:latin typeface="Century Gothic" pitchFamily="34"/>
                        </a:rPr>
                        <a:t>Locate where they live on the map.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285750" marR="0" lvl="0" indent="-28575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itchFamily="2"/>
                        <a:buChar char="§"/>
                        <a:tabLst/>
                      </a:pPr>
                      <a:r>
                        <a:rPr lang="en-GB" sz="1400">
                          <a:latin typeface="Century Gothic" pitchFamily="34"/>
                        </a:rPr>
                        <a:t>Talk about the nearest city to where they live and how they would travel to get to London from where they live.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285750" marR="0" lvl="0" indent="-28575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Wingdings" pitchFamily="2"/>
                        <a:buChar char="§"/>
                        <a:tabLst/>
                      </a:pPr>
                      <a:r>
                        <a:rPr lang="en-GB" sz="1400" dirty="0">
                          <a:latin typeface="Century Gothic" pitchFamily="34"/>
                        </a:rPr>
                        <a:t>Children could use the map to locate places they have visited in the United Kingdom.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9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/>
              <a:t>© Focus Education UK Ltd.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defPPr>
              <a:defRPr lang="en-US"/>
            </a:defPPr>
            <a:lvl1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D62509A2-D82E-42CF-9A49-C62EB44C0A6F}" type="slidenum">
              <a:rPr lang="en-GB" smtClean="0"/>
              <a:pPr lvl="0"/>
              <a:t>1</a:t>
            </a:fld>
            <a:endParaRPr lang="en-GB"/>
          </a:p>
        </p:txBody>
      </p:sp>
      <p:sp>
        <p:nvSpPr>
          <p:cNvPr id="8" name="Title 1"/>
          <p:cNvSpPr txBox="1"/>
          <p:nvPr/>
        </p:nvSpPr>
        <p:spPr>
          <a:xfrm>
            <a:off x="1523998" y="0"/>
            <a:ext cx="9144000" cy="1080000"/>
          </a:xfrm>
          <a:prstGeom prst="rect">
            <a:avLst/>
          </a:prstGeom>
          <a:solidFill>
            <a:srgbClr val="7C5FA1"/>
          </a:solidFill>
          <a:ln cap="flat">
            <a:noFill/>
          </a:ln>
        </p:spPr>
        <p:txBody>
          <a:bodyPr vert="horz" wrap="square" lIns="611998" tIns="45720" rIns="91440" bIns="45720" anchor="ctr" anchorCtr="0" compatLnSpc="1">
            <a:noAutofit/>
          </a:bodyPr>
          <a:lstStyle/>
          <a:p>
            <a:pPr defTabSz="457200">
              <a:lnSpc>
                <a:spcPct val="9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dirty="0">
                <a:solidFill>
                  <a:schemeClr val="bg1"/>
                </a:solidFill>
                <a:latin typeface="Century Gothic" pitchFamily="34"/>
              </a:rPr>
              <a:t>Unit 1: History/Geography: Where is London?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865233" y="1314843"/>
            <a:ext cx="7886700" cy="508177"/>
          </a:xfrm>
        </p:spPr>
        <p:txBody>
          <a:bodyPr/>
          <a:lstStyle/>
          <a:p>
            <a:pPr lvl="0"/>
            <a:r>
              <a:rPr lang="en-GB" sz="2800" b="1" dirty="0">
                <a:solidFill>
                  <a:srgbClr val="7C5DA3"/>
                </a:solidFill>
                <a:latin typeface="Century Gothic" pitchFamily="34"/>
              </a:rPr>
              <a:t>When did the Great Fire of London happen?</a:t>
            </a:r>
          </a:p>
        </p:txBody>
      </p:sp>
      <p:sp>
        <p:nvSpPr>
          <p:cNvPr id="8" name="Rectangle 8"/>
          <p:cNvSpPr/>
          <p:nvPr/>
        </p:nvSpPr>
        <p:spPr>
          <a:xfrm>
            <a:off x="3389235" y="5543157"/>
            <a:ext cx="453990" cy="428945"/>
          </a:xfrm>
          <a:prstGeom prst="rect">
            <a:avLst/>
          </a:prstGeom>
          <a:solidFill>
            <a:srgbClr val="7C5DA3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FFFFFF"/>
                </a:solidFill>
                <a:latin typeface="Calibri"/>
              </a:rPr>
              <a:t>0</a:t>
            </a:r>
          </a:p>
        </p:txBody>
      </p:sp>
      <p:sp>
        <p:nvSpPr>
          <p:cNvPr id="11" name="Rectangle 11"/>
          <p:cNvSpPr/>
          <p:nvPr/>
        </p:nvSpPr>
        <p:spPr>
          <a:xfrm>
            <a:off x="10210239" y="5416542"/>
            <a:ext cx="678786" cy="428945"/>
          </a:xfrm>
          <a:prstGeom prst="rect">
            <a:avLst/>
          </a:prstGeom>
          <a:solidFill>
            <a:srgbClr val="7C5DA3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FFFFFF"/>
                </a:solidFill>
                <a:latin typeface="Calibri"/>
              </a:rPr>
              <a:t>2000</a:t>
            </a:r>
          </a:p>
        </p:txBody>
      </p:sp>
      <p:sp>
        <p:nvSpPr>
          <p:cNvPr id="13" name="Rectangle: Rounded Corners 13"/>
          <p:cNvSpPr/>
          <p:nvPr/>
        </p:nvSpPr>
        <p:spPr>
          <a:xfrm>
            <a:off x="3185396" y="4082786"/>
            <a:ext cx="766909" cy="541088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9C9C9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latin typeface="Century Gothic" pitchFamily="34"/>
              </a:rPr>
              <a:t>Jesus 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latin typeface="Century Gothic" pitchFamily="34"/>
              </a:rPr>
              <a:t>born</a:t>
            </a:r>
          </a:p>
        </p:txBody>
      </p:sp>
      <p:sp>
        <p:nvSpPr>
          <p:cNvPr id="15" name="Rectangle: Rounded Corners 17"/>
          <p:cNvSpPr/>
          <p:nvPr/>
        </p:nvSpPr>
        <p:spPr>
          <a:xfrm>
            <a:off x="10826361" y="3124957"/>
            <a:ext cx="869557" cy="428945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9C9C9"/>
          </a:solidFill>
          <a:ln w="12701" cap="flat">
            <a:noFill/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latin typeface="Century Gothic" pitchFamily="34"/>
              </a:rPr>
              <a:t>Today</a:t>
            </a:r>
          </a:p>
        </p:txBody>
      </p:sp>
      <p:pic>
        <p:nvPicPr>
          <p:cNvPr id="1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911" y="2125467"/>
            <a:ext cx="1611328" cy="94458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7" name="TextBox 19"/>
          <p:cNvSpPr txBox="1"/>
          <p:nvPr/>
        </p:nvSpPr>
        <p:spPr>
          <a:xfrm>
            <a:off x="3728197" y="1874783"/>
            <a:ext cx="6482042" cy="1569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dirty="0">
                <a:solidFill>
                  <a:srgbClr val="000000"/>
                </a:solidFill>
                <a:latin typeface="Century Gothic" pitchFamily="34"/>
              </a:rPr>
              <a:t>Draw this icon in the correct place on the timeline and write the key dates underneath each period. We have included some of the key periods: Dinosaurs, Romans, Birth of Jesus, Victorians, World War 1, World War 2, 1960s. Draw an icon for today; what would you draw to represent the present time?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1" dirty="0">
              <a:solidFill>
                <a:srgbClr val="000000"/>
              </a:solidFill>
              <a:latin typeface="Century Gothic" pitchFamily="34"/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9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/>
              <a:t>© Focus Education UK Ltd.  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8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defPPr>
              <a:defRPr lang="en-US"/>
            </a:defPPr>
            <a:lvl1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D62509A2-D82E-42CF-9A49-C62EB44C0A6F}" type="slidenum">
              <a:rPr lang="en-GB" smtClean="0"/>
              <a:pPr lvl="0"/>
              <a:t>2</a:t>
            </a:fld>
            <a:endParaRPr lang="en-GB"/>
          </a:p>
        </p:txBody>
      </p:sp>
      <p:sp>
        <p:nvSpPr>
          <p:cNvPr id="22" name="Title 1"/>
          <p:cNvSpPr txBox="1"/>
          <p:nvPr/>
        </p:nvSpPr>
        <p:spPr>
          <a:xfrm>
            <a:off x="1524000" y="-1"/>
            <a:ext cx="9144000" cy="1080000"/>
          </a:xfrm>
          <a:prstGeom prst="rect">
            <a:avLst/>
          </a:prstGeom>
          <a:solidFill>
            <a:srgbClr val="7C5FA1"/>
          </a:solidFill>
          <a:ln cap="flat">
            <a:noFill/>
          </a:ln>
        </p:spPr>
        <p:txBody>
          <a:bodyPr vert="horz" wrap="square" lIns="611998" tIns="45720" rIns="91440" bIns="45720" anchor="ctr" anchorCtr="0" compatLnSpc="1">
            <a:noAutofit/>
          </a:bodyPr>
          <a:lstStyle/>
          <a:p>
            <a:pPr defTabSz="457200">
              <a:lnSpc>
                <a:spcPct val="9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>
                <a:solidFill>
                  <a:schemeClr val="bg1"/>
                </a:solidFill>
                <a:latin typeface="Century Gothic" pitchFamily="34"/>
              </a:rPr>
              <a:t>Unit 1: History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0545522" y="4623552"/>
            <a:ext cx="0" cy="73025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9652854" y="4623874"/>
            <a:ext cx="0" cy="73025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568850" y="4685882"/>
            <a:ext cx="0" cy="73025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445263" y="4685882"/>
            <a:ext cx="0" cy="73025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 flipV="1">
            <a:off x="614932" y="4855838"/>
            <a:ext cx="10720375" cy="45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Image result for dinosaur image">
            <a:extLst>
              <a:ext uri="{FF2B5EF4-FFF2-40B4-BE49-F238E27FC236}">
                <a16:creationId xmlns:a16="http://schemas.microsoft.com/office/drawing/2014/main" id="{52C6D94B-415D-4428-A85A-94B3540C2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94" y="3967539"/>
            <a:ext cx="1525166" cy="854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DE2BD4-E4CB-4788-BFAD-C79FEFDC9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113" y="3827444"/>
            <a:ext cx="885483" cy="6632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E611E6-9F85-4EFF-AA1A-D507AFA4B5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0060" y="3575053"/>
            <a:ext cx="654293" cy="912567"/>
          </a:xfrm>
          <a:prstGeom prst="rect">
            <a:avLst/>
          </a:prstGeom>
        </p:spPr>
      </p:pic>
      <p:pic>
        <p:nvPicPr>
          <p:cNvPr id="2052" name="Picture 4" descr="Image result for world war 1">
            <a:extLst>
              <a:ext uri="{FF2B5EF4-FFF2-40B4-BE49-F238E27FC236}">
                <a16:creationId xmlns:a16="http://schemas.microsoft.com/office/drawing/2014/main" id="{D4823499-AC89-44C7-AC9F-E4D2B3298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665" y="3908467"/>
            <a:ext cx="988198" cy="55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D85772-7031-4EAE-BCBA-1F36707B3F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43120" y="3903975"/>
            <a:ext cx="978221" cy="5496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2992C7-3EBE-4F9E-B284-385D0B268E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48416" y="3975499"/>
            <a:ext cx="974921" cy="7302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BF33C5F-AE4D-4260-AE8C-CE22FB5F3D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84903" y="4600962"/>
            <a:ext cx="164606" cy="89009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80C502B-0A0F-4C3C-A47A-1C230E0253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68444" y="4600201"/>
            <a:ext cx="164606" cy="89009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5FC43E7-5D6C-4A84-A05F-A8B5E47E15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49927" y="4600201"/>
            <a:ext cx="164606" cy="89009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44C115B-23A3-4FBC-8DE4-45E1FA6975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19311" y="4543630"/>
            <a:ext cx="164606" cy="8900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utoShape 2">
            <a:extLst>
              <a:ext uri="{FF2B5EF4-FFF2-40B4-BE49-F238E27FC236}">
                <a16:creationId xmlns:a16="http://schemas.microsoft.com/office/drawing/2014/main" id="{738F3B7F-F293-446B-85E4-4718BF9216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07363F-FD51-4A4B-B9B7-E009B9DD3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63" y="65315"/>
            <a:ext cx="11234057" cy="671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383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124D4D64538641958E4A007980C13B" ma:contentTypeVersion="12" ma:contentTypeDescription="Create a new document." ma:contentTypeScope="" ma:versionID="946afbda18186698106b0ce222443467">
  <xsd:schema xmlns:xsd="http://www.w3.org/2001/XMLSchema" xmlns:xs="http://www.w3.org/2001/XMLSchema" xmlns:p="http://schemas.microsoft.com/office/2006/metadata/properties" xmlns:ns2="9afee772-eb75-46e8-9ea7-aea7d31c93a2" xmlns:ns3="e28a704d-9600-4ad2-9d5d-dece923bace9" targetNamespace="http://schemas.microsoft.com/office/2006/metadata/properties" ma:root="true" ma:fieldsID="64e5dd79a3c711c2c42af549a5dd9833" ns2:_="" ns3:_="">
    <xsd:import namespace="9afee772-eb75-46e8-9ea7-aea7d31c93a2"/>
    <xsd:import namespace="e28a704d-9600-4ad2-9d5d-dece923bac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ee772-eb75-46e8-9ea7-aea7d31c9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8a704d-9600-4ad2-9d5d-dece923bace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8D30AE-AED2-4B1E-ADF3-44DE3BF7B1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ee772-eb75-46e8-9ea7-aea7d31c93a2"/>
    <ds:schemaRef ds:uri="e28a704d-9600-4ad2-9d5d-dece923bac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557F0A-43FF-464D-8454-C058B6C8F4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8C53D0-F472-4DC4-A716-2959C576F8B7}">
  <ds:schemaRefs>
    <ds:schemaRef ds:uri="http://www.w3.org/XML/1998/namespace"/>
    <ds:schemaRef ds:uri="http://schemas.microsoft.com/office/infopath/2007/PartnerControls"/>
    <ds:schemaRef ds:uri="9afee772-eb75-46e8-9ea7-aea7d31c93a2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e28a704d-9600-4ad2-9d5d-dece923bace9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235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When did the Great Fire of London happen?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Heidi Cross</dc:creator>
  <cp:lastModifiedBy>Heidi Cross</cp:lastModifiedBy>
  <cp:revision>3</cp:revision>
  <dcterms:created xsi:type="dcterms:W3CDTF">2021-02-09T11:49:16Z</dcterms:created>
  <dcterms:modified xsi:type="dcterms:W3CDTF">2021-02-09T12:16:00Z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0x010100E4124D4D64538641958E4A007980C13B</vt:lpwstr>
  </property>
</Properties>
</file>