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8" r:id="rId2"/>
    <p:sldId id="264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Twinkl" panose="020B0604020202020204" charset="0"/>
      <p:regular r:id="rId20"/>
      <p:bold r:id="rId21"/>
    </p:embeddedFont>
    <p:embeddedFont>
      <p:font typeface="Twinkl SemiBold" charset="0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D479"/>
    <a:srgbClr val="18A0DB"/>
    <a:srgbClr val="DE1E5A"/>
    <a:srgbClr val="BC0105"/>
    <a:srgbClr val="4DB1E3"/>
    <a:srgbClr val="80C1EB"/>
    <a:srgbClr val="ACDDFC"/>
    <a:srgbClr val="FFFFFF"/>
    <a:srgbClr val="4AA1D9"/>
    <a:srgbClr val="21A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1290" y="5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winkl" pitchFamily="50" charset="0"/>
              </a:rPr>
              <a:t>How Does Fair Trade Help?</a:t>
            </a:r>
            <a:endParaRPr lang="en-GB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745435" y="1514781"/>
            <a:ext cx="7550068" cy="38913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The great things about choosing to buy Fair Trade items: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grpSp>
        <p:nvGrpSpPr>
          <p:cNvPr id="13" name="Group 12"/>
          <p:cNvGrpSpPr/>
          <p:nvPr/>
        </p:nvGrpSpPr>
        <p:grpSpPr>
          <a:xfrm>
            <a:off x="3243604" y="3624648"/>
            <a:ext cx="2553730" cy="2586682"/>
            <a:chOff x="3243604" y="3624648"/>
            <a:chExt cx="2553730" cy="2586682"/>
          </a:xfrm>
        </p:grpSpPr>
        <p:sp>
          <p:nvSpPr>
            <p:cNvPr id="6" name="Oval 5"/>
            <p:cNvSpPr/>
            <p:nvPr/>
          </p:nvSpPr>
          <p:spPr>
            <a:xfrm>
              <a:off x="3243604" y="3624648"/>
              <a:ext cx="2553730" cy="255373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Twinkl" pitchFamily="50" charset="0"/>
              </a:endParaRPr>
            </a:p>
            <a:p>
              <a:pPr algn="ctr"/>
              <a:r>
                <a:rPr lang="en-GB" dirty="0">
                  <a:latin typeface="Twinkl" pitchFamily="50" charset="0"/>
                </a:rPr>
                <a:t>Workers have better working conditions. </a:t>
              </a:r>
            </a:p>
            <a:p>
              <a:pPr algn="ctr"/>
              <a:endParaRPr lang="en-GB" dirty="0">
                <a:latin typeface="Twinkl" pitchFamily="50" charset="0"/>
              </a:endParaRPr>
            </a:p>
            <a:p>
              <a:pPr algn="ctr"/>
              <a:endParaRPr lang="en-GB" dirty="0">
                <a:latin typeface="Twinkl" pitchFamily="50" charset="0"/>
              </a:endParaRPr>
            </a:p>
            <a:p>
              <a:pPr algn="ctr"/>
              <a:endParaRPr lang="en-GB" dirty="0">
                <a:latin typeface="Twinkl" pitchFamily="50" charset="0"/>
              </a:endParaRPr>
            </a:p>
            <a:p>
              <a:pPr algn="ctr"/>
              <a:endParaRPr lang="en-GB" dirty="0">
                <a:latin typeface="Twinkl" pitchFamily="50" charset="0"/>
              </a:endParaRPr>
            </a:p>
            <a:p>
              <a:pPr algn="ctr"/>
              <a:endParaRPr lang="en-GB" dirty="0">
                <a:latin typeface="Twinkl" pitchFamily="50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673" t="-58498" r="-1026" b="23354"/>
            <a:stretch/>
          </p:blipFill>
          <p:spPr>
            <a:xfrm>
              <a:off x="3243604" y="3665838"/>
              <a:ext cx="2529017" cy="2545492"/>
            </a:xfrm>
            <a:prstGeom prst="ellipse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4967416" y="2117124"/>
            <a:ext cx="3396093" cy="2553730"/>
            <a:chOff x="4967416" y="2117124"/>
            <a:chExt cx="3396093" cy="2553730"/>
          </a:xfrm>
        </p:grpSpPr>
        <p:sp>
          <p:nvSpPr>
            <p:cNvPr id="9" name="Oval 8"/>
            <p:cNvSpPr/>
            <p:nvPr/>
          </p:nvSpPr>
          <p:spPr>
            <a:xfrm>
              <a:off x="5809779" y="2117124"/>
              <a:ext cx="2553730" cy="255373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latin typeface="Twinkl" pitchFamily="50" charset="0"/>
                </a:rPr>
                <a:t>Extra money goes into projects that help the local community such as bicycles to get to work or wells to provide water.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7416" y="2513086"/>
              <a:ext cx="1260462" cy="111156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237302" y="2117124"/>
            <a:ext cx="3061863" cy="2664490"/>
            <a:chOff x="237302" y="2117124"/>
            <a:chExt cx="3061863" cy="2664490"/>
          </a:xfrm>
        </p:grpSpPr>
        <p:sp>
          <p:nvSpPr>
            <p:cNvPr id="4" name="Oval 3"/>
            <p:cNvSpPr/>
            <p:nvPr/>
          </p:nvSpPr>
          <p:spPr>
            <a:xfrm>
              <a:off x="745435" y="2117124"/>
              <a:ext cx="2553730" cy="255373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Twinkl" pitchFamily="50" charset="0"/>
                </a:rPr>
                <a:t>Workers receive better prices for crops so </a:t>
              </a:r>
              <a:br>
                <a:rPr lang="en-GB" dirty="0">
                  <a:latin typeface="Twinkl" pitchFamily="50" charset="0"/>
                </a:rPr>
              </a:br>
              <a:r>
                <a:rPr lang="en-GB" dirty="0">
                  <a:latin typeface="Twinkl" pitchFamily="50" charset="0"/>
                </a:rPr>
                <a:t>people can live better lives.</a:t>
              </a:r>
              <a:endParaRPr lang="en-GB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95705">
              <a:off x="237302" y="2415723"/>
              <a:ext cx="1340331" cy="23658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51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winkl" pitchFamily="50" charset="0"/>
              </a:rPr>
              <a:t>Fair Trade Awareness</a:t>
            </a:r>
            <a:endParaRPr lang="en-GB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49357" y="1690687"/>
            <a:ext cx="3387184" cy="43394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altLang="en-US" sz="1800" dirty="0">
                <a:latin typeface="Twinkl" pitchFamily="50" charset="0"/>
              </a:rPr>
              <a:t>Fairtrade Fortnight aims to improve the banana industry to make sure that the people in the supply chain and the millions of struggling banana farmers and workers get a fair deal.</a:t>
            </a:r>
          </a:p>
          <a:p>
            <a:pPr marL="0" indent="0">
              <a:buNone/>
            </a:pPr>
            <a:r>
              <a:rPr lang="en-GB" altLang="en-US" sz="1800" b="1" dirty="0">
                <a:latin typeface="Twinkl" pitchFamily="50" charset="0"/>
              </a:rPr>
              <a:t>How do people take part? </a:t>
            </a:r>
          </a:p>
          <a:p>
            <a:pPr marL="0" indent="0">
              <a:buNone/>
            </a:pPr>
            <a:r>
              <a:rPr lang="en-GB" altLang="en-US" sz="1800" dirty="0">
                <a:latin typeface="Twinkl" pitchFamily="50" charset="0"/>
              </a:rPr>
              <a:t>By buying bananas and other products that have the Fairtrade symbol on them. </a:t>
            </a:r>
            <a:br>
              <a:rPr lang="en-GB" altLang="en-US" sz="1800" dirty="0">
                <a:latin typeface="Twinkl" pitchFamily="50" charset="0"/>
              </a:rPr>
            </a:br>
            <a:r>
              <a:rPr lang="en-GB" altLang="en-US" sz="1800" dirty="0">
                <a:latin typeface="Twinkl" pitchFamily="50" charset="0"/>
              </a:rPr>
              <a:t>If you do this, you know that a fair price has been paid to the workers.</a:t>
            </a:r>
            <a:endParaRPr lang="en-GB" sz="18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033319" y="1690687"/>
            <a:ext cx="3578051" cy="39271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altLang="en-US" dirty="0">
                <a:solidFill>
                  <a:schemeClr val="tx1"/>
                </a:solidFill>
              </a:rPr>
              <a:t>World Fair Trade Day is celebrated all over the world every year in May.</a:t>
            </a:r>
            <a:endParaRPr lang="en-GB" altLang="en-US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altLang="en-US" b="1" dirty="0">
                <a:solidFill>
                  <a:schemeClr val="tx1"/>
                </a:solidFill>
              </a:rPr>
              <a:t>How do people </a:t>
            </a:r>
            <a:r>
              <a:rPr lang="en-GB" altLang="en-US" b="1" dirty="0"/>
              <a:t>take part?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altLang="en-US" dirty="0"/>
              <a:t>By raising money to help this worthwhile cause. </a:t>
            </a:r>
            <a:endParaRPr lang="en-GB" alt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816" y="2844746"/>
            <a:ext cx="3262184" cy="35444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689973" y="2479589"/>
            <a:ext cx="454027" cy="1515762"/>
          </a:xfrm>
          <a:prstGeom prst="rect">
            <a:avLst/>
          </a:prstGeom>
          <a:solidFill>
            <a:srgbClr val="ADD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553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winkl" pitchFamily="50" charset="0"/>
              </a:rPr>
              <a:t>Time for Reflection</a:t>
            </a:r>
            <a:endParaRPr lang="en-GB" dirty="0"/>
          </a:p>
        </p:txBody>
      </p:sp>
      <p:grpSp>
        <p:nvGrpSpPr>
          <p:cNvPr id="3" name="Group 2"/>
          <p:cNvGrpSpPr/>
          <p:nvPr/>
        </p:nvGrpSpPr>
        <p:grpSpPr>
          <a:xfrm>
            <a:off x="755650" y="1473201"/>
            <a:ext cx="3351210" cy="2554983"/>
            <a:chOff x="1487706" y="1187087"/>
            <a:chExt cx="3465296" cy="2641963"/>
          </a:xfrm>
          <a:solidFill>
            <a:srgbClr val="AFDEF8"/>
          </a:solidFill>
        </p:grpSpPr>
        <p:sp>
          <p:nvSpPr>
            <p:cNvPr id="4" name="Oval 3"/>
            <p:cNvSpPr/>
            <p:nvPr/>
          </p:nvSpPr>
          <p:spPr>
            <a:xfrm>
              <a:off x="1776414" y="1501412"/>
              <a:ext cx="1057275" cy="1057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" name="Oval 4"/>
            <p:cNvSpPr/>
            <p:nvPr/>
          </p:nvSpPr>
          <p:spPr>
            <a:xfrm>
              <a:off x="2381250" y="2457450"/>
              <a:ext cx="1371600" cy="13716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" name="Oval 5"/>
            <p:cNvSpPr/>
            <p:nvPr/>
          </p:nvSpPr>
          <p:spPr>
            <a:xfrm>
              <a:off x="2476500" y="1187087"/>
              <a:ext cx="1371600" cy="13716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7" name="Oval 6"/>
            <p:cNvSpPr/>
            <p:nvPr/>
          </p:nvSpPr>
          <p:spPr>
            <a:xfrm>
              <a:off x="3581402" y="1468306"/>
              <a:ext cx="1371600" cy="13716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" name="Oval 7"/>
            <p:cNvSpPr/>
            <p:nvPr/>
          </p:nvSpPr>
          <p:spPr>
            <a:xfrm>
              <a:off x="3143250" y="2159001"/>
              <a:ext cx="1647827" cy="15832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9" name="Oval 8"/>
            <p:cNvSpPr/>
            <p:nvPr/>
          </p:nvSpPr>
          <p:spPr>
            <a:xfrm>
              <a:off x="1487706" y="2060080"/>
              <a:ext cx="1634689" cy="163468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265938" y="1426312"/>
            <a:ext cx="3031549" cy="2311272"/>
            <a:chOff x="1487706" y="1187087"/>
            <a:chExt cx="3465296" cy="2641963"/>
          </a:xfrm>
          <a:solidFill>
            <a:srgbClr val="AFDEF8"/>
          </a:solidFill>
        </p:grpSpPr>
        <p:sp>
          <p:nvSpPr>
            <p:cNvPr id="11" name="Oval 10"/>
            <p:cNvSpPr/>
            <p:nvPr/>
          </p:nvSpPr>
          <p:spPr>
            <a:xfrm>
              <a:off x="1776414" y="1501412"/>
              <a:ext cx="1057275" cy="1057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2381250" y="2457450"/>
              <a:ext cx="1371600" cy="13716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3" name="Oval 12"/>
            <p:cNvSpPr/>
            <p:nvPr/>
          </p:nvSpPr>
          <p:spPr>
            <a:xfrm>
              <a:off x="2476500" y="1187087"/>
              <a:ext cx="1371600" cy="13716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3581402" y="1468306"/>
              <a:ext cx="1371600" cy="13716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5" name="Oval 14"/>
            <p:cNvSpPr/>
            <p:nvPr/>
          </p:nvSpPr>
          <p:spPr>
            <a:xfrm>
              <a:off x="3143250" y="2159001"/>
              <a:ext cx="1647827" cy="15832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6" name="Oval 15"/>
            <p:cNvSpPr/>
            <p:nvPr/>
          </p:nvSpPr>
          <p:spPr>
            <a:xfrm>
              <a:off x="1487706" y="2060080"/>
              <a:ext cx="1634689" cy="163468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465298" y="3767143"/>
            <a:ext cx="2978148" cy="2270559"/>
            <a:chOff x="1487706" y="1187087"/>
            <a:chExt cx="3465296" cy="2641963"/>
          </a:xfrm>
          <a:solidFill>
            <a:srgbClr val="AFDEF8"/>
          </a:solidFill>
        </p:grpSpPr>
        <p:sp>
          <p:nvSpPr>
            <p:cNvPr id="18" name="Oval 17"/>
            <p:cNvSpPr/>
            <p:nvPr/>
          </p:nvSpPr>
          <p:spPr>
            <a:xfrm>
              <a:off x="1776414" y="1501412"/>
              <a:ext cx="1057275" cy="1057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9" name="Oval 18"/>
            <p:cNvSpPr/>
            <p:nvPr/>
          </p:nvSpPr>
          <p:spPr>
            <a:xfrm>
              <a:off x="2381250" y="2457450"/>
              <a:ext cx="1371600" cy="13716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0" name="Oval 19"/>
            <p:cNvSpPr/>
            <p:nvPr/>
          </p:nvSpPr>
          <p:spPr>
            <a:xfrm>
              <a:off x="2476500" y="1187087"/>
              <a:ext cx="1371600" cy="13716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1" name="Oval 20"/>
            <p:cNvSpPr/>
            <p:nvPr/>
          </p:nvSpPr>
          <p:spPr>
            <a:xfrm>
              <a:off x="3581402" y="1468306"/>
              <a:ext cx="1371600" cy="13716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2" name="Oval 21"/>
            <p:cNvSpPr/>
            <p:nvPr/>
          </p:nvSpPr>
          <p:spPr>
            <a:xfrm>
              <a:off x="3143250" y="2159001"/>
              <a:ext cx="1647827" cy="15832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3" name="Oval 22"/>
            <p:cNvSpPr/>
            <p:nvPr/>
          </p:nvSpPr>
          <p:spPr>
            <a:xfrm>
              <a:off x="1487706" y="2060080"/>
              <a:ext cx="1634689" cy="163468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sp>
        <p:nvSpPr>
          <p:cNvPr id="24" name="Oval 23"/>
          <p:cNvSpPr/>
          <p:nvPr/>
        </p:nvSpPr>
        <p:spPr>
          <a:xfrm>
            <a:off x="1152525" y="4008438"/>
            <a:ext cx="508000" cy="509587"/>
          </a:xfrm>
          <a:prstGeom prst="ellipse">
            <a:avLst/>
          </a:prstGeom>
          <a:solidFill>
            <a:srgbClr val="AF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893763" y="4576763"/>
            <a:ext cx="282575" cy="282575"/>
          </a:xfrm>
          <a:prstGeom prst="ellipse">
            <a:avLst/>
          </a:prstGeom>
          <a:solidFill>
            <a:srgbClr val="AF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6457950" y="5078413"/>
            <a:ext cx="398463" cy="398462"/>
          </a:xfrm>
          <a:prstGeom prst="ellipse">
            <a:avLst/>
          </a:prstGeom>
          <a:solidFill>
            <a:srgbClr val="AF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6921500" y="5448300"/>
            <a:ext cx="300038" cy="301625"/>
          </a:xfrm>
          <a:prstGeom prst="ellipse">
            <a:avLst/>
          </a:prstGeom>
          <a:solidFill>
            <a:srgbClr val="AF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8" name="Oval 27"/>
          <p:cNvSpPr/>
          <p:nvPr/>
        </p:nvSpPr>
        <p:spPr>
          <a:xfrm>
            <a:off x="7456488" y="3767138"/>
            <a:ext cx="482600" cy="481012"/>
          </a:xfrm>
          <a:prstGeom prst="ellipse">
            <a:avLst/>
          </a:prstGeom>
          <a:solidFill>
            <a:srgbClr val="AF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9" name="Oval 28"/>
          <p:cNvSpPr/>
          <p:nvPr/>
        </p:nvSpPr>
        <p:spPr>
          <a:xfrm>
            <a:off x="7729538" y="4344988"/>
            <a:ext cx="346075" cy="344487"/>
          </a:xfrm>
          <a:prstGeom prst="ellipse">
            <a:avLst/>
          </a:prstGeom>
          <a:solidFill>
            <a:srgbClr val="AF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" name="Oval 29"/>
          <p:cNvSpPr/>
          <p:nvPr/>
        </p:nvSpPr>
        <p:spPr>
          <a:xfrm>
            <a:off x="8021638" y="4786313"/>
            <a:ext cx="252412" cy="252412"/>
          </a:xfrm>
          <a:prstGeom prst="ellipse">
            <a:avLst/>
          </a:prstGeom>
          <a:solidFill>
            <a:srgbClr val="AF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1" name="TextBox 3"/>
          <p:cNvSpPr txBox="1">
            <a:spLocks noChangeArrowheads="1"/>
          </p:cNvSpPr>
          <p:nvPr/>
        </p:nvSpPr>
        <p:spPr bwMode="auto">
          <a:xfrm>
            <a:off x="1243013" y="2268538"/>
            <a:ext cx="24844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/>
            <a:r>
              <a:rPr lang="en-GB" altLang="en-US" dirty="0"/>
              <a:t>Think about the workers who grow all of the foods we like to eat.</a:t>
            </a:r>
          </a:p>
        </p:txBody>
      </p:sp>
      <p:sp>
        <p:nvSpPr>
          <p:cNvPr id="32" name="TextBox 4"/>
          <p:cNvSpPr txBox="1">
            <a:spLocks noChangeArrowheads="1"/>
          </p:cNvSpPr>
          <p:nvPr/>
        </p:nvSpPr>
        <p:spPr bwMode="auto">
          <a:xfrm>
            <a:off x="5724525" y="2052638"/>
            <a:ext cx="23510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/>
            <a:r>
              <a:rPr lang="en-GB" altLang="en-US"/>
              <a:t>Do all of the workers get a fair price for the produce they grow?</a:t>
            </a:r>
          </a:p>
        </p:txBody>
      </p:sp>
      <p:sp>
        <p:nvSpPr>
          <p:cNvPr id="33" name="TextBox 5"/>
          <p:cNvSpPr txBox="1">
            <a:spLocks noChangeArrowheads="1"/>
          </p:cNvSpPr>
          <p:nvPr/>
        </p:nvSpPr>
        <p:spPr bwMode="auto">
          <a:xfrm>
            <a:off x="4000500" y="4402138"/>
            <a:ext cx="21526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/>
            <a:r>
              <a:rPr lang="en-GB" altLang="en-US"/>
              <a:t>Would buying Fairtrade products help improve the lives of others?</a:t>
            </a:r>
          </a:p>
        </p:txBody>
      </p:sp>
    </p:spTree>
    <p:extLst>
      <p:ext uri="{BB962C8B-B14F-4D97-AF65-F5344CB8AC3E}">
        <p14:creationId xmlns:p14="http://schemas.microsoft.com/office/powerpoint/2010/main" val="2119640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03804" y="1629275"/>
            <a:ext cx="3643355" cy="3100061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sz="3200" dirty="0">
                <a:latin typeface="Twinkl" pitchFamily="50" charset="0"/>
              </a:rPr>
              <a:t>Before you finish eating breakfast this morning, you’ve depended on more than half </a:t>
            </a:r>
            <a:br>
              <a:rPr lang="en-GB" sz="3200" dirty="0">
                <a:latin typeface="Twinkl" pitchFamily="50" charset="0"/>
              </a:rPr>
            </a:br>
            <a:r>
              <a:rPr lang="en-GB" sz="3200" dirty="0">
                <a:latin typeface="Twinkl" pitchFamily="50" charset="0"/>
              </a:rPr>
              <a:t>the world.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5"/>
          <a:stretch/>
        </p:blipFill>
        <p:spPr>
          <a:xfrm>
            <a:off x="0" y="189471"/>
            <a:ext cx="5111786" cy="66685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04950" y="4858507"/>
            <a:ext cx="3841062" cy="514738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sz="2400" dirty="0">
                <a:latin typeface="Twinkl SemiBold" pitchFamily="2" charset="0"/>
              </a:rPr>
              <a:t>-Martin Luther King Jr. 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My International Breakfast Table</a:t>
            </a:r>
            <a:endParaRPr lang="en-GB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65" y="1538793"/>
            <a:ext cx="4885739" cy="3239164"/>
          </a:xfrm>
          <a:prstGeom prst="roundRect">
            <a:avLst>
              <a:gd name="adj" fmla="val 5731"/>
            </a:avLst>
          </a:prstGeom>
        </p:spPr>
      </p:pic>
      <p:grpSp>
        <p:nvGrpSpPr>
          <p:cNvPr id="61" name="Group 60"/>
          <p:cNvGrpSpPr/>
          <p:nvPr/>
        </p:nvGrpSpPr>
        <p:grpSpPr>
          <a:xfrm>
            <a:off x="408955" y="1949881"/>
            <a:ext cx="2824224" cy="1492250"/>
            <a:chOff x="408955" y="1949881"/>
            <a:chExt cx="2824224" cy="1492250"/>
          </a:xfrm>
        </p:grpSpPr>
        <p:sp>
          <p:nvSpPr>
            <p:cNvPr id="11" name="Freeform 10"/>
            <p:cNvSpPr/>
            <p:nvPr/>
          </p:nvSpPr>
          <p:spPr>
            <a:xfrm rot="6258553">
              <a:off x="2326480" y="2335689"/>
              <a:ext cx="463405" cy="1349993"/>
            </a:xfrm>
            <a:custGeom>
              <a:avLst/>
              <a:gdLst>
                <a:gd name="connsiteX0" fmla="*/ 209845 w 463405"/>
                <a:gd name="connsiteY0" fmla="*/ 0 h 1349993"/>
                <a:gd name="connsiteX1" fmla="*/ 252332 w 463405"/>
                <a:gd name="connsiteY1" fmla="*/ 0 h 1349993"/>
                <a:gd name="connsiteX2" fmla="*/ 268378 w 463405"/>
                <a:gd name="connsiteY2" fmla="*/ 262000 h 1349993"/>
                <a:gd name="connsiteX3" fmla="*/ 283438 w 463405"/>
                <a:gd name="connsiteY3" fmla="*/ 407956 h 1349993"/>
                <a:gd name="connsiteX4" fmla="*/ 283581 w 463405"/>
                <a:gd name="connsiteY4" fmla="*/ 407956 h 1349993"/>
                <a:gd name="connsiteX5" fmla="*/ 332292 w 463405"/>
                <a:gd name="connsiteY5" fmla="*/ 785209 h 1349993"/>
                <a:gd name="connsiteX6" fmla="*/ 372033 w 463405"/>
                <a:gd name="connsiteY6" fmla="*/ 984504 h 1349993"/>
                <a:gd name="connsiteX7" fmla="*/ 463405 w 463405"/>
                <a:gd name="connsiteY7" fmla="*/ 1349993 h 1349993"/>
                <a:gd name="connsiteX8" fmla="*/ 0 w 463405"/>
                <a:gd name="connsiteY8" fmla="*/ 1349993 h 1349993"/>
                <a:gd name="connsiteX9" fmla="*/ 76569 w 463405"/>
                <a:gd name="connsiteY9" fmla="*/ 1043719 h 1349993"/>
                <a:gd name="connsiteX10" fmla="*/ 75215 w 463405"/>
                <a:gd name="connsiteY10" fmla="*/ 1043719 h 1349993"/>
                <a:gd name="connsiteX11" fmla="*/ 149986 w 463405"/>
                <a:gd name="connsiteY11" fmla="*/ 668755 h 1349993"/>
                <a:gd name="connsiteX12" fmla="*/ 163403 w 463405"/>
                <a:gd name="connsiteY12" fmla="*/ 564845 h 1349993"/>
                <a:gd name="connsiteX13" fmla="*/ 192551 w 463405"/>
                <a:gd name="connsiteY13" fmla="*/ 282374 h 134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3405" h="1349993">
                  <a:moveTo>
                    <a:pt x="209845" y="0"/>
                  </a:moveTo>
                  <a:lnTo>
                    <a:pt x="252332" y="0"/>
                  </a:lnTo>
                  <a:lnTo>
                    <a:pt x="268378" y="262000"/>
                  </a:lnTo>
                  <a:lnTo>
                    <a:pt x="283438" y="407956"/>
                  </a:lnTo>
                  <a:lnTo>
                    <a:pt x="283581" y="407956"/>
                  </a:lnTo>
                  <a:lnTo>
                    <a:pt x="332292" y="785209"/>
                  </a:lnTo>
                  <a:lnTo>
                    <a:pt x="372033" y="984504"/>
                  </a:lnTo>
                  <a:lnTo>
                    <a:pt x="463405" y="1349993"/>
                  </a:lnTo>
                  <a:lnTo>
                    <a:pt x="0" y="1349993"/>
                  </a:lnTo>
                  <a:lnTo>
                    <a:pt x="76569" y="1043719"/>
                  </a:lnTo>
                  <a:lnTo>
                    <a:pt x="75215" y="1043719"/>
                  </a:lnTo>
                  <a:lnTo>
                    <a:pt x="149986" y="668755"/>
                  </a:lnTo>
                  <a:lnTo>
                    <a:pt x="163403" y="564845"/>
                  </a:lnTo>
                  <a:lnTo>
                    <a:pt x="192551" y="282374"/>
                  </a:lnTo>
                  <a:close/>
                </a:path>
              </a:pathLst>
            </a:cu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408955" y="1949881"/>
              <a:ext cx="1711858" cy="1492250"/>
              <a:chOff x="397175" y="3206507"/>
              <a:chExt cx="1711858" cy="1492250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506979" y="3206507"/>
                <a:ext cx="1492250" cy="149225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18A0D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5465" y="3627838"/>
                <a:ext cx="777079" cy="640429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434684" y="4232853"/>
                <a:ext cx="1674349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sz="1600" dirty="0">
                    <a:latin typeface="Twinkl" pitchFamily="50" charset="0"/>
                  </a:rPr>
                  <a:t>bananas</a:t>
                </a: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397175" y="3285208"/>
                <a:ext cx="1674349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sz="1600" dirty="0">
                    <a:latin typeface="Twinkl" pitchFamily="50" charset="0"/>
                  </a:rPr>
                  <a:t>Costa Rica</a:t>
                </a:r>
              </a:p>
            </p:txBody>
          </p:sp>
        </p:grpSp>
      </p:grpSp>
      <p:grpSp>
        <p:nvGrpSpPr>
          <p:cNvPr id="63" name="Group 62"/>
          <p:cNvGrpSpPr/>
          <p:nvPr/>
        </p:nvGrpSpPr>
        <p:grpSpPr>
          <a:xfrm>
            <a:off x="2351891" y="3212942"/>
            <a:ext cx="1676065" cy="3167890"/>
            <a:chOff x="2351891" y="3212942"/>
            <a:chExt cx="1676065" cy="3167890"/>
          </a:xfrm>
        </p:grpSpPr>
        <p:sp>
          <p:nvSpPr>
            <p:cNvPr id="27" name="Freeform 26"/>
            <p:cNvSpPr/>
            <p:nvPr/>
          </p:nvSpPr>
          <p:spPr>
            <a:xfrm>
              <a:off x="3023388" y="3212942"/>
              <a:ext cx="463405" cy="1984891"/>
            </a:xfrm>
            <a:custGeom>
              <a:avLst/>
              <a:gdLst>
                <a:gd name="connsiteX0" fmla="*/ 209845 w 463405"/>
                <a:gd name="connsiteY0" fmla="*/ 0 h 1349993"/>
                <a:gd name="connsiteX1" fmla="*/ 252332 w 463405"/>
                <a:gd name="connsiteY1" fmla="*/ 0 h 1349993"/>
                <a:gd name="connsiteX2" fmla="*/ 268378 w 463405"/>
                <a:gd name="connsiteY2" fmla="*/ 262000 h 1349993"/>
                <a:gd name="connsiteX3" fmla="*/ 283438 w 463405"/>
                <a:gd name="connsiteY3" fmla="*/ 407956 h 1349993"/>
                <a:gd name="connsiteX4" fmla="*/ 283581 w 463405"/>
                <a:gd name="connsiteY4" fmla="*/ 407956 h 1349993"/>
                <a:gd name="connsiteX5" fmla="*/ 332292 w 463405"/>
                <a:gd name="connsiteY5" fmla="*/ 785209 h 1349993"/>
                <a:gd name="connsiteX6" fmla="*/ 372033 w 463405"/>
                <a:gd name="connsiteY6" fmla="*/ 984504 h 1349993"/>
                <a:gd name="connsiteX7" fmla="*/ 463405 w 463405"/>
                <a:gd name="connsiteY7" fmla="*/ 1349993 h 1349993"/>
                <a:gd name="connsiteX8" fmla="*/ 0 w 463405"/>
                <a:gd name="connsiteY8" fmla="*/ 1349993 h 1349993"/>
                <a:gd name="connsiteX9" fmla="*/ 76569 w 463405"/>
                <a:gd name="connsiteY9" fmla="*/ 1043719 h 1349993"/>
                <a:gd name="connsiteX10" fmla="*/ 75215 w 463405"/>
                <a:gd name="connsiteY10" fmla="*/ 1043719 h 1349993"/>
                <a:gd name="connsiteX11" fmla="*/ 149986 w 463405"/>
                <a:gd name="connsiteY11" fmla="*/ 668755 h 1349993"/>
                <a:gd name="connsiteX12" fmla="*/ 163403 w 463405"/>
                <a:gd name="connsiteY12" fmla="*/ 564845 h 1349993"/>
                <a:gd name="connsiteX13" fmla="*/ 192551 w 463405"/>
                <a:gd name="connsiteY13" fmla="*/ 282374 h 134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3405" h="1349993">
                  <a:moveTo>
                    <a:pt x="209845" y="0"/>
                  </a:moveTo>
                  <a:lnTo>
                    <a:pt x="252332" y="0"/>
                  </a:lnTo>
                  <a:lnTo>
                    <a:pt x="268378" y="262000"/>
                  </a:lnTo>
                  <a:lnTo>
                    <a:pt x="283438" y="407956"/>
                  </a:lnTo>
                  <a:lnTo>
                    <a:pt x="283581" y="407956"/>
                  </a:lnTo>
                  <a:lnTo>
                    <a:pt x="332292" y="785209"/>
                  </a:lnTo>
                  <a:lnTo>
                    <a:pt x="372033" y="984504"/>
                  </a:lnTo>
                  <a:lnTo>
                    <a:pt x="463405" y="1349993"/>
                  </a:lnTo>
                  <a:lnTo>
                    <a:pt x="0" y="1349993"/>
                  </a:lnTo>
                  <a:lnTo>
                    <a:pt x="76569" y="1043719"/>
                  </a:lnTo>
                  <a:lnTo>
                    <a:pt x="75215" y="1043719"/>
                  </a:lnTo>
                  <a:lnTo>
                    <a:pt x="149986" y="668755"/>
                  </a:lnTo>
                  <a:lnTo>
                    <a:pt x="163403" y="564845"/>
                  </a:lnTo>
                  <a:lnTo>
                    <a:pt x="192551" y="282374"/>
                  </a:lnTo>
                  <a:close/>
                </a:path>
              </a:pathLst>
            </a:cu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2351891" y="4888582"/>
              <a:ext cx="1676065" cy="1492250"/>
              <a:chOff x="2351891" y="4888582"/>
              <a:chExt cx="1676065" cy="1492250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2351891" y="4888582"/>
                <a:ext cx="1676065" cy="1492250"/>
                <a:chOff x="415929" y="3206507"/>
                <a:chExt cx="1676065" cy="1492250"/>
              </a:xfrm>
            </p:grpSpPr>
            <p:sp>
              <p:nvSpPr>
                <p:cNvPr id="25" name="Oval 24"/>
                <p:cNvSpPr/>
                <p:nvPr/>
              </p:nvSpPr>
              <p:spPr>
                <a:xfrm>
                  <a:off x="506979" y="3206507"/>
                  <a:ext cx="1492250" cy="149225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18A0D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417645" y="3254011"/>
                  <a:ext cx="1674349" cy="391628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ctr"/>
                  <a:r>
                    <a:rPr lang="en-GB" sz="1600" dirty="0">
                      <a:latin typeface="Twinkl" pitchFamily="50" charset="0"/>
                    </a:rPr>
                    <a:t>Belize</a:t>
                  </a:r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415929" y="4259805"/>
                  <a:ext cx="1674349" cy="391628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ctr"/>
                  <a:r>
                    <a:rPr lang="en-GB" sz="1600" dirty="0">
                      <a:latin typeface="Twinkl" pitchFamily="50" charset="0"/>
                    </a:rPr>
                    <a:t>sugar</a:t>
                  </a:r>
                </a:p>
              </p:txBody>
            </p:sp>
          </p:grpSp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1231" t="-9239" r="-10699" b="-6918"/>
              <a:stretch/>
            </p:blipFill>
            <p:spPr>
              <a:xfrm>
                <a:off x="2871782" y="5006558"/>
                <a:ext cx="1031424" cy="1067615"/>
              </a:xfrm>
              <a:prstGeom prst="ellipse">
                <a:avLst/>
              </a:prstGeom>
            </p:spPr>
          </p:pic>
        </p:grpSp>
      </p:grpSp>
      <p:grpSp>
        <p:nvGrpSpPr>
          <p:cNvPr id="64" name="Group 63"/>
          <p:cNvGrpSpPr/>
          <p:nvPr/>
        </p:nvGrpSpPr>
        <p:grpSpPr>
          <a:xfrm>
            <a:off x="4184222" y="3773466"/>
            <a:ext cx="1675192" cy="2562333"/>
            <a:chOff x="4184222" y="3773466"/>
            <a:chExt cx="1675192" cy="2562333"/>
          </a:xfrm>
        </p:grpSpPr>
        <p:sp>
          <p:nvSpPr>
            <p:cNvPr id="39" name="Freeform 38"/>
            <p:cNvSpPr/>
            <p:nvPr/>
          </p:nvSpPr>
          <p:spPr>
            <a:xfrm rot="21263502">
              <a:off x="4603661" y="3773466"/>
              <a:ext cx="463405" cy="1211445"/>
            </a:xfrm>
            <a:custGeom>
              <a:avLst/>
              <a:gdLst>
                <a:gd name="connsiteX0" fmla="*/ 209845 w 463405"/>
                <a:gd name="connsiteY0" fmla="*/ 0 h 1349993"/>
                <a:gd name="connsiteX1" fmla="*/ 252332 w 463405"/>
                <a:gd name="connsiteY1" fmla="*/ 0 h 1349993"/>
                <a:gd name="connsiteX2" fmla="*/ 268378 w 463405"/>
                <a:gd name="connsiteY2" fmla="*/ 262000 h 1349993"/>
                <a:gd name="connsiteX3" fmla="*/ 283438 w 463405"/>
                <a:gd name="connsiteY3" fmla="*/ 407956 h 1349993"/>
                <a:gd name="connsiteX4" fmla="*/ 283581 w 463405"/>
                <a:gd name="connsiteY4" fmla="*/ 407956 h 1349993"/>
                <a:gd name="connsiteX5" fmla="*/ 332292 w 463405"/>
                <a:gd name="connsiteY5" fmla="*/ 785209 h 1349993"/>
                <a:gd name="connsiteX6" fmla="*/ 372033 w 463405"/>
                <a:gd name="connsiteY6" fmla="*/ 984504 h 1349993"/>
                <a:gd name="connsiteX7" fmla="*/ 463405 w 463405"/>
                <a:gd name="connsiteY7" fmla="*/ 1349993 h 1349993"/>
                <a:gd name="connsiteX8" fmla="*/ 0 w 463405"/>
                <a:gd name="connsiteY8" fmla="*/ 1349993 h 1349993"/>
                <a:gd name="connsiteX9" fmla="*/ 76569 w 463405"/>
                <a:gd name="connsiteY9" fmla="*/ 1043719 h 1349993"/>
                <a:gd name="connsiteX10" fmla="*/ 75215 w 463405"/>
                <a:gd name="connsiteY10" fmla="*/ 1043719 h 1349993"/>
                <a:gd name="connsiteX11" fmla="*/ 149986 w 463405"/>
                <a:gd name="connsiteY11" fmla="*/ 668755 h 1349993"/>
                <a:gd name="connsiteX12" fmla="*/ 163403 w 463405"/>
                <a:gd name="connsiteY12" fmla="*/ 564845 h 1349993"/>
                <a:gd name="connsiteX13" fmla="*/ 192551 w 463405"/>
                <a:gd name="connsiteY13" fmla="*/ 282374 h 134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3405" h="1349993">
                  <a:moveTo>
                    <a:pt x="209845" y="0"/>
                  </a:moveTo>
                  <a:lnTo>
                    <a:pt x="252332" y="0"/>
                  </a:lnTo>
                  <a:lnTo>
                    <a:pt x="268378" y="262000"/>
                  </a:lnTo>
                  <a:lnTo>
                    <a:pt x="283438" y="407956"/>
                  </a:lnTo>
                  <a:lnTo>
                    <a:pt x="283581" y="407956"/>
                  </a:lnTo>
                  <a:lnTo>
                    <a:pt x="332292" y="785209"/>
                  </a:lnTo>
                  <a:lnTo>
                    <a:pt x="372033" y="984504"/>
                  </a:lnTo>
                  <a:lnTo>
                    <a:pt x="463405" y="1349993"/>
                  </a:lnTo>
                  <a:lnTo>
                    <a:pt x="0" y="1349993"/>
                  </a:lnTo>
                  <a:lnTo>
                    <a:pt x="76569" y="1043719"/>
                  </a:lnTo>
                  <a:lnTo>
                    <a:pt x="75215" y="1043719"/>
                  </a:lnTo>
                  <a:lnTo>
                    <a:pt x="149986" y="668755"/>
                  </a:lnTo>
                  <a:lnTo>
                    <a:pt x="163403" y="564845"/>
                  </a:lnTo>
                  <a:lnTo>
                    <a:pt x="192551" y="282374"/>
                  </a:lnTo>
                  <a:close/>
                </a:path>
              </a:pathLst>
            </a:cu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4184222" y="4843549"/>
              <a:ext cx="1675192" cy="1492250"/>
              <a:chOff x="4184222" y="4843549"/>
              <a:chExt cx="1675192" cy="1492250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4184222" y="4843549"/>
                <a:ext cx="1674349" cy="1492250"/>
                <a:chOff x="4188311" y="4888582"/>
                <a:chExt cx="1674349" cy="1492250"/>
              </a:xfrm>
            </p:grpSpPr>
            <p:grpSp>
              <p:nvGrpSpPr>
                <p:cNvPr id="34" name="Group 33"/>
                <p:cNvGrpSpPr/>
                <p:nvPr/>
              </p:nvGrpSpPr>
              <p:grpSpPr>
                <a:xfrm>
                  <a:off x="4188311" y="4888582"/>
                  <a:ext cx="1674349" cy="1492250"/>
                  <a:chOff x="415929" y="3206507"/>
                  <a:chExt cx="1674349" cy="1492250"/>
                </a:xfrm>
              </p:grpSpPr>
              <p:sp>
                <p:nvSpPr>
                  <p:cNvPr id="36" name="Oval 35"/>
                  <p:cNvSpPr/>
                  <p:nvPr/>
                </p:nvSpPr>
                <p:spPr>
                  <a:xfrm>
                    <a:off x="506978" y="3206507"/>
                    <a:ext cx="1492250" cy="1492250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18A0D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7" name="Rectangle 36"/>
                  <p:cNvSpPr/>
                  <p:nvPr/>
                </p:nvSpPr>
                <p:spPr>
                  <a:xfrm>
                    <a:off x="415929" y="3355103"/>
                    <a:ext cx="1674349" cy="391628"/>
                  </a:xfrm>
                  <a:prstGeom prst="rect">
                    <a:avLst/>
                  </a:prstGeom>
                </p:spPr>
                <p:txBody>
                  <a:bodyPr wrap="square" lIns="0" tIns="72000" rIns="0" bIns="72000">
                    <a:spAutoFit/>
                  </a:bodyPr>
                  <a:lstStyle/>
                  <a:p>
                    <a:pPr algn="ctr"/>
                    <a:r>
                      <a:rPr lang="en-GB" sz="1600" dirty="0">
                        <a:latin typeface="Twinkl" pitchFamily="50" charset="0"/>
                      </a:rPr>
                      <a:t>South Africa</a:t>
                    </a:r>
                  </a:p>
                </p:txBody>
              </p:sp>
            </p:grpSp>
            <p:pic>
              <p:nvPicPr>
                <p:cNvPr id="38" name="Picture 37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89272" y="5385704"/>
                  <a:ext cx="878007" cy="686398"/>
                </a:xfrm>
                <a:prstGeom prst="rect">
                  <a:avLst/>
                </a:prstGeom>
              </p:spPr>
            </p:pic>
          </p:grpSp>
          <p:sp>
            <p:nvSpPr>
              <p:cNvPr id="53" name="Rectangle 52"/>
              <p:cNvSpPr/>
              <p:nvPr/>
            </p:nvSpPr>
            <p:spPr>
              <a:xfrm>
                <a:off x="4185065" y="5896847"/>
                <a:ext cx="1674349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sz="1600" dirty="0">
                    <a:latin typeface="Twinkl" pitchFamily="50" charset="0"/>
                  </a:rPr>
                  <a:t>sultanas</a:t>
                </a:r>
              </a:p>
            </p:txBody>
          </p:sp>
        </p:grpSp>
      </p:grpSp>
      <p:grpSp>
        <p:nvGrpSpPr>
          <p:cNvPr id="62" name="Group 61"/>
          <p:cNvGrpSpPr/>
          <p:nvPr/>
        </p:nvGrpSpPr>
        <p:grpSpPr>
          <a:xfrm>
            <a:off x="499439" y="3598916"/>
            <a:ext cx="3018752" cy="1886795"/>
            <a:chOff x="499439" y="3598916"/>
            <a:chExt cx="3018752" cy="1886795"/>
          </a:xfrm>
        </p:grpSpPr>
        <p:sp>
          <p:nvSpPr>
            <p:cNvPr id="20" name="Freeform 19"/>
            <p:cNvSpPr/>
            <p:nvPr/>
          </p:nvSpPr>
          <p:spPr>
            <a:xfrm rot="2905353">
              <a:off x="2294043" y="2838173"/>
              <a:ext cx="463405" cy="1984891"/>
            </a:xfrm>
            <a:custGeom>
              <a:avLst/>
              <a:gdLst>
                <a:gd name="connsiteX0" fmla="*/ 209845 w 463405"/>
                <a:gd name="connsiteY0" fmla="*/ 0 h 1349993"/>
                <a:gd name="connsiteX1" fmla="*/ 252332 w 463405"/>
                <a:gd name="connsiteY1" fmla="*/ 0 h 1349993"/>
                <a:gd name="connsiteX2" fmla="*/ 268378 w 463405"/>
                <a:gd name="connsiteY2" fmla="*/ 262000 h 1349993"/>
                <a:gd name="connsiteX3" fmla="*/ 283438 w 463405"/>
                <a:gd name="connsiteY3" fmla="*/ 407956 h 1349993"/>
                <a:gd name="connsiteX4" fmla="*/ 283581 w 463405"/>
                <a:gd name="connsiteY4" fmla="*/ 407956 h 1349993"/>
                <a:gd name="connsiteX5" fmla="*/ 332292 w 463405"/>
                <a:gd name="connsiteY5" fmla="*/ 785209 h 1349993"/>
                <a:gd name="connsiteX6" fmla="*/ 372033 w 463405"/>
                <a:gd name="connsiteY6" fmla="*/ 984504 h 1349993"/>
                <a:gd name="connsiteX7" fmla="*/ 463405 w 463405"/>
                <a:gd name="connsiteY7" fmla="*/ 1349993 h 1349993"/>
                <a:gd name="connsiteX8" fmla="*/ 0 w 463405"/>
                <a:gd name="connsiteY8" fmla="*/ 1349993 h 1349993"/>
                <a:gd name="connsiteX9" fmla="*/ 76569 w 463405"/>
                <a:gd name="connsiteY9" fmla="*/ 1043719 h 1349993"/>
                <a:gd name="connsiteX10" fmla="*/ 75215 w 463405"/>
                <a:gd name="connsiteY10" fmla="*/ 1043719 h 1349993"/>
                <a:gd name="connsiteX11" fmla="*/ 149986 w 463405"/>
                <a:gd name="connsiteY11" fmla="*/ 668755 h 1349993"/>
                <a:gd name="connsiteX12" fmla="*/ 163403 w 463405"/>
                <a:gd name="connsiteY12" fmla="*/ 564845 h 1349993"/>
                <a:gd name="connsiteX13" fmla="*/ 192551 w 463405"/>
                <a:gd name="connsiteY13" fmla="*/ 282374 h 134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3405" h="1349993">
                  <a:moveTo>
                    <a:pt x="209845" y="0"/>
                  </a:moveTo>
                  <a:lnTo>
                    <a:pt x="252332" y="0"/>
                  </a:lnTo>
                  <a:lnTo>
                    <a:pt x="268378" y="262000"/>
                  </a:lnTo>
                  <a:lnTo>
                    <a:pt x="283438" y="407956"/>
                  </a:lnTo>
                  <a:lnTo>
                    <a:pt x="283581" y="407956"/>
                  </a:lnTo>
                  <a:lnTo>
                    <a:pt x="332292" y="785209"/>
                  </a:lnTo>
                  <a:lnTo>
                    <a:pt x="372033" y="984504"/>
                  </a:lnTo>
                  <a:lnTo>
                    <a:pt x="463405" y="1349993"/>
                  </a:lnTo>
                  <a:lnTo>
                    <a:pt x="0" y="1349993"/>
                  </a:lnTo>
                  <a:lnTo>
                    <a:pt x="76569" y="1043719"/>
                  </a:lnTo>
                  <a:lnTo>
                    <a:pt x="75215" y="1043719"/>
                  </a:lnTo>
                  <a:lnTo>
                    <a:pt x="149986" y="668755"/>
                  </a:lnTo>
                  <a:lnTo>
                    <a:pt x="163403" y="564845"/>
                  </a:lnTo>
                  <a:lnTo>
                    <a:pt x="192551" y="282374"/>
                  </a:lnTo>
                  <a:close/>
                </a:path>
              </a:pathLst>
            </a:cu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499439" y="3993461"/>
              <a:ext cx="1693669" cy="1492250"/>
              <a:chOff x="499439" y="3993461"/>
              <a:chExt cx="1693669" cy="1492250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518759" y="3993461"/>
                <a:ext cx="1674349" cy="1492250"/>
                <a:chOff x="751432" y="4378340"/>
                <a:chExt cx="1674349" cy="1492250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751432" y="4378340"/>
                  <a:ext cx="1674349" cy="1492250"/>
                  <a:chOff x="434684" y="3206507"/>
                  <a:chExt cx="1674349" cy="1492250"/>
                </a:xfrm>
              </p:grpSpPr>
              <p:sp>
                <p:nvSpPr>
                  <p:cNvPr id="16" name="Oval 15"/>
                  <p:cNvSpPr/>
                  <p:nvPr/>
                </p:nvSpPr>
                <p:spPr>
                  <a:xfrm>
                    <a:off x="506979" y="3206507"/>
                    <a:ext cx="1492250" cy="1492250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18A0D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8" name="Rectangle 17"/>
                  <p:cNvSpPr/>
                  <p:nvPr/>
                </p:nvSpPr>
                <p:spPr>
                  <a:xfrm>
                    <a:off x="434684" y="3354276"/>
                    <a:ext cx="1674349" cy="391628"/>
                  </a:xfrm>
                  <a:prstGeom prst="rect">
                    <a:avLst/>
                  </a:prstGeom>
                </p:spPr>
                <p:txBody>
                  <a:bodyPr wrap="square" lIns="0" tIns="72000" rIns="0" bIns="72000">
                    <a:spAutoFit/>
                  </a:bodyPr>
                  <a:lstStyle/>
                  <a:p>
                    <a:pPr algn="ctr"/>
                    <a:r>
                      <a:rPr lang="en-GB" sz="1600" dirty="0">
                        <a:latin typeface="Twinkl" pitchFamily="50" charset="0"/>
                      </a:rPr>
                      <a:t>Guatemala</a:t>
                    </a:r>
                  </a:p>
                </p:txBody>
              </p:sp>
            </p:grpSp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9918" y="4871624"/>
                  <a:ext cx="933416" cy="549863"/>
                </a:xfrm>
                <a:prstGeom prst="rect">
                  <a:avLst/>
                </a:prstGeom>
              </p:spPr>
            </p:pic>
          </p:grpSp>
          <p:sp>
            <p:nvSpPr>
              <p:cNvPr id="54" name="Rectangle 53"/>
              <p:cNvSpPr/>
              <p:nvPr/>
            </p:nvSpPr>
            <p:spPr>
              <a:xfrm>
                <a:off x="499439" y="5048509"/>
                <a:ext cx="1674349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sz="1600" dirty="0">
                    <a:latin typeface="Twinkl" pitchFamily="50" charset="0"/>
                  </a:rPr>
                  <a:t>coffee</a:t>
                </a:r>
              </a:p>
            </p:txBody>
          </p:sp>
        </p:grpSp>
      </p:grpSp>
      <p:grpSp>
        <p:nvGrpSpPr>
          <p:cNvPr id="65" name="Group 64"/>
          <p:cNvGrpSpPr/>
          <p:nvPr/>
        </p:nvGrpSpPr>
        <p:grpSpPr>
          <a:xfrm>
            <a:off x="5589419" y="2371213"/>
            <a:ext cx="3095034" cy="1494221"/>
            <a:chOff x="5589419" y="2371213"/>
            <a:chExt cx="3095034" cy="1494221"/>
          </a:xfrm>
        </p:grpSpPr>
        <p:sp>
          <p:nvSpPr>
            <p:cNvPr id="48" name="Freeform 47"/>
            <p:cNvSpPr/>
            <p:nvPr/>
          </p:nvSpPr>
          <p:spPr>
            <a:xfrm rot="16200000">
              <a:off x="6134114" y="2381976"/>
              <a:ext cx="463405" cy="1552796"/>
            </a:xfrm>
            <a:custGeom>
              <a:avLst/>
              <a:gdLst>
                <a:gd name="connsiteX0" fmla="*/ 209845 w 463405"/>
                <a:gd name="connsiteY0" fmla="*/ 0 h 1349993"/>
                <a:gd name="connsiteX1" fmla="*/ 252332 w 463405"/>
                <a:gd name="connsiteY1" fmla="*/ 0 h 1349993"/>
                <a:gd name="connsiteX2" fmla="*/ 268378 w 463405"/>
                <a:gd name="connsiteY2" fmla="*/ 262000 h 1349993"/>
                <a:gd name="connsiteX3" fmla="*/ 283438 w 463405"/>
                <a:gd name="connsiteY3" fmla="*/ 407956 h 1349993"/>
                <a:gd name="connsiteX4" fmla="*/ 283581 w 463405"/>
                <a:gd name="connsiteY4" fmla="*/ 407956 h 1349993"/>
                <a:gd name="connsiteX5" fmla="*/ 332292 w 463405"/>
                <a:gd name="connsiteY5" fmla="*/ 785209 h 1349993"/>
                <a:gd name="connsiteX6" fmla="*/ 372033 w 463405"/>
                <a:gd name="connsiteY6" fmla="*/ 984504 h 1349993"/>
                <a:gd name="connsiteX7" fmla="*/ 463405 w 463405"/>
                <a:gd name="connsiteY7" fmla="*/ 1349993 h 1349993"/>
                <a:gd name="connsiteX8" fmla="*/ 0 w 463405"/>
                <a:gd name="connsiteY8" fmla="*/ 1349993 h 1349993"/>
                <a:gd name="connsiteX9" fmla="*/ 76569 w 463405"/>
                <a:gd name="connsiteY9" fmla="*/ 1043719 h 1349993"/>
                <a:gd name="connsiteX10" fmla="*/ 75215 w 463405"/>
                <a:gd name="connsiteY10" fmla="*/ 1043719 h 1349993"/>
                <a:gd name="connsiteX11" fmla="*/ 149986 w 463405"/>
                <a:gd name="connsiteY11" fmla="*/ 668755 h 1349993"/>
                <a:gd name="connsiteX12" fmla="*/ 163403 w 463405"/>
                <a:gd name="connsiteY12" fmla="*/ 564845 h 1349993"/>
                <a:gd name="connsiteX13" fmla="*/ 192551 w 463405"/>
                <a:gd name="connsiteY13" fmla="*/ 282374 h 134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3405" h="1349993">
                  <a:moveTo>
                    <a:pt x="209845" y="0"/>
                  </a:moveTo>
                  <a:lnTo>
                    <a:pt x="252332" y="0"/>
                  </a:lnTo>
                  <a:lnTo>
                    <a:pt x="268378" y="262000"/>
                  </a:lnTo>
                  <a:lnTo>
                    <a:pt x="283438" y="407956"/>
                  </a:lnTo>
                  <a:lnTo>
                    <a:pt x="283581" y="407956"/>
                  </a:lnTo>
                  <a:lnTo>
                    <a:pt x="332292" y="785209"/>
                  </a:lnTo>
                  <a:lnTo>
                    <a:pt x="372033" y="984504"/>
                  </a:lnTo>
                  <a:lnTo>
                    <a:pt x="463405" y="1349993"/>
                  </a:lnTo>
                  <a:lnTo>
                    <a:pt x="0" y="1349993"/>
                  </a:lnTo>
                  <a:lnTo>
                    <a:pt x="76569" y="1043719"/>
                  </a:lnTo>
                  <a:lnTo>
                    <a:pt x="75215" y="1043719"/>
                  </a:lnTo>
                  <a:lnTo>
                    <a:pt x="149986" y="668755"/>
                  </a:lnTo>
                  <a:lnTo>
                    <a:pt x="163403" y="564845"/>
                  </a:lnTo>
                  <a:lnTo>
                    <a:pt x="192551" y="282374"/>
                  </a:lnTo>
                  <a:close/>
                </a:path>
              </a:pathLst>
            </a:cu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6974169" y="2371213"/>
              <a:ext cx="1710284" cy="1494221"/>
              <a:chOff x="6974169" y="2371213"/>
              <a:chExt cx="1710284" cy="1494221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6974169" y="2371213"/>
                <a:ext cx="1674349" cy="1494221"/>
                <a:chOff x="403296" y="3204536"/>
                <a:chExt cx="1674349" cy="1494221"/>
              </a:xfrm>
            </p:grpSpPr>
            <p:sp>
              <p:nvSpPr>
                <p:cNvPr id="46" name="Oval 45"/>
                <p:cNvSpPr/>
                <p:nvPr/>
              </p:nvSpPr>
              <p:spPr>
                <a:xfrm>
                  <a:off x="506979" y="3206507"/>
                  <a:ext cx="1492250" cy="149225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18A0D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403296" y="3204536"/>
                  <a:ext cx="1674349" cy="391628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ctr"/>
                  <a:r>
                    <a:rPr lang="en-GB" sz="1600" dirty="0">
                      <a:latin typeface="Twinkl" pitchFamily="50" charset="0"/>
                    </a:rPr>
                    <a:t>India</a:t>
                  </a:r>
                </a:p>
              </p:txBody>
            </p:sp>
          </p:grpSp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42215" y="2799425"/>
                <a:ext cx="1338551" cy="602604"/>
              </a:xfrm>
              <a:prstGeom prst="rect">
                <a:avLst/>
              </a:prstGeom>
            </p:spPr>
          </p:pic>
          <p:sp>
            <p:nvSpPr>
              <p:cNvPr id="56" name="Rectangle 55"/>
              <p:cNvSpPr/>
              <p:nvPr/>
            </p:nvSpPr>
            <p:spPr>
              <a:xfrm>
                <a:off x="7010104" y="3406681"/>
                <a:ext cx="1674349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sz="1600" dirty="0">
                    <a:latin typeface="Twinkl" pitchFamily="50" charset="0"/>
                  </a:rPr>
                  <a:t>cotton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643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winkl" pitchFamily="50" charset="0"/>
              </a:rPr>
              <a:t>Growing and Making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707705" y="1351281"/>
            <a:ext cx="778002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People all over the world earn their living by growing food or making things to sell.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05" y="2379741"/>
            <a:ext cx="2722563" cy="363061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047" y="2379741"/>
            <a:ext cx="2043113" cy="363061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5" r="6024"/>
          <a:stretch>
            <a:fillRect/>
          </a:stretch>
        </p:blipFill>
        <p:spPr bwMode="auto">
          <a:xfrm>
            <a:off x="5996938" y="2379741"/>
            <a:ext cx="2490787" cy="363061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976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winkl" pitchFamily="50" charset="0"/>
              </a:rPr>
              <a:t>Shipping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677225" y="1473201"/>
            <a:ext cx="7780020" cy="1253402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altLang="en-US" dirty="0">
                <a:latin typeface="Twinkl" pitchFamily="50" charset="0"/>
              </a:rPr>
              <a:t>Their food and products are shipped to other parts of the world and sold in shops.</a:t>
            </a:r>
          </a:p>
          <a:p>
            <a:r>
              <a:rPr lang="en-GB" altLang="en-US" dirty="0">
                <a:latin typeface="Twinkl" pitchFamily="50" charset="0"/>
              </a:rPr>
              <a:t>Many products in our supermarkets are made from things imported from less developed countries in Africa and Asia for example.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4"/>
          <a:stretch>
            <a:fillRect/>
          </a:stretch>
        </p:blipFill>
        <p:spPr bwMode="auto">
          <a:xfrm>
            <a:off x="1188720" y="2813158"/>
            <a:ext cx="3557585" cy="3348206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61"/>
          <a:stretch>
            <a:fillRect/>
          </a:stretch>
        </p:blipFill>
        <p:spPr bwMode="auto">
          <a:xfrm>
            <a:off x="5093335" y="2813158"/>
            <a:ext cx="2671445" cy="3348114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509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winkl" pitchFamily="50" charset="0"/>
              </a:rPr>
              <a:t>Selling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1"/>
          <a:stretch>
            <a:fillRect/>
          </a:stretch>
        </p:blipFill>
        <p:spPr bwMode="auto">
          <a:xfrm>
            <a:off x="1709458" y="2377440"/>
            <a:ext cx="5715552" cy="357155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6267" y="1473201"/>
            <a:ext cx="7841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dirty="0">
                <a:latin typeface="Twinkl" pitchFamily="50" charset="0"/>
              </a:rPr>
              <a:t>However, unless they are paid a fair price for what they have produced, they will not have enough money for food, schooling, medicine or clothing. </a:t>
            </a:r>
            <a:endParaRPr lang="en-GB" dirty="0">
              <a:latin typeface="Twinkl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23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winkl" pitchFamily="50" charset="0"/>
              </a:rPr>
              <a:t>How Can Fair Trade Help?</a:t>
            </a:r>
            <a:endParaRPr lang="en-GB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734962" y="1546355"/>
            <a:ext cx="5608938" cy="10234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Fair Trade is about paying a fair price for things that we buy. This helps to improve the lives of families all over the world.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1911178" y="4473146"/>
            <a:ext cx="6432722" cy="1257225"/>
            <a:chOff x="1911178" y="4473146"/>
            <a:chExt cx="6432722" cy="1257225"/>
          </a:xfrm>
        </p:grpSpPr>
        <p:sp>
          <p:nvSpPr>
            <p:cNvPr id="7" name="Rectangle 6"/>
            <p:cNvSpPr/>
            <p:nvPr/>
          </p:nvSpPr>
          <p:spPr>
            <a:xfrm>
              <a:off x="1911178" y="4689866"/>
              <a:ext cx="5679343" cy="823784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" pitchFamily="50" charset="0"/>
                </a:rPr>
                <a:t>     </a:t>
              </a:r>
              <a:r>
                <a:rPr lang="en-GB" dirty="0">
                  <a:solidFill>
                    <a:schemeClr val="tx1"/>
                  </a:solidFill>
                  <a:latin typeface="Twinkl" pitchFamily="50" charset="0"/>
                </a:rPr>
                <a:t>Fair Trade helps over one million farmers and  </a:t>
              </a:r>
            </a:p>
            <a:p>
              <a:r>
                <a:rPr lang="en-GB" dirty="0">
                  <a:solidFill>
                    <a:schemeClr val="tx1"/>
                  </a:solidFill>
                  <a:latin typeface="Twinkl" pitchFamily="50" charset="0"/>
                </a:rPr>
                <a:t>   workers in 74 countries across the world!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7089504" y="4473146"/>
              <a:ext cx="1254396" cy="1257225"/>
            </a:xfrm>
            <a:prstGeom prst="ellipse">
              <a:avLst/>
            </a:prstGeom>
            <a:solidFill>
              <a:schemeClr val="accent3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Did you know?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434" y="1604418"/>
            <a:ext cx="2483797" cy="474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0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>
                <a:latin typeface="Twinkl" pitchFamily="2" charset="0"/>
              </a:rPr>
              <a:t>Fairtrade Produce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755650" y="4902200"/>
            <a:ext cx="7632700" cy="765175"/>
          </a:xfrm>
          <a:prstGeom prst="rect">
            <a:avLst/>
          </a:prstGeom>
          <a:solidFill>
            <a:srgbClr val="699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/>
              <a:t>How do you know if a product is Fairtrade?</a:t>
            </a:r>
          </a:p>
        </p:txBody>
      </p:sp>
      <p:sp>
        <p:nvSpPr>
          <p:cNvPr id="4" name="Oval 3"/>
          <p:cNvSpPr/>
          <p:nvPr/>
        </p:nvSpPr>
        <p:spPr>
          <a:xfrm>
            <a:off x="1963738" y="2903538"/>
            <a:ext cx="1581150" cy="1579562"/>
          </a:xfrm>
          <a:prstGeom prst="ellipse">
            <a:avLst/>
          </a:prstGeom>
          <a:solidFill>
            <a:srgbClr val="86B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3173413" y="1684338"/>
            <a:ext cx="1579562" cy="1579562"/>
          </a:xfrm>
          <a:prstGeom prst="ellipse">
            <a:avLst/>
          </a:prstGeom>
          <a:solidFill>
            <a:srgbClr val="86B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4381500" y="2903538"/>
            <a:ext cx="1579563" cy="1579562"/>
          </a:xfrm>
          <a:prstGeom prst="ellipse">
            <a:avLst/>
          </a:prstGeom>
          <a:solidFill>
            <a:srgbClr val="86B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5589588" y="1684338"/>
            <a:ext cx="1581150" cy="1579562"/>
          </a:xfrm>
          <a:prstGeom prst="ellipse">
            <a:avLst/>
          </a:prstGeom>
          <a:solidFill>
            <a:srgbClr val="86B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6808788" y="2903538"/>
            <a:ext cx="1579562" cy="1579562"/>
          </a:xfrm>
          <a:prstGeom prst="ellipse">
            <a:avLst/>
          </a:prstGeom>
          <a:solidFill>
            <a:srgbClr val="86B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755650" y="1684338"/>
            <a:ext cx="1579563" cy="1579562"/>
          </a:xfrm>
          <a:prstGeom prst="ellipse">
            <a:avLst/>
          </a:prstGeom>
          <a:solidFill>
            <a:srgbClr val="86B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1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38" y="1728788"/>
            <a:ext cx="966787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25" y="3317875"/>
            <a:ext cx="1781175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9"/>
          <a:stretch>
            <a:fillRect/>
          </a:stretch>
        </p:blipFill>
        <p:spPr bwMode="auto">
          <a:xfrm>
            <a:off x="6797675" y="3213100"/>
            <a:ext cx="1851025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22" y="1638301"/>
            <a:ext cx="1237369" cy="16107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456" y="1820863"/>
            <a:ext cx="1839933" cy="11672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42" y="3050112"/>
            <a:ext cx="1495834" cy="123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73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4044950" y="1600200"/>
            <a:ext cx="4613275" cy="4772025"/>
            <a:chOff x="4044770" y="1599560"/>
            <a:chExt cx="4613456" cy="4772666"/>
          </a:xfrm>
        </p:grpSpPr>
        <p:pic>
          <p:nvPicPr>
            <p:cNvPr id="14344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54" b="4985"/>
            <a:stretch>
              <a:fillRect/>
            </a:stretch>
          </p:blipFill>
          <p:spPr bwMode="auto">
            <a:xfrm>
              <a:off x="4044770" y="1599560"/>
              <a:ext cx="4613456" cy="4772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5" name="Rectangle 6"/>
            <p:cNvSpPr>
              <a:spLocks noChangeArrowheads="1"/>
            </p:cNvSpPr>
            <p:nvPr/>
          </p:nvSpPr>
          <p:spPr bwMode="auto">
            <a:xfrm>
              <a:off x="4992371" y="2251950"/>
              <a:ext cx="3395979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/>
                <a:t>Only one in three bananas bought in the United Kingdom are Fairtrade. </a:t>
              </a:r>
            </a:p>
          </p:txBody>
        </p:sp>
        <p:pic>
          <p:nvPicPr>
            <p:cNvPr id="14346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70"/>
            <a:stretch>
              <a:fillRect/>
            </a:stretch>
          </p:blipFill>
          <p:spPr bwMode="auto">
            <a:xfrm>
              <a:off x="4291695" y="3409812"/>
              <a:ext cx="4218442" cy="2962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763588" y="1600200"/>
            <a:ext cx="3808412" cy="4492625"/>
            <a:chOff x="763847" y="1599560"/>
            <a:chExt cx="3808153" cy="4493265"/>
          </a:xfrm>
        </p:grpSpPr>
        <p:sp>
          <p:nvSpPr>
            <p:cNvPr id="4" name="Rectangle 3"/>
            <p:cNvSpPr/>
            <p:nvPr/>
          </p:nvSpPr>
          <p:spPr>
            <a:xfrm>
              <a:off x="763847" y="1599560"/>
              <a:ext cx="3808153" cy="4493265"/>
            </a:xfrm>
            <a:prstGeom prst="rect">
              <a:avLst/>
            </a:prstGeom>
            <a:solidFill>
              <a:srgbClr val="00A7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4343" name="TextBox 4"/>
            <p:cNvSpPr txBox="1">
              <a:spLocks noChangeArrowheads="1"/>
            </p:cNvSpPr>
            <p:nvPr/>
          </p:nvSpPr>
          <p:spPr bwMode="auto">
            <a:xfrm>
              <a:off x="847745" y="5415532"/>
              <a:ext cx="3622600" cy="613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/>
                <a:t>If this logo is on a product, it means that it is Fairtrade.</a:t>
              </a:r>
            </a:p>
          </p:txBody>
        </p:sp>
      </p:grpSp>
      <p:sp>
        <p:nvSpPr>
          <p:cNvPr id="14340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>
                <a:latin typeface="Twinkl" pitchFamily="2" charset="0"/>
              </a:rPr>
              <a:t>The Fairtrade Logo</a:t>
            </a:r>
            <a:endParaRPr lang="en-GB" altLang="en-US"/>
          </a:p>
        </p:txBody>
      </p:sp>
      <p:pic>
        <p:nvPicPr>
          <p:cNvPr id="1434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1708150"/>
            <a:ext cx="3622675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871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C2D07FF1-3EB1-4D9E-84F9-D2450425A22C}" vid="{819F8316-0E89-457C-B2A7-A168B6D0BF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568</TotalTime>
  <Words>436</Words>
  <Application>Microsoft Office PowerPoint</Application>
  <PresentationFormat>On-screen Show (4:3)</PresentationFormat>
  <Paragraphs>51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Sassoon Infant Rg</vt:lpstr>
      <vt:lpstr>Calibri</vt:lpstr>
      <vt:lpstr>Twinkl</vt:lpstr>
      <vt:lpstr>Arial</vt:lpstr>
      <vt:lpstr>Twinkl SemiBold</vt:lpstr>
      <vt:lpstr>Office Theme</vt:lpstr>
      <vt:lpstr>PowerPoint Presentation</vt:lpstr>
      <vt:lpstr>PowerPoint Presentation</vt:lpstr>
      <vt:lpstr>My International Breakfast Table</vt:lpstr>
      <vt:lpstr>Growing and Making</vt:lpstr>
      <vt:lpstr>Shipping</vt:lpstr>
      <vt:lpstr>Selling</vt:lpstr>
      <vt:lpstr>How Can Fair Trade Help?</vt:lpstr>
      <vt:lpstr>Fairtrade Produce</vt:lpstr>
      <vt:lpstr>The Fairtrade Logo</vt:lpstr>
      <vt:lpstr>How Does Fair Trade Help?</vt:lpstr>
      <vt:lpstr>Fair Trade Awareness</vt:lpstr>
      <vt:lpstr>Time for Reflection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Eleanor Cundey</dc:creator>
  <cp:lastModifiedBy>Ali Robinson</cp:lastModifiedBy>
  <cp:revision>16</cp:revision>
  <dcterms:created xsi:type="dcterms:W3CDTF">2017-05-11T09:14:24Z</dcterms:created>
  <dcterms:modified xsi:type="dcterms:W3CDTF">2021-02-04T15:29:25Z</dcterms:modified>
</cp:coreProperties>
</file>