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7" r:id="rId1"/>
  </p:sldMasterIdLst>
  <p:notesMasterIdLst>
    <p:notesMasterId r:id="rId32"/>
  </p:notesMasterIdLst>
  <p:sldIdLst>
    <p:sldId id="335" r:id="rId2"/>
    <p:sldId id="297" r:id="rId3"/>
    <p:sldId id="319" r:id="rId4"/>
    <p:sldId id="329" r:id="rId5"/>
    <p:sldId id="333" r:id="rId6"/>
    <p:sldId id="260" r:id="rId7"/>
    <p:sldId id="300" r:id="rId8"/>
    <p:sldId id="301" r:id="rId9"/>
    <p:sldId id="315" r:id="rId10"/>
    <p:sldId id="283" r:id="rId11"/>
    <p:sldId id="282" r:id="rId12"/>
    <p:sldId id="334" r:id="rId13"/>
    <p:sldId id="336" r:id="rId14"/>
    <p:sldId id="286" r:id="rId15"/>
    <p:sldId id="328" r:id="rId16"/>
    <p:sldId id="305" r:id="rId17"/>
    <p:sldId id="337" r:id="rId18"/>
    <p:sldId id="330" r:id="rId19"/>
    <p:sldId id="307" r:id="rId20"/>
    <p:sldId id="308" r:id="rId21"/>
    <p:sldId id="309" r:id="rId22"/>
    <p:sldId id="310" r:id="rId23"/>
    <p:sldId id="318" r:id="rId24"/>
    <p:sldId id="311" r:id="rId25"/>
    <p:sldId id="327" r:id="rId26"/>
    <p:sldId id="317" r:id="rId27"/>
    <p:sldId id="312" r:id="rId28"/>
    <p:sldId id="314" r:id="rId29"/>
    <p:sldId id="313" r:id="rId30"/>
    <p:sldId id="338"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Florence Ackland" initials="FA" lastIdx="13" clrIdx="0">
    <p:extLst/>
  </p:cmAuthor>
  <p:cmAuthor id="2" name="Bulkeley, Samantha" initials="SB" lastIdx="7" clrIdx="1"/>
  <p:cmAuthor id="3" name="Jemma Best" initials="JB" lastIdx="29" clrIdx="2">
    <p:extLst>
      <p:ext uri="{19B8F6BF-5375-455C-9EA6-DF929625EA0E}">
        <p15:presenceInfo xmlns:p15="http://schemas.microsoft.com/office/powerpoint/2012/main" userId="S-1-5-21-1598838018-3775903872-2167328690-1310" providerId="AD"/>
      </p:ext>
    </p:extLst>
  </p:cmAuthor>
  <p:cmAuthor id="4" name="SAMSUNG" initials="S" lastIdx="2" clrIdx="3"/>
  <p:cmAuthor id="5" name="Charles Ogden" initials="CO" lastIdx="8" clrIdx="4">
    <p:extLst>
      <p:ext uri="{19B8F6BF-5375-455C-9EA6-DF929625EA0E}">
        <p15:presenceInfo xmlns:p15="http://schemas.microsoft.com/office/powerpoint/2012/main" userId="S-1-5-21-1598838018-3775903872-2167328690-22118" providerId="AD"/>
      </p:ext>
    </p:extLst>
  </p:cmAuthor>
  <p:cmAuthor id="6" name="Olive Lai" initials="OL" lastIdx="1" clrIdx="5">
    <p:extLst>
      <p:ext uri="{19B8F6BF-5375-455C-9EA6-DF929625EA0E}">
        <p15:presenceInfo xmlns:p15="http://schemas.microsoft.com/office/powerpoint/2012/main" userId="5af7f86d-1adf-4306-9fe2-cce1b72021d9"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27481"/>
    <a:srgbClr val="52A3E2"/>
    <a:srgbClr val="775F23"/>
    <a:srgbClr val="F3B879"/>
    <a:srgbClr val="5A4F39"/>
    <a:srgbClr val="007833"/>
    <a:srgbClr val="00A5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4564" autoAdjust="0"/>
    <p:restoredTop sz="76542" autoAdjust="0"/>
  </p:normalViewPr>
  <p:slideViewPr>
    <p:cSldViewPr snapToGrid="0">
      <p:cViewPr varScale="1">
        <p:scale>
          <a:sx n="51" d="100"/>
          <a:sy n="51" d="100"/>
        </p:scale>
        <p:origin x="534" y="7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56340C5-3CFD-44F7-824F-F6E700019BAC}" type="datetimeFigureOut">
              <a:rPr lang="en-GB" smtClean="0"/>
              <a:pPr/>
              <a:t>28/01/2021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09C2A06-D125-4685-9BB9-C6A205E568EF}" type="slidenum">
              <a:rPr lang="en-GB" smtClean="0"/>
              <a:pPr/>
              <a:t>‹#›</a:t>
            </a:fld>
            <a:endParaRPr lang="en-GB"/>
          </a:p>
        </p:txBody>
      </p:sp>
    </p:spTree>
    <p:extLst>
      <p:ext uri="{BB962C8B-B14F-4D97-AF65-F5344CB8AC3E}">
        <p14:creationId xmlns:p14="http://schemas.microsoft.com/office/powerpoint/2010/main" val="163063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09C2A06-D125-4685-9BB9-C6A205E568EF}" type="slidenum">
              <a:rPr lang="en-GB" smtClean="0"/>
              <a:pPr/>
              <a:t>2</a:t>
            </a:fld>
            <a:endParaRPr lang="en-GB"/>
          </a:p>
        </p:txBody>
      </p:sp>
    </p:spTree>
    <p:extLst>
      <p:ext uri="{BB962C8B-B14F-4D97-AF65-F5344CB8AC3E}">
        <p14:creationId xmlns:p14="http://schemas.microsoft.com/office/powerpoint/2010/main" val="27305387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Teachers’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Note that the success criteria above get progressively more difficult. </a:t>
            </a:r>
          </a:p>
        </p:txBody>
      </p:sp>
      <p:sp>
        <p:nvSpPr>
          <p:cNvPr id="4" name="Slide Number Placeholder 3"/>
          <p:cNvSpPr>
            <a:spLocks noGrp="1"/>
          </p:cNvSpPr>
          <p:nvPr>
            <p:ph type="sldNum" sz="quarter" idx="10"/>
          </p:nvPr>
        </p:nvSpPr>
        <p:spPr/>
        <p:txBody>
          <a:bodyPr/>
          <a:lstStyle/>
          <a:p>
            <a:fld id="{909C2A06-D125-4685-9BB9-C6A205E568EF}" type="slidenum">
              <a:rPr lang="en-GB" smtClean="0"/>
              <a:pPr/>
              <a:t>11</a:t>
            </a:fld>
            <a:endParaRPr lang="en-GB"/>
          </a:p>
        </p:txBody>
      </p:sp>
    </p:spTree>
    <p:extLst>
      <p:ext uri="{BB962C8B-B14F-4D97-AF65-F5344CB8AC3E}">
        <p14:creationId xmlns:p14="http://schemas.microsoft.com/office/powerpoint/2010/main" val="12067881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Teachers’ notes:</a:t>
            </a:r>
          </a:p>
          <a:p>
            <a:r>
              <a:rPr lang="en-GB" i="1" dirty="0"/>
              <a:t>Q. </a:t>
            </a:r>
            <a:r>
              <a:rPr lang="en-GB" b="1" i="1" dirty="0"/>
              <a:t>What objects can you see around Humpty? </a:t>
            </a:r>
          </a:p>
          <a:p>
            <a:r>
              <a:rPr lang="en-GB" b="0" i="1" dirty="0"/>
              <a:t>- Chair</a:t>
            </a:r>
          </a:p>
          <a:p>
            <a:r>
              <a:rPr lang="en-GB" b="0" i="1" dirty="0"/>
              <a:t>- Toy building bricks</a:t>
            </a:r>
          </a:p>
          <a:p>
            <a:r>
              <a:rPr lang="en-GB" b="0" i="1" dirty="0"/>
              <a:t>- Scarf</a:t>
            </a:r>
          </a:p>
          <a:p>
            <a:r>
              <a:rPr lang="en-GB" b="0" i="1" dirty="0"/>
              <a:t>- Magnifying glass</a:t>
            </a:r>
          </a:p>
          <a:p>
            <a:r>
              <a:rPr lang="en-GB" b="0" i="1" dirty="0"/>
              <a:t>- Rock</a:t>
            </a:r>
            <a:endParaRPr lang="en-GB" b="1" i="1" dirty="0"/>
          </a:p>
          <a:p>
            <a:r>
              <a:rPr lang="en-GB" b="0" i="0" dirty="0"/>
              <a:t>Explain that a material is what an object is made from. </a:t>
            </a:r>
          </a:p>
          <a:p>
            <a:endParaRPr lang="en-GB" b="0" i="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Q. </a:t>
            </a:r>
            <a:r>
              <a:rPr lang="en-GB" b="1" i="1" dirty="0"/>
              <a:t>What material is each object made from? </a:t>
            </a:r>
            <a:endParaRPr lang="en-GB" b="0" i="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i="1" dirty="0"/>
              <a:t>- Wooden chair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i="1" dirty="0"/>
              <a:t>- Plastic toy building bricks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i="1" dirty="0"/>
              <a:t>- Cotton/fabric/wool scarf</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i="1" dirty="0"/>
              <a:t>- Glass magnifying glass.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i="1" dirty="0"/>
              <a:t>- The rock is made from rock! Rock is different because it is natural rather than manmade.</a:t>
            </a: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en-GB" b="0" i="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Q. </a:t>
            </a:r>
            <a:r>
              <a:rPr lang="en-GB" b="1" i="1" dirty="0"/>
              <a:t>What other materials can you see around you? </a:t>
            </a:r>
            <a:endParaRPr lang="en-GB" b="0" i="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i="1" dirty="0"/>
              <a:t>Answers might include brick, leather, stone, paper.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i="1" dirty="0"/>
          </a:p>
          <a:p>
            <a:r>
              <a:rPr lang="en-GB" i="1" dirty="0"/>
              <a:t>Q</a:t>
            </a:r>
            <a:r>
              <a:rPr lang="en-GB" dirty="0"/>
              <a:t>. </a:t>
            </a:r>
            <a:r>
              <a:rPr lang="en-GB" b="1" i="1" dirty="0"/>
              <a:t>Now, look at these describing words on the board. Can you spot something in the picture that we could describe with each word? </a:t>
            </a:r>
          </a:p>
          <a:p>
            <a:r>
              <a:rPr lang="en-GB" b="0" i="0" dirty="0"/>
              <a:t>NB: Remind pupils that flexible means bendy and inflexible means not bendy, and that transparent means see through! </a:t>
            </a:r>
          </a:p>
          <a:p>
            <a:r>
              <a:rPr lang="en-GB" b="0" i="1" dirty="0"/>
              <a:t>Answers might include that:</a:t>
            </a:r>
          </a:p>
          <a:p>
            <a:pPr marL="171450" indent="-171450">
              <a:buFontTx/>
              <a:buChar char="-"/>
            </a:pPr>
            <a:r>
              <a:rPr lang="en-GB" b="0" i="1" dirty="0"/>
              <a:t>wood is hard and inflexible (and smooth when made into a chair)</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GB" b="0" i="1" dirty="0"/>
              <a:t>plastic is smooth and waterproof</a:t>
            </a:r>
          </a:p>
          <a:p>
            <a:pPr marL="171450" indent="-171450">
              <a:buFontTx/>
              <a:buChar char="-"/>
            </a:pPr>
            <a:r>
              <a:rPr lang="en-GB" b="0" i="1" dirty="0"/>
              <a:t>cotton/fabric/wool is flexible and soft</a:t>
            </a:r>
          </a:p>
          <a:p>
            <a:pPr marL="171450" indent="-171450">
              <a:buFontTx/>
              <a:buChar char="-"/>
            </a:pPr>
            <a:r>
              <a:rPr lang="en-GB" b="0" i="1" dirty="0"/>
              <a:t>glass is transparent, waterproof, hard and smooth</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GB" b="0" i="1" dirty="0"/>
              <a:t>rock is hard, waterproof, inflexible and rough.</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t>Explain that the describing words that they have chosen for each material are its properties. We can use our senses – touch and sight – to find the properties of each material.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i="1" dirty="0"/>
          </a:p>
          <a:p>
            <a:r>
              <a:rPr lang="en-GB" i="1" dirty="0"/>
              <a:t>Q. </a:t>
            </a:r>
            <a:r>
              <a:rPr lang="en-GB" b="1" i="1" dirty="0"/>
              <a:t>Could you make the objects out of other materials? Would cotton make a good window? Would wood make a good piece of jewellery? </a:t>
            </a:r>
            <a:r>
              <a:rPr lang="en-GB" b="0" i="1" dirty="0"/>
              <a:t>Not always – cotton isn’t hard, so it wouldn’t make a good chair. Rock is rough, so it wouldn’t make a comfortable scarf. </a:t>
            </a:r>
          </a:p>
          <a:p>
            <a:endParaRPr lang="en-GB" b="1" i="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Q. </a:t>
            </a:r>
            <a:r>
              <a:rPr lang="en-GB" b="1" i="1" dirty="0"/>
              <a:t>Feel your school jumper – what are its properties? </a:t>
            </a:r>
            <a:r>
              <a:rPr lang="en-GB" b="0" i="1" dirty="0"/>
              <a:t>It is soft, flexible/bendy, and dull not shiny.</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t>Explain that to help Humpty, they will need to know about the properties of materials. </a:t>
            </a:r>
          </a:p>
          <a:p>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9C2A06-D125-4685-9BB9-C6A205E568EF}"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378462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dirty="0">
                <a:solidFill>
                  <a:schemeClr val="tx1"/>
                </a:solidFill>
                <a:effectLst/>
                <a:latin typeface="+mn-lt"/>
                <a:ea typeface="+mn-ea"/>
                <a:cs typeface="+mn-cs"/>
              </a:rPr>
              <a:t>Teachers’ notes:</a:t>
            </a:r>
            <a:endParaRPr lang="en-GB" sz="1200" b="1" kern="1200" dirty="0">
              <a:solidFill>
                <a:schemeClr val="tx1"/>
              </a:solidFill>
              <a:effectLst/>
              <a:latin typeface="+mn-lt"/>
              <a:ea typeface="+mn-ea"/>
              <a:cs typeface="+mn-cs"/>
            </a:endParaRPr>
          </a:p>
          <a:p>
            <a:r>
              <a:rPr lang="en-GB" sz="1200" b="0" kern="1200" dirty="0">
                <a:solidFill>
                  <a:schemeClr val="tx1"/>
                </a:solidFill>
                <a:effectLst/>
                <a:latin typeface="+mn-lt"/>
                <a:ea typeface="+mn-ea"/>
                <a:cs typeface="+mn-cs"/>
              </a:rPr>
              <a:t>Q. </a:t>
            </a:r>
            <a:r>
              <a:rPr lang="en-GB" sz="1200" b="1" i="1" kern="1200" dirty="0">
                <a:solidFill>
                  <a:schemeClr val="tx1"/>
                </a:solidFill>
                <a:effectLst/>
                <a:latin typeface="+mn-lt"/>
                <a:ea typeface="+mn-ea"/>
                <a:cs typeface="+mn-cs"/>
              </a:rPr>
              <a:t>Have you ever worn clothing like this to protect yourself? </a:t>
            </a:r>
          </a:p>
          <a:p>
            <a:r>
              <a:rPr lang="en-GB" sz="1200" b="0" i="0" kern="1200" dirty="0">
                <a:solidFill>
                  <a:schemeClr val="tx1"/>
                </a:solidFill>
                <a:effectLst/>
                <a:latin typeface="+mn-lt"/>
                <a:ea typeface="+mn-ea"/>
                <a:cs typeface="+mn-cs"/>
              </a:rPr>
              <a:t>Allow pupils time to share their experiences with one another. </a:t>
            </a:r>
          </a:p>
          <a:p>
            <a:endParaRPr lang="en-GB"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kern="1200" dirty="0">
                <a:solidFill>
                  <a:schemeClr val="tx1"/>
                </a:solidFill>
                <a:effectLst/>
                <a:latin typeface="+mn-lt"/>
                <a:ea typeface="+mn-ea"/>
                <a:cs typeface="+mn-cs"/>
              </a:rPr>
              <a:t>Q. </a:t>
            </a:r>
            <a:r>
              <a:rPr lang="en-GB" sz="1200" b="1" i="1" kern="1200" dirty="0">
                <a:solidFill>
                  <a:schemeClr val="tx1"/>
                </a:solidFill>
                <a:effectLst/>
                <a:latin typeface="+mn-lt"/>
                <a:ea typeface="+mn-ea"/>
                <a:cs typeface="+mn-cs"/>
              </a:rPr>
              <a:t>Which materials do you think they use?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i="1" dirty="0"/>
              <a:t>- </a:t>
            </a:r>
            <a:r>
              <a:rPr lang="en-GB" sz="1200" b="0" i="1" kern="1200" dirty="0">
                <a:solidFill>
                  <a:schemeClr val="tx1"/>
                </a:solidFill>
                <a:effectLst/>
                <a:latin typeface="+mn-lt"/>
                <a:ea typeface="+mn-ea"/>
                <a:cs typeface="+mn-cs"/>
              </a:rPr>
              <a:t>Helmets and knee pads use hard plastic.</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i="1" dirty="0"/>
              <a:t>- </a:t>
            </a:r>
            <a:r>
              <a:rPr lang="en-GB" sz="1200" b="0" i="1" kern="1200" dirty="0">
                <a:solidFill>
                  <a:schemeClr val="tx1"/>
                </a:solidFill>
                <a:effectLst/>
                <a:latin typeface="+mn-lt"/>
                <a:ea typeface="+mn-ea"/>
                <a:cs typeface="+mn-cs"/>
              </a:rPr>
              <a:t>Sun hats use flexible, breathable fabric</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i="1" dirty="0"/>
              <a:t>- </a:t>
            </a:r>
            <a:r>
              <a:rPr lang="en-GB" sz="1200" b="0" i="1" kern="1200" dirty="0">
                <a:solidFill>
                  <a:schemeClr val="tx1"/>
                </a:solidFill>
                <a:effectLst/>
                <a:latin typeface="+mn-lt"/>
                <a:ea typeface="+mn-ea"/>
                <a:cs typeface="+mn-cs"/>
              </a:rPr>
              <a:t>Sunglasses use dark plastic or glass that is translucent/see through and dark</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i="1" dirty="0"/>
              <a:t>- </a:t>
            </a:r>
            <a:r>
              <a:rPr lang="en-GB" sz="1200" b="0" i="1" kern="1200" dirty="0">
                <a:solidFill>
                  <a:schemeClr val="tx1"/>
                </a:solidFill>
                <a:effectLst/>
                <a:latin typeface="+mn-lt"/>
                <a:ea typeface="+mn-ea"/>
                <a:cs typeface="+mn-cs"/>
              </a:rPr>
              <a:t>Raincoats and wellies use flexible, waterproof fabric.</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kern="1200" dirty="0">
              <a:solidFill>
                <a:schemeClr val="tx1"/>
              </a:solidFill>
              <a:effectLst/>
              <a:latin typeface="+mn-lt"/>
              <a:ea typeface="+mn-ea"/>
              <a:cs typeface="+mn-cs"/>
            </a:endParaRPr>
          </a:p>
          <a:p>
            <a:r>
              <a:rPr lang="en-GB" sz="1200" b="0" kern="1200" dirty="0">
                <a:solidFill>
                  <a:schemeClr val="tx1"/>
                </a:solidFill>
                <a:effectLst/>
                <a:latin typeface="+mn-lt"/>
                <a:ea typeface="+mn-ea"/>
                <a:cs typeface="+mn-cs"/>
              </a:rPr>
              <a:t>Q. </a:t>
            </a:r>
            <a:r>
              <a:rPr lang="en-GB" sz="1200" b="1" i="1" kern="1200" dirty="0">
                <a:solidFill>
                  <a:schemeClr val="tx1"/>
                </a:solidFill>
                <a:effectLst/>
                <a:latin typeface="+mn-lt"/>
                <a:ea typeface="+mn-ea"/>
                <a:cs typeface="+mn-cs"/>
              </a:rPr>
              <a:t>Why do you think we wear protective clothing on these parts of our bodies and not others? </a:t>
            </a:r>
          </a:p>
          <a:p>
            <a:r>
              <a:rPr lang="en-GB" sz="1200" b="0" i="1" kern="1200" dirty="0">
                <a:solidFill>
                  <a:schemeClr val="tx1"/>
                </a:solidFill>
                <a:effectLst/>
                <a:latin typeface="+mn-lt"/>
                <a:ea typeface="+mn-ea"/>
                <a:cs typeface="+mn-cs"/>
              </a:rPr>
              <a:t>- Helmets protect our heads, as brain injuries can be very serious. </a:t>
            </a:r>
          </a:p>
          <a:p>
            <a:r>
              <a:rPr lang="en-GB" b="0" i="1" dirty="0"/>
              <a:t>- </a:t>
            </a:r>
            <a:r>
              <a:rPr lang="en-GB" sz="1200" b="0" i="1" kern="1200" dirty="0">
                <a:solidFill>
                  <a:schemeClr val="tx1"/>
                </a:solidFill>
                <a:effectLst/>
                <a:latin typeface="+mn-lt"/>
                <a:ea typeface="+mn-ea"/>
                <a:cs typeface="+mn-cs"/>
              </a:rPr>
              <a:t>Knee and elbow pads are useful as these parts of us stick out, so they’re more likely to get scraped.</a:t>
            </a:r>
          </a:p>
          <a:p>
            <a:r>
              <a:rPr lang="en-GB" b="0" i="1" dirty="0"/>
              <a:t>- </a:t>
            </a:r>
            <a:r>
              <a:rPr lang="en-GB" sz="1200" b="0" i="1" kern="1200" dirty="0">
                <a:solidFill>
                  <a:schemeClr val="tx1"/>
                </a:solidFill>
                <a:effectLst/>
                <a:latin typeface="+mn-lt"/>
                <a:ea typeface="+mn-ea"/>
                <a:cs typeface="+mn-cs"/>
              </a:rPr>
              <a:t>Sun hats protect the backs of our necks from the sun so our skin doesn’t get burnt. We can get sunstroke if our heads get too hot.</a:t>
            </a:r>
          </a:p>
          <a:p>
            <a:r>
              <a:rPr lang="en-GB" b="0" i="1" dirty="0"/>
              <a:t>- </a:t>
            </a:r>
            <a:r>
              <a:rPr lang="en-GB" sz="1200" b="0" i="1" kern="1200" dirty="0">
                <a:solidFill>
                  <a:schemeClr val="tx1"/>
                </a:solidFill>
                <a:effectLst/>
                <a:latin typeface="+mn-lt"/>
                <a:ea typeface="+mn-ea"/>
                <a:cs typeface="+mn-cs"/>
              </a:rPr>
              <a:t>Sunglasses protect our eyes, as they can get damaged by bright light.</a:t>
            </a:r>
          </a:p>
          <a:p>
            <a:r>
              <a:rPr lang="en-GB" b="0" i="1" dirty="0"/>
              <a:t>- </a:t>
            </a:r>
            <a:r>
              <a:rPr lang="en-GB" sz="1200" b="0" i="1" kern="1200" dirty="0">
                <a:solidFill>
                  <a:schemeClr val="tx1"/>
                </a:solidFill>
                <a:effectLst/>
                <a:latin typeface="+mn-lt"/>
                <a:ea typeface="+mn-ea"/>
                <a:cs typeface="+mn-cs"/>
              </a:rPr>
              <a:t>Raincoats and wellies protect most of us, but not our faces, as we need to be able to see and breathe easily, and not hands, as it is useful to have them free to do things.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fld id="{909C2A06-D125-4685-9BB9-C6A205E568EF}" type="slidenum">
              <a:rPr lang="en-GB" smtClean="0"/>
              <a:pPr/>
              <a:t>13</a:t>
            </a:fld>
            <a:endParaRPr lang="en-GB"/>
          </a:p>
        </p:txBody>
      </p:sp>
    </p:spTree>
    <p:extLst>
      <p:ext uri="{BB962C8B-B14F-4D97-AF65-F5344CB8AC3E}">
        <p14:creationId xmlns:p14="http://schemas.microsoft.com/office/powerpoint/2010/main" val="16210283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dirty="0">
                <a:solidFill>
                  <a:schemeClr val="tx1"/>
                </a:solidFill>
                <a:effectLst/>
                <a:latin typeface="+mn-lt"/>
                <a:ea typeface="+mn-ea"/>
                <a:cs typeface="+mn-cs"/>
              </a:rPr>
              <a:t>Teachers’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dirty="0">
                <a:solidFill>
                  <a:schemeClr val="tx1"/>
                </a:solidFill>
                <a:effectLst/>
                <a:latin typeface="+mn-lt"/>
                <a:ea typeface="+mn-ea"/>
                <a:cs typeface="+mn-cs"/>
              </a:rPr>
              <a:t>Q. </a:t>
            </a:r>
            <a:r>
              <a:rPr lang="en-GB" sz="1200" b="1" i="1" kern="1200" dirty="0">
                <a:solidFill>
                  <a:schemeClr val="tx1"/>
                </a:solidFill>
                <a:effectLst/>
                <a:latin typeface="+mn-lt"/>
                <a:ea typeface="+mn-ea"/>
                <a:cs typeface="+mn-cs"/>
              </a:rPr>
              <a:t>Are eggs like Humpty strong?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1" kern="1200" dirty="0">
                <a:solidFill>
                  <a:schemeClr val="tx1"/>
                </a:solidFill>
                <a:effectLst/>
                <a:latin typeface="+mn-lt"/>
                <a:ea typeface="+mn-ea"/>
                <a:cs typeface="+mn-cs"/>
              </a:rPr>
              <a:t>Pupils may say no, as he breaks when he falls. But actually eggs are stronger than you’d think – they are designed for birds to sit on them after all!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dirty="0">
                <a:solidFill>
                  <a:schemeClr val="tx1"/>
                </a:solidFill>
                <a:effectLst/>
                <a:latin typeface="+mn-lt"/>
                <a:ea typeface="+mn-ea"/>
                <a:cs typeface="+mn-cs"/>
              </a:rPr>
              <a:t>Q. </a:t>
            </a:r>
            <a:r>
              <a:rPr lang="en-GB" sz="1200" b="1" i="1" kern="1200" dirty="0">
                <a:solidFill>
                  <a:schemeClr val="tx1"/>
                </a:solidFill>
                <a:effectLst/>
                <a:latin typeface="+mn-lt"/>
                <a:ea typeface="+mn-ea"/>
                <a:cs typeface="+mn-cs"/>
              </a:rPr>
              <a:t>What will happen to this egg if I squeeze it hard in my palm?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1" kern="1200" dirty="0">
                <a:solidFill>
                  <a:schemeClr val="tx1"/>
                </a:solidFill>
                <a:effectLst/>
                <a:latin typeface="+mn-lt"/>
                <a:ea typeface="+mn-ea"/>
                <a:cs typeface="+mn-cs"/>
              </a:rPr>
              <a:t>Pupils share their ideas.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kern="1200" dirty="0">
                <a:solidFill>
                  <a:schemeClr val="tx1"/>
                </a:solidFill>
                <a:effectLst/>
                <a:latin typeface="+mn-lt"/>
                <a:ea typeface="+mn-ea"/>
                <a:cs typeface="+mn-cs"/>
              </a:rPr>
              <a:t>Demonstration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dirty="0">
                <a:solidFill>
                  <a:schemeClr val="tx1"/>
                </a:solidFill>
                <a:effectLst/>
                <a:latin typeface="+mn-lt"/>
                <a:ea typeface="+mn-ea"/>
                <a:cs typeface="+mn-cs"/>
              </a:rPr>
              <a:t>Seal an egg in a plastic sandwich bag. Demonstrate squeezing it with the palm of your hand (or get a pupil to demonstrate this). Just make sure you apply pressure to the entire egg. Explain that it is difficult to break an egg by squeezing it in this way!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09C2A06-D125-4685-9BB9-C6A205E568EF}" type="slidenum">
              <a:rPr lang="en-GB" smtClean="0"/>
              <a:pPr/>
              <a:t>14</a:t>
            </a:fld>
            <a:endParaRPr lang="en-GB"/>
          </a:p>
        </p:txBody>
      </p:sp>
    </p:spTree>
    <p:extLst>
      <p:ext uri="{BB962C8B-B14F-4D97-AF65-F5344CB8AC3E}">
        <p14:creationId xmlns:p14="http://schemas.microsoft.com/office/powerpoint/2010/main" val="24816182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dirty="0">
                <a:solidFill>
                  <a:schemeClr val="tx1"/>
                </a:solidFill>
                <a:effectLst/>
                <a:latin typeface="+mn-lt"/>
                <a:ea typeface="+mn-ea"/>
                <a:cs typeface="+mn-cs"/>
              </a:rPr>
              <a:t>Teachers’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kern="1200" dirty="0">
                <a:solidFill>
                  <a:schemeClr val="tx1"/>
                </a:solidFill>
                <a:effectLst/>
                <a:latin typeface="+mn-lt"/>
                <a:ea typeface="+mn-ea"/>
                <a:cs typeface="+mn-cs"/>
              </a:rPr>
              <a:t>Q. </a:t>
            </a:r>
            <a:r>
              <a:rPr lang="en-GB" sz="1200" b="1" i="1" kern="1200" dirty="0">
                <a:solidFill>
                  <a:schemeClr val="tx1"/>
                </a:solidFill>
                <a:effectLst/>
                <a:latin typeface="+mn-lt"/>
                <a:ea typeface="+mn-ea"/>
                <a:cs typeface="+mn-cs"/>
              </a:rPr>
              <a:t>Why didn’t the egg break?</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1" kern="1200" dirty="0">
                <a:solidFill>
                  <a:schemeClr val="tx1"/>
                </a:solidFill>
                <a:effectLst/>
                <a:latin typeface="+mn-lt"/>
                <a:ea typeface="+mn-ea"/>
                <a:cs typeface="+mn-cs"/>
              </a:rPr>
              <a:t>Eggs have a strong shape – they need to have this special strong shape because mother birds sit on them to keep them warm! Even if you stand on a box of eggs, they won’t break!</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1" kern="1200" dirty="0">
                <a:solidFill>
                  <a:schemeClr val="tx1"/>
                </a:solidFill>
                <a:effectLst/>
                <a:latin typeface="+mn-lt"/>
                <a:ea typeface="+mn-ea"/>
                <a:cs typeface="+mn-cs"/>
              </a:rPr>
              <a:t>Arches have a similar shape – you can put a lot of weight on top of them, but it all spreads out evenly along the arch and the arch does not collapse.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kern="1200" dirty="0">
                <a:solidFill>
                  <a:schemeClr val="tx1"/>
                </a:solidFill>
                <a:effectLst/>
                <a:latin typeface="+mn-lt"/>
                <a:ea typeface="+mn-ea"/>
                <a:cs typeface="+mn-cs"/>
              </a:rPr>
              <a:t>Q. </a:t>
            </a:r>
            <a:r>
              <a:rPr lang="en-GB" sz="1200" b="1" i="1" kern="1200" dirty="0">
                <a:solidFill>
                  <a:schemeClr val="tx1"/>
                </a:solidFill>
                <a:effectLst/>
                <a:latin typeface="+mn-lt"/>
                <a:ea typeface="+mn-ea"/>
                <a:cs typeface="+mn-cs"/>
              </a:rPr>
              <a:t>Why does Humpty break when he falls off the wall then?</a:t>
            </a:r>
            <a:endParaRPr lang="en-GB" b="1" i="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1" kern="1200" dirty="0">
                <a:solidFill>
                  <a:schemeClr val="tx1"/>
                </a:solidFill>
                <a:effectLst/>
                <a:latin typeface="+mn-lt"/>
                <a:ea typeface="+mn-ea"/>
                <a:cs typeface="+mn-cs"/>
              </a:rPr>
              <a:t>If the weight is spread out across the whole egg shell it won’t break. However if there’s lots of weight or force on one bit of the egg, then it can break easily.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kern="1200" dirty="0">
                <a:solidFill>
                  <a:schemeClr val="tx1"/>
                </a:solidFill>
                <a:effectLst/>
                <a:latin typeface="+mn-lt"/>
                <a:ea typeface="+mn-ea"/>
                <a:cs typeface="+mn-cs"/>
              </a:rPr>
              <a:t>Demonstration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dirty="0">
                <a:solidFill>
                  <a:schemeClr val="tx1"/>
                </a:solidFill>
                <a:effectLst/>
                <a:latin typeface="+mn-lt"/>
                <a:ea typeface="+mn-ea"/>
                <a:cs typeface="+mn-cs"/>
              </a:rPr>
              <a:t>Seal an egg in a plastic sandwich bag. If you drop it from a height of at least 1 metre, it will usually break – a little bit of the egg hits the ground really hard. </a:t>
            </a:r>
            <a:endParaRPr lang="en-GB" dirty="0"/>
          </a:p>
        </p:txBody>
      </p:sp>
      <p:sp>
        <p:nvSpPr>
          <p:cNvPr id="4" name="Slide Number Placeholder 3"/>
          <p:cNvSpPr>
            <a:spLocks noGrp="1"/>
          </p:cNvSpPr>
          <p:nvPr>
            <p:ph type="sldNum" sz="quarter" idx="10"/>
          </p:nvPr>
        </p:nvSpPr>
        <p:spPr/>
        <p:txBody>
          <a:bodyPr/>
          <a:lstStyle/>
          <a:p>
            <a:fld id="{909C2A06-D125-4685-9BB9-C6A205E568EF}" type="slidenum">
              <a:rPr lang="en-GB" smtClean="0"/>
              <a:pPr/>
              <a:t>15</a:t>
            </a:fld>
            <a:endParaRPr lang="en-GB"/>
          </a:p>
        </p:txBody>
      </p:sp>
    </p:spTree>
    <p:extLst>
      <p:ext uri="{BB962C8B-B14F-4D97-AF65-F5344CB8AC3E}">
        <p14:creationId xmlns:p14="http://schemas.microsoft.com/office/powerpoint/2010/main" val="9303798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dirty="0">
                <a:solidFill>
                  <a:schemeClr val="tx1"/>
                </a:solidFill>
                <a:effectLst/>
                <a:latin typeface="+mn-lt"/>
                <a:ea typeface="+mn-ea"/>
                <a:cs typeface="+mn-cs"/>
              </a:rPr>
              <a:t>Teachers’ notes:</a:t>
            </a:r>
          </a:p>
          <a:p>
            <a:r>
              <a:rPr lang="en-GB" sz="1200" b="0" i="0" kern="1200" dirty="0">
                <a:solidFill>
                  <a:schemeClr val="tx1"/>
                </a:solidFill>
                <a:effectLst/>
                <a:latin typeface="+mn-lt"/>
                <a:ea typeface="+mn-ea"/>
                <a:cs typeface="+mn-cs"/>
              </a:rPr>
              <a:t>Q. </a:t>
            </a:r>
            <a:r>
              <a:rPr lang="en-GB" sz="1200" b="1" i="1" kern="1200" dirty="0">
                <a:solidFill>
                  <a:schemeClr val="tx1"/>
                </a:solidFill>
                <a:effectLst/>
                <a:latin typeface="+mn-lt"/>
                <a:ea typeface="+mn-ea"/>
                <a:cs typeface="+mn-cs"/>
              </a:rPr>
              <a:t>Which material do you predict will protect Humpty best when he falls?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1" kern="1200" dirty="0">
                <a:solidFill>
                  <a:schemeClr val="tx1"/>
                </a:solidFill>
                <a:effectLst/>
                <a:latin typeface="+mn-lt"/>
                <a:ea typeface="+mn-ea"/>
                <a:cs typeface="+mn-cs"/>
              </a:rPr>
              <a:t>Pupils share their ideas. </a:t>
            </a:r>
          </a:p>
          <a:p>
            <a:endParaRPr lang="en-GB" sz="1200" b="1" i="1"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Extension Q: </a:t>
            </a:r>
            <a:r>
              <a:rPr lang="en-GB" sz="1200" b="1" i="1" kern="1200" dirty="0">
                <a:solidFill>
                  <a:schemeClr val="tx1"/>
                </a:solidFill>
                <a:effectLst/>
                <a:latin typeface="+mn-lt"/>
                <a:ea typeface="+mn-ea"/>
                <a:cs typeface="+mn-cs"/>
              </a:rPr>
              <a:t>How could pupils change the materials to make them work better?</a:t>
            </a:r>
          </a:p>
          <a:p>
            <a:r>
              <a:rPr lang="en-GB" sz="1200" b="0" i="1" kern="1200" dirty="0">
                <a:solidFill>
                  <a:schemeClr val="tx1"/>
                </a:solidFill>
                <a:effectLst/>
                <a:latin typeface="+mn-lt"/>
                <a:ea typeface="+mn-ea"/>
                <a:cs typeface="+mn-cs"/>
              </a:rPr>
              <a:t>Answers might include screwing up tissue paper or silver foil to make it thicker instead of using thin layers, or sticking the lolly sticks into a different shape. </a:t>
            </a:r>
          </a:p>
          <a:p>
            <a:endParaRPr lang="en-GB" sz="1200" kern="1200" dirty="0">
              <a:solidFill>
                <a:schemeClr val="tx1"/>
              </a:solidFill>
              <a:effectLst/>
              <a:latin typeface="+mn-lt"/>
              <a:ea typeface="+mn-ea"/>
              <a:cs typeface="+mn-cs"/>
            </a:endParaRPr>
          </a:p>
          <a:p>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09C2A06-D125-4685-9BB9-C6A205E568EF}" type="slidenum">
              <a:rPr lang="en-GB" smtClean="0"/>
              <a:pPr/>
              <a:t>16</a:t>
            </a:fld>
            <a:endParaRPr lang="en-GB"/>
          </a:p>
        </p:txBody>
      </p:sp>
    </p:spTree>
    <p:extLst>
      <p:ext uri="{BB962C8B-B14F-4D97-AF65-F5344CB8AC3E}">
        <p14:creationId xmlns:p14="http://schemas.microsoft.com/office/powerpoint/2010/main" val="134668738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dirty="0">
                <a:solidFill>
                  <a:schemeClr val="tx1"/>
                </a:solidFill>
                <a:effectLst/>
                <a:latin typeface="+mn-lt"/>
                <a:ea typeface="+mn-ea"/>
                <a:cs typeface="+mn-cs"/>
              </a:rPr>
              <a:t>Teachers’ notes:</a:t>
            </a:r>
          </a:p>
          <a:p>
            <a:r>
              <a:rPr lang="en-GB" sz="1200" b="0" i="0" kern="1200" dirty="0">
                <a:solidFill>
                  <a:schemeClr val="tx1"/>
                </a:solidFill>
                <a:effectLst/>
                <a:latin typeface="+mn-lt"/>
                <a:ea typeface="+mn-ea"/>
                <a:cs typeface="+mn-cs"/>
              </a:rPr>
              <a:t>Q</a:t>
            </a:r>
            <a:r>
              <a:rPr lang="en-GB" sz="1200" b="0" i="1" kern="1200" dirty="0">
                <a:solidFill>
                  <a:schemeClr val="tx1"/>
                </a:solidFill>
                <a:effectLst/>
                <a:latin typeface="+mn-lt"/>
                <a:ea typeface="+mn-ea"/>
                <a:cs typeface="+mn-cs"/>
              </a:rPr>
              <a:t>. </a:t>
            </a:r>
            <a:r>
              <a:rPr lang="en-GB" sz="1200" b="1" i="1" kern="1200" dirty="0">
                <a:solidFill>
                  <a:schemeClr val="tx1"/>
                </a:solidFill>
                <a:effectLst/>
                <a:latin typeface="+mn-lt"/>
                <a:ea typeface="+mn-ea"/>
                <a:cs typeface="+mn-cs"/>
              </a:rPr>
              <a:t>Why do you think that material will help protect Humpty from his fall?</a:t>
            </a:r>
          </a:p>
          <a:p>
            <a:r>
              <a:rPr lang="en-GB" sz="1200" kern="1200" dirty="0">
                <a:solidFill>
                  <a:schemeClr val="tx1"/>
                </a:solidFill>
                <a:effectLst/>
                <a:latin typeface="+mn-lt"/>
                <a:ea typeface="+mn-ea"/>
                <a:cs typeface="+mn-cs"/>
              </a:rPr>
              <a:t> </a:t>
            </a:r>
            <a:r>
              <a:rPr lang="en-GB" sz="1200" i="1" kern="1200" dirty="0">
                <a:solidFill>
                  <a:schemeClr val="tx1"/>
                </a:solidFill>
                <a:effectLst/>
                <a:latin typeface="+mn-lt"/>
                <a:ea typeface="+mn-ea"/>
                <a:cs typeface="+mn-cs"/>
              </a:rPr>
              <a:t>Encourage pupils to describe the properties of their chosen material in their answer e.g. I predict the bubble wrap will be best because it is soft, thick and smooth. </a:t>
            </a:r>
          </a:p>
          <a:p>
            <a:r>
              <a:rPr lang="en-GB" dirty="0"/>
              <a:t>Pupils can write a sentence explaining their prediction. </a:t>
            </a:r>
          </a:p>
        </p:txBody>
      </p:sp>
      <p:sp>
        <p:nvSpPr>
          <p:cNvPr id="4" name="Slide Number Placeholder 3"/>
          <p:cNvSpPr>
            <a:spLocks noGrp="1"/>
          </p:cNvSpPr>
          <p:nvPr>
            <p:ph type="sldNum" sz="quarter" idx="10"/>
          </p:nvPr>
        </p:nvSpPr>
        <p:spPr/>
        <p:txBody>
          <a:bodyPr/>
          <a:lstStyle/>
          <a:p>
            <a:fld id="{909C2A06-D125-4685-9BB9-C6A205E568EF}" type="slidenum">
              <a:rPr lang="en-GB" smtClean="0"/>
              <a:pPr/>
              <a:t>17</a:t>
            </a:fld>
            <a:endParaRPr lang="en-GB"/>
          </a:p>
        </p:txBody>
      </p:sp>
    </p:spTree>
    <p:extLst>
      <p:ext uri="{BB962C8B-B14F-4D97-AF65-F5344CB8AC3E}">
        <p14:creationId xmlns:p14="http://schemas.microsoft.com/office/powerpoint/2010/main" val="101010694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dirty="0">
                <a:solidFill>
                  <a:schemeClr val="tx1"/>
                </a:solidFill>
                <a:effectLst/>
                <a:latin typeface="+mn-lt"/>
                <a:ea typeface="+mn-ea"/>
                <a:cs typeface="+mn-cs"/>
              </a:rPr>
              <a:t>Teachers’ notes:</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Explain that to avoid wasting eggs (or hurting Humpty!) we are going to use practice eggs before we use a real one (see slide 4 for practice egg options).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Demonstration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dirty="0">
                <a:solidFill>
                  <a:schemeClr val="tx1"/>
                </a:solidFill>
                <a:effectLst/>
                <a:latin typeface="+mn-lt"/>
                <a:ea typeface="+mn-ea"/>
                <a:cs typeface="+mn-cs"/>
              </a:rPr>
              <a:t>Show pupils what will happen to their practice egg if it has no protection, by dropping it onto the floor. The practice egg will break apart. </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r>
              <a:rPr lang="en-GB" b="1" dirty="0"/>
              <a:t>Instructions:</a:t>
            </a:r>
          </a:p>
          <a:p>
            <a:r>
              <a:rPr lang="en-GB" dirty="0"/>
              <a:t>Run through how to do an egg drop experiment, working in pairs:</a:t>
            </a:r>
          </a:p>
          <a:p>
            <a:r>
              <a:rPr lang="en-GB" dirty="0"/>
              <a:t>1. Place four layers of the test material in the bottom of an open sandwich bag.</a:t>
            </a:r>
          </a:p>
          <a:p>
            <a:r>
              <a:rPr lang="en-GB" dirty="0"/>
              <a:t>2. Put a practice egg in the bag. </a:t>
            </a:r>
          </a:p>
          <a:p>
            <a:r>
              <a:rPr lang="en-GB" dirty="0"/>
              <a:t>3. Drop the bag.</a:t>
            </a:r>
          </a:p>
          <a:p>
            <a:r>
              <a:rPr lang="en-GB" dirty="0"/>
              <a:t>4. Observe what has happened to the practice egg.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1" kern="1200" dirty="0">
                <a:solidFill>
                  <a:schemeClr val="tx1"/>
                </a:solidFill>
                <a:effectLst/>
                <a:latin typeface="+mn-lt"/>
                <a:ea typeface="+mn-ea"/>
                <a:cs typeface="+mn-cs"/>
              </a:rPr>
              <a:t>Q.</a:t>
            </a:r>
            <a:r>
              <a:rPr lang="en-GB" sz="1200" b="1" i="1" kern="1200" dirty="0">
                <a:solidFill>
                  <a:schemeClr val="tx1"/>
                </a:solidFill>
                <a:effectLst/>
                <a:latin typeface="+mn-lt"/>
                <a:ea typeface="+mn-ea"/>
                <a:cs typeface="+mn-cs"/>
              </a:rPr>
              <a:t> What will need to stay the same to make sure our test is fair?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Explain to pupils that before we start our test, we need to make sure it is ‘fair’.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A fair test means we only change one thing – the material we use!</a:t>
            </a:r>
          </a:p>
          <a:p>
            <a:r>
              <a:rPr lang="en-GB" b="0" i="1" dirty="0"/>
              <a:t>Answers on next slide.</a:t>
            </a:r>
          </a:p>
        </p:txBody>
      </p:sp>
      <p:sp>
        <p:nvSpPr>
          <p:cNvPr id="4" name="Slide Number Placeholder 3"/>
          <p:cNvSpPr>
            <a:spLocks noGrp="1"/>
          </p:cNvSpPr>
          <p:nvPr>
            <p:ph type="sldNum" sz="quarter" idx="10"/>
          </p:nvPr>
        </p:nvSpPr>
        <p:spPr/>
        <p:txBody>
          <a:bodyPr/>
          <a:lstStyle/>
          <a:p>
            <a:fld id="{909C2A06-D125-4685-9BB9-C6A205E568EF}" type="slidenum">
              <a:rPr lang="en-GB" smtClean="0"/>
              <a:pPr/>
              <a:t>18</a:t>
            </a:fld>
            <a:endParaRPr lang="en-GB"/>
          </a:p>
        </p:txBody>
      </p:sp>
    </p:spTree>
    <p:extLst>
      <p:ext uri="{BB962C8B-B14F-4D97-AF65-F5344CB8AC3E}">
        <p14:creationId xmlns:p14="http://schemas.microsoft.com/office/powerpoint/2010/main" val="360602791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dirty="0">
                <a:solidFill>
                  <a:schemeClr val="tx1"/>
                </a:solidFill>
                <a:effectLst/>
                <a:latin typeface="+mn-lt"/>
                <a:ea typeface="+mn-ea"/>
                <a:cs typeface="+mn-cs"/>
              </a:rPr>
              <a:t>Teachers’ notes:</a:t>
            </a: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1" kern="1200" dirty="0">
                <a:solidFill>
                  <a:schemeClr val="tx1"/>
                </a:solidFill>
                <a:effectLst/>
                <a:latin typeface="+mn-lt"/>
                <a:ea typeface="+mn-ea"/>
                <a:cs typeface="+mn-cs"/>
              </a:rPr>
              <a:t>Q. </a:t>
            </a:r>
            <a:r>
              <a:rPr lang="en-GB" sz="1200" b="1" i="1" kern="1200" dirty="0">
                <a:solidFill>
                  <a:schemeClr val="tx1"/>
                </a:solidFill>
                <a:effectLst/>
                <a:latin typeface="+mn-lt"/>
                <a:ea typeface="+mn-ea"/>
                <a:cs typeface="+mn-cs"/>
              </a:rPr>
              <a:t>How can you make a fair test?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i="1" kern="1200" dirty="0">
                <a:solidFill>
                  <a:schemeClr val="tx1"/>
                </a:solidFill>
                <a:effectLst/>
                <a:latin typeface="+mn-lt"/>
                <a:ea typeface="+mn-ea"/>
                <a:cs typeface="+mn-cs"/>
              </a:rPr>
              <a:t>Take answers from pupils and then run through the points on the board.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Practical experiment – practice eggs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Allow pupils time to complete the experiment for each different material they are testing using the practice egg.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Practical experiment – real eggs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Once they have made a decision about the best material, they will use this material with a real egg.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Explain to pupils that Humpty Dumpty (the real egg) is more delicate than our practice egg, so we are going to need to help him by using more of our chosen material and dropping him from a lower height.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1. Pupils should fill a sandwich bag halfway with their chosen material.</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2. Place a real egg on the topmost layer (they may want to draw </a:t>
            </a:r>
            <a:r>
              <a:rPr lang="en-GB" sz="1200" kern="1200" dirty="0" err="1">
                <a:solidFill>
                  <a:schemeClr val="tx1"/>
                </a:solidFill>
                <a:effectLst/>
                <a:latin typeface="+mn-lt"/>
                <a:ea typeface="+mn-ea"/>
                <a:cs typeface="+mn-cs"/>
              </a:rPr>
              <a:t>Humpty’s</a:t>
            </a:r>
            <a:r>
              <a:rPr lang="en-GB" sz="1200" kern="1200" dirty="0">
                <a:solidFill>
                  <a:schemeClr val="tx1"/>
                </a:solidFill>
                <a:effectLst/>
                <a:latin typeface="+mn-lt"/>
                <a:ea typeface="+mn-ea"/>
                <a:cs typeface="+mn-cs"/>
              </a:rPr>
              <a:t> smiling face on before the drop).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3. This time, make sure they seal the sandwich bag and drop the egg from a slightly lower height that with the practice egg (less than 1 metre).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dirty="0">
                <a:solidFill>
                  <a:schemeClr val="tx1"/>
                </a:solidFill>
                <a:effectLst/>
                <a:latin typeface="+mn-lt"/>
                <a:ea typeface="+mn-ea"/>
                <a:cs typeface="+mn-cs"/>
              </a:rPr>
              <a:t>Q. </a:t>
            </a:r>
            <a:r>
              <a:rPr lang="en-GB" sz="1200" b="1" i="1" kern="1200" dirty="0">
                <a:solidFill>
                  <a:schemeClr val="tx1"/>
                </a:solidFill>
                <a:effectLst/>
                <a:latin typeface="+mn-lt"/>
                <a:ea typeface="+mn-ea"/>
                <a:cs typeface="+mn-cs"/>
              </a:rPr>
              <a:t>What happens to their egg? Did they choose the right material?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i="1" kern="1200" dirty="0">
                <a:solidFill>
                  <a:schemeClr val="tx1"/>
                </a:solidFill>
                <a:effectLst/>
                <a:latin typeface="+mn-lt"/>
                <a:ea typeface="+mn-ea"/>
                <a:cs typeface="+mn-cs"/>
              </a:rPr>
              <a:t>Pupils share their findings.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i="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SAFETY: Make sure that pupils don’t touch any raw egg if it spills out of their bag. If they do come into contact with raw egg, make sure that they wash their hands immediately.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09C2A06-D125-4685-9BB9-C6A205E568EF}" type="slidenum">
              <a:rPr lang="en-GB" smtClean="0"/>
              <a:pPr/>
              <a:t>19</a:t>
            </a:fld>
            <a:endParaRPr lang="en-GB"/>
          </a:p>
        </p:txBody>
      </p:sp>
    </p:spTree>
    <p:extLst>
      <p:ext uri="{BB962C8B-B14F-4D97-AF65-F5344CB8AC3E}">
        <p14:creationId xmlns:p14="http://schemas.microsoft.com/office/powerpoint/2010/main" val="52090451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Teachers’ notes:</a:t>
            </a:r>
          </a:p>
          <a:p>
            <a:r>
              <a:rPr lang="en-GB" dirty="0"/>
              <a:t>Q. </a:t>
            </a:r>
            <a:r>
              <a:rPr lang="en-GB" b="1" i="1" dirty="0"/>
              <a:t>Can you list the materials you used?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i="1" kern="1200" dirty="0">
                <a:solidFill>
                  <a:schemeClr val="tx1"/>
                </a:solidFill>
                <a:effectLst/>
                <a:latin typeface="+mn-lt"/>
                <a:ea typeface="+mn-ea"/>
                <a:cs typeface="+mn-cs"/>
              </a:rPr>
              <a:t>Pupils share their findings. </a:t>
            </a:r>
          </a:p>
          <a:p>
            <a:endParaRPr lang="en-GB" b="1" i="1" dirty="0"/>
          </a:p>
          <a:p>
            <a:r>
              <a:rPr lang="en-GB" b="0" i="0" dirty="0"/>
              <a:t>Q. </a:t>
            </a:r>
            <a:r>
              <a:rPr lang="en-GB" b="1" i="1" dirty="0"/>
              <a:t>Which of them were good for protection? </a:t>
            </a:r>
            <a:endParaRPr lang="en-GB" b="0" i="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i="1" kern="1200" dirty="0">
                <a:solidFill>
                  <a:schemeClr val="tx1"/>
                </a:solidFill>
                <a:effectLst/>
                <a:latin typeface="+mn-lt"/>
                <a:ea typeface="+mn-ea"/>
                <a:cs typeface="+mn-cs"/>
              </a:rPr>
              <a:t>Pupils share their findings. The softer, thicker materials will have worked best. </a:t>
            </a:r>
          </a:p>
          <a:p>
            <a:endParaRPr lang="en-GB" b="0" i="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t>Q. </a:t>
            </a:r>
            <a:r>
              <a:rPr lang="en-GB" b="1" i="1" dirty="0"/>
              <a:t>Were their predictions correct?</a:t>
            </a:r>
            <a:endParaRPr lang="en-GB" b="0" i="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i="1" kern="1200" dirty="0">
                <a:solidFill>
                  <a:schemeClr val="tx1"/>
                </a:solidFill>
                <a:effectLst/>
                <a:latin typeface="+mn-lt"/>
                <a:ea typeface="+mn-ea"/>
                <a:cs typeface="+mn-cs"/>
              </a:rPr>
              <a:t>Pupils share their findings.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09C2A06-D125-4685-9BB9-C6A205E568EF}" type="slidenum">
              <a:rPr lang="en-GB" smtClean="0"/>
              <a:pPr/>
              <a:t>20</a:t>
            </a:fld>
            <a:endParaRPr lang="en-GB"/>
          </a:p>
        </p:txBody>
      </p:sp>
    </p:spTree>
    <p:extLst>
      <p:ext uri="{BB962C8B-B14F-4D97-AF65-F5344CB8AC3E}">
        <p14:creationId xmlns:p14="http://schemas.microsoft.com/office/powerpoint/2010/main" val="39036346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09C2A06-D125-4685-9BB9-C6A205E568EF}" type="slidenum">
              <a:rPr lang="en-GB" smtClean="0"/>
              <a:pPr/>
              <a:t>3</a:t>
            </a:fld>
            <a:endParaRPr lang="en-GB"/>
          </a:p>
        </p:txBody>
      </p:sp>
    </p:spTree>
    <p:extLst>
      <p:ext uri="{BB962C8B-B14F-4D97-AF65-F5344CB8AC3E}">
        <p14:creationId xmlns:p14="http://schemas.microsoft.com/office/powerpoint/2010/main" val="101126447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dirty="0">
                <a:solidFill>
                  <a:schemeClr val="tx1"/>
                </a:solidFill>
                <a:effectLst/>
                <a:latin typeface="+mn-lt"/>
                <a:ea typeface="+mn-ea"/>
                <a:cs typeface="+mn-cs"/>
              </a:rPr>
              <a:t>Teachers’ notes:</a:t>
            </a:r>
            <a:endParaRPr lang="en-GB" sz="1200" b="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Encourage pupils to discuss why they think certain materials gave the best protection – prompting them to use the key words of the board to describe its properties.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For example, you might ask: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i="1" kern="1200" dirty="0">
                <a:solidFill>
                  <a:schemeClr val="tx1"/>
                </a:solidFill>
                <a:effectLst/>
                <a:latin typeface="+mn-lt"/>
                <a:ea typeface="+mn-ea"/>
                <a:cs typeface="+mn-cs"/>
              </a:rPr>
              <a:t>Q. </a:t>
            </a:r>
            <a:r>
              <a:rPr lang="en-GB" sz="1200" b="1" i="1" kern="1200" dirty="0">
                <a:solidFill>
                  <a:schemeClr val="tx1"/>
                </a:solidFill>
                <a:effectLst/>
                <a:latin typeface="+mn-lt"/>
                <a:ea typeface="+mn-ea"/>
                <a:cs typeface="+mn-cs"/>
              </a:rPr>
              <a:t>Which of these words could we use to describe that material?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i="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1" kern="1200" dirty="0">
                <a:solidFill>
                  <a:schemeClr val="tx1"/>
                </a:solidFill>
                <a:effectLst/>
                <a:latin typeface="+mn-lt"/>
                <a:ea typeface="+mn-ea"/>
                <a:cs typeface="+mn-cs"/>
              </a:rPr>
              <a:t>Q. </a:t>
            </a:r>
            <a:r>
              <a:rPr lang="en-GB" sz="1200" b="1" i="1" kern="1200" dirty="0">
                <a:solidFill>
                  <a:schemeClr val="tx1"/>
                </a:solidFill>
                <a:effectLst/>
                <a:latin typeface="+mn-lt"/>
                <a:ea typeface="+mn-ea"/>
                <a:cs typeface="+mn-cs"/>
              </a:rPr>
              <a:t>Do you think flexible or inflexible / hard or smooth / thick or thin / rough or smooth materials give better protection?</a:t>
            </a:r>
            <a:endParaRPr lang="en-GB" sz="1200" i="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09C2A06-D125-4685-9BB9-C6A205E568EF}" type="slidenum">
              <a:rPr lang="en-GB" smtClean="0"/>
              <a:pPr/>
              <a:t>21</a:t>
            </a:fld>
            <a:endParaRPr lang="en-GB"/>
          </a:p>
        </p:txBody>
      </p:sp>
    </p:spTree>
    <p:extLst>
      <p:ext uri="{BB962C8B-B14F-4D97-AF65-F5344CB8AC3E}">
        <p14:creationId xmlns:p14="http://schemas.microsoft.com/office/powerpoint/2010/main" val="400992022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dirty="0">
                <a:solidFill>
                  <a:schemeClr val="tx1"/>
                </a:solidFill>
                <a:effectLst/>
                <a:latin typeface="+mn-lt"/>
                <a:ea typeface="+mn-ea"/>
                <a:cs typeface="+mn-cs"/>
              </a:rPr>
              <a:t>Teachers’ notes:</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You may wish to print this slide for pupils. Pupils can draw their chosen protective material and write a sentence to explain which material they chose and why.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09C2A06-D125-4685-9BB9-C6A205E568EF}" type="slidenum">
              <a:rPr lang="en-GB" smtClean="0"/>
              <a:pPr/>
              <a:t>22</a:t>
            </a:fld>
            <a:endParaRPr lang="en-GB"/>
          </a:p>
        </p:txBody>
      </p:sp>
    </p:spTree>
    <p:extLst>
      <p:ext uri="{BB962C8B-B14F-4D97-AF65-F5344CB8AC3E}">
        <p14:creationId xmlns:p14="http://schemas.microsoft.com/office/powerpoint/2010/main" val="260050337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dirty="0">
                <a:solidFill>
                  <a:schemeClr val="tx1"/>
                </a:solidFill>
                <a:effectLst/>
                <a:latin typeface="+mn-lt"/>
                <a:ea typeface="+mn-ea"/>
                <a:cs typeface="+mn-cs"/>
              </a:rPr>
              <a:t>Teachers’ notes:</a:t>
            </a:r>
          </a:p>
          <a:p>
            <a:r>
              <a:rPr lang="en-GB" sz="1200" b="0" dirty="0"/>
              <a:t>Q. </a:t>
            </a:r>
            <a:r>
              <a:rPr lang="en-GB" sz="1200" b="1" i="1" dirty="0"/>
              <a:t>Which material could each of the King’s men be offering to make a suit for Humpty? </a:t>
            </a:r>
          </a:p>
          <a:p>
            <a:r>
              <a:rPr lang="en-GB" sz="1200" b="0" i="1" dirty="0"/>
              <a:t>There will be a number of correct answers. A hard inflexible material could be glass, metal, wood or hard plastic. A smooth, soft material could be fabric, foam, bubble wrap or a duvet.</a:t>
            </a:r>
          </a:p>
          <a:p>
            <a:endParaRPr lang="en-GB" sz="1200" b="0" i="0" dirty="0"/>
          </a:p>
          <a:p>
            <a:r>
              <a:rPr lang="en-GB" sz="1200" b="0" dirty="0"/>
              <a:t>Q. </a:t>
            </a:r>
            <a:r>
              <a:rPr lang="en-GB" sz="1200" b="1" i="1" dirty="0"/>
              <a:t>Which of the king’s men has the best material to protect Humpty? Why? </a:t>
            </a:r>
          </a:p>
          <a:p>
            <a:r>
              <a:rPr lang="en-GB" sz="1200" b="0" i="1" dirty="0"/>
              <a:t>Again, there is more than one correct answer, but a smooth soft material would be more flexible, so would probably work better for a suit, and be better at absorbing the impact.</a:t>
            </a:r>
          </a:p>
          <a:p>
            <a:endParaRPr lang="en-US" dirty="0"/>
          </a:p>
        </p:txBody>
      </p:sp>
      <p:sp>
        <p:nvSpPr>
          <p:cNvPr id="4" name="Slide Number Placeholder 3"/>
          <p:cNvSpPr>
            <a:spLocks noGrp="1"/>
          </p:cNvSpPr>
          <p:nvPr>
            <p:ph type="sldNum" sz="quarter" idx="10"/>
          </p:nvPr>
        </p:nvSpPr>
        <p:spPr/>
        <p:txBody>
          <a:bodyPr/>
          <a:lstStyle/>
          <a:p>
            <a:fld id="{909C2A06-D125-4685-9BB9-C6A205E568EF}" type="slidenum">
              <a:rPr lang="en-GB" smtClean="0"/>
              <a:pPr/>
              <a:t>23</a:t>
            </a:fld>
            <a:endParaRPr lang="en-GB"/>
          </a:p>
        </p:txBody>
      </p:sp>
    </p:spTree>
    <p:extLst>
      <p:ext uri="{BB962C8B-B14F-4D97-AF65-F5344CB8AC3E}">
        <p14:creationId xmlns:p14="http://schemas.microsoft.com/office/powerpoint/2010/main" val="311768402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dirty="0">
                <a:solidFill>
                  <a:schemeClr val="tx1"/>
                </a:solidFill>
                <a:effectLst/>
                <a:latin typeface="+mn-lt"/>
                <a:ea typeface="+mn-ea"/>
                <a:cs typeface="+mn-cs"/>
              </a:rPr>
              <a:t>Teachers’ notes:</a:t>
            </a:r>
            <a:endParaRPr lang="en-GB" dirty="0"/>
          </a:p>
          <a:p>
            <a:r>
              <a:rPr lang="en-GB" sz="1200" kern="1200" dirty="0">
                <a:solidFill>
                  <a:schemeClr val="tx1"/>
                </a:solidFill>
                <a:effectLst/>
                <a:latin typeface="+mn-lt"/>
                <a:ea typeface="+mn-ea"/>
                <a:cs typeface="+mn-cs"/>
              </a:rPr>
              <a:t>Q. </a:t>
            </a:r>
            <a:r>
              <a:rPr lang="en-GB" sz="1200" b="1" i="1" kern="1200" dirty="0">
                <a:solidFill>
                  <a:schemeClr val="tx1"/>
                </a:solidFill>
                <a:effectLst/>
                <a:latin typeface="+mn-lt"/>
                <a:ea typeface="+mn-ea"/>
                <a:cs typeface="+mn-cs"/>
              </a:rPr>
              <a:t>Which bricks make the sentence correct?</a:t>
            </a:r>
          </a:p>
          <a:p>
            <a:r>
              <a:rPr lang="en-GB" sz="1200" b="0" i="1" kern="1200" dirty="0">
                <a:solidFill>
                  <a:schemeClr val="tx1"/>
                </a:solidFill>
                <a:effectLst/>
                <a:latin typeface="+mn-lt"/>
                <a:ea typeface="+mn-ea"/>
                <a:cs typeface="+mn-cs"/>
              </a:rPr>
              <a:t>The answers could be shiny and hard.</a:t>
            </a:r>
          </a:p>
          <a:p>
            <a:endParaRPr lang="en-GB" sz="1200" b="0" i="0" kern="1200" dirty="0">
              <a:solidFill>
                <a:schemeClr val="tx1"/>
              </a:solidFill>
              <a:effectLst/>
              <a:latin typeface="+mn-lt"/>
              <a:ea typeface="+mn-ea"/>
              <a:cs typeface="+mn-cs"/>
            </a:endParaRPr>
          </a:p>
          <a:p>
            <a:r>
              <a:rPr lang="en-GB" dirty="0"/>
              <a:t>Q. </a:t>
            </a:r>
            <a:r>
              <a:rPr lang="en-GB" b="1" i="1" dirty="0"/>
              <a:t>What other words, not on the board, could complete our sentence?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i="1" kern="1200" dirty="0">
                <a:solidFill>
                  <a:schemeClr val="tx1"/>
                </a:solidFill>
                <a:effectLst/>
                <a:latin typeface="+mn-lt"/>
                <a:ea typeface="+mn-ea"/>
                <a:cs typeface="+mn-cs"/>
              </a:rPr>
              <a:t>e.g. opaque, waterproof, inflexible. </a:t>
            </a:r>
          </a:p>
        </p:txBody>
      </p:sp>
      <p:sp>
        <p:nvSpPr>
          <p:cNvPr id="4" name="Slide Number Placeholder 3"/>
          <p:cNvSpPr>
            <a:spLocks noGrp="1"/>
          </p:cNvSpPr>
          <p:nvPr>
            <p:ph type="sldNum" sz="quarter" idx="10"/>
          </p:nvPr>
        </p:nvSpPr>
        <p:spPr/>
        <p:txBody>
          <a:bodyPr/>
          <a:lstStyle/>
          <a:p>
            <a:fld id="{909C2A06-D125-4685-9BB9-C6A205E568EF}" type="slidenum">
              <a:rPr lang="en-GB" smtClean="0"/>
              <a:pPr/>
              <a:t>24</a:t>
            </a:fld>
            <a:endParaRPr lang="en-GB"/>
          </a:p>
        </p:txBody>
      </p:sp>
    </p:spTree>
    <p:extLst>
      <p:ext uri="{BB962C8B-B14F-4D97-AF65-F5344CB8AC3E}">
        <p14:creationId xmlns:p14="http://schemas.microsoft.com/office/powerpoint/2010/main" val="38367684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dirty="0">
                <a:solidFill>
                  <a:schemeClr val="tx1"/>
                </a:solidFill>
                <a:effectLst/>
                <a:latin typeface="+mn-lt"/>
                <a:ea typeface="+mn-ea"/>
                <a:cs typeface="+mn-cs"/>
              </a:rPr>
              <a:t>Teachers’ notes:</a:t>
            </a:r>
            <a:endParaRPr lang="en-GB" dirty="0"/>
          </a:p>
          <a:p>
            <a:r>
              <a:rPr lang="en-GB" sz="1200" kern="1200" dirty="0">
                <a:solidFill>
                  <a:schemeClr val="tx1"/>
                </a:solidFill>
                <a:effectLst/>
                <a:latin typeface="+mn-lt"/>
                <a:ea typeface="+mn-ea"/>
                <a:cs typeface="+mn-cs"/>
              </a:rPr>
              <a:t>Q. </a:t>
            </a:r>
            <a:r>
              <a:rPr lang="en-GB" sz="1200" b="1" i="1" kern="1200" dirty="0">
                <a:solidFill>
                  <a:schemeClr val="tx1"/>
                </a:solidFill>
                <a:effectLst/>
                <a:latin typeface="+mn-lt"/>
                <a:ea typeface="+mn-ea"/>
                <a:cs typeface="+mn-cs"/>
              </a:rPr>
              <a:t>Which brick makes the sentence correct?</a:t>
            </a:r>
          </a:p>
          <a:p>
            <a:r>
              <a:rPr lang="en-GB" sz="1200" b="0" i="1" kern="1200" dirty="0">
                <a:solidFill>
                  <a:schemeClr val="tx1"/>
                </a:solidFill>
                <a:effectLst/>
                <a:latin typeface="+mn-lt"/>
                <a:ea typeface="+mn-ea"/>
                <a:cs typeface="+mn-cs"/>
              </a:rPr>
              <a:t>Answers could be cotton, fabric or plastic.</a:t>
            </a:r>
          </a:p>
          <a:p>
            <a:endParaRPr lang="en-GB" sz="1200" b="0" i="0" kern="1200" dirty="0">
              <a:solidFill>
                <a:schemeClr val="tx1"/>
              </a:solidFill>
              <a:effectLst/>
              <a:latin typeface="+mn-lt"/>
              <a:ea typeface="+mn-ea"/>
              <a:cs typeface="+mn-cs"/>
            </a:endParaRPr>
          </a:p>
          <a:p>
            <a:r>
              <a:rPr lang="en-GB" dirty="0"/>
              <a:t>Q. </a:t>
            </a:r>
            <a:r>
              <a:rPr lang="en-GB" b="1" i="1" dirty="0"/>
              <a:t>What other words, not on the board, could complete our sentence? </a:t>
            </a:r>
          </a:p>
          <a:p>
            <a:r>
              <a:rPr lang="en-GB" b="0" i="1" dirty="0"/>
              <a:t>Answers could include paper or rubber.</a:t>
            </a:r>
            <a:endParaRPr lang="en-GB" b="1" i="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09C2A06-D125-4685-9BB9-C6A205E568EF}" type="slidenum">
              <a:rPr lang="en-GB" smtClean="0"/>
              <a:pPr/>
              <a:t>25</a:t>
            </a:fld>
            <a:endParaRPr lang="en-GB"/>
          </a:p>
        </p:txBody>
      </p:sp>
    </p:spTree>
    <p:extLst>
      <p:ext uri="{BB962C8B-B14F-4D97-AF65-F5344CB8AC3E}">
        <p14:creationId xmlns:p14="http://schemas.microsoft.com/office/powerpoint/2010/main" val="54935650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Teachers’ notes:</a:t>
            </a:r>
          </a:p>
          <a:p>
            <a:r>
              <a:rPr lang="en-GB" sz="1200" kern="1200" dirty="0">
                <a:solidFill>
                  <a:schemeClr val="tx1"/>
                </a:solidFill>
                <a:effectLst/>
                <a:latin typeface="+mn-lt"/>
                <a:ea typeface="+mn-ea"/>
                <a:cs typeface="+mn-cs"/>
              </a:rPr>
              <a:t>The following 3 slides contain possible extension activities to be used with pupils in the classroom or in a STEM club. </a:t>
            </a:r>
          </a:p>
          <a:p>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09C2A06-D125-4685-9BB9-C6A205E568EF}" type="slidenum">
              <a:rPr lang="en-GB" smtClean="0"/>
              <a:pPr/>
              <a:t>26</a:t>
            </a:fld>
            <a:endParaRPr lang="en-GB"/>
          </a:p>
        </p:txBody>
      </p:sp>
    </p:spTree>
    <p:extLst>
      <p:ext uri="{BB962C8B-B14F-4D97-AF65-F5344CB8AC3E}">
        <p14:creationId xmlns:p14="http://schemas.microsoft.com/office/powerpoint/2010/main" val="94764763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rPr>
              <a:t>Teachers’ notes:</a:t>
            </a:r>
          </a:p>
          <a:p>
            <a:r>
              <a:rPr lang="en-GB" sz="1200" kern="1200" dirty="0">
                <a:solidFill>
                  <a:schemeClr val="tx1"/>
                </a:solidFill>
                <a:effectLst/>
                <a:latin typeface="+mn-lt"/>
                <a:ea typeface="+mn-ea"/>
                <a:cs typeface="+mn-cs"/>
              </a:rPr>
              <a:t>By soaking eggs in vinegar for a couple of days, pupils will be able to remove the eggs’ brittle shells. However, the membrane will remain. This membrane will keep the egg together and make it so that it ‘bounces’ when dropped from a low height. At what height can these shell-less eggs be dropped from without breaking?</a:t>
            </a:r>
          </a:p>
          <a:p>
            <a:endParaRPr lang="en-GB" sz="1200" kern="1200" dirty="0">
              <a:solidFill>
                <a:schemeClr val="tx1"/>
              </a:solidFill>
              <a:effectLst/>
              <a:latin typeface="+mn-lt"/>
              <a:ea typeface="+mn-ea"/>
              <a:cs typeface="+mn-cs"/>
            </a:endParaRPr>
          </a:p>
          <a:p>
            <a:pPr lvl="0"/>
            <a:r>
              <a:rPr lang="en-GB" sz="1200" b="1" kern="1200" dirty="0">
                <a:solidFill>
                  <a:schemeClr val="tx1"/>
                </a:solidFill>
                <a:effectLst/>
                <a:latin typeface="+mn-lt"/>
                <a:ea typeface="+mn-ea"/>
                <a:cs typeface="+mn-cs"/>
              </a:rPr>
              <a:t>Equipment</a:t>
            </a:r>
          </a:p>
          <a:p>
            <a:pPr lvl="0"/>
            <a:r>
              <a:rPr lang="en-GB" sz="1200" kern="1200" dirty="0">
                <a:solidFill>
                  <a:schemeClr val="tx1"/>
                </a:solidFill>
                <a:effectLst/>
                <a:latin typeface="+mn-lt"/>
                <a:ea typeface="+mn-ea"/>
                <a:cs typeface="+mn-cs"/>
              </a:rPr>
              <a:t>Eggs</a:t>
            </a:r>
          </a:p>
          <a:p>
            <a:pPr lvl="0"/>
            <a:r>
              <a:rPr lang="en-GB" sz="1200" kern="1200" dirty="0">
                <a:solidFill>
                  <a:schemeClr val="tx1"/>
                </a:solidFill>
                <a:effectLst/>
                <a:latin typeface="+mn-lt"/>
                <a:ea typeface="+mn-ea"/>
                <a:cs typeface="+mn-cs"/>
              </a:rPr>
              <a:t>Vinegar</a:t>
            </a:r>
          </a:p>
          <a:p>
            <a:pPr lvl="0"/>
            <a:r>
              <a:rPr lang="en-GB" sz="1200" kern="1200" dirty="0">
                <a:solidFill>
                  <a:schemeClr val="tx1"/>
                </a:solidFill>
                <a:effectLst/>
                <a:latin typeface="+mn-lt"/>
                <a:ea typeface="+mn-ea"/>
                <a:cs typeface="+mn-cs"/>
              </a:rPr>
              <a:t>Bowls</a:t>
            </a:r>
          </a:p>
          <a:p>
            <a:pPr lvl="0"/>
            <a:r>
              <a:rPr lang="en-GB" sz="1200" kern="1200" dirty="0">
                <a:solidFill>
                  <a:schemeClr val="tx1"/>
                </a:solidFill>
                <a:effectLst/>
                <a:latin typeface="+mn-lt"/>
                <a:ea typeface="+mn-ea"/>
                <a:cs typeface="+mn-cs"/>
              </a:rPr>
              <a:t>Height chart</a:t>
            </a:r>
          </a:p>
          <a:p>
            <a:pPr lvl="0"/>
            <a:r>
              <a:rPr lang="en-GB" sz="1200" kern="1200" dirty="0">
                <a:solidFill>
                  <a:schemeClr val="tx1"/>
                </a:solidFill>
                <a:effectLst/>
                <a:latin typeface="+mn-lt"/>
                <a:ea typeface="+mn-ea"/>
                <a:cs typeface="+mn-cs"/>
              </a:rPr>
              <a:t>Measuring stick</a:t>
            </a:r>
          </a:p>
          <a:p>
            <a:r>
              <a:rPr lang="en-GB" sz="1200" kern="1200" dirty="0">
                <a:solidFill>
                  <a:schemeClr val="tx1"/>
                </a:solidFill>
                <a:effectLst/>
                <a:latin typeface="+mn-lt"/>
                <a:ea typeface="+mn-ea"/>
                <a:cs typeface="+mn-cs"/>
              </a:rPr>
              <a:t>Cleaning materials (at least some eggs will break).</a:t>
            </a:r>
          </a:p>
          <a:p>
            <a:endParaRPr lang="en-GB" sz="120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Time</a:t>
            </a:r>
          </a:p>
          <a:p>
            <a:r>
              <a:rPr lang="en-GB" sz="1200" kern="1200" dirty="0">
                <a:solidFill>
                  <a:schemeClr val="tx1"/>
                </a:solidFill>
                <a:effectLst/>
                <a:latin typeface="+mn-lt"/>
                <a:ea typeface="+mn-ea"/>
                <a:cs typeface="+mn-cs"/>
              </a:rPr>
              <a:t>2 days to soak the eggs, 45-60 mins to do the activity.</a:t>
            </a:r>
          </a:p>
          <a:p>
            <a:endParaRPr lang="en-GB" sz="120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Curriculum link (England)</a:t>
            </a:r>
          </a:p>
          <a:p>
            <a:r>
              <a:rPr lang="en-GB" sz="1200" kern="1200" dirty="0">
                <a:solidFill>
                  <a:schemeClr val="tx1"/>
                </a:solidFill>
                <a:effectLst/>
                <a:latin typeface="+mn-lt"/>
                <a:ea typeface="+mn-ea"/>
                <a:cs typeface="+mn-cs"/>
              </a:rPr>
              <a:t>Science – Everyday materials</a:t>
            </a:r>
          </a:p>
          <a:p>
            <a:r>
              <a:rPr lang="en-GB" sz="1200" kern="1200" dirty="0">
                <a:solidFill>
                  <a:schemeClr val="tx1"/>
                </a:solidFill>
                <a:effectLst/>
                <a:latin typeface="+mn-lt"/>
                <a:ea typeface="+mn-ea"/>
                <a:cs typeface="+mn-cs"/>
              </a:rPr>
              <a:t>- Find out how the shapes of solid objects made from some materials can be changed.</a:t>
            </a:r>
          </a:p>
        </p:txBody>
      </p:sp>
      <p:sp>
        <p:nvSpPr>
          <p:cNvPr id="4" name="Slide Number Placeholder 3"/>
          <p:cNvSpPr>
            <a:spLocks noGrp="1"/>
          </p:cNvSpPr>
          <p:nvPr>
            <p:ph type="sldNum" sz="quarter" idx="10"/>
          </p:nvPr>
        </p:nvSpPr>
        <p:spPr/>
        <p:txBody>
          <a:bodyPr/>
          <a:lstStyle/>
          <a:p>
            <a:fld id="{909C2A06-D125-4685-9BB9-C6A205E568EF}" type="slidenum">
              <a:rPr lang="en-GB" smtClean="0"/>
              <a:pPr/>
              <a:t>27</a:t>
            </a:fld>
            <a:endParaRPr lang="en-GB"/>
          </a:p>
        </p:txBody>
      </p:sp>
    </p:spTree>
    <p:extLst>
      <p:ext uri="{BB962C8B-B14F-4D97-AF65-F5344CB8AC3E}">
        <p14:creationId xmlns:p14="http://schemas.microsoft.com/office/powerpoint/2010/main" val="179319915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Teachers’ notes:</a:t>
            </a:r>
            <a:endParaRPr lang="en-GB" dirty="0"/>
          </a:p>
          <a:p>
            <a:r>
              <a:rPr lang="en-GB" dirty="0"/>
              <a:t>Build the tallest wall possible for Humpty to sit on. </a:t>
            </a:r>
          </a:p>
          <a:p>
            <a:endParaRPr lang="en-GB" dirty="0"/>
          </a:p>
          <a:p>
            <a:r>
              <a:rPr lang="en-GB" dirty="0"/>
              <a:t>See the BP Educational Service </a:t>
            </a:r>
            <a:r>
              <a:rPr lang="en-GB" b="1" dirty="0"/>
              <a:t>Design a tower activity</a:t>
            </a:r>
            <a:r>
              <a:rPr lang="en-GB" dirty="0"/>
              <a:t>: bpes.bp.com/design-a-tower-activity </a:t>
            </a:r>
          </a:p>
        </p:txBody>
      </p:sp>
      <p:sp>
        <p:nvSpPr>
          <p:cNvPr id="4" name="Slide Number Placeholder 3"/>
          <p:cNvSpPr>
            <a:spLocks noGrp="1"/>
          </p:cNvSpPr>
          <p:nvPr>
            <p:ph type="sldNum" sz="quarter" idx="10"/>
          </p:nvPr>
        </p:nvSpPr>
        <p:spPr/>
        <p:txBody>
          <a:bodyPr/>
          <a:lstStyle/>
          <a:p>
            <a:fld id="{909C2A06-D125-4685-9BB9-C6A205E568EF}" type="slidenum">
              <a:rPr lang="en-GB" smtClean="0"/>
              <a:pPr/>
              <a:t>28</a:t>
            </a:fld>
            <a:endParaRPr lang="en-GB"/>
          </a:p>
        </p:txBody>
      </p:sp>
    </p:spTree>
    <p:extLst>
      <p:ext uri="{BB962C8B-B14F-4D97-AF65-F5344CB8AC3E}">
        <p14:creationId xmlns:p14="http://schemas.microsoft.com/office/powerpoint/2010/main" val="280629159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dirty="0">
                <a:solidFill>
                  <a:schemeClr val="tx1"/>
                </a:solidFill>
                <a:effectLst/>
                <a:latin typeface="+mn-lt"/>
                <a:ea typeface="+mn-ea"/>
                <a:cs typeface="+mn-cs"/>
              </a:rPr>
              <a:t>Teachers’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dirty="0">
                <a:solidFill>
                  <a:schemeClr val="tx1"/>
                </a:solidFill>
                <a:effectLst/>
                <a:latin typeface="+mn-lt"/>
                <a:ea typeface="+mn-ea"/>
                <a:cs typeface="+mn-cs"/>
              </a:rPr>
              <a:t>For a STEM club version of the activity: </a:t>
            </a:r>
            <a:endParaRPr lang="en-GB" dirty="0"/>
          </a:p>
          <a:p>
            <a:r>
              <a:rPr lang="en-GB" sz="1200" kern="1200" dirty="0">
                <a:solidFill>
                  <a:schemeClr val="tx1"/>
                </a:solidFill>
                <a:effectLst/>
                <a:latin typeface="+mn-lt"/>
                <a:ea typeface="+mn-ea"/>
                <a:cs typeface="+mn-cs"/>
              </a:rPr>
              <a:t>Focus on a more broad approach to protecting Humpty using the ideas on this slide 10 for creative inspiration. </a:t>
            </a:r>
          </a:p>
          <a:p>
            <a:r>
              <a:rPr lang="en-GB" sz="1200" kern="1200" dirty="0">
                <a:solidFill>
                  <a:schemeClr val="tx1"/>
                </a:solidFill>
                <a:effectLst/>
                <a:latin typeface="+mn-lt"/>
                <a:ea typeface="+mn-ea"/>
                <a:cs typeface="+mn-cs"/>
              </a:rPr>
              <a:t>Which method will pupils choose to protect Humpty?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The photographs on this slide could also serve as a starting point for pupils. For example, they could use air resistance to create an egg parachute (top right) or use elastic materials like tights of elastic bands to create a bungee jump (bottom right).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Pupils could compete to see whose egg best survives the drop with their chosen method of protection. </a:t>
            </a:r>
          </a:p>
          <a:p>
            <a:endParaRPr lang="en-GB" sz="1200" b="1"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Tips</a:t>
            </a:r>
          </a:p>
          <a:p>
            <a:pPr marL="171450" indent="-171450">
              <a:buFont typeface="Arial" panose="020B0604020202020204" pitchFamily="34" charset="0"/>
              <a:buChar char="•"/>
            </a:pPr>
            <a:r>
              <a:rPr lang="en-GB" sz="1200" b="0" kern="1200" dirty="0">
                <a:solidFill>
                  <a:schemeClr val="tx1"/>
                </a:solidFill>
                <a:effectLst/>
                <a:latin typeface="+mn-lt"/>
                <a:ea typeface="+mn-ea"/>
                <a:cs typeface="+mn-cs"/>
              </a:rPr>
              <a:t>‘Test’ eggs can be used prior to the actual egg drop – options for ‘test’ eggs can be found on slide 4. </a:t>
            </a:r>
          </a:p>
          <a:p>
            <a:pPr marL="0" indent="0">
              <a:buFont typeface="Arial" panose="020B0604020202020204" pitchFamily="34" charset="0"/>
              <a:buNone/>
            </a:pP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09C2A06-D125-4685-9BB9-C6A205E568EF}" type="slidenum">
              <a:rPr lang="en-GB" smtClean="0"/>
              <a:pPr/>
              <a:t>29</a:t>
            </a:fld>
            <a:endParaRPr lang="en-GB"/>
          </a:p>
        </p:txBody>
      </p:sp>
    </p:spTree>
    <p:extLst>
      <p:ext uri="{BB962C8B-B14F-4D97-AF65-F5344CB8AC3E}">
        <p14:creationId xmlns:p14="http://schemas.microsoft.com/office/powerpoint/2010/main" val="29635601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09C2A06-D125-4685-9BB9-C6A205E568EF}" type="slidenum">
              <a:rPr lang="en-GB" smtClean="0"/>
              <a:pPr/>
              <a:t>4</a:t>
            </a:fld>
            <a:endParaRPr lang="en-GB"/>
          </a:p>
        </p:txBody>
      </p:sp>
    </p:spTree>
    <p:extLst>
      <p:ext uri="{BB962C8B-B14F-4D97-AF65-F5344CB8AC3E}">
        <p14:creationId xmlns:p14="http://schemas.microsoft.com/office/powerpoint/2010/main" val="5749948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rPr>
              <a:t>Teachers’ notes:</a:t>
            </a:r>
          </a:p>
          <a:p>
            <a:r>
              <a:rPr lang="en-GB" sz="1200" b="0" i="1" kern="1200" dirty="0">
                <a:solidFill>
                  <a:schemeClr val="tx1"/>
                </a:solidFill>
                <a:effectLst/>
                <a:latin typeface="+mn-lt"/>
                <a:ea typeface="+mn-ea"/>
                <a:cs typeface="+mn-cs"/>
              </a:rPr>
              <a:t>Q. </a:t>
            </a:r>
            <a:r>
              <a:rPr lang="en-GB" sz="1200" b="1" i="1" kern="1200" dirty="0">
                <a:solidFill>
                  <a:schemeClr val="tx1"/>
                </a:solidFill>
                <a:effectLst/>
                <a:latin typeface="+mn-lt"/>
                <a:ea typeface="+mn-ea"/>
                <a:cs typeface="+mn-cs"/>
              </a:rPr>
              <a:t>Does anyone know who this character is?</a:t>
            </a:r>
          </a:p>
          <a:p>
            <a:r>
              <a:rPr lang="en-GB" sz="1200" b="0" i="0" kern="1200" dirty="0">
                <a:solidFill>
                  <a:schemeClr val="tx1"/>
                </a:solidFill>
                <a:effectLst/>
                <a:latin typeface="+mn-lt"/>
                <a:ea typeface="+mn-ea"/>
                <a:cs typeface="+mn-cs"/>
              </a:rPr>
              <a:t>See if pupils recognise Humpty Dumpty and then begin to r</a:t>
            </a:r>
            <a:r>
              <a:rPr lang="en-GB" sz="1200" kern="1200" dirty="0">
                <a:solidFill>
                  <a:schemeClr val="tx1"/>
                </a:solidFill>
                <a:effectLst/>
                <a:latin typeface="+mn-lt"/>
                <a:ea typeface="+mn-ea"/>
                <a:cs typeface="+mn-cs"/>
              </a:rPr>
              <a:t>ead through the nursery rhyme. </a:t>
            </a:r>
            <a:endParaRPr lang="en-GB" dirty="0"/>
          </a:p>
          <a:p>
            <a:endParaRPr lang="en-GB" dirty="0"/>
          </a:p>
        </p:txBody>
      </p:sp>
      <p:sp>
        <p:nvSpPr>
          <p:cNvPr id="4" name="Slide Number Placeholder 3"/>
          <p:cNvSpPr>
            <a:spLocks noGrp="1"/>
          </p:cNvSpPr>
          <p:nvPr>
            <p:ph type="sldNum" sz="quarter" idx="10"/>
          </p:nvPr>
        </p:nvSpPr>
        <p:spPr/>
        <p:txBody>
          <a:bodyPr/>
          <a:lstStyle/>
          <a:p>
            <a:fld id="{909C2A06-D125-4685-9BB9-C6A205E568EF}" type="slidenum">
              <a:rPr lang="en-GB" smtClean="0"/>
              <a:pPr/>
              <a:t>5</a:t>
            </a:fld>
            <a:endParaRPr lang="en-GB"/>
          </a:p>
        </p:txBody>
      </p:sp>
    </p:spTree>
    <p:extLst>
      <p:ext uri="{BB962C8B-B14F-4D97-AF65-F5344CB8AC3E}">
        <p14:creationId xmlns:p14="http://schemas.microsoft.com/office/powerpoint/2010/main" val="38254174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rPr>
              <a:t>Teachers’ notes:</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Read through the nursery rhyme with pupils. </a:t>
            </a:r>
            <a:endParaRPr lang="en-GB" dirty="0"/>
          </a:p>
          <a:p>
            <a:endParaRPr lang="en-GB" dirty="0"/>
          </a:p>
        </p:txBody>
      </p:sp>
      <p:sp>
        <p:nvSpPr>
          <p:cNvPr id="4" name="Slide Number Placeholder 3"/>
          <p:cNvSpPr>
            <a:spLocks noGrp="1"/>
          </p:cNvSpPr>
          <p:nvPr>
            <p:ph type="sldNum" sz="quarter" idx="10"/>
          </p:nvPr>
        </p:nvSpPr>
        <p:spPr/>
        <p:txBody>
          <a:bodyPr/>
          <a:lstStyle/>
          <a:p>
            <a:fld id="{909C2A06-D125-4685-9BB9-C6A205E568EF}" type="slidenum">
              <a:rPr lang="en-GB" smtClean="0"/>
              <a:pPr/>
              <a:t>6</a:t>
            </a:fld>
            <a:endParaRPr lang="en-GB"/>
          </a:p>
        </p:txBody>
      </p:sp>
    </p:spTree>
    <p:extLst>
      <p:ext uri="{BB962C8B-B14F-4D97-AF65-F5344CB8AC3E}">
        <p14:creationId xmlns:p14="http://schemas.microsoft.com/office/powerpoint/2010/main" val="40254749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rPr>
              <a:t>Teachers’ notes:</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Read through the nursery rhyme with pupils. </a:t>
            </a:r>
            <a:endParaRPr lang="en-GB" dirty="0"/>
          </a:p>
          <a:p>
            <a:endParaRPr lang="en-GB" dirty="0"/>
          </a:p>
        </p:txBody>
      </p:sp>
      <p:sp>
        <p:nvSpPr>
          <p:cNvPr id="4" name="Slide Number Placeholder 3"/>
          <p:cNvSpPr>
            <a:spLocks noGrp="1"/>
          </p:cNvSpPr>
          <p:nvPr>
            <p:ph type="sldNum" sz="quarter" idx="10"/>
          </p:nvPr>
        </p:nvSpPr>
        <p:spPr/>
        <p:txBody>
          <a:bodyPr/>
          <a:lstStyle/>
          <a:p>
            <a:fld id="{909C2A06-D125-4685-9BB9-C6A205E568EF}" type="slidenum">
              <a:rPr lang="en-GB" smtClean="0"/>
              <a:pPr/>
              <a:t>7</a:t>
            </a:fld>
            <a:endParaRPr lang="en-GB"/>
          </a:p>
        </p:txBody>
      </p:sp>
    </p:spTree>
    <p:extLst>
      <p:ext uri="{BB962C8B-B14F-4D97-AF65-F5344CB8AC3E}">
        <p14:creationId xmlns:p14="http://schemas.microsoft.com/office/powerpoint/2010/main" val="36746558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rPr>
              <a:t>Teachers’ notes:</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Once you have read through the nursery rhyme, ask pupils:</a:t>
            </a:r>
          </a:p>
          <a:p>
            <a:r>
              <a:rPr lang="en-GB" sz="1200" kern="1200" dirty="0">
                <a:solidFill>
                  <a:schemeClr val="tx1"/>
                </a:solidFill>
                <a:effectLst/>
                <a:latin typeface="+mn-lt"/>
                <a:ea typeface="+mn-ea"/>
                <a:cs typeface="+mn-cs"/>
              </a:rPr>
              <a:t> </a:t>
            </a:r>
          </a:p>
          <a:p>
            <a:r>
              <a:rPr lang="en-GB" sz="1200" b="0" i="1" kern="1200" dirty="0">
                <a:solidFill>
                  <a:schemeClr val="tx1"/>
                </a:solidFill>
                <a:effectLst/>
                <a:latin typeface="+mn-lt"/>
                <a:ea typeface="+mn-ea"/>
                <a:cs typeface="+mn-cs"/>
              </a:rPr>
              <a:t>Q. </a:t>
            </a:r>
            <a:r>
              <a:rPr lang="en-GB" sz="1200" b="1" i="1" kern="1200" dirty="0">
                <a:solidFill>
                  <a:schemeClr val="tx1"/>
                </a:solidFill>
                <a:effectLst/>
                <a:latin typeface="+mn-lt"/>
                <a:ea typeface="+mn-ea"/>
                <a:cs typeface="+mn-cs"/>
              </a:rPr>
              <a:t>Can you explain what happened to Humpty Dumpty? Why did he break? </a:t>
            </a:r>
            <a:endParaRPr lang="en-GB" sz="1200" b="0" i="1" kern="1200" dirty="0">
              <a:solidFill>
                <a:schemeClr val="tx1"/>
              </a:solidFill>
              <a:effectLst/>
              <a:latin typeface="+mn-lt"/>
              <a:ea typeface="+mn-ea"/>
              <a:cs typeface="+mn-cs"/>
            </a:endParaRPr>
          </a:p>
          <a:p>
            <a:r>
              <a:rPr lang="en-GB" sz="1200" b="0" i="1" kern="1200" dirty="0">
                <a:solidFill>
                  <a:schemeClr val="tx1"/>
                </a:solidFill>
                <a:effectLst/>
                <a:latin typeface="+mn-lt"/>
                <a:ea typeface="+mn-ea"/>
                <a:cs typeface="+mn-cs"/>
              </a:rPr>
              <a:t>Eggs usually break if you drop them on a hard surface.</a:t>
            </a:r>
          </a:p>
          <a:p>
            <a:endParaRPr lang="en-GB" sz="1200" b="0" i="1" kern="1200" dirty="0">
              <a:solidFill>
                <a:schemeClr val="tx1"/>
              </a:solidFill>
              <a:effectLst/>
              <a:latin typeface="+mn-lt"/>
              <a:ea typeface="+mn-ea"/>
              <a:cs typeface="+mn-cs"/>
            </a:endParaRPr>
          </a:p>
          <a:p>
            <a:r>
              <a:rPr lang="en-GB" sz="1200" b="0" i="1" kern="1200" dirty="0">
                <a:solidFill>
                  <a:schemeClr val="tx1"/>
                </a:solidFill>
                <a:effectLst/>
                <a:latin typeface="+mn-lt"/>
                <a:ea typeface="+mn-ea"/>
                <a:cs typeface="+mn-cs"/>
              </a:rPr>
              <a:t>Q. </a:t>
            </a:r>
            <a:r>
              <a:rPr lang="en-GB" sz="1200" b="1" i="1" kern="1200" dirty="0">
                <a:solidFill>
                  <a:schemeClr val="tx1"/>
                </a:solidFill>
                <a:effectLst/>
                <a:latin typeface="+mn-lt"/>
                <a:ea typeface="+mn-ea"/>
                <a:cs typeface="+mn-cs"/>
              </a:rPr>
              <a:t>Would he have broken if he fell onto a carpet or a duvet? Why / why not? </a:t>
            </a:r>
            <a:endParaRPr lang="en-GB" sz="1200" b="0" i="1" kern="1200" dirty="0">
              <a:solidFill>
                <a:schemeClr val="tx1"/>
              </a:solidFill>
              <a:effectLst/>
              <a:latin typeface="+mn-lt"/>
              <a:ea typeface="+mn-ea"/>
              <a:cs typeface="+mn-cs"/>
            </a:endParaRPr>
          </a:p>
          <a:p>
            <a:r>
              <a:rPr lang="en-GB" sz="1200" b="0" i="1" kern="1200" dirty="0">
                <a:solidFill>
                  <a:schemeClr val="tx1"/>
                </a:solidFill>
                <a:effectLst/>
                <a:latin typeface="+mn-lt"/>
                <a:ea typeface="+mn-ea"/>
                <a:cs typeface="+mn-cs"/>
              </a:rPr>
              <a:t>He might not have broken because a carpet or a duvet is softer than the floor.</a:t>
            </a:r>
          </a:p>
          <a:p>
            <a:endParaRPr lang="en-GB" sz="1200" b="0" i="0" kern="1200" dirty="0">
              <a:solidFill>
                <a:schemeClr val="tx1"/>
              </a:solidFill>
              <a:effectLst/>
              <a:latin typeface="+mn-lt"/>
              <a:ea typeface="+mn-ea"/>
              <a:cs typeface="+mn-cs"/>
            </a:endParaRPr>
          </a:p>
          <a:p>
            <a:r>
              <a:rPr lang="en-GB" sz="1200" b="0" i="1" kern="1200" dirty="0">
                <a:solidFill>
                  <a:schemeClr val="tx1"/>
                </a:solidFill>
                <a:effectLst/>
                <a:latin typeface="+mn-lt"/>
                <a:ea typeface="+mn-ea"/>
                <a:cs typeface="+mn-cs"/>
              </a:rPr>
              <a:t>Q. </a:t>
            </a:r>
            <a:r>
              <a:rPr lang="en-GB" sz="1200" b="1" i="1" kern="1200" dirty="0">
                <a:solidFill>
                  <a:schemeClr val="tx1"/>
                </a:solidFill>
                <a:effectLst/>
                <a:latin typeface="+mn-lt"/>
                <a:ea typeface="+mn-ea"/>
                <a:cs typeface="+mn-cs"/>
              </a:rPr>
              <a:t>Would he have broken if the wall was lower?</a:t>
            </a:r>
          </a:p>
          <a:p>
            <a:r>
              <a:rPr lang="en-GB" sz="1200" b="0" i="1" kern="1200" dirty="0">
                <a:solidFill>
                  <a:schemeClr val="tx1"/>
                </a:solidFill>
                <a:effectLst/>
                <a:latin typeface="+mn-lt"/>
                <a:ea typeface="+mn-ea"/>
                <a:cs typeface="+mn-cs"/>
              </a:rPr>
              <a:t>Maybe not! If we drop an object from a lower height it will be travelling more slowly when it hits the ground. </a:t>
            </a:r>
          </a:p>
          <a:p>
            <a:r>
              <a:rPr lang="en-GB" sz="1200" b="0" i="1" kern="1200" dirty="0">
                <a:solidFill>
                  <a:schemeClr val="tx1"/>
                </a:solidFill>
                <a:effectLst/>
                <a:latin typeface="+mn-lt"/>
                <a:ea typeface="+mn-ea"/>
                <a:cs typeface="+mn-cs"/>
              </a:rPr>
              <a:t>This is because it doesn’t fall for as long – so it has less time to pick up its speed. </a:t>
            </a:r>
          </a:p>
          <a:p>
            <a:r>
              <a:rPr lang="en-GB" sz="1200" b="0" i="1" kern="1200" dirty="0">
                <a:solidFill>
                  <a:schemeClr val="tx1"/>
                </a:solidFill>
                <a:effectLst/>
                <a:latin typeface="+mn-lt"/>
                <a:ea typeface="+mn-ea"/>
                <a:cs typeface="+mn-cs"/>
              </a:rPr>
              <a:t>If the wall Humpty fell from were lower, he would be falling at a slower speed. That means he might not break! </a:t>
            </a:r>
          </a:p>
          <a:p>
            <a:endParaRPr lang="en-GB" sz="1200" b="0" i="0" kern="1200" dirty="0">
              <a:solidFill>
                <a:schemeClr val="tx1"/>
              </a:solidFill>
              <a:effectLst/>
              <a:latin typeface="+mn-lt"/>
              <a:ea typeface="+mn-ea"/>
              <a:cs typeface="+mn-cs"/>
            </a:endParaRPr>
          </a:p>
          <a:p>
            <a:r>
              <a:rPr lang="en-GB" sz="1200" b="0" i="1" kern="1200" dirty="0">
                <a:solidFill>
                  <a:schemeClr val="tx1"/>
                </a:solidFill>
                <a:effectLst/>
                <a:latin typeface="+mn-lt"/>
                <a:ea typeface="+mn-ea"/>
                <a:cs typeface="+mn-cs"/>
              </a:rPr>
              <a:t>Q. </a:t>
            </a:r>
            <a:r>
              <a:rPr lang="en-GB" sz="1200" b="1" i="1" kern="1200" dirty="0">
                <a:solidFill>
                  <a:schemeClr val="tx1"/>
                </a:solidFill>
                <a:effectLst/>
                <a:latin typeface="+mn-lt"/>
                <a:ea typeface="+mn-ea"/>
                <a:cs typeface="+mn-cs"/>
              </a:rPr>
              <a:t>Have you ever dropped something and broken it? What was it made of? What surface did it land on? How high up was it when you dropped it?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dirty="0">
                <a:solidFill>
                  <a:schemeClr val="tx1"/>
                </a:solidFill>
                <a:effectLst/>
                <a:latin typeface="+mn-lt"/>
                <a:ea typeface="+mn-ea"/>
                <a:cs typeface="+mn-cs"/>
              </a:rPr>
              <a:t>Allow children time to share their experiences with one another. </a:t>
            </a:r>
          </a:p>
          <a:p>
            <a:endParaRPr lang="en-GB" dirty="0"/>
          </a:p>
        </p:txBody>
      </p:sp>
      <p:sp>
        <p:nvSpPr>
          <p:cNvPr id="4" name="Slide Number Placeholder 3"/>
          <p:cNvSpPr>
            <a:spLocks noGrp="1"/>
          </p:cNvSpPr>
          <p:nvPr>
            <p:ph type="sldNum" sz="quarter" idx="10"/>
          </p:nvPr>
        </p:nvSpPr>
        <p:spPr/>
        <p:txBody>
          <a:bodyPr/>
          <a:lstStyle/>
          <a:p>
            <a:fld id="{909C2A06-D125-4685-9BB9-C6A205E568EF}" type="slidenum">
              <a:rPr lang="en-GB" smtClean="0"/>
              <a:pPr/>
              <a:t>8</a:t>
            </a:fld>
            <a:endParaRPr lang="en-GB"/>
          </a:p>
        </p:txBody>
      </p:sp>
    </p:spTree>
    <p:extLst>
      <p:ext uri="{BB962C8B-B14F-4D97-AF65-F5344CB8AC3E}">
        <p14:creationId xmlns:p14="http://schemas.microsoft.com/office/powerpoint/2010/main" val="6016338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Teachers’ notes:</a:t>
            </a:r>
            <a:endParaRPr lang="en-GB" b="0" dirty="0"/>
          </a:p>
          <a:p>
            <a:r>
              <a:rPr lang="en-GB" b="0" dirty="0"/>
              <a:t>You could print this slide and leave it on the teacher’s desk as though Humpty has sent the pupils a letter asking for their help. </a:t>
            </a:r>
          </a:p>
          <a:p>
            <a:endParaRPr lang="en-GB" dirty="0"/>
          </a:p>
        </p:txBody>
      </p:sp>
      <p:sp>
        <p:nvSpPr>
          <p:cNvPr id="4" name="Slide Number Placeholder 3"/>
          <p:cNvSpPr>
            <a:spLocks noGrp="1"/>
          </p:cNvSpPr>
          <p:nvPr>
            <p:ph type="sldNum" sz="quarter" idx="10"/>
          </p:nvPr>
        </p:nvSpPr>
        <p:spPr/>
        <p:txBody>
          <a:bodyPr/>
          <a:lstStyle/>
          <a:p>
            <a:fld id="{909C2A06-D125-4685-9BB9-C6A205E568EF}" type="slidenum">
              <a:rPr lang="en-GB" smtClean="0"/>
              <a:pPr/>
              <a:t>9</a:t>
            </a:fld>
            <a:endParaRPr lang="en-GB"/>
          </a:p>
        </p:txBody>
      </p:sp>
    </p:spTree>
    <p:extLst>
      <p:ext uri="{BB962C8B-B14F-4D97-AF65-F5344CB8AC3E}">
        <p14:creationId xmlns:p14="http://schemas.microsoft.com/office/powerpoint/2010/main" val="40330291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Teachers’ notes:</a:t>
            </a:r>
            <a:endParaRPr lang="en-GB" i="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Q. </a:t>
            </a:r>
            <a:r>
              <a:rPr lang="en-GB" b="1" i="1" dirty="0"/>
              <a:t>How could we stop Humpty from breaking?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t>To get pupils up and moving, they could act out or freeze frame what would have happened to Humpty if he had one of the items shown in the pictures above to protect him.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i="1" dirty="0"/>
              <a:t>Q. </a:t>
            </a:r>
            <a:r>
              <a:rPr lang="en-GB" b="1" i="1" dirty="0"/>
              <a:t>How would the story change if Humpty had had one of the things shown above?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t>For example, Humpty wouldn’t have broken if he were wearing a parachute </a:t>
            </a:r>
          </a:p>
          <a:p>
            <a:r>
              <a:rPr lang="en-GB" i="1" dirty="0"/>
              <a:t>Q. </a:t>
            </a:r>
            <a:r>
              <a:rPr lang="en-GB" b="1" i="1" dirty="0"/>
              <a:t>What are the problems with each? </a:t>
            </a:r>
            <a:r>
              <a:rPr lang="en-GB" dirty="0"/>
              <a:t>For instance if Humpty wants to sit on different walls he won’t want to carry a crash mat with him. How would he attach his parachute to himself? What would he attach his bungee jumping cord to? If he wore a helmet on his head, how would this protect the rest of him?</a:t>
            </a:r>
            <a:endParaRPr lang="en-GB" sz="1200" b="0" i="0" u="none" strike="noStrike" kern="1200" dirty="0">
              <a:solidFill>
                <a:schemeClr val="tx1"/>
              </a:solidFill>
              <a:effectLst/>
              <a:latin typeface="+mn-lt"/>
              <a:ea typeface="+mn-ea"/>
              <a:cs typeface="+mn-cs"/>
            </a:endParaRPr>
          </a:p>
          <a:p>
            <a:pPr rtl="0"/>
            <a:endParaRPr lang="en-GB" sz="1200" b="1" i="0" u="none" strike="noStrike" kern="1200" dirty="0">
              <a:solidFill>
                <a:schemeClr val="tx1"/>
              </a:solidFill>
              <a:effectLst/>
              <a:latin typeface="+mn-lt"/>
              <a:ea typeface="+mn-ea"/>
              <a:cs typeface="+mn-cs"/>
            </a:endParaRPr>
          </a:p>
          <a:p>
            <a:r>
              <a:rPr lang="en-GB" dirty="0"/>
              <a:t/>
            </a:r>
            <a:br>
              <a:rPr lang="en-GB" dirty="0"/>
            </a:br>
            <a:r>
              <a:rPr lang="en-GB" dirty="0"/>
              <a:t/>
            </a:r>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fld id="{909C2A06-D125-4685-9BB9-C6A205E568EF}" type="slidenum">
              <a:rPr lang="en-GB" smtClean="0"/>
              <a:pPr/>
              <a:t>10</a:t>
            </a:fld>
            <a:endParaRPr lang="en-GB"/>
          </a:p>
        </p:txBody>
      </p:sp>
    </p:spTree>
    <p:extLst>
      <p:ext uri="{BB962C8B-B14F-4D97-AF65-F5344CB8AC3E}">
        <p14:creationId xmlns:p14="http://schemas.microsoft.com/office/powerpoint/2010/main" val="25535172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004198-FA69-4671-9194-E5625BB797B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33E769AB-6AB4-46FC-9DF2-66295C1A649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37B1CDBC-93C4-4609-9753-FE8E11B6A6E6}"/>
              </a:ext>
            </a:extLst>
          </p:cNvPr>
          <p:cNvSpPr>
            <a:spLocks noGrp="1"/>
          </p:cNvSpPr>
          <p:nvPr>
            <p:ph type="dt" sz="half" idx="10"/>
          </p:nvPr>
        </p:nvSpPr>
        <p:spPr/>
        <p:txBody>
          <a:bodyPr/>
          <a:lstStyle/>
          <a:p>
            <a:fld id="{2F699601-9E4D-4389-9ED1-2EE481D5099E}" type="datetimeFigureOut">
              <a:rPr lang="en-GB" smtClean="0"/>
              <a:pPr/>
              <a:t>28/01/2021</a:t>
            </a:fld>
            <a:endParaRPr lang="en-GB"/>
          </a:p>
        </p:txBody>
      </p:sp>
      <p:sp>
        <p:nvSpPr>
          <p:cNvPr id="5" name="Footer Placeholder 4">
            <a:extLst>
              <a:ext uri="{FF2B5EF4-FFF2-40B4-BE49-F238E27FC236}">
                <a16:creationId xmlns:a16="http://schemas.microsoft.com/office/drawing/2014/main" id="{5ED70AA5-41DF-4CB9-820F-5A2AE87866A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E46F5F7-89E0-44BD-847E-81D1B6C9B500}"/>
              </a:ext>
            </a:extLst>
          </p:cNvPr>
          <p:cNvSpPr>
            <a:spLocks noGrp="1"/>
          </p:cNvSpPr>
          <p:nvPr>
            <p:ph type="sldNum" sz="quarter" idx="12"/>
          </p:nvPr>
        </p:nvSpPr>
        <p:spPr/>
        <p:txBody>
          <a:bodyPr/>
          <a:lstStyle/>
          <a:p>
            <a:fld id="{67F261A0-AA25-43FD-BFD5-FD02DECBDC6C}" type="slidenum">
              <a:rPr lang="en-GB" smtClean="0"/>
              <a:pPr/>
              <a:t>‹#›</a:t>
            </a:fld>
            <a:endParaRPr lang="en-GB"/>
          </a:p>
        </p:txBody>
      </p:sp>
    </p:spTree>
    <p:extLst>
      <p:ext uri="{BB962C8B-B14F-4D97-AF65-F5344CB8AC3E}">
        <p14:creationId xmlns:p14="http://schemas.microsoft.com/office/powerpoint/2010/main" val="17237801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7C82A8-8B48-4E1B-88E2-4B6A0BD7C6A0}"/>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98F1A6D6-EC60-40AB-967A-778B4EFE7BA6}"/>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30B64B1-04CC-4FAE-8D61-A77EA86F5CCD}"/>
              </a:ext>
            </a:extLst>
          </p:cNvPr>
          <p:cNvSpPr>
            <a:spLocks noGrp="1"/>
          </p:cNvSpPr>
          <p:nvPr>
            <p:ph type="dt" sz="half" idx="10"/>
          </p:nvPr>
        </p:nvSpPr>
        <p:spPr/>
        <p:txBody>
          <a:bodyPr/>
          <a:lstStyle/>
          <a:p>
            <a:fld id="{2F699601-9E4D-4389-9ED1-2EE481D5099E}" type="datetimeFigureOut">
              <a:rPr lang="en-GB" smtClean="0"/>
              <a:pPr/>
              <a:t>28/01/2021</a:t>
            </a:fld>
            <a:endParaRPr lang="en-GB"/>
          </a:p>
        </p:txBody>
      </p:sp>
      <p:sp>
        <p:nvSpPr>
          <p:cNvPr id="5" name="Footer Placeholder 4">
            <a:extLst>
              <a:ext uri="{FF2B5EF4-FFF2-40B4-BE49-F238E27FC236}">
                <a16:creationId xmlns:a16="http://schemas.microsoft.com/office/drawing/2014/main" id="{67590E09-0315-4007-A3AB-8BFD9BEF79D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4135127-B9F6-4581-AAFB-3B4B9DE70A02}"/>
              </a:ext>
            </a:extLst>
          </p:cNvPr>
          <p:cNvSpPr>
            <a:spLocks noGrp="1"/>
          </p:cNvSpPr>
          <p:nvPr>
            <p:ph type="sldNum" sz="quarter" idx="12"/>
          </p:nvPr>
        </p:nvSpPr>
        <p:spPr/>
        <p:txBody>
          <a:bodyPr/>
          <a:lstStyle/>
          <a:p>
            <a:fld id="{67F261A0-AA25-43FD-BFD5-FD02DECBDC6C}" type="slidenum">
              <a:rPr lang="en-GB" smtClean="0"/>
              <a:pPr/>
              <a:t>‹#›</a:t>
            </a:fld>
            <a:endParaRPr lang="en-GB"/>
          </a:p>
        </p:txBody>
      </p:sp>
    </p:spTree>
    <p:extLst>
      <p:ext uri="{BB962C8B-B14F-4D97-AF65-F5344CB8AC3E}">
        <p14:creationId xmlns:p14="http://schemas.microsoft.com/office/powerpoint/2010/main" val="3592589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9ECDAF3-1510-4F0F-88B9-C387B55054F7}"/>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241FFF9B-6621-4FDD-83AE-33DFD7621B8A}"/>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B83BD36-0937-447C-A31C-771F742025AB}"/>
              </a:ext>
            </a:extLst>
          </p:cNvPr>
          <p:cNvSpPr>
            <a:spLocks noGrp="1"/>
          </p:cNvSpPr>
          <p:nvPr>
            <p:ph type="dt" sz="half" idx="10"/>
          </p:nvPr>
        </p:nvSpPr>
        <p:spPr/>
        <p:txBody>
          <a:bodyPr/>
          <a:lstStyle/>
          <a:p>
            <a:fld id="{2F699601-9E4D-4389-9ED1-2EE481D5099E}" type="datetimeFigureOut">
              <a:rPr lang="en-GB" smtClean="0"/>
              <a:pPr/>
              <a:t>28/01/2021</a:t>
            </a:fld>
            <a:endParaRPr lang="en-GB"/>
          </a:p>
        </p:txBody>
      </p:sp>
      <p:sp>
        <p:nvSpPr>
          <p:cNvPr id="5" name="Footer Placeholder 4">
            <a:extLst>
              <a:ext uri="{FF2B5EF4-FFF2-40B4-BE49-F238E27FC236}">
                <a16:creationId xmlns:a16="http://schemas.microsoft.com/office/drawing/2014/main" id="{B67ED962-2474-4EDE-8204-60BED3F7C3E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CB91193-AE0C-407E-BA75-DF30BCCA1FF4}"/>
              </a:ext>
            </a:extLst>
          </p:cNvPr>
          <p:cNvSpPr>
            <a:spLocks noGrp="1"/>
          </p:cNvSpPr>
          <p:nvPr>
            <p:ph type="sldNum" sz="quarter" idx="12"/>
          </p:nvPr>
        </p:nvSpPr>
        <p:spPr/>
        <p:txBody>
          <a:bodyPr/>
          <a:lstStyle/>
          <a:p>
            <a:fld id="{67F261A0-AA25-43FD-BFD5-FD02DECBDC6C}" type="slidenum">
              <a:rPr lang="en-GB" smtClean="0"/>
              <a:pPr/>
              <a:t>‹#›</a:t>
            </a:fld>
            <a:endParaRPr lang="en-GB"/>
          </a:p>
        </p:txBody>
      </p:sp>
    </p:spTree>
    <p:extLst>
      <p:ext uri="{BB962C8B-B14F-4D97-AF65-F5344CB8AC3E}">
        <p14:creationId xmlns:p14="http://schemas.microsoft.com/office/powerpoint/2010/main" val="6924607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1842F826-E091-4379-BF97-421428217311}"/>
              </a:ext>
            </a:extLst>
          </p:cNvPr>
          <p:cNvSpPr>
            <a:spLocks noGrp="1"/>
          </p:cNvSpPr>
          <p:nvPr>
            <p:ph type="dt" sz="half" idx="10"/>
          </p:nvPr>
        </p:nvSpPr>
        <p:spPr/>
        <p:txBody>
          <a:bodyPr/>
          <a:lstStyle/>
          <a:p>
            <a:fld id="{2F699601-9E4D-4389-9ED1-2EE481D5099E}" type="datetimeFigureOut">
              <a:rPr lang="en-GB" smtClean="0"/>
              <a:pPr/>
              <a:t>28/01/2021</a:t>
            </a:fld>
            <a:endParaRPr lang="en-GB"/>
          </a:p>
        </p:txBody>
      </p:sp>
      <p:sp>
        <p:nvSpPr>
          <p:cNvPr id="4" name="Footer Placeholder 3">
            <a:extLst>
              <a:ext uri="{FF2B5EF4-FFF2-40B4-BE49-F238E27FC236}">
                <a16:creationId xmlns:a16="http://schemas.microsoft.com/office/drawing/2014/main" id="{7F148BE2-1FB3-4375-AA2F-D6F7E97F60CF}"/>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8771BB70-0F14-43C7-9736-61D6BF871BF2}"/>
              </a:ext>
            </a:extLst>
          </p:cNvPr>
          <p:cNvSpPr>
            <a:spLocks noGrp="1"/>
          </p:cNvSpPr>
          <p:nvPr>
            <p:ph type="sldNum" sz="quarter" idx="12"/>
          </p:nvPr>
        </p:nvSpPr>
        <p:spPr/>
        <p:txBody>
          <a:bodyPr/>
          <a:lstStyle/>
          <a:p>
            <a:fld id="{67F261A0-AA25-43FD-BFD5-FD02DECBDC6C}" type="slidenum">
              <a:rPr lang="en-GB" smtClean="0"/>
              <a:pPr/>
              <a:t>‹#›</a:t>
            </a:fld>
            <a:endParaRPr lang="en-GB"/>
          </a:p>
        </p:txBody>
      </p:sp>
      <p:pic>
        <p:nvPicPr>
          <p:cNvPr id="7" name="Picture 6">
            <a:extLst>
              <a:ext uri="{FF2B5EF4-FFF2-40B4-BE49-F238E27FC236}">
                <a16:creationId xmlns:a16="http://schemas.microsoft.com/office/drawing/2014/main" id="{69BF2D6D-8D73-4EBF-9059-152457F4E35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2799619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B10428-AA4C-4C73-82E4-2FE191B5233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262429A3-16A6-4F6A-A0C7-0BA63DB96AB0}"/>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FD2C211-28F8-462C-954F-C4B4982A0614}"/>
              </a:ext>
            </a:extLst>
          </p:cNvPr>
          <p:cNvSpPr>
            <a:spLocks noGrp="1"/>
          </p:cNvSpPr>
          <p:nvPr>
            <p:ph type="dt" sz="half" idx="10"/>
          </p:nvPr>
        </p:nvSpPr>
        <p:spPr/>
        <p:txBody>
          <a:bodyPr/>
          <a:lstStyle/>
          <a:p>
            <a:fld id="{2F699601-9E4D-4389-9ED1-2EE481D5099E}" type="datetimeFigureOut">
              <a:rPr lang="en-GB" smtClean="0"/>
              <a:pPr/>
              <a:t>28/01/2021</a:t>
            </a:fld>
            <a:endParaRPr lang="en-GB"/>
          </a:p>
        </p:txBody>
      </p:sp>
      <p:sp>
        <p:nvSpPr>
          <p:cNvPr id="5" name="Footer Placeholder 4">
            <a:extLst>
              <a:ext uri="{FF2B5EF4-FFF2-40B4-BE49-F238E27FC236}">
                <a16:creationId xmlns:a16="http://schemas.microsoft.com/office/drawing/2014/main" id="{28E6B4E0-5093-4987-B6CD-D5F22A16209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F8B8703-9690-4499-AC66-5F09E28D742E}"/>
              </a:ext>
            </a:extLst>
          </p:cNvPr>
          <p:cNvSpPr>
            <a:spLocks noGrp="1"/>
          </p:cNvSpPr>
          <p:nvPr>
            <p:ph type="sldNum" sz="quarter" idx="12"/>
          </p:nvPr>
        </p:nvSpPr>
        <p:spPr/>
        <p:txBody>
          <a:bodyPr/>
          <a:lstStyle/>
          <a:p>
            <a:fld id="{67F261A0-AA25-43FD-BFD5-FD02DECBDC6C}" type="slidenum">
              <a:rPr lang="en-GB" smtClean="0"/>
              <a:pPr/>
              <a:t>‹#›</a:t>
            </a:fld>
            <a:endParaRPr lang="en-GB"/>
          </a:p>
        </p:txBody>
      </p:sp>
    </p:spTree>
    <p:extLst>
      <p:ext uri="{BB962C8B-B14F-4D97-AF65-F5344CB8AC3E}">
        <p14:creationId xmlns:p14="http://schemas.microsoft.com/office/powerpoint/2010/main" val="8022889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364249-F344-40C7-B7CD-0398366D8FBB}"/>
              </a:ext>
            </a:extLst>
          </p:cNvPr>
          <p:cNvSpPr>
            <a:spLocks noGrp="1"/>
          </p:cNvSpPr>
          <p:nvPr>
            <p:ph type="title"/>
          </p:nvPr>
        </p:nvSpPr>
        <p:spPr>
          <a:xfrm>
            <a:off x="831850" y="1709738"/>
            <a:ext cx="10515600" cy="2852737"/>
          </a:xfrm>
        </p:spPr>
        <p:txBody>
          <a:bodyPr anchor="b"/>
          <a:lstStyle>
            <a:lvl1pPr>
              <a:defRPr sz="6000"/>
            </a:lvl1p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EF36F163-EA25-407F-AFE2-5AEB8C9CD22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910CCE3C-5D43-49C5-A688-8322DC5DE932}"/>
              </a:ext>
            </a:extLst>
          </p:cNvPr>
          <p:cNvSpPr>
            <a:spLocks noGrp="1"/>
          </p:cNvSpPr>
          <p:nvPr>
            <p:ph type="dt" sz="half" idx="10"/>
          </p:nvPr>
        </p:nvSpPr>
        <p:spPr/>
        <p:txBody>
          <a:bodyPr/>
          <a:lstStyle/>
          <a:p>
            <a:fld id="{2F699601-9E4D-4389-9ED1-2EE481D5099E}" type="datetimeFigureOut">
              <a:rPr lang="en-GB" smtClean="0"/>
              <a:pPr/>
              <a:t>28/01/2021</a:t>
            </a:fld>
            <a:endParaRPr lang="en-GB"/>
          </a:p>
        </p:txBody>
      </p:sp>
      <p:sp>
        <p:nvSpPr>
          <p:cNvPr id="5" name="Footer Placeholder 4">
            <a:extLst>
              <a:ext uri="{FF2B5EF4-FFF2-40B4-BE49-F238E27FC236}">
                <a16:creationId xmlns:a16="http://schemas.microsoft.com/office/drawing/2014/main" id="{8A57708E-1707-4D19-BEDE-AA92DA8A99E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55741DC-17D6-4E3C-8029-826D779E1F9C}"/>
              </a:ext>
            </a:extLst>
          </p:cNvPr>
          <p:cNvSpPr>
            <a:spLocks noGrp="1"/>
          </p:cNvSpPr>
          <p:nvPr>
            <p:ph type="sldNum" sz="quarter" idx="12"/>
          </p:nvPr>
        </p:nvSpPr>
        <p:spPr/>
        <p:txBody>
          <a:bodyPr/>
          <a:lstStyle/>
          <a:p>
            <a:fld id="{67F261A0-AA25-43FD-BFD5-FD02DECBDC6C}" type="slidenum">
              <a:rPr lang="en-GB" smtClean="0"/>
              <a:pPr/>
              <a:t>‹#›</a:t>
            </a:fld>
            <a:endParaRPr lang="en-GB"/>
          </a:p>
        </p:txBody>
      </p:sp>
    </p:spTree>
    <p:extLst>
      <p:ext uri="{BB962C8B-B14F-4D97-AF65-F5344CB8AC3E}">
        <p14:creationId xmlns:p14="http://schemas.microsoft.com/office/powerpoint/2010/main" val="41612915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47B8D2-4042-4FC4-8C83-7E285681472A}"/>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A8EF6A08-13A3-4765-B713-2FFC471304A6}"/>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4A5C4579-A733-4C73-81E2-7AE12D112121}"/>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BCE8614C-D17C-4F3D-87AC-F4C925D2DF56}"/>
              </a:ext>
            </a:extLst>
          </p:cNvPr>
          <p:cNvSpPr>
            <a:spLocks noGrp="1"/>
          </p:cNvSpPr>
          <p:nvPr>
            <p:ph type="dt" sz="half" idx="10"/>
          </p:nvPr>
        </p:nvSpPr>
        <p:spPr/>
        <p:txBody>
          <a:bodyPr/>
          <a:lstStyle/>
          <a:p>
            <a:fld id="{2F699601-9E4D-4389-9ED1-2EE481D5099E}" type="datetimeFigureOut">
              <a:rPr lang="en-GB" smtClean="0"/>
              <a:pPr/>
              <a:t>28/01/2021</a:t>
            </a:fld>
            <a:endParaRPr lang="en-GB"/>
          </a:p>
        </p:txBody>
      </p:sp>
      <p:sp>
        <p:nvSpPr>
          <p:cNvPr id="6" name="Footer Placeholder 5">
            <a:extLst>
              <a:ext uri="{FF2B5EF4-FFF2-40B4-BE49-F238E27FC236}">
                <a16:creationId xmlns:a16="http://schemas.microsoft.com/office/drawing/2014/main" id="{3FC62E51-0A77-4E2B-9770-9A2589AE30A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9F4BEC6-CD89-4E52-9FC1-7A08579E0BAB}"/>
              </a:ext>
            </a:extLst>
          </p:cNvPr>
          <p:cNvSpPr>
            <a:spLocks noGrp="1"/>
          </p:cNvSpPr>
          <p:nvPr>
            <p:ph type="sldNum" sz="quarter" idx="12"/>
          </p:nvPr>
        </p:nvSpPr>
        <p:spPr/>
        <p:txBody>
          <a:bodyPr/>
          <a:lstStyle/>
          <a:p>
            <a:fld id="{67F261A0-AA25-43FD-BFD5-FD02DECBDC6C}" type="slidenum">
              <a:rPr lang="en-GB" smtClean="0"/>
              <a:pPr/>
              <a:t>‹#›</a:t>
            </a:fld>
            <a:endParaRPr lang="en-GB"/>
          </a:p>
        </p:txBody>
      </p:sp>
    </p:spTree>
    <p:extLst>
      <p:ext uri="{BB962C8B-B14F-4D97-AF65-F5344CB8AC3E}">
        <p14:creationId xmlns:p14="http://schemas.microsoft.com/office/powerpoint/2010/main" val="10250288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325002-B10B-42C0-99EF-ED2192CBD381}"/>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97111FF3-FF19-45A2-AEF3-3B5DC524555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D54D74BB-F17F-4DAC-A80A-E7DF7210F6FE}"/>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2C6FD99C-59BA-4A50-8B92-D81048F648D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388CA0D7-ABB3-4C20-9567-96075950CD2F}"/>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6A97C84B-6CB8-43F3-A026-EA46149B2528}"/>
              </a:ext>
            </a:extLst>
          </p:cNvPr>
          <p:cNvSpPr>
            <a:spLocks noGrp="1"/>
          </p:cNvSpPr>
          <p:nvPr>
            <p:ph type="dt" sz="half" idx="10"/>
          </p:nvPr>
        </p:nvSpPr>
        <p:spPr/>
        <p:txBody>
          <a:bodyPr/>
          <a:lstStyle/>
          <a:p>
            <a:fld id="{2F699601-9E4D-4389-9ED1-2EE481D5099E}" type="datetimeFigureOut">
              <a:rPr lang="en-GB" smtClean="0"/>
              <a:pPr/>
              <a:t>28/01/2021</a:t>
            </a:fld>
            <a:endParaRPr lang="en-GB"/>
          </a:p>
        </p:txBody>
      </p:sp>
      <p:sp>
        <p:nvSpPr>
          <p:cNvPr id="8" name="Footer Placeholder 7">
            <a:extLst>
              <a:ext uri="{FF2B5EF4-FFF2-40B4-BE49-F238E27FC236}">
                <a16:creationId xmlns:a16="http://schemas.microsoft.com/office/drawing/2014/main" id="{E4529286-4B3C-48FF-A588-FA77AB9D028B}"/>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99A46DFA-376A-4784-BE6E-C575C4674CDF}"/>
              </a:ext>
            </a:extLst>
          </p:cNvPr>
          <p:cNvSpPr>
            <a:spLocks noGrp="1"/>
          </p:cNvSpPr>
          <p:nvPr>
            <p:ph type="sldNum" sz="quarter" idx="12"/>
          </p:nvPr>
        </p:nvSpPr>
        <p:spPr/>
        <p:txBody>
          <a:bodyPr/>
          <a:lstStyle/>
          <a:p>
            <a:fld id="{67F261A0-AA25-43FD-BFD5-FD02DECBDC6C}" type="slidenum">
              <a:rPr lang="en-GB" smtClean="0"/>
              <a:pPr/>
              <a:t>‹#›</a:t>
            </a:fld>
            <a:endParaRPr lang="en-GB"/>
          </a:p>
        </p:txBody>
      </p:sp>
    </p:spTree>
    <p:extLst>
      <p:ext uri="{BB962C8B-B14F-4D97-AF65-F5344CB8AC3E}">
        <p14:creationId xmlns:p14="http://schemas.microsoft.com/office/powerpoint/2010/main" val="33366550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582F3F-88FD-4E48-BA56-42C547BC70C0}"/>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615D9AF3-6A31-433D-9626-850077A1C8B9}"/>
              </a:ext>
            </a:extLst>
          </p:cNvPr>
          <p:cNvSpPr>
            <a:spLocks noGrp="1"/>
          </p:cNvSpPr>
          <p:nvPr>
            <p:ph type="dt" sz="half" idx="10"/>
          </p:nvPr>
        </p:nvSpPr>
        <p:spPr/>
        <p:txBody>
          <a:bodyPr/>
          <a:lstStyle/>
          <a:p>
            <a:fld id="{2F699601-9E4D-4389-9ED1-2EE481D5099E}" type="datetimeFigureOut">
              <a:rPr lang="en-GB" smtClean="0"/>
              <a:pPr/>
              <a:t>28/01/2021</a:t>
            </a:fld>
            <a:endParaRPr lang="en-GB"/>
          </a:p>
        </p:txBody>
      </p:sp>
      <p:sp>
        <p:nvSpPr>
          <p:cNvPr id="4" name="Footer Placeholder 3">
            <a:extLst>
              <a:ext uri="{FF2B5EF4-FFF2-40B4-BE49-F238E27FC236}">
                <a16:creationId xmlns:a16="http://schemas.microsoft.com/office/drawing/2014/main" id="{1682BF70-7C9F-41B3-8427-CE4F1E236B05}"/>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7011ADB7-4D63-4432-8589-239B22E1BA91}"/>
              </a:ext>
            </a:extLst>
          </p:cNvPr>
          <p:cNvSpPr>
            <a:spLocks noGrp="1"/>
          </p:cNvSpPr>
          <p:nvPr>
            <p:ph type="sldNum" sz="quarter" idx="12"/>
          </p:nvPr>
        </p:nvSpPr>
        <p:spPr/>
        <p:txBody>
          <a:bodyPr/>
          <a:lstStyle/>
          <a:p>
            <a:fld id="{67F261A0-AA25-43FD-BFD5-FD02DECBDC6C}" type="slidenum">
              <a:rPr lang="en-GB" smtClean="0"/>
              <a:pPr/>
              <a:t>‹#›</a:t>
            </a:fld>
            <a:endParaRPr lang="en-GB"/>
          </a:p>
        </p:txBody>
      </p:sp>
    </p:spTree>
    <p:extLst>
      <p:ext uri="{BB962C8B-B14F-4D97-AF65-F5344CB8AC3E}">
        <p14:creationId xmlns:p14="http://schemas.microsoft.com/office/powerpoint/2010/main" val="30944004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EDDCE84-2B25-437D-9608-F694D8F49BD0}"/>
              </a:ext>
            </a:extLst>
          </p:cNvPr>
          <p:cNvSpPr>
            <a:spLocks noGrp="1"/>
          </p:cNvSpPr>
          <p:nvPr>
            <p:ph type="dt" sz="half" idx="10"/>
          </p:nvPr>
        </p:nvSpPr>
        <p:spPr/>
        <p:txBody>
          <a:bodyPr/>
          <a:lstStyle/>
          <a:p>
            <a:fld id="{2F699601-9E4D-4389-9ED1-2EE481D5099E}" type="datetimeFigureOut">
              <a:rPr lang="en-GB" smtClean="0"/>
              <a:pPr/>
              <a:t>28/01/2021</a:t>
            </a:fld>
            <a:endParaRPr lang="en-GB"/>
          </a:p>
        </p:txBody>
      </p:sp>
      <p:sp>
        <p:nvSpPr>
          <p:cNvPr id="3" name="Footer Placeholder 2">
            <a:extLst>
              <a:ext uri="{FF2B5EF4-FFF2-40B4-BE49-F238E27FC236}">
                <a16:creationId xmlns:a16="http://schemas.microsoft.com/office/drawing/2014/main" id="{081D9BE9-024D-40AC-A7ED-B7A60FAC37EC}"/>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D303EEF1-E10C-4432-A1D1-FA02B55C54C5}"/>
              </a:ext>
            </a:extLst>
          </p:cNvPr>
          <p:cNvSpPr>
            <a:spLocks noGrp="1"/>
          </p:cNvSpPr>
          <p:nvPr>
            <p:ph type="sldNum" sz="quarter" idx="12"/>
          </p:nvPr>
        </p:nvSpPr>
        <p:spPr/>
        <p:txBody>
          <a:bodyPr/>
          <a:lstStyle/>
          <a:p>
            <a:fld id="{67F261A0-AA25-43FD-BFD5-FD02DECBDC6C}" type="slidenum">
              <a:rPr lang="en-GB" smtClean="0"/>
              <a:pPr/>
              <a:t>‹#›</a:t>
            </a:fld>
            <a:endParaRPr lang="en-GB"/>
          </a:p>
        </p:txBody>
      </p:sp>
    </p:spTree>
    <p:extLst>
      <p:ext uri="{BB962C8B-B14F-4D97-AF65-F5344CB8AC3E}">
        <p14:creationId xmlns:p14="http://schemas.microsoft.com/office/powerpoint/2010/main" val="38453602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1A7F2A-D91C-48BC-9263-9080A0D15EF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D8787694-36BF-4C72-BA9C-0ADD7BA164B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A3C25C4C-99A1-41EE-8276-5DA433AFCCE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559C6B2E-A1D9-4C9E-AA55-EDB1BB8EB11D}"/>
              </a:ext>
            </a:extLst>
          </p:cNvPr>
          <p:cNvSpPr>
            <a:spLocks noGrp="1"/>
          </p:cNvSpPr>
          <p:nvPr>
            <p:ph type="dt" sz="half" idx="10"/>
          </p:nvPr>
        </p:nvSpPr>
        <p:spPr/>
        <p:txBody>
          <a:bodyPr/>
          <a:lstStyle/>
          <a:p>
            <a:fld id="{2F699601-9E4D-4389-9ED1-2EE481D5099E}" type="datetimeFigureOut">
              <a:rPr lang="en-GB" smtClean="0"/>
              <a:pPr/>
              <a:t>28/01/2021</a:t>
            </a:fld>
            <a:endParaRPr lang="en-GB"/>
          </a:p>
        </p:txBody>
      </p:sp>
      <p:sp>
        <p:nvSpPr>
          <p:cNvPr id="6" name="Footer Placeholder 5">
            <a:extLst>
              <a:ext uri="{FF2B5EF4-FFF2-40B4-BE49-F238E27FC236}">
                <a16:creationId xmlns:a16="http://schemas.microsoft.com/office/drawing/2014/main" id="{E911C188-F52D-495B-B5B7-96107F6F7A9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45E3106-F471-4748-BEE5-284B4E9111E1}"/>
              </a:ext>
            </a:extLst>
          </p:cNvPr>
          <p:cNvSpPr>
            <a:spLocks noGrp="1"/>
          </p:cNvSpPr>
          <p:nvPr>
            <p:ph type="sldNum" sz="quarter" idx="12"/>
          </p:nvPr>
        </p:nvSpPr>
        <p:spPr/>
        <p:txBody>
          <a:bodyPr/>
          <a:lstStyle/>
          <a:p>
            <a:fld id="{67F261A0-AA25-43FD-BFD5-FD02DECBDC6C}" type="slidenum">
              <a:rPr lang="en-GB" smtClean="0"/>
              <a:pPr/>
              <a:t>‹#›</a:t>
            </a:fld>
            <a:endParaRPr lang="en-GB"/>
          </a:p>
        </p:txBody>
      </p:sp>
    </p:spTree>
    <p:extLst>
      <p:ext uri="{BB962C8B-B14F-4D97-AF65-F5344CB8AC3E}">
        <p14:creationId xmlns:p14="http://schemas.microsoft.com/office/powerpoint/2010/main" val="35635651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4B0387-9459-4B06-8CB3-EFF59BC1AFB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17A97348-A3A5-407A-AF27-2CD806AE2F9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381100ED-0170-4E63-9598-9D44375E791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439FD1F0-5AB3-40A0-8A93-43DB05EBBA43}"/>
              </a:ext>
            </a:extLst>
          </p:cNvPr>
          <p:cNvSpPr>
            <a:spLocks noGrp="1"/>
          </p:cNvSpPr>
          <p:nvPr>
            <p:ph type="dt" sz="half" idx="10"/>
          </p:nvPr>
        </p:nvSpPr>
        <p:spPr/>
        <p:txBody>
          <a:bodyPr/>
          <a:lstStyle/>
          <a:p>
            <a:fld id="{2F699601-9E4D-4389-9ED1-2EE481D5099E}" type="datetimeFigureOut">
              <a:rPr lang="en-GB" smtClean="0"/>
              <a:pPr/>
              <a:t>28/01/2021</a:t>
            </a:fld>
            <a:endParaRPr lang="en-GB"/>
          </a:p>
        </p:txBody>
      </p:sp>
      <p:sp>
        <p:nvSpPr>
          <p:cNvPr id="6" name="Footer Placeholder 5">
            <a:extLst>
              <a:ext uri="{FF2B5EF4-FFF2-40B4-BE49-F238E27FC236}">
                <a16:creationId xmlns:a16="http://schemas.microsoft.com/office/drawing/2014/main" id="{6202C57E-1CA5-473C-8E7E-4370C1E9BEE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01CFB8A-869C-470B-905D-D4C2B0DD1D6F}"/>
              </a:ext>
            </a:extLst>
          </p:cNvPr>
          <p:cNvSpPr>
            <a:spLocks noGrp="1"/>
          </p:cNvSpPr>
          <p:nvPr>
            <p:ph type="sldNum" sz="quarter" idx="12"/>
          </p:nvPr>
        </p:nvSpPr>
        <p:spPr/>
        <p:txBody>
          <a:bodyPr/>
          <a:lstStyle/>
          <a:p>
            <a:fld id="{67F261A0-AA25-43FD-BFD5-FD02DECBDC6C}" type="slidenum">
              <a:rPr lang="en-GB" smtClean="0"/>
              <a:pPr/>
              <a:t>‹#›</a:t>
            </a:fld>
            <a:endParaRPr lang="en-GB"/>
          </a:p>
        </p:txBody>
      </p:sp>
    </p:spTree>
    <p:extLst>
      <p:ext uri="{BB962C8B-B14F-4D97-AF65-F5344CB8AC3E}">
        <p14:creationId xmlns:p14="http://schemas.microsoft.com/office/powerpoint/2010/main" val="37011962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F26BDD8-4179-4F44-A6F1-6593108B8E1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FAB881CE-A6DB-43DE-B558-31C4E633BD7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a:extLst>
              <a:ext uri="{FF2B5EF4-FFF2-40B4-BE49-F238E27FC236}">
                <a16:creationId xmlns:a16="http://schemas.microsoft.com/office/drawing/2014/main" id="{00030B7A-FA9F-4DB8-B64F-F7D5C8DD543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F699601-9E4D-4389-9ED1-2EE481D5099E}" type="datetimeFigureOut">
              <a:rPr lang="en-GB" smtClean="0"/>
              <a:pPr/>
              <a:t>28/01/2021</a:t>
            </a:fld>
            <a:endParaRPr lang="en-GB"/>
          </a:p>
        </p:txBody>
      </p:sp>
      <p:sp>
        <p:nvSpPr>
          <p:cNvPr id="5" name="Footer Placeholder 4">
            <a:extLst>
              <a:ext uri="{FF2B5EF4-FFF2-40B4-BE49-F238E27FC236}">
                <a16:creationId xmlns:a16="http://schemas.microsoft.com/office/drawing/2014/main" id="{95EED893-3823-46B5-A1EA-A888126555E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B1E3DFD3-9E8E-47E1-A093-07E7F588B35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7F261A0-AA25-43FD-BFD5-FD02DECBDC6C}" type="slidenum">
              <a:rPr lang="en-GB" smtClean="0"/>
              <a:pPr/>
              <a:t>‹#›</a:t>
            </a:fld>
            <a:endParaRPr lang="en-GB"/>
          </a:p>
        </p:txBody>
      </p:sp>
    </p:spTree>
    <p:extLst>
      <p:ext uri="{BB962C8B-B14F-4D97-AF65-F5344CB8AC3E}">
        <p14:creationId xmlns:p14="http://schemas.microsoft.com/office/powerpoint/2010/main" val="3682302108"/>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Lst>
  <p:txStyles>
    <p:titleStyle>
      <a:lvl1pPr algn="l" defTabSz="914400" rtl="0" eaLnBrk="1" latinLnBrk="0" hangingPunct="1">
        <a:lnSpc>
          <a:spcPct val="90000"/>
        </a:lnSpc>
        <a:spcBef>
          <a:spcPct val="0"/>
        </a:spcBef>
        <a:buNone/>
        <a:defRPr sz="4400" b="1" kern="1200">
          <a:solidFill>
            <a:srgbClr val="32748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g"/><Relationship Id="rId7" Type="http://schemas.openxmlformats.org/officeDocument/2006/relationships/image" Target="../media/image16.jpg"/><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15.jpeg"/><Relationship Id="rId5" Type="http://schemas.openxmlformats.org/officeDocument/2006/relationships/image" Target="../media/image14.jpg"/><Relationship Id="rId4" Type="http://schemas.openxmlformats.org/officeDocument/2006/relationships/image" Target="../media/image13.jp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jpg"/><Relationship Id="rId7"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 Id="rId9"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image" Target="../media/image27.png"/><Relationship Id="rId5" Type="http://schemas.openxmlformats.org/officeDocument/2006/relationships/image" Target="../media/image26.jpg"/><Relationship Id="rId4" Type="http://schemas.openxmlformats.org/officeDocument/2006/relationships/image" Target="../media/image25.jpg"/></Relationships>
</file>

<file path=ppt/slides/_rels/slide1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3.xml"/><Relationship Id="rId1" Type="http://schemas.openxmlformats.org/officeDocument/2006/relationships/slideLayout" Target="../slideLayouts/slideLayout6.xml"/><Relationship Id="rId4" Type="http://schemas.openxmlformats.org/officeDocument/2006/relationships/image" Target="../media/image29.jpg"/></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openxmlformats.org/officeDocument/2006/relationships/image" Target="../media/image31.jpeg"/></Relationships>
</file>

<file path=ppt/slides/_rels/slide16.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png"/><Relationship Id="rId7" Type="http://schemas.openxmlformats.org/officeDocument/2006/relationships/image" Target="../media/image36.jpg"/><Relationship Id="rId2" Type="http://schemas.openxmlformats.org/officeDocument/2006/relationships/notesSlide" Target="../notesSlides/notesSlide15.xml"/><Relationship Id="rId1" Type="http://schemas.openxmlformats.org/officeDocument/2006/relationships/slideLayout" Target="../slideLayouts/slideLayout6.xml"/><Relationship Id="rId6" Type="http://schemas.openxmlformats.org/officeDocument/2006/relationships/image" Target="../media/image35.jpg"/><Relationship Id="rId5" Type="http://schemas.openxmlformats.org/officeDocument/2006/relationships/image" Target="../media/image34.jpg"/><Relationship Id="rId4" Type="http://schemas.openxmlformats.org/officeDocument/2006/relationships/image" Target="../media/image33.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17.xml"/><Relationship Id="rId1" Type="http://schemas.openxmlformats.org/officeDocument/2006/relationships/slideLayout" Target="../slideLayouts/slideLayout6.xml"/><Relationship Id="rId6" Type="http://schemas.openxmlformats.org/officeDocument/2006/relationships/image" Target="../media/image41.jpg"/><Relationship Id="rId5" Type="http://schemas.openxmlformats.org/officeDocument/2006/relationships/image" Target="../media/image40.jpg"/><Relationship Id="rId4" Type="http://schemas.openxmlformats.org/officeDocument/2006/relationships/image" Target="../media/image39.jpg"/></Relationships>
</file>

<file path=ppt/slides/_rels/slide1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8.xml"/><Relationship Id="rId1" Type="http://schemas.openxmlformats.org/officeDocument/2006/relationships/slideLayout" Target="../slideLayouts/slideLayout6.xml"/><Relationship Id="rId6" Type="http://schemas.openxmlformats.org/officeDocument/2006/relationships/image" Target="../media/image45.jpeg"/><Relationship Id="rId5" Type="http://schemas.openxmlformats.org/officeDocument/2006/relationships/image" Target="../media/image44.jpg"/><Relationship Id="rId4" Type="http://schemas.openxmlformats.org/officeDocument/2006/relationships/image" Target="../media/image43.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png"/><Relationship Id="rId7" Type="http://schemas.openxmlformats.org/officeDocument/2006/relationships/image" Target="../media/image36.jpg"/><Relationship Id="rId2" Type="http://schemas.openxmlformats.org/officeDocument/2006/relationships/notesSlide" Target="../notesSlides/notesSlide19.xml"/><Relationship Id="rId1" Type="http://schemas.openxmlformats.org/officeDocument/2006/relationships/slideLayout" Target="../slideLayouts/slideLayout6.xml"/><Relationship Id="rId6" Type="http://schemas.openxmlformats.org/officeDocument/2006/relationships/image" Target="../media/image35.jpg"/><Relationship Id="rId5" Type="http://schemas.openxmlformats.org/officeDocument/2006/relationships/image" Target="../media/image34.jpg"/><Relationship Id="rId4" Type="http://schemas.openxmlformats.org/officeDocument/2006/relationships/image" Target="../media/image33.png"/></Relationships>
</file>

<file path=ppt/slides/_rels/slide21.xml.rels><?xml version="1.0" encoding="UTF-8" standalone="yes"?>
<Relationships xmlns="http://schemas.openxmlformats.org/package/2006/relationships"><Relationship Id="rId8" Type="http://schemas.openxmlformats.org/officeDocument/2006/relationships/image" Target="../media/image51.jpeg"/><Relationship Id="rId3" Type="http://schemas.openxmlformats.org/officeDocument/2006/relationships/image" Target="../media/image46.png"/><Relationship Id="rId7" Type="http://schemas.openxmlformats.org/officeDocument/2006/relationships/image" Target="../media/image50.jpg"/><Relationship Id="rId2" Type="http://schemas.openxmlformats.org/officeDocument/2006/relationships/notesSlide" Target="../notesSlides/notesSlide20.xml"/><Relationship Id="rId1" Type="http://schemas.openxmlformats.org/officeDocument/2006/relationships/slideLayout" Target="../slideLayouts/slideLayout6.xml"/><Relationship Id="rId6" Type="http://schemas.openxmlformats.org/officeDocument/2006/relationships/image" Target="../media/image49.jpg"/><Relationship Id="rId5" Type="http://schemas.openxmlformats.org/officeDocument/2006/relationships/image" Target="../media/image48.jpeg"/><Relationship Id="rId4" Type="http://schemas.openxmlformats.org/officeDocument/2006/relationships/image" Target="../media/image47.jpg"/></Relationships>
</file>

<file path=ppt/slides/_rels/slide22.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2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image" Target="../media/image54.emf"/></Relationships>
</file>

<file path=ppt/slides/_rels/slide27.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26.xml"/><Relationship Id="rId1" Type="http://schemas.openxmlformats.org/officeDocument/2006/relationships/slideLayout" Target="../slideLayouts/slideLayout1.xml"/><Relationship Id="rId4" Type="http://schemas.openxmlformats.org/officeDocument/2006/relationships/image" Target="../media/image54.emf"/></Relationships>
</file>

<file path=ppt/slides/_rels/slide28.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54.emf"/><Relationship Id="rId4" Type="http://schemas.openxmlformats.org/officeDocument/2006/relationships/image" Target="../media/image19.png"/></Relationships>
</file>

<file path=ppt/slides/_rels/slide29.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28.xml"/><Relationship Id="rId1" Type="http://schemas.openxmlformats.org/officeDocument/2006/relationships/slideLayout" Target="../slideLayouts/slideLayout6.xml"/><Relationship Id="rId6" Type="http://schemas.openxmlformats.org/officeDocument/2006/relationships/image" Target="../media/image58.jpg"/><Relationship Id="rId5" Type="http://schemas.openxmlformats.org/officeDocument/2006/relationships/image" Target="../media/image57.jpg"/><Relationship Id="rId4" Type="http://schemas.openxmlformats.org/officeDocument/2006/relationships/image" Target="../media/image56.jpg"/></Relationships>
</file>

<file path=ppt/slides/_rels/slide3.xml.rels><?xml version="1.0" encoding="UTF-8" standalone="yes"?>
<Relationships xmlns="http://schemas.openxmlformats.org/package/2006/relationships"><Relationship Id="rId3" Type="http://schemas.openxmlformats.org/officeDocument/2006/relationships/hyperlink" Target="https://bpes.bp.com/introducing-materials"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hyperlink" Target="http://www.enterprisingscience.com/" TargetMode="Externa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hyperlink" Target="https://www.bakerross.co.uk/coloured-plastic-eggs?&amp;mkwid=sTAgjrr1n_dc&amp;pcrid=85887710177&amp;kword=&amp;match=&amp;plid=&amp;utm_source=google&amp;utm_term=&amp;utm_campaign=Shopping+|+Crafts&amp;utm_medium=cpc&amp;utm_content=sTAgjrr1n|pcrid|85887710177|pkw||pmt||pdv|c|&amp;gclid=Cj0KCQjw28_XBRDhARIsAEk21Fjl7-QrOo1-8UOlwS27qePT0X8SUw5HnRrP_ca5Ewrn2KcDUnHm20QaAlwHEALw_wcB"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81181684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ounded Rectangle 13">
            <a:extLst>
              <a:ext uri="{FF2B5EF4-FFF2-40B4-BE49-F238E27FC236}">
                <a16:creationId xmlns:a16="http://schemas.microsoft.com/office/drawing/2014/main" id="{0FD23617-88B0-F640-B808-116A32B68B8D}"/>
              </a:ext>
            </a:extLst>
          </p:cNvPr>
          <p:cNvSpPr/>
          <p:nvPr/>
        </p:nvSpPr>
        <p:spPr>
          <a:xfrm>
            <a:off x="8074168" y="1690687"/>
            <a:ext cx="3279632" cy="2085445"/>
          </a:xfrm>
          <a:prstGeom prst="roundRect">
            <a:avLst/>
          </a:prstGeom>
          <a:solidFill>
            <a:schemeClr val="bg1"/>
          </a:solid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9D96203-7450-BD4E-8A23-FF056D875339}"/>
              </a:ext>
            </a:extLst>
          </p:cNvPr>
          <p:cNvSpPr>
            <a:spLocks noGrp="1"/>
          </p:cNvSpPr>
          <p:nvPr>
            <p:ph type="title"/>
          </p:nvPr>
        </p:nvSpPr>
        <p:spPr>
          <a:xfrm>
            <a:off x="838200" y="365125"/>
            <a:ext cx="10515600" cy="1325563"/>
          </a:xfrm>
        </p:spPr>
        <p:txBody>
          <a:bodyPr/>
          <a:lstStyle/>
          <a:p>
            <a:r>
              <a:rPr lang="en-US" dirty="0"/>
              <a:t>Help save Humpty!</a:t>
            </a:r>
          </a:p>
        </p:txBody>
      </p:sp>
      <p:sp>
        <p:nvSpPr>
          <p:cNvPr id="5" name="Rounded Rectangle 4">
            <a:extLst>
              <a:ext uri="{FF2B5EF4-FFF2-40B4-BE49-F238E27FC236}">
                <a16:creationId xmlns:a16="http://schemas.microsoft.com/office/drawing/2014/main" id="{B96B949B-A905-3A4B-AD0C-52C917324221}"/>
              </a:ext>
            </a:extLst>
          </p:cNvPr>
          <p:cNvSpPr/>
          <p:nvPr/>
        </p:nvSpPr>
        <p:spPr>
          <a:xfrm>
            <a:off x="838200" y="1690688"/>
            <a:ext cx="3279632" cy="2085445"/>
          </a:xfrm>
          <a:prstGeom prst="roundRect">
            <a:avLst/>
          </a:prstGeom>
          <a:blipFill dpi="0" rotWithShape="1">
            <a:blip r:embed="rId3">
              <a:extLst>
                <a:ext uri="{28A0092B-C50C-407E-A947-70E740481C1C}">
                  <a14:useLocalDpi xmlns:a14="http://schemas.microsoft.com/office/drawing/2010/main" val="0"/>
                </a:ext>
              </a:extLst>
            </a:blip>
            <a:srcRect/>
            <a:stretch>
              <a:fillRect/>
            </a:stretch>
          </a:blipFill>
          <a:ln w="50800">
            <a:solidFill>
              <a:srgbClr val="32748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ounded Rectangle 5">
            <a:extLst>
              <a:ext uri="{FF2B5EF4-FFF2-40B4-BE49-F238E27FC236}">
                <a16:creationId xmlns:a16="http://schemas.microsoft.com/office/drawing/2014/main" id="{59D2526C-6B2C-4B4A-BF30-4696894EA60F}"/>
              </a:ext>
            </a:extLst>
          </p:cNvPr>
          <p:cNvSpPr/>
          <p:nvPr/>
        </p:nvSpPr>
        <p:spPr>
          <a:xfrm>
            <a:off x="4456183" y="1690688"/>
            <a:ext cx="3279632" cy="2085445"/>
          </a:xfrm>
          <a:prstGeom prst="roundRect">
            <a:avLst/>
          </a:prstGeom>
          <a:blipFill dpi="0" rotWithShape="1">
            <a:blip r:embed="rId4">
              <a:extLst>
                <a:ext uri="{28A0092B-C50C-407E-A947-70E740481C1C}">
                  <a14:useLocalDpi xmlns:a14="http://schemas.microsoft.com/office/drawing/2010/main" val="0"/>
                </a:ext>
              </a:extLst>
            </a:blip>
            <a:srcRect/>
            <a:stretch>
              <a:fillRect/>
            </a:stretch>
          </a:blipFill>
          <a:ln w="50800">
            <a:solidFill>
              <a:srgbClr val="32748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6">
            <a:extLst>
              <a:ext uri="{FF2B5EF4-FFF2-40B4-BE49-F238E27FC236}">
                <a16:creationId xmlns:a16="http://schemas.microsoft.com/office/drawing/2014/main" id="{2F8223CB-A238-B14D-B663-F136DB6D0EA0}"/>
              </a:ext>
            </a:extLst>
          </p:cNvPr>
          <p:cNvSpPr/>
          <p:nvPr/>
        </p:nvSpPr>
        <p:spPr>
          <a:xfrm>
            <a:off x="8074168" y="1690687"/>
            <a:ext cx="3279632" cy="2088000"/>
          </a:xfrm>
          <a:prstGeom prst="roundRect">
            <a:avLst/>
          </a:prstGeom>
          <a:blipFill dpi="0" rotWithShape="1">
            <a:blip r:embed="rId5">
              <a:extLst>
                <a:ext uri="{28A0092B-C50C-407E-A947-70E740481C1C}">
                  <a14:useLocalDpi xmlns:a14="http://schemas.microsoft.com/office/drawing/2010/main" val="0"/>
                </a:ext>
              </a:extLst>
            </a:blip>
            <a:srcRect/>
            <a:stretch>
              <a:fillRect/>
            </a:stretch>
          </a:blipFill>
          <a:ln w="50800">
            <a:solidFill>
              <a:srgbClr val="32748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11">
            <a:extLst>
              <a:ext uri="{FF2B5EF4-FFF2-40B4-BE49-F238E27FC236}">
                <a16:creationId xmlns:a16="http://schemas.microsoft.com/office/drawing/2014/main" id="{487478DC-1B88-2A4F-AB21-06234F003862}"/>
              </a:ext>
            </a:extLst>
          </p:cNvPr>
          <p:cNvSpPr/>
          <p:nvPr/>
        </p:nvSpPr>
        <p:spPr>
          <a:xfrm>
            <a:off x="2647190" y="4058973"/>
            <a:ext cx="3279632" cy="2085445"/>
          </a:xfrm>
          <a:prstGeom prst="roundRect">
            <a:avLst/>
          </a:prstGeom>
          <a:blipFill dpi="0" rotWithShape="1">
            <a:blip r:embed="rId6" cstate="hqprint">
              <a:extLst>
                <a:ext uri="{28A0092B-C50C-407E-A947-70E740481C1C}">
                  <a14:useLocalDpi xmlns:a14="http://schemas.microsoft.com/office/drawing/2010/main" val="0"/>
                </a:ext>
              </a:extLst>
            </a:blip>
            <a:srcRect/>
            <a:stretch>
              <a:fillRect/>
            </a:stretch>
          </a:blipFill>
          <a:ln w="50800">
            <a:solidFill>
              <a:srgbClr val="32748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ounded Rectangle 12">
            <a:extLst>
              <a:ext uri="{FF2B5EF4-FFF2-40B4-BE49-F238E27FC236}">
                <a16:creationId xmlns:a16="http://schemas.microsoft.com/office/drawing/2014/main" id="{C1F8C08D-A395-924A-B183-FAC027D0E19D}"/>
              </a:ext>
            </a:extLst>
          </p:cNvPr>
          <p:cNvSpPr/>
          <p:nvPr/>
        </p:nvSpPr>
        <p:spPr>
          <a:xfrm>
            <a:off x="6265175" y="4058973"/>
            <a:ext cx="3279632" cy="2085445"/>
          </a:xfrm>
          <a:prstGeom prst="roundRect">
            <a:avLst/>
          </a:prstGeom>
          <a:blipFill dpi="0" rotWithShape="1">
            <a:blip r:embed="rId7">
              <a:extLst>
                <a:ext uri="{28A0092B-C50C-407E-A947-70E740481C1C}">
                  <a14:useLocalDpi xmlns:a14="http://schemas.microsoft.com/office/drawing/2010/main" val="0"/>
                </a:ext>
              </a:extLst>
            </a:blip>
            <a:srcRect/>
            <a:stretch>
              <a:fillRect/>
            </a:stretch>
          </a:blipFill>
          <a:ln w="50800">
            <a:solidFill>
              <a:srgbClr val="32748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7602279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D4D3368-DE07-4048-9DAC-A476A50B4C98}"/>
              </a:ext>
            </a:extLst>
          </p:cNvPr>
          <p:cNvSpPr txBox="1"/>
          <p:nvPr/>
        </p:nvSpPr>
        <p:spPr>
          <a:xfrm>
            <a:off x="493444" y="2351285"/>
            <a:ext cx="11205112" cy="2492990"/>
          </a:xfrm>
          <a:prstGeom prst="rect">
            <a:avLst/>
          </a:prstGeom>
          <a:noFill/>
        </p:spPr>
        <p:txBody>
          <a:bodyPr wrap="square" rtlCol="0">
            <a:spAutoFit/>
          </a:bodyPr>
          <a:lstStyle/>
          <a:p>
            <a:pPr>
              <a:lnSpc>
                <a:spcPct val="150000"/>
              </a:lnSpc>
            </a:pPr>
            <a:r>
              <a:rPr lang="en-GB" sz="2400" b="1" dirty="0">
                <a:solidFill>
                  <a:srgbClr val="327481"/>
                </a:solidFill>
                <a:latin typeface="Arial" panose="020B0604020202020204" pitchFamily="34" charset="0"/>
                <a:cs typeface="Arial" panose="020B0604020202020204" pitchFamily="34" charset="0"/>
              </a:rPr>
              <a:t>Success criteria:</a:t>
            </a:r>
          </a:p>
          <a:p>
            <a:pPr marL="342900" indent="-342900">
              <a:lnSpc>
                <a:spcPct val="200000"/>
              </a:lnSpc>
              <a:buFont typeface="Arial" panose="020B0604020202020204" pitchFamily="34" charset="0"/>
              <a:buChar char="•"/>
            </a:pPr>
            <a:r>
              <a:rPr lang="en-GB" sz="2000" dirty="0">
                <a:latin typeface="Arial" panose="020B0604020202020204" pitchFamily="34" charset="0"/>
                <a:cs typeface="Arial" panose="020B0604020202020204" pitchFamily="34" charset="0"/>
              </a:rPr>
              <a:t>Recognise the properties of different materials. </a:t>
            </a:r>
          </a:p>
          <a:p>
            <a:pPr marL="342900" indent="-342900">
              <a:lnSpc>
                <a:spcPct val="200000"/>
              </a:lnSpc>
              <a:buFont typeface="Arial" panose="020B0604020202020204" pitchFamily="34" charset="0"/>
              <a:buChar char="•"/>
            </a:pPr>
            <a:r>
              <a:rPr lang="en-GB" sz="2000" dirty="0">
                <a:latin typeface="Arial" panose="020B0604020202020204" pitchFamily="34" charset="0"/>
                <a:cs typeface="Arial" panose="020B0604020202020204" pitchFamily="34" charset="0"/>
              </a:rPr>
              <a:t>Explain my choices of material by describing their properties.</a:t>
            </a:r>
          </a:p>
          <a:p>
            <a:pPr marL="342900" indent="-342900">
              <a:lnSpc>
                <a:spcPct val="200000"/>
              </a:lnSpc>
              <a:buFont typeface="Arial" panose="020B0604020202020204" pitchFamily="34" charset="0"/>
              <a:buChar char="•"/>
            </a:pPr>
            <a:r>
              <a:rPr lang="en-GB" sz="2000" dirty="0">
                <a:latin typeface="Arial" panose="020B0604020202020204" pitchFamily="34" charset="0"/>
                <a:cs typeface="Arial" panose="020B0604020202020204" pitchFamily="34" charset="0"/>
              </a:rPr>
              <a:t>Make a conclusion about which properties a material needs to protect a falling egg. </a:t>
            </a:r>
            <a:endParaRPr lang="en-GB" sz="2000" b="1" dirty="0">
              <a:solidFill>
                <a:srgbClr val="327481"/>
              </a:solidFill>
              <a:latin typeface="Arial" panose="020B0604020202020204" pitchFamily="34" charset="0"/>
              <a:cs typeface="Arial" panose="020B0604020202020204" pitchFamily="34" charset="0"/>
            </a:endParaRPr>
          </a:p>
        </p:txBody>
      </p:sp>
      <p:sp>
        <p:nvSpPr>
          <p:cNvPr id="4" name="Title 1">
            <a:extLst>
              <a:ext uri="{FF2B5EF4-FFF2-40B4-BE49-F238E27FC236}">
                <a16:creationId xmlns:a16="http://schemas.microsoft.com/office/drawing/2014/main" id="{7BA856C4-B2B4-5447-BEA1-571509C9EF83}"/>
              </a:ext>
            </a:extLst>
          </p:cNvPr>
          <p:cNvSpPr txBox="1">
            <a:spLocks/>
          </p:cNvSpPr>
          <p:nvPr/>
        </p:nvSpPr>
        <p:spPr>
          <a:xfrm>
            <a:off x="7381448" y="-1915288"/>
            <a:ext cx="10630942" cy="506895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GB" sz="4800" b="1" dirty="0">
              <a:solidFill>
                <a:schemeClr val="bg1"/>
              </a:solidFill>
              <a:latin typeface="Arial" panose="020B0604020202020204" pitchFamily="34" charset="0"/>
              <a:cs typeface="Arial" panose="020B0604020202020204" pitchFamily="34" charset="0"/>
            </a:endParaRPr>
          </a:p>
        </p:txBody>
      </p:sp>
      <p:sp>
        <p:nvSpPr>
          <p:cNvPr id="5" name="Title 1">
            <a:extLst>
              <a:ext uri="{FF2B5EF4-FFF2-40B4-BE49-F238E27FC236}">
                <a16:creationId xmlns:a16="http://schemas.microsoft.com/office/drawing/2014/main" id="{B58784A5-9883-0647-8A53-412512C3F213}"/>
              </a:ext>
            </a:extLst>
          </p:cNvPr>
          <p:cNvSpPr>
            <a:spLocks noGrp="1"/>
          </p:cNvSpPr>
          <p:nvPr>
            <p:ph type="title"/>
          </p:nvPr>
        </p:nvSpPr>
        <p:spPr>
          <a:xfrm>
            <a:off x="838200" y="619190"/>
            <a:ext cx="10515600" cy="1325563"/>
          </a:xfrm>
        </p:spPr>
        <p:txBody>
          <a:bodyPr/>
          <a:lstStyle/>
          <a:p>
            <a:r>
              <a:rPr lang="en-GB" dirty="0"/>
              <a:t>Learning aim: Can I choose the best materials to protect Humpty?</a:t>
            </a:r>
            <a:endParaRPr lang="en-GB" dirty="0">
              <a:solidFill>
                <a:schemeClr val="bg1"/>
              </a:solidFill>
            </a:endParaRPr>
          </a:p>
        </p:txBody>
      </p:sp>
    </p:spTree>
    <p:extLst>
      <p:ext uri="{BB962C8B-B14F-4D97-AF65-F5344CB8AC3E}">
        <p14:creationId xmlns:p14="http://schemas.microsoft.com/office/powerpoint/2010/main" val="177241699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24" name="Group 23">
            <a:extLst>
              <a:ext uri="{FF2B5EF4-FFF2-40B4-BE49-F238E27FC236}">
                <a16:creationId xmlns:a16="http://schemas.microsoft.com/office/drawing/2014/main" id="{62222397-D255-4836-A1AA-A706CDD4CD1C}"/>
              </a:ext>
            </a:extLst>
          </p:cNvPr>
          <p:cNvGrpSpPr/>
          <p:nvPr/>
        </p:nvGrpSpPr>
        <p:grpSpPr>
          <a:xfrm>
            <a:off x="1444733" y="389296"/>
            <a:ext cx="2069216" cy="759924"/>
            <a:chOff x="9521669" y="3731329"/>
            <a:chExt cx="1759903" cy="761883"/>
          </a:xfrm>
        </p:grpSpPr>
        <p:sp>
          <p:nvSpPr>
            <p:cNvPr id="4" name="Rounded Rectangle 16">
              <a:extLst>
                <a:ext uri="{FF2B5EF4-FFF2-40B4-BE49-F238E27FC236}">
                  <a16:creationId xmlns:a16="http://schemas.microsoft.com/office/drawing/2014/main" id="{E9CCC476-1F50-46CC-9159-F9082798C1DF}"/>
                </a:ext>
              </a:extLst>
            </p:cNvPr>
            <p:cNvSpPr/>
            <p:nvPr/>
          </p:nvSpPr>
          <p:spPr>
            <a:xfrm>
              <a:off x="9521669" y="3731329"/>
              <a:ext cx="1581760" cy="681016"/>
            </a:xfrm>
            <a:prstGeom prst="roundRect">
              <a:avLst/>
            </a:prstGeom>
            <a:solidFill>
              <a:schemeClr val="bg1"/>
            </a:solidFill>
            <a:ln w="50800">
              <a:solidFill>
                <a:srgbClr val="32748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extBox 1">
              <a:extLst>
                <a:ext uri="{FF2B5EF4-FFF2-40B4-BE49-F238E27FC236}">
                  <a16:creationId xmlns:a16="http://schemas.microsoft.com/office/drawing/2014/main" id="{44B137F7-A3F2-4AA2-B4B5-A6B09A6B5806}"/>
                </a:ext>
              </a:extLst>
            </p:cNvPr>
            <p:cNvSpPr txBox="1"/>
            <p:nvPr/>
          </p:nvSpPr>
          <p:spPr>
            <a:xfrm>
              <a:off x="9699811" y="3843805"/>
              <a:ext cx="1581761" cy="6494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327481"/>
                  </a:solidFill>
                  <a:effectLst/>
                  <a:uLnTx/>
                  <a:uFillTx/>
                  <a:latin typeface="Arial" panose="020B0604020202020204" pitchFamily="34" charset="0"/>
                  <a:ea typeface="+mn-ea"/>
                  <a:cs typeface="Arial" panose="020B0604020202020204" pitchFamily="34" charset="0"/>
                </a:rPr>
                <a:t>flexible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1" i="0" u="none" strike="noStrike" kern="1200" cap="none" spc="0" normalizeH="0" baseline="0" noProof="0" dirty="0">
                <a:ln>
                  <a:noFill/>
                </a:ln>
                <a:solidFill>
                  <a:srgbClr val="327481"/>
                </a:solidFill>
                <a:effectLst/>
                <a:uLnTx/>
                <a:uFillTx/>
                <a:latin typeface="Arial" panose="020B0604020202020204" pitchFamily="34" charset="0"/>
                <a:ea typeface="+mn-ea"/>
                <a:cs typeface="Arial" panose="020B0604020202020204" pitchFamily="34" charset="0"/>
              </a:endParaRPr>
            </a:p>
          </p:txBody>
        </p:sp>
      </p:grpSp>
      <p:grpSp>
        <p:nvGrpSpPr>
          <p:cNvPr id="22" name="Group 21">
            <a:extLst>
              <a:ext uri="{FF2B5EF4-FFF2-40B4-BE49-F238E27FC236}">
                <a16:creationId xmlns:a16="http://schemas.microsoft.com/office/drawing/2014/main" id="{8F7D905C-5A40-4212-8609-E74284DCA4BD}"/>
              </a:ext>
            </a:extLst>
          </p:cNvPr>
          <p:cNvGrpSpPr/>
          <p:nvPr/>
        </p:nvGrpSpPr>
        <p:grpSpPr>
          <a:xfrm>
            <a:off x="9647964" y="2807249"/>
            <a:ext cx="1466124" cy="681016"/>
            <a:chOff x="1052584" y="937682"/>
            <a:chExt cx="1581760" cy="681016"/>
          </a:xfrm>
        </p:grpSpPr>
        <p:sp>
          <p:nvSpPr>
            <p:cNvPr id="9" name="Rounded Rectangle 16">
              <a:extLst>
                <a:ext uri="{FF2B5EF4-FFF2-40B4-BE49-F238E27FC236}">
                  <a16:creationId xmlns:a16="http://schemas.microsoft.com/office/drawing/2014/main" id="{9B7DEC94-A960-497E-B8F3-27C69722A6D4}"/>
                </a:ext>
              </a:extLst>
            </p:cNvPr>
            <p:cNvSpPr/>
            <p:nvPr/>
          </p:nvSpPr>
          <p:spPr>
            <a:xfrm>
              <a:off x="1052584" y="937682"/>
              <a:ext cx="1581760" cy="681016"/>
            </a:xfrm>
            <a:prstGeom prst="roundRect">
              <a:avLst/>
            </a:prstGeom>
            <a:solidFill>
              <a:schemeClr val="bg1"/>
            </a:solidFill>
            <a:ln w="50800">
              <a:solidFill>
                <a:srgbClr val="32748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TextBox 9">
              <a:extLst>
                <a:ext uri="{FF2B5EF4-FFF2-40B4-BE49-F238E27FC236}">
                  <a16:creationId xmlns:a16="http://schemas.microsoft.com/office/drawing/2014/main" id="{91F45F14-B709-45C4-87BA-585BF7EBBDFA}"/>
                </a:ext>
              </a:extLst>
            </p:cNvPr>
            <p:cNvSpPr txBox="1"/>
            <p:nvPr/>
          </p:nvSpPr>
          <p:spPr>
            <a:xfrm>
              <a:off x="1325270" y="981178"/>
              <a:ext cx="116114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327481"/>
                  </a:solidFill>
                  <a:effectLst/>
                  <a:uLnTx/>
                  <a:uFillTx/>
                  <a:latin typeface="Arial" panose="020B0604020202020204" pitchFamily="34" charset="0"/>
                  <a:ea typeface="+mn-ea"/>
                  <a:cs typeface="Arial" panose="020B0604020202020204" pitchFamily="34" charset="0"/>
                </a:rPr>
                <a:t>hard</a:t>
              </a:r>
            </a:p>
          </p:txBody>
        </p:sp>
      </p:grpSp>
      <p:grpSp>
        <p:nvGrpSpPr>
          <p:cNvPr id="25" name="Group 24">
            <a:extLst>
              <a:ext uri="{FF2B5EF4-FFF2-40B4-BE49-F238E27FC236}">
                <a16:creationId xmlns:a16="http://schemas.microsoft.com/office/drawing/2014/main" id="{3792FE34-D149-4688-B526-7EDC9EBC5B8C}"/>
              </a:ext>
            </a:extLst>
          </p:cNvPr>
          <p:cNvGrpSpPr/>
          <p:nvPr/>
        </p:nvGrpSpPr>
        <p:grpSpPr>
          <a:xfrm>
            <a:off x="730431" y="4826531"/>
            <a:ext cx="1581760" cy="681016"/>
            <a:chOff x="6322633" y="4456524"/>
            <a:chExt cx="1581760" cy="681016"/>
          </a:xfrm>
        </p:grpSpPr>
        <p:sp>
          <p:nvSpPr>
            <p:cNvPr id="12" name="Rounded Rectangle 16">
              <a:extLst>
                <a:ext uri="{FF2B5EF4-FFF2-40B4-BE49-F238E27FC236}">
                  <a16:creationId xmlns:a16="http://schemas.microsoft.com/office/drawing/2014/main" id="{C47B068D-D22A-467B-98E5-F86EBDD7F578}"/>
                </a:ext>
              </a:extLst>
            </p:cNvPr>
            <p:cNvSpPr/>
            <p:nvPr/>
          </p:nvSpPr>
          <p:spPr>
            <a:xfrm>
              <a:off x="6322633" y="4456524"/>
              <a:ext cx="1581760" cy="681016"/>
            </a:xfrm>
            <a:prstGeom prst="roundRect">
              <a:avLst/>
            </a:prstGeom>
            <a:solidFill>
              <a:schemeClr val="bg1"/>
            </a:solidFill>
            <a:ln w="50800">
              <a:solidFill>
                <a:srgbClr val="32748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3" name="TextBox 12">
              <a:extLst>
                <a:ext uri="{FF2B5EF4-FFF2-40B4-BE49-F238E27FC236}">
                  <a16:creationId xmlns:a16="http://schemas.microsoft.com/office/drawing/2014/main" id="{1E2BD8DE-24CA-4998-8320-FE5CAAF6008A}"/>
                </a:ext>
              </a:extLst>
            </p:cNvPr>
            <p:cNvSpPr txBox="1"/>
            <p:nvPr/>
          </p:nvSpPr>
          <p:spPr>
            <a:xfrm>
              <a:off x="6666562" y="4510032"/>
              <a:ext cx="116114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327481"/>
                  </a:solidFill>
                  <a:effectLst/>
                  <a:uLnTx/>
                  <a:uFillTx/>
                  <a:latin typeface="Arial" panose="020B0604020202020204" pitchFamily="34" charset="0"/>
                  <a:ea typeface="+mn-ea"/>
                  <a:cs typeface="Arial" panose="020B0604020202020204" pitchFamily="34" charset="0"/>
                </a:rPr>
                <a:t>soft</a:t>
              </a:r>
            </a:p>
          </p:txBody>
        </p:sp>
      </p:grpSp>
      <p:grpSp>
        <p:nvGrpSpPr>
          <p:cNvPr id="23" name="Group 22">
            <a:extLst>
              <a:ext uri="{FF2B5EF4-FFF2-40B4-BE49-F238E27FC236}">
                <a16:creationId xmlns:a16="http://schemas.microsoft.com/office/drawing/2014/main" id="{9B77B797-7FED-4678-B7B3-F1031926B723}"/>
              </a:ext>
            </a:extLst>
          </p:cNvPr>
          <p:cNvGrpSpPr/>
          <p:nvPr/>
        </p:nvGrpSpPr>
        <p:grpSpPr>
          <a:xfrm>
            <a:off x="7358185" y="3488265"/>
            <a:ext cx="1581760" cy="681016"/>
            <a:chOff x="9663196" y="1360958"/>
            <a:chExt cx="1581760" cy="681016"/>
          </a:xfrm>
        </p:grpSpPr>
        <p:sp>
          <p:nvSpPr>
            <p:cNvPr id="14" name="Rounded Rectangle 16">
              <a:extLst>
                <a:ext uri="{FF2B5EF4-FFF2-40B4-BE49-F238E27FC236}">
                  <a16:creationId xmlns:a16="http://schemas.microsoft.com/office/drawing/2014/main" id="{D47F762F-8849-48D1-903F-2031FA60C895}"/>
                </a:ext>
              </a:extLst>
            </p:cNvPr>
            <p:cNvSpPr/>
            <p:nvPr/>
          </p:nvSpPr>
          <p:spPr>
            <a:xfrm>
              <a:off x="9663196" y="1360958"/>
              <a:ext cx="1581760" cy="681016"/>
            </a:xfrm>
            <a:prstGeom prst="roundRect">
              <a:avLst/>
            </a:prstGeom>
            <a:solidFill>
              <a:schemeClr val="bg1"/>
            </a:solidFill>
            <a:ln w="50800">
              <a:solidFill>
                <a:srgbClr val="32748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5" name="TextBox 14">
              <a:extLst>
                <a:ext uri="{FF2B5EF4-FFF2-40B4-BE49-F238E27FC236}">
                  <a16:creationId xmlns:a16="http://schemas.microsoft.com/office/drawing/2014/main" id="{174191CF-6051-444E-9B1F-9C7769EDAED0}"/>
                </a:ext>
              </a:extLst>
            </p:cNvPr>
            <p:cNvSpPr txBox="1"/>
            <p:nvPr/>
          </p:nvSpPr>
          <p:spPr>
            <a:xfrm>
              <a:off x="9819785" y="1439856"/>
              <a:ext cx="126858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327481"/>
                  </a:solidFill>
                  <a:effectLst/>
                  <a:uLnTx/>
                  <a:uFillTx/>
                  <a:latin typeface="Arial" panose="020B0604020202020204" pitchFamily="34" charset="0"/>
                  <a:ea typeface="+mn-ea"/>
                  <a:cs typeface="Arial" panose="020B0604020202020204" pitchFamily="34" charset="0"/>
                </a:rPr>
                <a:t>rough</a:t>
              </a:r>
            </a:p>
          </p:txBody>
        </p:sp>
      </p:grpSp>
      <p:grpSp>
        <p:nvGrpSpPr>
          <p:cNvPr id="26" name="Group 25">
            <a:extLst>
              <a:ext uri="{FF2B5EF4-FFF2-40B4-BE49-F238E27FC236}">
                <a16:creationId xmlns:a16="http://schemas.microsoft.com/office/drawing/2014/main" id="{B933E8CC-7DB9-44A0-ACCB-694AD1905263}"/>
              </a:ext>
            </a:extLst>
          </p:cNvPr>
          <p:cNvGrpSpPr/>
          <p:nvPr/>
        </p:nvGrpSpPr>
        <p:grpSpPr>
          <a:xfrm>
            <a:off x="2854215" y="3024230"/>
            <a:ext cx="1595325" cy="681016"/>
            <a:chOff x="6814753" y="4151174"/>
            <a:chExt cx="1595325" cy="681016"/>
          </a:xfrm>
        </p:grpSpPr>
        <p:sp>
          <p:nvSpPr>
            <p:cNvPr id="16" name="Rounded Rectangle 16">
              <a:extLst>
                <a:ext uri="{FF2B5EF4-FFF2-40B4-BE49-F238E27FC236}">
                  <a16:creationId xmlns:a16="http://schemas.microsoft.com/office/drawing/2014/main" id="{F2228AA5-EC1B-47FA-933D-3F47919F6FA5}"/>
                </a:ext>
              </a:extLst>
            </p:cNvPr>
            <p:cNvSpPr/>
            <p:nvPr/>
          </p:nvSpPr>
          <p:spPr>
            <a:xfrm>
              <a:off x="6814753" y="4151174"/>
              <a:ext cx="1581760" cy="681016"/>
            </a:xfrm>
            <a:prstGeom prst="roundRect">
              <a:avLst/>
            </a:prstGeom>
            <a:solidFill>
              <a:schemeClr val="bg1"/>
            </a:solidFill>
            <a:ln w="50800">
              <a:solidFill>
                <a:srgbClr val="32748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7" name="TextBox 16">
              <a:extLst>
                <a:ext uri="{FF2B5EF4-FFF2-40B4-BE49-F238E27FC236}">
                  <a16:creationId xmlns:a16="http://schemas.microsoft.com/office/drawing/2014/main" id="{47046256-7478-416A-9384-B354CE98A117}"/>
                </a:ext>
              </a:extLst>
            </p:cNvPr>
            <p:cNvSpPr txBox="1"/>
            <p:nvPr/>
          </p:nvSpPr>
          <p:spPr>
            <a:xfrm>
              <a:off x="6882037" y="4206397"/>
              <a:ext cx="152804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327481"/>
                  </a:solidFill>
                  <a:effectLst/>
                  <a:uLnTx/>
                  <a:uFillTx/>
                  <a:latin typeface="Arial" panose="020B0604020202020204" pitchFamily="34" charset="0"/>
                  <a:ea typeface="+mn-ea"/>
                  <a:cs typeface="Arial" panose="020B0604020202020204" pitchFamily="34" charset="0"/>
                </a:rPr>
                <a:t>smooth</a:t>
              </a:r>
            </a:p>
          </p:txBody>
        </p:sp>
      </p:grpSp>
      <p:grpSp>
        <p:nvGrpSpPr>
          <p:cNvPr id="7" name="Group 6">
            <a:extLst>
              <a:ext uri="{FF2B5EF4-FFF2-40B4-BE49-F238E27FC236}">
                <a16:creationId xmlns:a16="http://schemas.microsoft.com/office/drawing/2014/main" id="{4D4E9D32-E860-4108-8B0C-B875EBEC708D}"/>
              </a:ext>
            </a:extLst>
          </p:cNvPr>
          <p:cNvGrpSpPr/>
          <p:nvPr/>
        </p:nvGrpSpPr>
        <p:grpSpPr>
          <a:xfrm>
            <a:off x="6154046" y="389296"/>
            <a:ext cx="2098184" cy="699131"/>
            <a:chOff x="7898553" y="663077"/>
            <a:chExt cx="1677132" cy="1067348"/>
          </a:xfrm>
        </p:grpSpPr>
        <p:sp>
          <p:nvSpPr>
            <p:cNvPr id="39" name="Rounded Rectangle 16">
              <a:extLst>
                <a:ext uri="{FF2B5EF4-FFF2-40B4-BE49-F238E27FC236}">
                  <a16:creationId xmlns:a16="http://schemas.microsoft.com/office/drawing/2014/main" id="{3B463513-4D06-4E98-8B50-DDD320AAA101}"/>
                </a:ext>
              </a:extLst>
            </p:cNvPr>
            <p:cNvSpPr/>
            <p:nvPr/>
          </p:nvSpPr>
          <p:spPr>
            <a:xfrm>
              <a:off x="7911463" y="663077"/>
              <a:ext cx="1581760" cy="1067348"/>
            </a:xfrm>
            <a:prstGeom prst="roundRect">
              <a:avLst/>
            </a:prstGeom>
            <a:solidFill>
              <a:schemeClr val="bg1"/>
            </a:solidFill>
            <a:ln w="50800">
              <a:solidFill>
                <a:srgbClr val="32748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0" name="TextBox 39">
              <a:extLst>
                <a:ext uri="{FF2B5EF4-FFF2-40B4-BE49-F238E27FC236}">
                  <a16:creationId xmlns:a16="http://schemas.microsoft.com/office/drawing/2014/main" id="{AEC756DA-25DA-4350-AC59-0C43F678C235}"/>
                </a:ext>
              </a:extLst>
            </p:cNvPr>
            <p:cNvSpPr txBox="1"/>
            <p:nvPr/>
          </p:nvSpPr>
          <p:spPr>
            <a:xfrm>
              <a:off x="7898553" y="857374"/>
              <a:ext cx="1677132" cy="67875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dirty="0">
                  <a:solidFill>
                    <a:srgbClr val="327481"/>
                  </a:solidFill>
                  <a:latin typeface="Arial" panose="020B0604020202020204" pitchFamily="34" charset="0"/>
                  <a:cs typeface="Arial" panose="020B0604020202020204" pitchFamily="34" charset="0"/>
                </a:rPr>
                <a:t>inflexible </a:t>
              </a:r>
            </a:p>
          </p:txBody>
        </p:sp>
      </p:grpSp>
      <p:pic>
        <p:nvPicPr>
          <p:cNvPr id="1028" name="Picture 4" descr="Image result for scarf png transparent">
            <a:extLst>
              <a:ext uri="{FF2B5EF4-FFF2-40B4-BE49-F238E27FC236}">
                <a16:creationId xmlns:a16="http://schemas.microsoft.com/office/drawing/2014/main" id="{7B73BDF6-DFCB-4D45-8229-E692DFC2C6C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7869169">
            <a:off x="8883091" y="3729155"/>
            <a:ext cx="2990648" cy="2523085"/>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6">
            <a:extLst>
              <a:ext uri="{FF2B5EF4-FFF2-40B4-BE49-F238E27FC236}">
                <a16:creationId xmlns:a16="http://schemas.microsoft.com/office/drawing/2014/main" id="{3EE276AF-6B8B-4457-9266-01C5E2D4BDC5}"/>
              </a:ext>
            </a:extLst>
          </p:cNvPr>
          <p:cNvPicPr>
            <a:picLocks noChangeAspect="1"/>
          </p:cNvPicPr>
          <p:nvPr/>
        </p:nvPicPr>
        <p:blipFill rotWithShape="1">
          <a:blip r:embed="rId5">
            <a:extLst>
              <a:ext uri="{28A0092B-C50C-407E-A947-70E740481C1C}">
                <a14:useLocalDpi xmlns:a14="http://schemas.microsoft.com/office/drawing/2010/main" val="0"/>
              </a:ext>
            </a:extLst>
          </a:blip>
          <a:srcRect l="65703" t="10926" r="7605" b="7773"/>
          <a:stretch/>
        </p:blipFill>
        <p:spPr>
          <a:xfrm>
            <a:off x="4465652" y="1919945"/>
            <a:ext cx="2821315" cy="4833735"/>
          </a:xfrm>
          <a:prstGeom prst="rect">
            <a:avLst/>
          </a:prstGeom>
          <a:effectLst>
            <a:outerShdw blurRad="63500" dist="152400" dir="4620000" sx="98000" sy="98000" algn="ctr" rotWithShape="0">
              <a:srgbClr val="000000">
                <a:alpha val="0"/>
              </a:srgbClr>
            </a:outerShdw>
          </a:effectLst>
        </p:spPr>
      </p:pic>
      <p:pic>
        <p:nvPicPr>
          <p:cNvPr id="2052" name="Picture 4" descr="Image result for wooden chair transparent png">
            <a:extLst>
              <a:ext uri="{FF2B5EF4-FFF2-40B4-BE49-F238E27FC236}">
                <a16:creationId xmlns:a16="http://schemas.microsoft.com/office/drawing/2014/main" id="{45D1B406-B664-4E8E-802E-1F4AD5A3620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859" y="1696468"/>
            <a:ext cx="2655525" cy="2655525"/>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Image result for plastic toy transparent png">
            <a:extLst>
              <a:ext uri="{FF2B5EF4-FFF2-40B4-BE49-F238E27FC236}">
                <a16:creationId xmlns:a16="http://schemas.microsoft.com/office/drawing/2014/main" id="{27B00F5D-55FD-413C-BA9A-4DA5D71A5D67}"/>
              </a:ext>
            </a:extLst>
          </p:cNvPr>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2481042" y="4090900"/>
            <a:ext cx="1646907" cy="1891185"/>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Image result for rough rock transparent png">
            <a:extLst>
              <a:ext uri="{FF2B5EF4-FFF2-40B4-BE49-F238E27FC236}">
                <a16:creationId xmlns:a16="http://schemas.microsoft.com/office/drawing/2014/main" id="{3303C4F8-FA51-48B7-885B-921DBD15CF2E}"/>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r="56149" b="49555"/>
          <a:stretch/>
        </p:blipFill>
        <p:spPr bwMode="auto">
          <a:xfrm>
            <a:off x="6942341" y="1515380"/>
            <a:ext cx="1997604" cy="1359667"/>
          </a:xfrm>
          <a:prstGeom prst="rect">
            <a:avLst/>
          </a:prstGeom>
          <a:noFill/>
          <a:extLst>
            <a:ext uri="{909E8E84-426E-40DD-AFC4-6F175D3DCCD1}">
              <a14:hiddenFill xmlns:a14="http://schemas.microsoft.com/office/drawing/2010/main">
                <a:solidFill>
                  <a:srgbClr val="FFFFFF"/>
                </a:solidFill>
              </a14:hiddenFill>
            </a:ext>
          </a:extLst>
        </p:spPr>
      </p:pic>
      <p:grpSp>
        <p:nvGrpSpPr>
          <p:cNvPr id="28" name="Group 27">
            <a:extLst>
              <a:ext uri="{FF2B5EF4-FFF2-40B4-BE49-F238E27FC236}">
                <a16:creationId xmlns:a16="http://schemas.microsoft.com/office/drawing/2014/main" id="{942286BE-B9AE-4945-AE1C-1B02C05AF0EE}"/>
              </a:ext>
            </a:extLst>
          </p:cNvPr>
          <p:cNvGrpSpPr/>
          <p:nvPr/>
        </p:nvGrpSpPr>
        <p:grpSpPr>
          <a:xfrm>
            <a:off x="7396943" y="5642452"/>
            <a:ext cx="2209719" cy="1458009"/>
            <a:chOff x="12864543" y="7783426"/>
            <a:chExt cx="1593570" cy="1461768"/>
          </a:xfrm>
        </p:grpSpPr>
        <p:sp>
          <p:nvSpPr>
            <p:cNvPr id="29" name="Rounded Rectangle 16">
              <a:extLst>
                <a:ext uri="{FF2B5EF4-FFF2-40B4-BE49-F238E27FC236}">
                  <a16:creationId xmlns:a16="http://schemas.microsoft.com/office/drawing/2014/main" id="{54A6D31A-9772-44CE-865B-7588CA0158B2}"/>
                </a:ext>
              </a:extLst>
            </p:cNvPr>
            <p:cNvSpPr/>
            <p:nvPr/>
          </p:nvSpPr>
          <p:spPr>
            <a:xfrm>
              <a:off x="12864543" y="7783426"/>
              <a:ext cx="1581760" cy="681016"/>
            </a:xfrm>
            <a:prstGeom prst="roundRect">
              <a:avLst/>
            </a:prstGeom>
            <a:solidFill>
              <a:schemeClr val="bg1"/>
            </a:solidFill>
            <a:ln w="50800">
              <a:solidFill>
                <a:srgbClr val="32748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0" name="TextBox 29">
              <a:extLst>
                <a:ext uri="{FF2B5EF4-FFF2-40B4-BE49-F238E27FC236}">
                  <a16:creationId xmlns:a16="http://schemas.microsoft.com/office/drawing/2014/main" id="{C3F57DA3-7EAF-4B10-9DF1-9831863E61CB}"/>
                </a:ext>
              </a:extLst>
            </p:cNvPr>
            <p:cNvSpPr txBox="1"/>
            <p:nvPr/>
          </p:nvSpPr>
          <p:spPr>
            <a:xfrm>
              <a:off x="12876352" y="7856628"/>
              <a:ext cx="1581761" cy="138856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327481"/>
                  </a:solidFill>
                  <a:effectLst/>
                  <a:uLnTx/>
                  <a:uFillTx/>
                  <a:latin typeface="Arial" panose="020B0604020202020204" pitchFamily="34" charset="0"/>
                  <a:ea typeface="+mn-ea"/>
                  <a:cs typeface="Arial" panose="020B0604020202020204" pitchFamily="34" charset="0"/>
                </a:rPr>
                <a:t>transparent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1" i="0" u="none" strike="noStrike" kern="1200" cap="none" spc="0" normalizeH="0" baseline="0" noProof="0" dirty="0">
                <a:ln>
                  <a:noFill/>
                </a:ln>
                <a:solidFill>
                  <a:srgbClr val="327481"/>
                </a:solidFill>
                <a:effectLst/>
                <a:uLnTx/>
                <a:uFillTx/>
                <a:latin typeface="Arial" panose="020B0604020202020204" pitchFamily="34" charset="0"/>
                <a:ea typeface="+mn-ea"/>
                <a:cs typeface="Arial" panose="020B0604020202020204" pitchFamily="34" charset="0"/>
              </a:endParaRPr>
            </a:p>
          </p:txBody>
        </p:sp>
      </p:grpSp>
      <p:sp>
        <p:nvSpPr>
          <p:cNvPr id="31" name="Rounded Rectangle 16">
            <a:extLst>
              <a:ext uri="{FF2B5EF4-FFF2-40B4-BE49-F238E27FC236}">
                <a16:creationId xmlns:a16="http://schemas.microsoft.com/office/drawing/2014/main" id="{8CCE8416-DCCE-470B-9300-0D7DDB4BF428}"/>
              </a:ext>
            </a:extLst>
          </p:cNvPr>
          <p:cNvSpPr/>
          <p:nvPr/>
        </p:nvSpPr>
        <p:spPr>
          <a:xfrm>
            <a:off x="9178464" y="1153131"/>
            <a:ext cx="2098184" cy="681016"/>
          </a:xfrm>
          <a:prstGeom prst="roundRect">
            <a:avLst/>
          </a:prstGeom>
          <a:solidFill>
            <a:schemeClr val="bg1"/>
          </a:solidFill>
          <a:ln w="50800">
            <a:solidFill>
              <a:srgbClr val="32748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2" name="TextBox 31">
            <a:extLst>
              <a:ext uri="{FF2B5EF4-FFF2-40B4-BE49-F238E27FC236}">
                <a16:creationId xmlns:a16="http://schemas.microsoft.com/office/drawing/2014/main" id="{847558C3-D341-453B-A74C-D3534376F743}"/>
              </a:ext>
            </a:extLst>
          </p:cNvPr>
          <p:cNvSpPr txBox="1"/>
          <p:nvPr/>
        </p:nvSpPr>
        <p:spPr>
          <a:xfrm>
            <a:off x="9178464" y="1224406"/>
            <a:ext cx="2098184"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dirty="0">
                <a:solidFill>
                  <a:srgbClr val="327481"/>
                </a:solidFill>
                <a:latin typeface="Arial" panose="020B0604020202020204" pitchFamily="34" charset="0"/>
                <a:cs typeface="Arial" panose="020B0604020202020204" pitchFamily="34" charset="0"/>
              </a:rPr>
              <a:t>waterproof </a:t>
            </a:r>
          </a:p>
        </p:txBody>
      </p:sp>
      <p:pic>
        <p:nvPicPr>
          <p:cNvPr id="1026" name="Picture 2" descr="Image result for magnifying glass transparent png">
            <a:extLst>
              <a:ext uri="{FF2B5EF4-FFF2-40B4-BE49-F238E27FC236}">
                <a16:creationId xmlns:a16="http://schemas.microsoft.com/office/drawing/2014/main" id="{2E52583F-4C7B-4323-B9AA-98E4B69051F9}"/>
              </a:ext>
            </a:extLst>
          </p:cNvPr>
          <p:cNvPicPr>
            <a:picLocks noChangeAspect="1" noChangeArrowheads="1"/>
          </p:cNvPicPr>
          <p:nvPr/>
        </p:nvPicPr>
        <p:blipFill>
          <a:blip r:embed="rId9" cstate="hqprint">
            <a:extLst>
              <a:ext uri="{28A0092B-C50C-407E-A947-70E740481C1C}">
                <a14:useLocalDpi xmlns:a14="http://schemas.microsoft.com/office/drawing/2010/main" val="0"/>
              </a:ext>
            </a:extLst>
          </a:blip>
          <a:srcRect/>
          <a:stretch>
            <a:fillRect/>
          </a:stretch>
        </p:blipFill>
        <p:spPr bwMode="auto">
          <a:xfrm>
            <a:off x="3187790" y="780485"/>
            <a:ext cx="1579895" cy="1546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611756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CF2ABB-A3D9-4A4C-92A3-87FEAE809692}"/>
              </a:ext>
            </a:extLst>
          </p:cNvPr>
          <p:cNvSpPr>
            <a:spLocks noGrp="1"/>
          </p:cNvSpPr>
          <p:nvPr>
            <p:ph type="title"/>
          </p:nvPr>
        </p:nvSpPr>
        <p:spPr/>
        <p:txBody>
          <a:bodyPr/>
          <a:lstStyle/>
          <a:p>
            <a:r>
              <a:rPr lang="en-GB" dirty="0"/>
              <a:t>Protective clothing</a:t>
            </a:r>
            <a:endParaRPr lang="en-US" dirty="0"/>
          </a:p>
        </p:txBody>
      </p:sp>
      <p:sp>
        <p:nvSpPr>
          <p:cNvPr id="12" name="Rounded Rectangle 15">
            <a:extLst>
              <a:ext uri="{FF2B5EF4-FFF2-40B4-BE49-F238E27FC236}">
                <a16:creationId xmlns:a16="http://schemas.microsoft.com/office/drawing/2014/main" id="{BDB0087E-C987-4D54-83AC-77C22AC834A0}"/>
              </a:ext>
            </a:extLst>
          </p:cNvPr>
          <p:cNvSpPr/>
          <p:nvPr/>
        </p:nvSpPr>
        <p:spPr>
          <a:xfrm>
            <a:off x="2454996" y="1621796"/>
            <a:ext cx="3279632" cy="2164173"/>
          </a:xfrm>
          <a:prstGeom prst="roundRect">
            <a:avLst/>
          </a:prstGeom>
          <a:blipFill dpi="0" rotWithShape="1">
            <a:blip r:embed="rId3">
              <a:extLst>
                <a:ext uri="{28A0092B-C50C-407E-A947-70E740481C1C}">
                  <a14:useLocalDpi xmlns:a14="http://schemas.microsoft.com/office/drawing/2010/main" val="0"/>
                </a:ext>
              </a:extLst>
            </a:blip>
            <a:srcRect/>
            <a:stretch>
              <a:fillRect/>
            </a:stretch>
          </a:blipFill>
          <a:ln w="50800">
            <a:solidFill>
              <a:srgbClr val="32748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ounded Rectangle 17">
            <a:extLst>
              <a:ext uri="{FF2B5EF4-FFF2-40B4-BE49-F238E27FC236}">
                <a16:creationId xmlns:a16="http://schemas.microsoft.com/office/drawing/2014/main" id="{62461811-0327-4137-B83D-8F569223BBA9}"/>
              </a:ext>
            </a:extLst>
          </p:cNvPr>
          <p:cNvSpPr/>
          <p:nvPr/>
        </p:nvSpPr>
        <p:spPr>
          <a:xfrm>
            <a:off x="6096000" y="4087342"/>
            <a:ext cx="3279632" cy="2164173"/>
          </a:xfrm>
          <a:prstGeom prst="roundRect">
            <a:avLst/>
          </a:prstGeom>
          <a:blipFill dpi="0" rotWithShape="1">
            <a:blip r:embed="rId4">
              <a:extLst>
                <a:ext uri="{28A0092B-C50C-407E-A947-70E740481C1C}">
                  <a14:useLocalDpi xmlns:a14="http://schemas.microsoft.com/office/drawing/2010/main" val="0"/>
                </a:ext>
              </a:extLst>
            </a:blip>
            <a:srcRect/>
            <a:stretch>
              <a:fillRect/>
            </a:stretch>
          </a:blipFill>
          <a:ln w="50800">
            <a:solidFill>
              <a:srgbClr val="32748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ounded Rectangle 19">
            <a:extLst>
              <a:ext uri="{FF2B5EF4-FFF2-40B4-BE49-F238E27FC236}">
                <a16:creationId xmlns:a16="http://schemas.microsoft.com/office/drawing/2014/main" id="{F5E3D8AE-4ACD-4BB4-8150-8FCA314D973E}"/>
              </a:ext>
            </a:extLst>
          </p:cNvPr>
          <p:cNvSpPr/>
          <p:nvPr/>
        </p:nvSpPr>
        <p:spPr>
          <a:xfrm>
            <a:off x="2454996" y="4087342"/>
            <a:ext cx="3279632" cy="2164173"/>
          </a:xfrm>
          <a:prstGeom prst="roundRect">
            <a:avLst/>
          </a:prstGeom>
          <a:blipFill dpi="0" rotWithShape="1">
            <a:blip r:embed="rId5">
              <a:extLst>
                <a:ext uri="{28A0092B-C50C-407E-A947-70E740481C1C}">
                  <a14:useLocalDpi xmlns:a14="http://schemas.microsoft.com/office/drawing/2010/main" val="0"/>
                </a:ext>
              </a:extLst>
            </a:blip>
            <a:srcRect/>
            <a:stretch>
              <a:fillRect t="-7389" b="-7389"/>
            </a:stretch>
          </a:blipFill>
          <a:ln w="50800">
            <a:solidFill>
              <a:srgbClr val="32748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ounded Rectangle 16">
            <a:extLst>
              <a:ext uri="{FF2B5EF4-FFF2-40B4-BE49-F238E27FC236}">
                <a16:creationId xmlns:a16="http://schemas.microsoft.com/office/drawing/2014/main" id="{1A1EACE5-8DF3-4536-BBD7-03846F7DCB31}"/>
              </a:ext>
            </a:extLst>
          </p:cNvPr>
          <p:cNvSpPr/>
          <p:nvPr/>
        </p:nvSpPr>
        <p:spPr>
          <a:xfrm>
            <a:off x="6096000" y="1621796"/>
            <a:ext cx="3279632" cy="2196000"/>
          </a:xfrm>
          <a:prstGeom prst="roundRect">
            <a:avLst/>
          </a:prstGeom>
          <a:blipFill dpi="0" rotWithShape="1">
            <a:blip r:embed="rId6">
              <a:extLst>
                <a:ext uri="{28A0092B-C50C-407E-A947-70E740481C1C}">
                  <a14:useLocalDpi xmlns:a14="http://schemas.microsoft.com/office/drawing/2010/main" val="0"/>
                </a:ext>
              </a:extLst>
            </a:blip>
            <a:srcRect/>
            <a:stretch>
              <a:fillRect l="-1043" t="-12004" r="1153" b="-51930"/>
            </a:stretch>
          </a:blipFill>
          <a:ln w="50800">
            <a:solidFill>
              <a:srgbClr val="32748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98565161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8246C8-0730-464A-BF44-81332C421306}"/>
              </a:ext>
            </a:extLst>
          </p:cNvPr>
          <p:cNvSpPr>
            <a:spLocks noGrp="1"/>
          </p:cNvSpPr>
          <p:nvPr>
            <p:ph type="title"/>
          </p:nvPr>
        </p:nvSpPr>
        <p:spPr>
          <a:xfrm>
            <a:off x="838200" y="365125"/>
            <a:ext cx="10515600" cy="1325563"/>
          </a:xfrm>
        </p:spPr>
        <p:txBody>
          <a:bodyPr/>
          <a:lstStyle/>
          <a:p>
            <a:r>
              <a:rPr lang="en-GB"/>
              <a:t>Is Humpty strong?</a:t>
            </a:r>
            <a:endParaRPr lang="en-US" dirty="0"/>
          </a:p>
        </p:txBody>
      </p:sp>
      <p:pic>
        <p:nvPicPr>
          <p:cNvPr id="1026" name="Picture 2" descr="1d0067de-8848-4feb-9dbc-09afd2b2694b@eurprd05">
            <a:extLst>
              <a:ext uri="{FF2B5EF4-FFF2-40B4-BE49-F238E27FC236}">
                <a16:creationId xmlns:a16="http://schemas.microsoft.com/office/drawing/2014/main" id="{AB9CD740-FEAF-4FCA-BDBA-72D601913A3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9791" t="8934" b="5415"/>
          <a:stretch/>
        </p:blipFill>
        <p:spPr bwMode="auto">
          <a:xfrm>
            <a:off x="1319135" y="2299826"/>
            <a:ext cx="3770298" cy="3449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descr="A picture containing ground, person, outdoor&#10;&#10;Description generated with very high confidence">
            <a:extLst>
              <a:ext uri="{FF2B5EF4-FFF2-40B4-BE49-F238E27FC236}">
                <a16:creationId xmlns:a16="http://schemas.microsoft.com/office/drawing/2014/main" id="{C817DB89-7C13-40E8-8ACA-E80228C4129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0" y="2300677"/>
            <a:ext cx="5162875" cy="3448800"/>
          </a:xfrm>
          <a:prstGeom prst="rect">
            <a:avLst/>
          </a:prstGeom>
        </p:spPr>
      </p:pic>
    </p:spTree>
    <p:extLst>
      <p:ext uri="{BB962C8B-B14F-4D97-AF65-F5344CB8AC3E}">
        <p14:creationId xmlns:p14="http://schemas.microsoft.com/office/powerpoint/2010/main" val="63894204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AE725D-911F-4D65-8589-7144F7DD26EE}"/>
              </a:ext>
            </a:extLst>
          </p:cNvPr>
          <p:cNvSpPr>
            <a:spLocks noGrp="1"/>
          </p:cNvSpPr>
          <p:nvPr>
            <p:ph type="title"/>
          </p:nvPr>
        </p:nvSpPr>
        <p:spPr/>
        <p:txBody>
          <a:bodyPr/>
          <a:lstStyle/>
          <a:p>
            <a:r>
              <a:rPr lang="en-GB" dirty="0"/>
              <a:t>A strong shape</a:t>
            </a:r>
          </a:p>
        </p:txBody>
      </p:sp>
      <p:pic>
        <p:nvPicPr>
          <p:cNvPr id="5" name="Picture 4">
            <a:extLst>
              <a:ext uri="{FF2B5EF4-FFF2-40B4-BE49-F238E27FC236}">
                <a16:creationId xmlns:a16="http://schemas.microsoft.com/office/drawing/2014/main" id="{991AA027-5F77-48C7-8CC2-82C16B393F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5912" y="365125"/>
            <a:ext cx="10714215" cy="7577527"/>
          </a:xfrm>
          <a:prstGeom prst="rect">
            <a:avLst/>
          </a:prstGeom>
        </p:spPr>
      </p:pic>
      <p:sp>
        <p:nvSpPr>
          <p:cNvPr id="6" name="Rounded Rectangle 7">
            <a:extLst>
              <a:ext uri="{FF2B5EF4-FFF2-40B4-BE49-F238E27FC236}">
                <a16:creationId xmlns:a16="http://schemas.microsoft.com/office/drawing/2014/main" id="{9A32B5D1-40D3-47AB-B8AE-427FBFCE5B92}"/>
              </a:ext>
            </a:extLst>
          </p:cNvPr>
          <p:cNvSpPr/>
          <p:nvPr/>
        </p:nvSpPr>
        <p:spPr>
          <a:xfrm>
            <a:off x="7570034" y="365125"/>
            <a:ext cx="3297836" cy="2917721"/>
          </a:xfrm>
          <a:prstGeom prst="roundRect">
            <a:avLst/>
          </a:prstGeom>
          <a:blipFill dpi="0" rotWithShape="1">
            <a:blip r:embed="rId4" cstate="hqprint">
              <a:extLst>
                <a:ext uri="{28A0092B-C50C-407E-A947-70E740481C1C}">
                  <a14:useLocalDpi xmlns:a14="http://schemas.microsoft.com/office/drawing/2010/main" val="0"/>
                </a:ext>
              </a:extLst>
            </a:blip>
            <a:srcRect/>
            <a:stretch>
              <a:fillRect/>
            </a:stretch>
          </a:blipFill>
          <a:ln w="50800">
            <a:solidFill>
              <a:srgbClr val="32748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8266075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8246C8-0730-464A-BF44-81332C421306}"/>
              </a:ext>
            </a:extLst>
          </p:cNvPr>
          <p:cNvSpPr>
            <a:spLocks noGrp="1"/>
          </p:cNvSpPr>
          <p:nvPr>
            <p:ph type="title"/>
          </p:nvPr>
        </p:nvSpPr>
        <p:spPr/>
        <p:txBody>
          <a:bodyPr/>
          <a:lstStyle/>
          <a:p>
            <a:r>
              <a:rPr lang="en-GB" dirty="0"/>
              <a:t>Which material will protect Humpty best? </a:t>
            </a:r>
            <a:endParaRPr lang="en-US" dirty="0"/>
          </a:p>
        </p:txBody>
      </p:sp>
      <p:grpSp>
        <p:nvGrpSpPr>
          <p:cNvPr id="5" name="Group 4">
            <a:extLst>
              <a:ext uri="{FF2B5EF4-FFF2-40B4-BE49-F238E27FC236}">
                <a16:creationId xmlns:a16="http://schemas.microsoft.com/office/drawing/2014/main" id="{CFDC0A82-74F7-1E49-8368-4E16BF63B5F1}"/>
              </a:ext>
            </a:extLst>
          </p:cNvPr>
          <p:cNvGrpSpPr/>
          <p:nvPr/>
        </p:nvGrpSpPr>
        <p:grpSpPr>
          <a:xfrm>
            <a:off x="838200" y="1690689"/>
            <a:ext cx="10515600" cy="4634302"/>
            <a:chOff x="838200" y="2396013"/>
            <a:chExt cx="7781702" cy="3928977"/>
          </a:xfrm>
        </p:grpSpPr>
        <p:sp>
          <p:nvSpPr>
            <p:cNvPr id="6" name="Rounded Rectangle 5">
              <a:extLst>
                <a:ext uri="{FF2B5EF4-FFF2-40B4-BE49-F238E27FC236}">
                  <a16:creationId xmlns:a16="http://schemas.microsoft.com/office/drawing/2014/main" id="{001B56E1-B953-134C-9D08-4CFA4EB3CD8D}"/>
                </a:ext>
              </a:extLst>
            </p:cNvPr>
            <p:cNvSpPr/>
            <p:nvPr/>
          </p:nvSpPr>
          <p:spPr>
            <a:xfrm>
              <a:off x="838200" y="2396013"/>
              <a:ext cx="2426977" cy="1834793"/>
            </a:xfrm>
            <a:prstGeom prst="roundRect">
              <a:avLst/>
            </a:prstGeom>
            <a:blipFill dpi="0" rotWithShape="1">
              <a:blip r:embed="rId3">
                <a:extLst>
                  <a:ext uri="{28A0092B-C50C-407E-A947-70E740481C1C}">
                    <a14:useLocalDpi xmlns:a14="http://schemas.microsoft.com/office/drawing/2010/main" val="0"/>
                  </a:ext>
                </a:extLst>
              </a:blip>
              <a:srcRect/>
              <a:stretch>
                <a:fillRect/>
              </a:stretch>
            </a:blipFill>
            <a:ln w="50800">
              <a:solidFill>
                <a:srgbClr val="32748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ounded Rectangle 6">
              <a:extLst>
                <a:ext uri="{FF2B5EF4-FFF2-40B4-BE49-F238E27FC236}">
                  <a16:creationId xmlns:a16="http://schemas.microsoft.com/office/drawing/2014/main" id="{742F1F2A-EDFA-D341-9306-DA20A987A27C}"/>
                </a:ext>
              </a:extLst>
            </p:cNvPr>
            <p:cNvSpPr/>
            <p:nvPr/>
          </p:nvSpPr>
          <p:spPr>
            <a:xfrm>
              <a:off x="3515562" y="2396013"/>
              <a:ext cx="2426977" cy="1834793"/>
            </a:xfrm>
            <a:prstGeom prst="roundRect">
              <a:avLst/>
            </a:prstGeom>
            <a:blipFill dpi="0" rotWithShape="1">
              <a:blip r:embed="rId4">
                <a:extLst>
                  <a:ext uri="{28A0092B-C50C-407E-A947-70E740481C1C}">
                    <a14:useLocalDpi xmlns:a14="http://schemas.microsoft.com/office/drawing/2010/main" val="0"/>
                  </a:ext>
                </a:extLst>
              </a:blip>
              <a:srcRect/>
              <a:stretch>
                <a:fillRect/>
              </a:stretch>
            </a:blipFill>
            <a:ln w="50800">
              <a:solidFill>
                <a:srgbClr val="32748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a:extLst>
                <a:ext uri="{FF2B5EF4-FFF2-40B4-BE49-F238E27FC236}">
                  <a16:creationId xmlns:a16="http://schemas.microsoft.com/office/drawing/2014/main" id="{8327D4C8-1C7A-4140-A94F-5F70082E1508}"/>
                </a:ext>
              </a:extLst>
            </p:cNvPr>
            <p:cNvSpPr/>
            <p:nvPr/>
          </p:nvSpPr>
          <p:spPr>
            <a:xfrm>
              <a:off x="6192925" y="2396013"/>
              <a:ext cx="2426977" cy="1834793"/>
            </a:xfrm>
            <a:prstGeom prst="roundRect">
              <a:avLst/>
            </a:prstGeom>
            <a:blipFill dpi="0" rotWithShape="1">
              <a:blip r:embed="rId5">
                <a:extLst>
                  <a:ext uri="{28A0092B-C50C-407E-A947-70E740481C1C}">
                    <a14:useLocalDpi xmlns:a14="http://schemas.microsoft.com/office/drawing/2010/main" val="0"/>
                  </a:ext>
                </a:extLst>
              </a:blip>
              <a:srcRect/>
              <a:stretch>
                <a:fillRect/>
              </a:stretch>
            </a:blipFill>
            <a:ln w="50800">
              <a:solidFill>
                <a:srgbClr val="32748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ounded Rectangle 8">
              <a:extLst>
                <a:ext uri="{FF2B5EF4-FFF2-40B4-BE49-F238E27FC236}">
                  <a16:creationId xmlns:a16="http://schemas.microsoft.com/office/drawing/2014/main" id="{7F8C240D-D586-A34B-A463-FC67995895F9}"/>
                </a:ext>
              </a:extLst>
            </p:cNvPr>
            <p:cNvSpPr/>
            <p:nvPr/>
          </p:nvSpPr>
          <p:spPr>
            <a:xfrm>
              <a:off x="838200" y="4490197"/>
              <a:ext cx="2426977" cy="1834793"/>
            </a:xfrm>
            <a:prstGeom prst="roundRect">
              <a:avLst/>
            </a:prstGeom>
            <a:blipFill dpi="0" rotWithShape="1">
              <a:blip r:embed="rId6">
                <a:extLst>
                  <a:ext uri="{28A0092B-C50C-407E-A947-70E740481C1C}">
                    <a14:useLocalDpi xmlns:a14="http://schemas.microsoft.com/office/drawing/2010/main" val="0"/>
                  </a:ext>
                </a:extLst>
              </a:blip>
              <a:srcRect/>
              <a:stretch>
                <a:fillRect/>
              </a:stretch>
            </a:blipFill>
            <a:ln w="50800">
              <a:solidFill>
                <a:srgbClr val="32748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ounded Rectangle 9">
              <a:extLst>
                <a:ext uri="{FF2B5EF4-FFF2-40B4-BE49-F238E27FC236}">
                  <a16:creationId xmlns:a16="http://schemas.microsoft.com/office/drawing/2014/main" id="{A361D3A1-5F76-264C-A2AF-AB1AA49CA711}"/>
                </a:ext>
              </a:extLst>
            </p:cNvPr>
            <p:cNvSpPr/>
            <p:nvPr/>
          </p:nvSpPr>
          <p:spPr>
            <a:xfrm>
              <a:off x="3515562" y="4490197"/>
              <a:ext cx="2426977" cy="1834793"/>
            </a:xfrm>
            <a:prstGeom prst="roundRect">
              <a:avLst/>
            </a:prstGeom>
            <a:blipFill dpi="0" rotWithShape="1">
              <a:blip r:embed="rId7">
                <a:extLst>
                  <a:ext uri="{28A0092B-C50C-407E-A947-70E740481C1C}">
                    <a14:useLocalDpi xmlns:a14="http://schemas.microsoft.com/office/drawing/2010/main" val="0"/>
                  </a:ext>
                </a:extLst>
              </a:blip>
              <a:srcRect/>
              <a:stretch>
                <a:fillRect/>
              </a:stretch>
            </a:blipFill>
            <a:ln w="50800">
              <a:solidFill>
                <a:srgbClr val="32748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ounded Rectangle 10">
              <a:extLst>
                <a:ext uri="{FF2B5EF4-FFF2-40B4-BE49-F238E27FC236}">
                  <a16:creationId xmlns:a16="http://schemas.microsoft.com/office/drawing/2014/main" id="{4C938EF3-C4CF-664D-AC0F-F949CACDED07}"/>
                </a:ext>
              </a:extLst>
            </p:cNvPr>
            <p:cNvSpPr/>
            <p:nvPr/>
          </p:nvSpPr>
          <p:spPr>
            <a:xfrm>
              <a:off x="6192925" y="4490197"/>
              <a:ext cx="2426977" cy="1834793"/>
            </a:xfrm>
            <a:prstGeom prst="roundRect">
              <a:avLst/>
            </a:prstGeom>
            <a:blipFill dpi="0" rotWithShape="1">
              <a:blip r:embed="rId8">
                <a:extLst>
                  <a:ext uri="{28A0092B-C50C-407E-A947-70E740481C1C}">
                    <a14:useLocalDpi xmlns:a14="http://schemas.microsoft.com/office/drawing/2010/main" val="0"/>
                  </a:ext>
                </a:extLst>
              </a:blip>
              <a:srcRect/>
              <a:stretch>
                <a:fillRect/>
              </a:stretch>
            </a:blipFill>
            <a:ln w="50800">
              <a:solidFill>
                <a:srgbClr val="32748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91118133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ounded Rectangle 16">
            <a:extLst>
              <a:ext uri="{FF2B5EF4-FFF2-40B4-BE49-F238E27FC236}">
                <a16:creationId xmlns:a16="http://schemas.microsoft.com/office/drawing/2014/main" id="{5C253AD6-38A5-494B-A0CE-AA629DC4099C}"/>
              </a:ext>
            </a:extLst>
          </p:cNvPr>
          <p:cNvSpPr/>
          <p:nvPr/>
        </p:nvSpPr>
        <p:spPr>
          <a:xfrm>
            <a:off x="6277596" y="3101546"/>
            <a:ext cx="5076204" cy="3150715"/>
          </a:xfrm>
          <a:prstGeom prst="roundRect">
            <a:avLst/>
          </a:prstGeom>
          <a:solidFill>
            <a:schemeClr val="bg1"/>
          </a:solidFill>
          <a:ln w="50800">
            <a:solidFill>
              <a:srgbClr val="32748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itle 1">
            <a:extLst>
              <a:ext uri="{FF2B5EF4-FFF2-40B4-BE49-F238E27FC236}">
                <a16:creationId xmlns:a16="http://schemas.microsoft.com/office/drawing/2014/main" id="{74038DBF-C7B4-47CF-A4E3-04F3F357010F}"/>
              </a:ext>
            </a:extLst>
          </p:cNvPr>
          <p:cNvSpPr>
            <a:spLocks noGrp="1"/>
          </p:cNvSpPr>
          <p:nvPr>
            <p:ph type="title"/>
          </p:nvPr>
        </p:nvSpPr>
        <p:spPr/>
        <p:txBody>
          <a:bodyPr/>
          <a:lstStyle/>
          <a:p>
            <a:r>
              <a:rPr lang="en-GB" dirty="0"/>
              <a:t>Prediction </a:t>
            </a:r>
          </a:p>
        </p:txBody>
      </p:sp>
      <p:sp>
        <p:nvSpPr>
          <p:cNvPr id="3" name="TextBox 2">
            <a:extLst>
              <a:ext uri="{FF2B5EF4-FFF2-40B4-BE49-F238E27FC236}">
                <a16:creationId xmlns:a16="http://schemas.microsoft.com/office/drawing/2014/main" id="{1E83566E-D158-4D8B-9894-EF164190BB39}"/>
              </a:ext>
            </a:extLst>
          </p:cNvPr>
          <p:cNvSpPr txBox="1"/>
          <p:nvPr/>
        </p:nvSpPr>
        <p:spPr>
          <a:xfrm>
            <a:off x="977096" y="1614549"/>
            <a:ext cx="9563605" cy="830997"/>
          </a:xfrm>
          <a:prstGeom prst="rect">
            <a:avLst/>
          </a:prstGeom>
          <a:noFill/>
        </p:spPr>
        <p:txBody>
          <a:bodyPr wrap="square" rtlCol="0">
            <a:spAutoFit/>
          </a:bodyPr>
          <a:lstStyle/>
          <a:p>
            <a:r>
              <a:rPr lang="en-GB" sz="2400" b="1" dirty="0">
                <a:solidFill>
                  <a:srgbClr val="327481"/>
                </a:solidFill>
                <a:latin typeface="Arial" panose="020B0604020202020204" pitchFamily="34" charset="0"/>
                <a:cs typeface="Arial" panose="020B0604020202020204" pitchFamily="34" charset="0"/>
              </a:rPr>
              <a:t>I predict that the </a:t>
            </a:r>
            <a:r>
              <a:rPr lang="en-US" sz="2400" b="1" dirty="0">
                <a:solidFill>
                  <a:srgbClr val="327481"/>
                </a:solidFill>
                <a:latin typeface="Arial" panose="020B0604020202020204" pitchFamily="34" charset="0"/>
                <a:cs typeface="Arial" panose="020B0604020202020204" pitchFamily="34" charset="0"/>
              </a:rPr>
              <a:t>-----</a:t>
            </a:r>
            <a:r>
              <a:rPr lang="en-GB" sz="2400" b="1" dirty="0">
                <a:solidFill>
                  <a:srgbClr val="327481"/>
                </a:solidFill>
                <a:latin typeface="Arial" panose="020B0604020202020204" pitchFamily="34" charset="0"/>
                <a:cs typeface="Arial" panose="020B0604020202020204" pitchFamily="34" charset="0"/>
              </a:rPr>
              <a:t> will protect Humpty best, because it is </a:t>
            </a:r>
            <a:r>
              <a:rPr lang="en-US" sz="2400" b="1" dirty="0">
                <a:solidFill>
                  <a:srgbClr val="327481"/>
                </a:solidFill>
                <a:latin typeface="Arial" panose="020B0604020202020204" pitchFamily="34" charset="0"/>
                <a:cs typeface="Arial" panose="020B0604020202020204" pitchFamily="34" charset="0"/>
              </a:rPr>
              <a:t>-----</a:t>
            </a:r>
            <a:r>
              <a:rPr lang="en-GB" sz="2400" b="1" dirty="0">
                <a:solidFill>
                  <a:srgbClr val="327481"/>
                </a:solidFill>
                <a:latin typeface="Arial" panose="020B0604020202020204" pitchFamily="34" charset="0"/>
                <a:cs typeface="Arial" panose="020B0604020202020204" pitchFamily="34" charset="0"/>
              </a:rPr>
              <a:t>,</a:t>
            </a:r>
            <a:r>
              <a:rPr lang="en-US" sz="2400" b="1" dirty="0">
                <a:solidFill>
                  <a:srgbClr val="327481"/>
                </a:solidFill>
                <a:latin typeface="Arial" panose="020B0604020202020204" pitchFamily="34" charset="0"/>
                <a:cs typeface="Arial" panose="020B0604020202020204" pitchFamily="34" charset="0"/>
              </a:rPr>
              <a:t> ----- </a:t>
            </a:r>
            <a:r>
              <a:rPr lang="en-GB" sz="2400" b="1" dirty="0">
                <a:solidFill>
                  <a:srgbClr val="327481"/>
                </a:solidFill>
                <a:latin typeface="Arial" panose="020B0604020202020204" pitchFamily="34" charset="0"/>
                <a:cs typeface="Arial" panose="020B0604020202020204" pitchFamily="34" charset="0"/>
              </a:rPr>
              <a:t>and </a:t>
            </a:r>
            <a:r>
              <a:rPr lang="en-US" sz="2400" b="1" dirty="0">
                <a:solidFill>
                  <a:srgbClr val="327481"/>
                </a:solidFill>
                <a:latin typeface="Arial" panose="020B0604020202020204" pitchFamily="34" charset="0"/>
                <a:cs typeface="Arial" panose="020B0604020202020204" pitchFamily="34" charset="0"/>
              </a:rPr>
              <a:t>-----</a:t>
            </a:r>
            <a:r>
              <a:rPr lang="en-GB" sz="2400" b="1" dirty="0">
                <a:solidFill>
                  <a:srgbClr val="327481"/>
                </a:solidFill>
                <a:latin typeface="Arial" panose="020B0604020202020204" pitchFamily="34" charset="0"/>
                <a:cs typeface="Arial" panose="020B0604020202020204" pitchFamily="34" charset="0"/>
              </a:rPr>
              <a:t>.</a:t>
            </a:r>
          </a:p>
        </p:txBody>
      </p:sp>
      <p:sp>
        <p:nvSpPr>
          <p:cNvPr id="5" name="TextBox 4">
            <a:extLst>
              <a:ext uri="{FF2B5EF4-FFF2-40B4-BE49-F238E27FC236}">
                <a16:creationId xmlns:a16="http://schemas.microsoft.com/office/drawing/2014/main" id="{ED924271-84CF-4384-876D-5065DA64AEA3}"/>
              </a:ext>
            </a:extLst>
          </p:cNvPr>
          <p:cNvSpPr txBox="1"/>
          <p:nvPr/>
        </p:nvSpPr>
        <p:spPr>
          <a:xfrm>
            <a:off x="6800850" y="3907180"/>
            <a:ext cx="6392880" cy="1938992"/>
          </a:xfrm>
          <a:prstGeom prst="rect">
            <a:avLst/>
          </a:prstGeom>
          <a:noFill/>
        </p:spPr>
        <p:txBody>
          <a:bodyPr wrap="square" numCol="3" rtlCol="0">
            <a:spAutoFit/>
          </a:bodyPr>
          <a:lstStyle/>
          <a:p>
            <a:pPr lvl="0">
              <a:defRPr/>
            </a:pPr>
            <a:r>
              <a:rPr lang="en-GB" sz="2400" b="1" dirty="0">
                <a:solidFill>
                  <a:srgbClr val="327481"/>
                </a:solidFill>
                <a:latin typeface="Arial" panose="020B0604020202020204" pitchFamily="34" charset="0"/>
                <a:cs typeface="Arial" panose="020B0604020202020204" pitchFamily="34" charset="0"/>
              </a:rPr>
              <a:t>soft</a:t>
            </a:r>
          </a:p>
          <a:p>
            <a:pPr lvl="0">
              <a:defRPr/>
            </a:pPr>
            <a:r>
              <a:rPr lang="en-GB" sz="2400" b="1" dirty="0">
                <a:solidFill>
                  <a:srgbClr val="327481"/>
                </a:solidFill>
                <a:latin typeface="Arial" panose="020B0604020202020204" pitchFamily="34" charset="0"/>
                <a:cs typeface="Arial" panose="020B0604020202020204" pitchFamily="34" charset="0"/>
              </a:rPr>
              <a:t>thick</a:t>
            </a:r>
          </a:p>
          <a:p>
            <a:pPr lvl="0">
              <a:defRPr/>
            </a:pPr>
            <a:r>
              <a:rPr lang="en-GB" sz="2400" b="1" dirty="0">
                <a:solidFill>
                  <a:srgbClr val="327481"/>
                </a:solidFill>
                <a:latin typeface="Arial" panose="020B0604020202020204" pitchFamily="34" charset="0"/>
                <a:cs typeface="Arial" panose="020B0604020202020204" pitchFamily="34" charset="0"/>
              </a:rPr>
              <a:t>smooth</a:t>
            </a:r>
          </a:p>
          <a:p>
            <a:pPr lvl="0">
              <a:defRPr/>
            </a:pPr>
            <a:r>
              <a:rPr lang="en-GB" sz="2400" b="1" dirty="0">
                <a:solidFill>
                  <a:srgbClr val="327481"/>
                </a:solidFill>
                <a:latin typeface="Arial" panose="020B0604020202020204" pitchFamily="34" charset="0"/>
                <a:cs typeface="Arial" panose="020B0604020202020204" pitchFamily="34" charset="0"/>
              </a:rPr>
              <a:t>hard </a:t>
            </a:r>
          </a:p>
          <a:p>
            <a:pPr lvl="0">
              <a:defRPr/>
            </a:pPr>
            <a:r>
              <a:rPr lang="en-GB" sz="2400" b="1" dirty="0">
                <a:solidFill>
                  <a:srgbClr val="327481"/>
                </a:solidFill>
                <a:latin typeface="Arial" panose="020B0604020202020204" pitchFamily="34" charset="0"/>
                <a:cs typeface="Arial" panose="020B0604020202020204" pitchFamily="34" charset="0"/>
              </a:rPr>
              <a:t>rough</a:t>
            </a:r>
          </a:p>
          <a:p>
            <a:pPr lvl="0">
              <a:defRPr/>
            </a:pPr>
            <a:r>
              <a:rPr lang="en-GB" sz="2400" b="1" dirty="0">
                <a:solidFill>
                  <a:srgbClr val="327481"/>
                </a:solidFill>
                <a:latin typeface="Arial" panose="020B0604020202020204" pitchFamily="34" charset="0"/>
                <a:cs typeface="Arial" panose="020B0604020202020204" pitchFamily="34" charset="0"/>
              </a:rPr>
              <a:t>flexible </a:t>
            </a:r>
          </a:p>
          <a:p>
            <a:pPr lvl="0">
              <a:defRPr/>
            </a:pPr>
            <a:r>
              <a:rPr lang="en-GB" sz="2400" b="1" dirty="0">
                <a:solidFill>
                  <a:srgbClr val="327481"/>
                </a:solidFill>
                <a:latin typeface="Arial" panose="020B0604020202020204" pitchFamily="34" charset="0"/>
                <a:cs typeface="Arial" panose="020B0604020202020204" pitchFamily="34" charset="0"/>
              </a:rPr>
              <a:t>inflexible</a:t>
            </a:r>
          </a:p>
          <a:p>
            <a:pPr lvl="0">
              <a:defRPr/>
            </a:pPr>
            <a:r>
              <a:rPr lang="en-GB" sz="2400" b="1" dirty="0">
                <a:solidFill>
                  <a:srgbClr val="327481"/>
                </a:solidFill>
                <a:latin typeface="Arial" panose="020B0604020202020204" pitchFamily="34" charset="0"/>
                <a:cs typeface="Arial" panose="020B0604020202020204" pitchFamily="34" charset="0"/>
              </a:rPr>
              <a:t>waterproof</a:t>
            </a:r>
          </a:p>
          <a:p>
            <a:pPr lvl="0">
              <a:defRPr/>
            </a:pPr>
            <a:r>
              <a:rPr lang="en-GB" sz="2400" b="1" dirty="0">
                <a:solidFill>
                  <a:srgbClr val="327481"/>
                </a:solidFill>
                <a:latin typeface="Arial" panose="020B0604020202020204" pitchFamily="34" charset="0"/>
                <a:cs typeface="Arial" panose="020B0604020202020204" pitchFamily="34" charset="0"/>
              </a:rPr>
              <a:t>transparent</a:t>
            </a:r>
          </a:p>
          <a:p>
            <a:pPr lvl="0">
              <a:defRPr/>
            </a:pPr>
            <a:r>
              <a:rPr lang="en-GB" sz="2400" b="1" dirty="0">
                <a:solidFill>
                  <a:srgbClr val="327481"/>
                </a:solidFill>
                <a:latin typeface="Arial" panose="020B0604020202020204" pitchFamily="34" charset="0"/>
                <a:cs typeface="Arial" panose="020B0604020202020204" pitchFamily="34" charset="0"/>
              </a:rPr>
              <a:t>thin</a:t>
            </a:r>
          </a:p>
          <a:p>
            <a:pPr lvl="0">
              <a:defRPr/>
            </a:pPr>
            <a:endParaRPr lang="en-GB" sz="2400" b="1" dirty="0">
              <a:solidFill>
                <a:srgbClr val="327481"/>
              </a:solidFill>
              <a:latin typeface="Arial" panose="020B0604020202020204" pitchFamily="34" charset="0"/>
              <a:cs typeface="Arial" panose="020B0604020202020204" pitchFamily="34" charset="0"/>
            </a:endParaRPr>
          </a:p>
          <a:p>
            <a:pPr lvl="0">
              <a:defRPr/>
            </a:pPr>
            <a:endParaRPr lang="en-GB" sz="2400" b="1" dirty="0">
              <a:solidFill>
                <a:srgbClr val="327481"/>
              </a:solidFill>
              <a:latin typeface="Arial" panose="020B0604020202020204" pitchFamily="34" charset="0"/>
              <a:cs typeface="Arial" panose="020B0604020202020204" pitchFamily="34" charset="0"/>
            </a:endParaRPr>
          </a:p>
          <a:p>
            <a:pPr lvl="0">
              <a:defRPr/>
            </a:pPr>
            <a:endParaRPr lang="en-GB" sz="2400" b="1" dirty="0">
              <a:solidFill>
                <a:srgbClr val="327481"/>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327481"/>
              </a:solidFill>
              <a:effectLst/>
              <a:uLnTx/>
              <a:uFillTx/>
              <a:latin typeface="Arial" panose="020B0604020202020204" pitchFamily="34" charset="0"/>
              <a:ea typeface="+mn-ea"/>
              <a:cs typeface="Arial" panose="020B0604020202020204" pitchFamily="34" charset="0"/>
            </a:endParaRPr>
          </a:p>
        </p:txBody>
      </p:sp>
      <p:sp>
        <p:nvSpPr>
          <p:cNvPr id="14" name="TextBox 13">
            <a:extLst>
              <a:ext uri="{FF2B5EF4-FFF2-40B4-BE49-F238E27FC236}">
                <a16:creationId xmlns:a16="http://schemas.microsoft.com/office/drawing/2014/main" id="{E63DE082-AE64-4494-ACE8-4DD0815EF7E4}"/>
              </a:ext>
            </a:extLst>
          </p:cNvPr>
          <p:cNvSpPr txBox="1"/>
          <p:nvPr/>
        </p:nvSpPr>
        <p:spPr>
          <a:xfrm>
            <a:off x="6678144" y="3242753"/>
            <a:ext cx="3723661" cy="523220"/>
          </a:xfrm>
          <a:prstGeom prst="rect">
            <a:avLst/>
          </a:prstGeom>
          <a:noFill/>
        </p:spPr>
        <p:txBody>
          <a:bodyPr wrap="square" rtlCol="0">
            <a:spAutoFit/>
          </a:bodyPr>
          <a:lstStyle/>
          <a:p>
            <a:r>
              <a:rPr lang="en-GB" sz="2800" b="1" dirty="0">
                <a:solidFill>
                  <a:srgbClr val="327481"/>
                </a:solidFill>
                <a:latin typeface="Arial" panose="020B0604020202020204" pitchFamily="34" charset="0"/>
                <a:cs typeface="Arial" panose="020B0604020202020204" pitchFamily="34" charset="0"/>
              </a:rPr>
              <a:t>Properties</a:t>
            </a:r>
          </a:p>
        </p:txBody>
      </p:sp>
      <p:sp>
        <p:nvSpPr>
          <p:cNvPr id="15" name="Rounded Rectangle 16">
            <a:extLst>
              <a:ext uri="{FF2B5EF4-FFF2-40B4-BE49-F238E27FC236}">
                <a16:creationId xmlns:a16="http://schemas.microsoft.com/office/drawing/2014/main" id="{E65F82C3-5FE2-478F-B0D5-7C2793F46124}"/>
              </a:ext>
            </a:extLst>
          </p:cNvPr>
          <p:cNvSpPr/>
          <p:nvPr/>
        </p:nvSpPr>
        <p:spPr>
          <a:xfrm>
            <a:off x="469397" y="3101546"/>
            <a:ext cx="5076204" cy="3150715"/>
          </a:xfrm>
          <a:prstGeom prst="roundRect">
            <a:avLst/>
          </a:prstGeom>
          <a:solidFill>
            <a:schemeClr val="bg1"/>
          </a:solidFill>
          <a:ln w="50800">
            <a:solidFill>
              <a:srgbClr val="32748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TextBox 15">
            <a:extLst>
              <a:ext uri="{FF2B5EF4-FFF2-40B4-BE49-F238E27FC236}">
                <a16:creationId xmlns:a16="http://schemas.microsoft.com/office/drawing/2014/main" id="{83E7A016-E3DE-4701-875F-706F95F60FB8}"/>
              </a:ext>
            </a:extLst>
          </p:cNvPr>
          <p:cNvSpPr txBox="1"/>
          <p:nvPr/>
        </p:nvSpPr>
        <p:spPr>
          <a:xfrm>
            <a:off x="699654" y="3931558"/>
            <a:ext cx="7239000" cy="2677656"/>
          </a:xfrm>
          <a:prstGeom prst="rect">
            <a:avLst/>
          </a:prstGeom>
          <a:noFill/>
        </p:spPr>
        <p:txBody>
          <a:bodyPr wrap="square" numCol="3" rtlCol="0">
            <a:spAutoFit/>
          </a:bodyPr>
          <a:lstStyle/>
          <a:p>
            <a:pPr lvl="0">
              <a:defRPr/>
            </a:pPr>
            <a:r>
              <a:rPr lang="en-GB" sz="2400" b="1" dirty="0">
                <a:solidFill>
                  <a:srgbClr val="327481"/>
                </a:solidFill>
                <a:latin typeface="Arial" panose="020B0604020202020204" pitchFamily="34" charset="0"/>
                <a:cs typeface="Arial" panose="020B0604020202020204" pitchFamily="34" charset="0"/>
              </a:rPr>
              <a:t>tissue paper</a:t>
            </a:r>
          </a:p>
          <a:p>
            <a:pPr lvl="0">
              <a:defRPr/>
            </a:pPr>
            <a:r>
              <a:rPr lang="en-GB" sz="2400" b="1" dirty="0">
                <a:solidFill>
                  <a:srgbClr val="327481"/>
                </a:solidFill>
                <a:latin typeface="Arial" panose="020B0604020202020204" pitchFamily="34" charset="0"/>
                <a:cs typeface="Arial" panose="020B0604020202020204" pitchFamily="34" charset="0"/>
              </a:rPr>
              <a:t>cotton wool</a:t>
            </a:r>
          </a:p>
          <a:p>
            <a:pPr lvl="0">
              <a:defRPr/>
            </a:pPr>
            <a:r>
              <a:rPr lang="en-GB" sz="2400" b="1" dirty="0">
                <a:solidFill>
                  <a:srgbClr val="327481"/>
                </a:solidFill>
                <a:latin typeface="Arial" panose="020B0604020202020204" pitchFamily="34" charset="0"/>
                <a:cs typeface="Arial" panose="020B0604020202020204" pitchFamily="34" charset="0"/>
              </a:rPr>
              <a:t>bubble wrap</a:t>
            </a:r>
          </a:p>
          <a:p>
            <a:pPr lvl="0">
              <a:defRPr/>
            </a:pPr>
            <a:endParaRPr lang="en-GB" sz="2400" b="1" dirty="0">
              <a:solidFill>
                <a:srgbClr val="327481"/>
              </a:solidFill>
              <a:latin typeface="Arial" panose="020B0604020202020204" pitchFamily="34" charset="0"/>
              <a:cs typeface="Arial" panose="020B0604020202020204" pitchFamily="34" charset="0"/>
            </a:endParaRPr>
          </a:p>
          <a:p>
            <a:pPr lvl="0">
              <a:defRPr/>
            </a:pPr>
            <a:endParaRPr lang="en-GB" sz="2400" b="1" dirty="0">
              <a:solidFill>
                <a:srgbClr val="327481"/>
              </a:solidFill>
              <a:latin typeface="Arial" panose="020B0604020202020204" pitchFamily="34" charset="0"/>
              <a:cs typeface="Arial" panose="020B0604020202020204" pitchFamily="34" charset="0"/>
            </a:endParaRPr>
          </a:p>
          <a:p>
            <a:pPr lvl="0">
              <a:defRPr/>
            </a:pPr>
            <a:endParaRPr lang="en-GB" sz="2400" b="1" dirty="0">
              <a:solidFill>
                <a:srgbClr val="327481"/>
              </a:solidFill>
              <a:latin typeface="Arial" panose="020B0604020202020204" pitchFamily="34" charset="0"/>
              <a:cs typeface="Arial" panose="020B0604020202020204" pitchFamily="34" charset="0"/>
            </a:endParaRPr>
          </a:p>
          <a:p>
            <a:pPr lvl="0">
              <a:defRPr/>
            </a:pPr>
            <a:endParaRPr lang="en-GB" sz="2400" b="1" dirty="0">
              <a:solidFill>
                <a:srgbClr val="327481"/>
              </a:solidFill>
              <a:latin typeface="Arial" panose="020B0604020202020204" pitchFamily="34" charset="0"/>
              <a:cs typeface="Arial" panose="020B0604020202020204" pitchFamily="34" charset="0"/>
            </a:endParaRPr>
          </a:p>
          <a:p>
            <a:pPr lvl="0">
              <a:defRPr/>
            </a:pPr>
            <a:r>
              <a:rPr lang="en-GB" sz="2400" b="1" dirty="0">
                <a:solidFill>
                  <a:srgbClr val="327481"/>
                </a:solidFill>
                <a:latin typeface="Arial" panose="020B0604020202020204" pitchFamily="34" charset="0"/>
                <a:cs typeface="Arial" panose="020B0604020202020204" pitchFamily="34" charset="0"/>
              </a:rPr>
              <a:t>wooden lolly stick</a:t>
            </a:r>
          </a:p>
          <a:p>
            <a:pPr lvl="0">
              <a:defRPr/>
            </a:pPr>
            <a:r>
              <a:rPr lang="en-GB" sz="2400" b="1" dirty="0">
                <a:solidFill>
                  <a:srgbClr val="327481"/>
                </a:solidFill>
                <a:latin typeface="Arial" panose="020B0604020202020204" pitchFamily="34" charset="0"/>
                <a:cs typeface="Arial" panose="020B0604020202020204" pitchFamily="34" charset="0"/>
              </a:rPr>
              <a:t>paper</a:t>
            </a:r>
          </a:p>
          <a:p>
            <a:pPr lvl="0">
              <a:defRPr/>
            </a:pPr>
            <a:r>
              <a:rPr lang="en-GB" sz="2400" b="1" dirty="0">
                <a:solidFill>
                  <a:srgbClr val="327481"/>
                </a:solidFill>
                <a:latin typeface="Arial" panose="020B0604020202020204" pitchFamily="34" charset="0"/>
                <a:cs typeface="Arial" panose="020B0604020202020204" pitchFamily="34" charset="0"/>
              </a:rPr>
              <a:t>silver </a:t>
            </a:r>
          </a:p>
          <a:p>
            <a:pPr lvl="0">
              <a:defRPr/>
            </a:pPr>
            <a:endParaRPr lang="en-GB" sz="2400" b="1" dirty="0">
              <a:solidFill>
                <a:srgbClr val="327481"/>
              </a:solidFill>
              <a:latin typeface="Arial" panose="020B0604020202020204" pitchFamily="34" charset="0"/>
              <a:cs typeface="Arial" panose="020B0604020202020204" pitchFamily="34" charset="0"/>
            </a:endParaRPr>
          </a:p>
          <a:p>
            <a:pPr lvl="0">
              <a:defRPr/>
            </a:pPr>
            <a:endParaRPr lang="en-GB" sz="2400" b="1" dirty="0">
              <a:solidFill>
                <a:srgbClr val="327481"/>
              </a:solidFill>
              <a:latin typeface="Arial" panose="020B0604020202020204" pitchFamily="34" charset="0"/>
              <a:cs typeface="Arial" panose="020B0604020202020204" pitchFamily="34" charset="0"/>
            </a:endParaRPr>
          </a:p>
          <a:p>
            <a:pPr lvl="0">
              <a:defRPr/>
            </a:pPr>
            <a:endParaRPr lang="en-GB" sz="2400" b="1" dirty="0">
              <a:solidFill>
                <a:srgbClr val="327481"/>
              </a:solidFill>
              <a:latin typeface="Arial" panose="020B0604020202020204" pitchFamily="34" charset="0"/>
              <a:cs typeface="Arial" panose="020B0604020202020204" pitchFamily="34" charset="0"/>
            </a:endParaRPr>
          </a:p>
          <a:p>
            <a:pPr lvl="0">
              <a:defRPr/>
            </a:pPr>
            <a:endParaRPr lang="en-GB" sz="2400" b="1" dirty="0">
              <a:solidFill>
                <a:srgbClr val="327481"/>
              </a:solidFill>
              <a:latin typeface="Arial" panose="020B0604020202020204" pitchFamily="34" charset="0"/>
              <a:cs typeface="Arial" panose="020B0604020202020204" pitchFamily="34" charset="0"/>
            </a:endParaRPr>
          </a:p>
          <a:p>
            <a:pPr lvl="0">
              <a:defRPr/>
            </a:pPr>
            <a:endParaRPr lang="en-GB" sz="2400" b="1" dirty="0">
              <a:solidFill>
                <a:srgbClr val="327481"/>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327481"/>
              </a:solidFill>
              <a:effectLst/>
              <a:uLnTx/>
              <a:uFillTx/>
              <a:latin typeface="Arial" panose="020B0604020202020204" pitchFamily="34" charset="0"/>
              <a:ea typeface="+mn-ea"/>
              <a:cs typeface="Arial" panose="020B0604020202020204" pitchFamily="34" charset="0"/>
            </a:endParaRPr>
          </a:p>
        </p:txBody>
      </p:sp>
      <p:sp>
        <p:nvSpPr>
          <p:cNvPr id="17" name="TextBox 16">
            <a:extLst>
              <a:ext uri="{FF2B5EF4-FFF2-40B4-BE49-F238E27FC236}">
                <a16:creationId xmlns:a16="http://schemas.microsoft.com/office/drawing/2014/main" id="{B9645121-6A84-48DE-A7E3-44F0235D726A}"/>
              </a:ext>
            </a:extLst>
          </p:cNvPr>
          <p:cNvSpPr txBox="1"/>
          <p:nvPr/>
        </p:nvSpPr>
        <p:spPr>
          <a:xfrm>
            <a:off x="892379" y="3322351"/>
            <a:ext cx="3723661" cy="523220"/>
          </a:xfrm>
          <a:prstGeom prst="rect">
            <a:avLst/>
          </a:prstGeom>
          <a:noFill/>
        </p:spPr>
        <p:txBody>
          <a:bodyPr wrap="square" rtlCol="0">
            <a:spAutoFit/>
          </a:bodyPr>
          <a:lstStyle/>
          <a:p>
            <a:r>
              <a:rPr lang="en-GB" sz="2800" b="1" dirty="0">
                <a:solidFill>
                  <a:srgbClr val="327481"/>
                </a:solidFill>
                <a:latin typeface="Arial" panose="020B0604020202020204" pitchFamily="34" charset="0"/>
                <a:cs typeface="Arial" panose="020B0604020202020204" pitchFamily="34" charset="0"/>
              </a:rPr>
              <a:t>Materials</a:t>
            </a:r>
          </a:p>
        </p:txBody>
      </p:sp>
    </p:spTree>
    <p:extLst>
      <p:ext uri="{BB962C8B-B14F-4D97-AF65-F5344CB8AC3E}">
        <p14:creationId xmlns:p14="http://schemas.microsoft.com/office/powerpoint/2010/main" val="258450641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657638-3470-4C5A-BEDF-F1D0AEEC62A8}"/>
              </a:ext>
            </a:extLst>
          </p:cNvPr>
          <p:cNvSpPr>
            <a:spLocks noGrp="1"/>
          </p:cNvSpPr>
          <p:nvPr>
            <p:ph type="title"/>
          </p:nvPr>
        </p:nvSpPr>
        <p:spPr/>
        <p:txBody>
          <a:bodyPr/>
          <a:lstStyle/>
          <a:p>
            <a:r>
              <a:rPr lang="en-GB" dirty="0"/>
              <a:t>Method </a:t>
            </a:r>
          </a:p>
        </p:txBody>
      </p:sp>
      <p:sp>
        <p:nvSpPr>
          <p:cNvPr id="4" name="Rounded Rectangle 5">
            <a:extLst>
              <a:ext uri="{FF2B5EF4-FFF2-40B4-BE49-F238E27FC236}">
                <a16:creationId xmlns:a16="http://schemas.microsoft.com/office/drawing/2014/main" id="{B8DC9925-FB01-4B8F-B8E4-EEFA665F7D85}"/>
              </a:ext>
            </a:extLst>
          </p:cNvPr>
          <p:cNvSpPr/>
          <p:nvPr/>
        </p:nvSpPr>
        <p:spPr>
          <a:xfrm>
            <a:off x="1392848" y="1527550"/>
            <a:ext cx="3279632" cy="2164173"/>
          </a:xfrm>
          <a:prstGeom prst="roundRect">
            <a:avLst/>
          </a:prstGeom>
          <a:blipFill dpi="0" rotWithShape="1">
            <a:blip r:embed="rId3">
              <a:extLst>
                <a:ext uri="{28A0092B-C50C-407E-A947-70E740481C1C}">
                  <a14:useLocalDpi xmlns:a14="http://schemas.microsoft.com/office/drawing/2010/main" val="0"/>
                </a:ext>
              </a:extLst>
            </a:blip>
            <a:srcRect/>
            <a:stretch>
              <a:fillRect/>
            </a:stretch>
          </a:blipFill>
          <a:ln w="50800">
            <a:solidFill>
              <a:srgbClr val="32748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ounded Rectangle 6">
            <a:extLst>
              <a:ext uri="{FF2B5EF4-FFF2-40B4-BE49-F238E27FC236}">
                <a16:creationId xmlns:a16="http://schemas.microsoft.com/office/drawing/2014/main" id="{CCE24A97-6883-4527-AF83-9F85FA425BB1}"/>
              </a:ext>
            </a:extLst>
          </p:cNvPr>
          <p:cNvSpPr/>
          <p:nvPr/>
        </p:nvSpPr>
        <p:spPr>
          <a:xfrm>
            <a:off x="7206649" y="1585054"/>
            <a:ext cx="3279632" cy="2164173"/>
          </a:xfrm>
          <a:prstGeom prst="roundRect">
            <a:avLst/>
          </a:prstGeom>
          <a:blipFill dpi="0" rotWithShape="1">
            <a:blip r:embed="rId4">
              <a:extLst>
                <a:ext uri="{28A0092B-C50C-407E-A947-70E740481C1C}">
                  <a14:useLocalDpi xmlns:a14="http://schemas.microsoft.com/office/drawing/2010/main" val="0"/>
                </a:ext>
              </a:extLst>
            </a:blip>
            <a:srcRect/>
            <a:stretch>
              <a:fillRect/>
            </a:stretch>
          </a:blipFill>
          <a:ln w="50800">
            <a:solidFill>
              <a:srgbClr val="32748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ounded Rectangle 8">
            <a:extLst>
              <a:ext uri="{FF2B5EF4-FFF2-40B4-BE49-F238E27FC236}">
                <a16:creationId xmlns:a16="http://schemas.microsoft.com/office/drawing/2014/main" id="{36233E26-0919-498A-BE51-86BC6D338052}"/>
              </a:ext>
            </a:extLst>
          </p:cNvPr>
          <p:cNvSpPr/>
          <p:nvPr/>
        </p:nvSpPr>
        <p:spPr>
          <a:xfrm>
            <a:off x="1389993" y="4114780"/>
            <a:ext cx="3279600" cy="2164173"/>
          </a:xfrm>
          <a:prstGeom prst="roundRect">
            <a:avLst/>
          </a:prstGeom>
          <a:blipFill dpi="0" rotWithShape="1">
            <a:blip r:embed="rId5">
              <a:extLst>
                <a:ext uri="{28A0092B-C50C-407E-A947-70E740481C1C}">
                  <a14:useLocalDpi xmlns:a14="http://schemas.microsoft.com/office/drawing/2010/main" val="0"/>
                </a:ext>
              </a:extLst>
            </a:blip>
            <a:srcRect/>
            <a:stretch>
              <a:fillRect/>
            </a:stretch>
          </a:blipFill>
          <a:ln w="50800">
            <a:solidFill>
              <a:srgbClr val="32748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ounded Rectangle 8">
            <a:extLst>
              <a:ext uri="{FF2B5EF4-FFF2-40B4-BE49-F238E27FC236}">
                <a16:creationId xmlns:a16="http://schemas.microsoft.com/office/drawing/2014/main" id="{C571BA45-24C4-486C-89B4-BAEDC75E9203}"/>
              </a:ext>
            </a:extLst>
          </p:cNvPr>
          <p:cNvSpPr/>
          <p:nvPr/>
        </p:nvSpPr>
        <p:spPr>
          <a:xfrm>
            <a:off x="7206681" y="4174388"/>
            <a:ext cx="3279600" cy="2163600"/>
          </a:xfrm>
          <a:prstGeom prst="roundRect">
            <a:avLst/>
          </a:prstGeom>
          <a:blipFill dpi="0" rotWithShape="1">
            <a:blip r:embed="rId6">
              <a:extLst>
                <a:ext uri="{28A0092B-C50C-407E-A947-70E740481C1C}">
                  <a14:useLocalDpi xmlns:a14="http://schemas.microsoft.com/office/drawing/2010/main" val="0"/>
                </a:ext>
              </a:extLst>
            </a:blip>
            <a:srcRect/>
            <a:stretch>
              <a:fillRect/>
            </a:stretch>
          </a:blipFill>
          <a:ln w="50800">
            <a:solidFill>
              <a:srgbClr val="32748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416C5B32-B8D5-4C77-BAC7-51502298F166}"/>
              </a:ext>
            </a:extLst>
          </p:cNvPr>
          <p:cNvSpPr txBox="1"/>
          <p:nvPr/>
        </p:nvSpPr>
        <p:spPr>
          <a:xfrm>
            <a:off x="838200" y="3102896"/>
            <a:ext cx="551793" cy="646331"/>
          </a:xfrm>
          <a:prstGeom prst="rect">
            <a:avLst/>
          </a:prstGeom>
          <a:noFill/>
        </p:spPr>
        <p:txBody>
          <a:bodyPr wrap="square" rtlCol="0">
            <a:spAutoFit/>
          </a:bodyPr>
          <a:lstStyle/>
          <a:p>
            <a:r>
              <a:rPr lang="en-GB" sz="3600" b="1" dirty="0">
                <a:solidFill>
                  <a:srgbClr val="327481"/>
                </a:solidFill>
                <a:latin typeface="Arial" panose="020B0604020202020204" pitchFamily="34" charset="0"/>
                <a:ea typeface="+mj-ea"/>
                <a:cs typeface="Arial" panose="020B0604020202020204" pitchFamily="34" charset="0"/>
              </a:rPr>
              <a:t>1</a:t>
            </a:r>
          </a:p>
        </p:txBody>
      </p:sp>
      <p:sp>
        <p:nvSpPr>
          <p:cNvPr id="13" name="TextBox 12">
            <a:extLst>
              <a:ext uri="{FF2B5EF4-FFF2-40B4-BE49-F238E27FC236}">
                <a16:creationId xmlns:a16="http://schemas.microsoft.com/office/drawing/2014/main" id="{4FF49011-4976-48F3-B6B8-85D35392FB44}"/>
              </a:ext>
            </a:extLst>
          </p:cNvPr>
          <p:cNvSpPr txBox="1"/>
          <p:nvPr/>
        </p:nvSpPr>
        <p:spPr>
          <a:xfrm>
            <a:off x="6654856" y="3154266"/>
            <a:ext cx="551793" cy="646331"/>
          </a:xfrm>
          <a:prstGeom prst="rect">
            <a:avLst/>
          </a:prstGeom>
          <a:noFill/>
        </p:spPr>
        <p:txBody>
          <a:bodyPr wrap="square" rtlCol="0">
            <a:spAutoFit/>
          </a:bodyPr>
          <a:lstStyle/>
          <a:p>
            <a:r>
              <a:rPr lang="en-GB" sz="3600" b="1" dirty="0">
                <a:solidFill>
                  <a:srgbClr val="327481"/>
                </a:solidFill>
                <a:latin typeface="Arial" panose="020B0604020202020204" pitchFamily="34" charset="0"/>
                <a:ea typeface="+mj-ea"/>
                <a:cs typeface="Arial" panose="020B0604020202020204" pitchFamily="34" charset="0"/>
              </a:rPr>
              <a:t>2</a:t>
            </a:r>
          </a:p>
        </p:txBody>
      </p:sp>
      <p:sp>
        <p:nvSpPr>
          <p:cNvPr id="14" name="TextBox 13">
            <a:extLst>
              <a:ext uri="{FF2B5EF4-FFF2-40B4-BE49-F238E27FC236}">
                <a16:creationId xmlns:a16="http://schemas.microsoft.com/office/drawing/2014/main" id="{0D7292EE-8EF1-4C84-825A-67605B8D366A}"/>
              </a:ext>
            </a:extLst>
          </p:cNvPr>
          <p:cNvSpPr txBox="1"/>
          <p:nvPr/>
        </p:nvSpPr>
        <p:spPr>
          <a:xfrm>
            <a:off x="835328" y="5632049"/>
            <a:ext cx="551793" cy="646331"/>
          </a:xfrm>
          <a:prstGeom prst="rect">
            <a:avLst/>
          </a:prstGeom>
          <a:noFill/>
        </p:spPr>
        <p:txBody>
          <a:bodyPr wrap="square" rtlCol="0">
            <a:spAutoFit/>
          </a:bodyPr>
          <a:lstStyle/>
          <a:p>
            <a:r>
              <a:rPr lang="en-GB" sz="3600" b="1" dirty="0">
                <a:solidFill>
                  <a:srgbClr val="327481"/>
                </a:solidFill>
                <a:latin typeface="Arial" panose="020B0604020202020204" pitchFamily="34" charset="0"/>
                <a:ea typeface="+mj-ea"/>
                <a:cs typeface="Arial" panose="020B0604020202020204" pitchFamily="34" charset="0"/>
              </a:rPr>
              <a:t>3</a:t>
            </a:r>
          </a:p>
        </p:txBody>
      </p:sp>
      <p:sp>
        <p:nvSpPr>
          <p:cNvPr id="15" name="TextBox 14">
            <a:extLst>
              <a:ext uri="{FF2B5EF4-FFF2-40B4-BE49-F238E27FC236}">
                <a16:creationId xmlns:a16="http://schemas.microsoft.com/office/drawing/2014/main" id="{F7CC1ED3-E6BE-4DDE-A4D2-383785BA8A15}"/>
              </a:ext>
            </a:extLst>
          </p:cNvPr>
          <p:cNvSpPr txBox="1"/>
          <p:nvPr/>
        </p:nvSpPr>
        <p:spPr>
          <a:xfrm>
            <a:off x="6648086" y="5717385"/>
            <a:ext cx="551793" cy="646331"/>
          </a:xfrm>
          <a:prstGeom prst="rect">
            <a:avLst/>
          </a:prstGeom>
          <a:noFill/>
        </p:spPr>
        <p:txBody>
          <a:bodyPr wrap="square" rtlCol="0">
            <a:spAutoFit/>
          </a:bodyPr>
          <a:lstStyle/>
          <a:p>
            <a:r>
              <a:rPr lang="en-GB" sz="3600" b="1" dirty="0">
                <a:solidFill>
                  <a:srgbClr val="327481"/>
                </a:solidFill>
                <a:latin typeface="Arial" panose="020B0604020202020204" pitchFamily="34" charset="0"/>
                <a:ea typeface="+mj-ea"/>
                <a:cs typeface="Arial" panose="020B0604020202020204" pitchFamily="34" charset="0"/>
              </a:rPr>
              <a:t>4</a:t>
            </a:r>
          </a:p>
        </p:txBody>
      </p:sp>
      <p:sp>
        <p:nvSpPr>
          <p:cNvPr id="20" name="Rectangle 19">
            <a:extLst>
              <a:ext uri="{FF2B5EF4-FFF2-40B4-BE49-F238E27FC236}">
                <a16:creationId xmlns:a16="http://schemas.microsoft.com/office/drawing/2014/main" id="{BAA43D21-8F56-402E-BE28-D5965ADD116F}"/>
              </a:ext>
            </a:extLst>
          </p:cNvPr>
          <p:cNvSpPr/>
          <p:nvPr/>
        </p:nvSpPr>
        <p:spPr>
          <a:xfrm>
            <a:off x="835329" y="3102896"/>
            <a:ext cx="438836" cy="588827"/>
          </a:xfrm>
          <a:prstGeom prst="rect">
            <a:avLst/>
          </a:prstGeom>
          <a:noFill/>
          <a:ln w="38100">
            <a:solidFill>
              <a:srgbClr val="32748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91FB6697-34A1-4913-99FE-62286A5F25A6}"/>
              </a:ext>
            </a:extLst>
          </p:cNvPr>
          <p:cNvSpPr/>
          <p:nvPr/>
        </p:nvSpPr>
        <p:spPr>
          <a:xfrm>
            <a:off x="6654856" y="3183017"/>
            <a:ext cx="438836" cy="588827"/>
          </a:xfrm>
          <a:prstGeom prst="rect">
            <a:avLst/>
          </a:prstGeom>
          <a:noFill/>
          <a:ln w="38100">
            <a:solidFill>
              <a:srgbClr val="32748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a:extLst>
              <a:ext uri="{FF2B5EF4-FFF2-40B4-BE49-F238E27FC236}">
                <a16:creationId xmlns:a16="http://schemas.microsoft.com/office/drawing/2014/main" id="{4DA4A1F8-60BF-48A5-8A79-CAE2118C1E19}"/>
              </a:ext>
            </a:extLst>
          </p:cNvPr>
          <p:cNvSpPr/>
          <p:nvPr/>
        </p:nvSpPr>
        <p:spPr>
          <a:xfrm>
            <a:off x="6665053" y="5717385"/>
            <a:ext cx="438836" cy="588827"/>
          </a:xfrm>
          <a:prstGeom prst="rect">
            <a:avLst/>
          </a:prstGeom>
          <a:noFill/>
          <a:ln w="38100">
            <a:solidFill>
              <a:srgbClr val="32748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a:extLst>
              <a:ext uri="{FF2B5EF4-FFF2-40B4-BE49-F238E27FC236}">
                <a16:creationId xmlns:a16="http://schemas.microsoft.com/office/drawing/2014/main" id="{3793E866-5A50-4F23-BF4E-0DE4580065F8}"/>
              </a:ext>
            </a:extLst>
          </p:cNvPr>
          <p:cNvSpPr/>
          <p:nvPr/>
        </p:nvSpPr>
        <p:spPr>
          <a:xfrm>
            <a:off x="832456" y="5660800"/>
            <a:ext cx="438836" cy="588827"/>
          </a:xfrm>
          <a:prstGeom prst="rect">
            <a:avLst/>
          </a:prstGeom>
          <a:noFill/>
          <a:ln w="38100">
            <a:solidFill>
              <a:srgbClr val="32748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34870624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8246C8-0730-464A-BF44-81332C421306}"/>
              </a:ext>
            </a:extLst>
          </p:cNvPr>
          <p:cNvSpPr>
            <a:spLocks noGrp="1"/>
          </p:cNvSpPr>
          <p:nvPr>
            <p:ph type="title"/>
          </p:nvPr>
        </p:nvSpPr>
        <p:spPr/>
        <p:txBody>
          <a:bodyPr/>
          <a:lstStyle/>
          <a:p>
            <a:r>
              <a:rPr lang="en-GB" dirty="0"/>
              <a:t>Fair test </a:t>
            </a:r>
            <a:endParaRPr lang="en-US" dirty="0"/>
          </a:p>
        </p:txBody>
      </p:sp>
      <p:grpSp>
        <p:nvGrpSpPr>
          <p:cNvPr id="5" name="Group 4">
            <a:extLst>
              <a:ext uri="{FF2B5EF4-FFF2-40B4-BE49-F238E27FC236}">
                <a16:creationId xmlns:a16="http://schemas.microsoft.com/office/drawing/2014/main" id="{3876E92A-9F95-AB4F-B615-2F9BC214CEE8}"/>
              </a:ext>
            </a:extLst>
          </p:cNvPr>
          <p:cNvGrpSpPr/>
          <p:nvPr/>
        </p:nvGrpSpPr>
        <p:grpSpPr>
          <a:xfrm>
            <a:off x="575733" y="1879599"/>
            <a:ext cx="10778067" cy="2810934"/>
            <a:chOff x="838200" y="2396013"/>
            <a:chExt cx="10459065" cy="1834793"/>
          </a:xfrm>
        </p:grpSpPr>
        <p:sp>
          <p:nvSpPr>
            <p:cNvPr id="6" name="Rounded Rectangle 5">
              <a:extLst>
                <a:ext uri="{FF2B5EF4-FFF2-40B4-BE49-F238E27FC236}">
                  <a16:creationId xmlns:a16="http://schemas.microsoft.com/office/drawing/2014/main" id="{753BF6B7-6C6B-3546-B24D-2F28D37BAF34}"/>
                </a:ext>
              </a:extLst>
            </p:cNvPr>
            <p:cNvSpPr/>
            <p:nvPr/>
          </p:nvSpPr>
          <p:spPr>
            <a:xfrm>
              <a:off x="838200" y="2396013"/>
              <a:ext cx="2426977" cy="1834793"/>
            </a:xfrm>
            <a:prstGeom prst="roundRect">
              <a:avLst/>
            </a:prstGeom>
            <a:blipFill dpi="0" rotWithShape="1">
              <a:blip r:embed="rId3" cstate="hqprint">
                <a:extLst>
                  <a:ext uri="{28A0092B-C50C-407E-A947-70E740481C1C}">
                    <a14:useLocalDpi xmlns:a14="http://schemas.microsoft.com/office/drawing/2010/main" val="0"/>
                  </a:ext>
                </a:extLst>
              </a:blip>
              <a:srcRect/>
              <a:stretch>
                <a:fillRect/>
              </a:stretch>
            </a:blipFill>
            <a:ln w="50800">
              <a:solidFill>
                <a:srgbClr val="32748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ounded Rectangle 6">
              <a:extLst>
                <a:ext uri="{FF2B5EF4-FFF2-40B4-BE49-F238E27FC236}">
                  <a16:creationId xmlns:a16="http://schemas.microsoft.com/office/drawing/2014/main" id="{EBBBCA56-0D35-404F-BF98-97035C2B4361}"/>
                </a:ext>
              </a:extLst>
            </p:cNvPr>
            <p:cNvSpPr/>
            <p:nvPr/>
          </p:nvSpPr>
          <p:spPr>
            <a:xfrm>
              <a:off x="3515562" y="2396013"/>
              <a:ext cx="2426977" cy="1834793"/>
            </a:xfrm>
            <a:prstGeom prst="roundRect">
              <a:avLst/>
            </a:prstGeom>
            <a:blipFill dpi="0" rotWithShape="1">
              <a:blip r:embed="rId4" cstate="hqprint">
                <a:extLst>
                  <a:ext uri="{28A0092B-C50C-407E-A947-70E740481C1C}">
                    <a14:useLocalDpi xmlns:a14="http://schemas.microsoft.com/office/drawing/2010/main" val="0"/>
                  </a:ext>
                </a:extLst>
              </a:blip>
              <a:srcRect/>
              <a:stretch>
                <a:fillRect/>
              </a:stretch>
            </a:blipFill>
            <a:ln w="50800">
              <a:solidFill>
                <a:srgbClr val="32748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ounded Rectangle 7">
              <a:extLst>
                <a:ext uri="{FF2B5EF4-FFF2-40B4-BE49-F238E27FC236}">
                  <a16:creationId xmlns:a16="http://schemas.microsoft.com/office/drawing/2014/main" id="{37C31B13-DB12-5447-B5EE-86D356844745}"/>
                </a:ext>
              </a:extLst>
            </p:cNvPr>
            <p:cNvSpPr/>
            <p:nvPr/>
          </p:nvSpPr>
          <p:spPr>
            <a:xfrm>
              <a:off x="6192925" y="2396013"/>
              <a:ext cx="2426977" cy="1834793"/>
            </a:xfrm>
            <a:prstGeom prst="roundRect">
              <a:avLst/>
            </a:prstGeom>
            <a:blipFill dpi="0" rotWithShape="1">
              <a:blip r:embed="rId5">
                <a:extLst>
                  <a:ext uri="{28A0092B-C50C-407E-A947-70E740481C1C}">
                    <a14:useLocalDpi xmlns:a14="http://schemas.microsoft.com/office/drawing/2010/main" val="0"/>
                  </a:ext>
                </a:extLst>
              </a:blip>
              <a:srcRect/>
              <a:stretch>
                <a:fillRect/>
              </a:stretch>
            </a:blipFill>
            <a:ln w="50800">
              <a:solidFill>
                <a:srgbClr val="32748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ounded Rectangle 10">
              <a:extLst>
                <a:ext uri="{FF2B5EF4-FFF2-40B4-BE49-F238E27FC236}">
                  <a16:creationId xmlns:a16="http://schemas.microsoft.com/office/drawing/2014/main" id="{E662066B-EB4C-9143-A24B-5CD628619A70}"/>
                </a:ext>
              </a:extLst>
            </p:cNvPr>
            <p:cNvSpPr/>
            <p:nvPr/>
          </p:nvSpPr>
          <p:spPr>
            <a:xfrm>
              <a:off x="8870288" y="2396013"/>
              <a:ext cx="2426977" cy="1834793"/>
            </a:xfrm>
            <a:prstGeom prst="roundRect">
              <a:avLst/>
            </a:prstGeom>
            <a:blipFill dpi="0" rotWithShape="1">
              <a:blip r:embed="rId6" cstate="hqprint">
                <a:extLst>
                  <a:ext uri="{28A0092B-C50C-407E-A947-70E740481C1C}">
                    <a14:useLocalDpi xmlns:a14="http://schemas.microsoft.com/office/drawing/2010/main" val="0"/>
                  </a:ext>
                </a:extLst>
              </a:blip>
              <a:srcRect/>
              <a:stretch>
                <a:fillRect/>
              </a:stretch>
            </a:blipFill>
            <a:ln w="50800">
              <a:solidFill>
                <a:srgbClr val="32748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 name="Group 11">
            <a:extLst>
              <a:ext uri="{FF2B5EF4-FFF2-40B4-BE49-F238E27FC236}">
                <a16:creationId xmlns:a16="http://schemas.microsoft.com/office/drawing/2014/main" id="{A775A140-EFA4-9042-B019-ED73B4EDA17F}"/>
              </a:ext>
            </a:extLst>
          </p:cNvPr>
          <p:cNvGrpSpPr/>
          <p:nvPr/>
        </p:nvGrpSpPr>
        <p:grpSpPr>
          <a:xfrm>
            <a:off x="575733" y="4879443"/>
            <a:ext cx="10778067" cy="1107363"/>
            <a:chOff x="838200" y="2396013"/>
            <a:chExt cx="10459065" cy="1834793"/>
          </a:xfrm>
        </p:grpSpPr>
        <p:sp>
          <p:nvSpPr>
            <p:cNvPr id="13" name="Rounded Rectangle 12">
              <a:extLst>
                <a:ext uri="{FF2B5EF4-FFF2-40B4-BE49-F238E27FC236}">
                  <a16:creationId xmlns:a16="http://schemas.microsoft.com/office/drawing/2014/main" id="{EAF564F9-3C4F-1345-AE48-34B07D38223E}"/>
                </a:ext>
              </a:extLst>
            </p:cNvPr>
            <p:cNvSpPr/>
            <p:nvPr/>
          </p:nvSpPr>
          <p:spPr>
            <a:xfrm>
              <a:off x="838200" y="2396013"/>
              <a:ext cx="2426977" cy="1834793"/>
            </a:xfrm>
            <a:prstGeom prst="roundRect">
              <a:avLst/>
            </a:prstGeom>
            <a:solidFill>
              <a:schemeClr val="bg1"/>
            </a:solidFill>
            <a:ln w="50800">
              <a:solidFill>
                <a:srgbClr val="32748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ounded Rectangle 13">
              <a:extLst>
                <a:ext uri="{FF2B5EF4-FFF2-40B4-BE49-F238E27FC236}">
                  <a16:creationId xmlns:a16="http://schemas.microsoft.com/office/drawing/2014/main" id="{B08C125F-CBA3-6141-8168-952232472AA8}"/>
                </a:ext>
              </a:extLst>
            </p:cNvPr>
            <p:cNvSpPr/>
            <p:nvPr/>
          </p:nvSpPr>
          <p:spPr>
            <a:xfrm>
              <a:off x="3515562" y="2396013"/>
              <a:ext cx="2426977" cy="1834793"/>
            </a:xfrm>
            <a:prstGeom prst="roundRect">
              <a:avLst/>
            </a:prstGeom>
            <a:solidFill>
              <a:schemeClr val="bg1"/>
            </a:solidFill>
            <a:ln w="50800">
              <a:solidFill>
                <a:srgbClr val="32748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ounded Rectangle 14">
              <a:extLst>
                <a:ext uri="{FF2B5EF4-FFF2-40B4-BE49-F238E27FC236}">
                  <a16:creationId xmlns:a16="http://schemas.microsoft.com/office/drawing/2014/main" id="{630E7476-E237-FC4B-8FC7-CD2157A2E872}"/>
                </a:ext>
              </a:extLst>
            </p:cNvPr>
            <p:cNvSpPr/>
            <p:nvPr/>
          </p:nvSpPr>
          <p:spPr>
            <a:xfrm>
              <a:off x="6192925" y="2396013"/>
              <a:ext cx="2426977" cy="1834793"/>
            </a:xfrm>
            <a:prstGeom prst="roundRect">
              <a:avLst/>
            </a:prstGeom>
            <a:solidFill>
              <a:schemeClr val="bg1"/>
            </a:solidFill>
            <a:ln w="50800">
              <a:solidFill>
                <a:srgbClr val="32748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15">
              <a:extLst>
                <a:ext uri="{FF2B5EF4-FFF2-40B4-BE49-F238E27FC236}">
                  <a16:creationId xmlns:a16="http://schemas.microsoft.com/office/drawing/2014/main" id="{DE993731-0E29-7846-8FB1-D282F0ECCC63}"/>
                </a:ext>
              </a:extLst>
            </p:cNvPr>
            <p:cNvSpPr/>
            <p:nvPr/>
          </p:nvSpPr>
          <p:spPr>
            <a:xfrm>
              <a:off x="8870288" y="2396013"/>
              <a:ext cx="2426977" cy="1834793"/>
            </a:xfrm>
            <a:prstGeom prst="roundRect">
              <a:avLst/>
            </a:prstGeom>
            <a:solidFill>
              <a:schemeClr val="bg1"/>
            </a:solidFill>
            <a:ln w="50800">
              <a:solidFill>
                <a:srgbClr val="32748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TextBox 2">
            <a:extLst>
              <a:ext uri="{FF2B5EF4-FFF2-40B4-BE49-F238E27FC236}">
                <a16:creationId xmlns:a16="http://schemas.microsoft.com/office/drawing/2014/main" id="{250DB66C-B6D2-49DD-858F-4549A2BC761F}"/>
              </a:ext>
            </a:extLst>
          </p:cNvPr>
          <p:cNvSpPr txBox="1"/>
          <p:nvPr/>
        </p:nvSpPr>
        <p:spPr>
          <a:xfrm>
            <a:off x="636209" y="4971144"/>
            <a:ext cx="2380047" cy="707886"/>
          </a:xfrm>
          <a:prstGeom prst="rect">
            <a:avLst/>
          </a:prstGeom>
          <a:noFill/>
        </p:spPr>
        <p:txBody>
          <a:bodyPr wrap="square" rtlCol="0">
            <a:spAutoFit/>
          </a:bodyPr>
          <a:lstStyle/>
          <a:p>
            <a:r>
              <a:rPr lang="en-GB" sz="2000" dirty="0">
                <a:latin typeface="Arial" panose="020B0604020202020204" pitchFamily="34" charset="0"/>
                <a:cs typeface="Arial" panose="020B0604020202020204" pitchFamily="34" charset="0"/>
              </a:rPr>
              <a:t>Drop the bag from the same height</a:t>
            </a:r>
          </a:p>
        </p:txBody>
      </p:sp>
      <p:sp>
        <p:nvSpPr>
          <p:cNvPr id="17" name="TextBox 16">
            <a:extLst>
              <a:ext uri="{FF2B5EF4-FFF2-40B4-BE49-F238E27FC236}">
                <a16:creationId xmlns:a16="http://schemas.microsoft.com/office/drawing/2014/main" id="{E07F4E41-A7F6-4DF1-BD9B-8532C9C37D57}"/>
              </a:ext>
            </a:extLst>
          </p:cNvPr>
          <p:cNvSpPr txBox="1"/>
          <p:nvPr/>
        </p:nvSpPr>
        <p:spPr>
          <a:xfrm>
            <a:off x="3455707" y="4971144"/>
            <a:ext cx="2380047" cy="1015663"/>
          </a:xfrm>
          <a:prstGeom prst="rect">
            <a:avLst/>
          </a:prstGeom>
          <a:noFill/>
        </p:spPr>
        <p:txBody>
          <a:bodyPr wrap="square" rtlCol="0">
            <a:spAutoFit/>
          </a:bodyPr>
          <a:lstStyle/>
          <a:p>
            <a:r>
              <a:rPr lang="en-GB" sz="2000" dirty="0">
                <a:latin typeface="Arial" panose="020B0604020202020204" pitchFamily="34" charset="0"/>
                <a:cs typeface="Arial" panose="020B0604020202020204" pitchFamily="34" charset="0"/>
              </a:rPr>
              <a:t>Make sure you use the same amount of materials </a:t>
            </a:r>
          </a:p>
        </p:txBody>
      </p:sp>
      <p:sp>
        <p:nvSpPr>
          <p:cNvPr id="18" name="TextBox 17">
            <a:extLst>
              <a:ext uri="{FF2B5EF4-FFF2-40B4-BE49-F238E27FC236}">
                <a16:creationId xmlns:a16="http://schemas.microsoft.com/office/drawing/2014/main" id="{663EDBA7-737A-4F3E-84FD-26E482CB5EB2}"/>
              </a:ext>
            </a:extLst>
          </p:cNvPr>
          <p:cNvSpPr txBox="1"/>
          <p:nvPr/>
        </p:nvSpPr>
        <p:spPr>
          <a:xfrm>
            <a:off x="6214730" y="4925292"/>
            <a:ext cx="2380047" cy="1015663"/>
          </a:xfrm>
          <a:prstGeom prst="rect">
            <a:avLst/>
          </a:prstGeom>
          <a:noFill/>
        </p:spPr>
        <p:txBody>
          <a:bodyPr wrap="square" rtlCol="0">
            <a:spAutoFit/>
          </a:bodyPr>
          <a:lstStyle/>
          <a:p>
            <a:r>
              <a:rPr lang="en-GB" sz="2000" dirty="0">
                <a:latin typeface="Arial" panose="020B0604020202020204" pitchFamily="34" charset="0"/>
                <a:cs typeface="Arial" panose="020B0604020202020204" pitchFamily="34" charset="0"/>
              </a:rPr>
              <a:t>Check your egg is facing the same way</a:t>
            </a:r>
          </a:p>
        </p:txBody>
      </p:sp>
      <p:sp>
        <p:nvSpPr>
          <p:cNvPr id="19" name="TextBox 18">
            <a:extLst>
              <a:ext uri="{FF2B5EF4-FFF2-40B4-BE49-F238E27FC236}">
                <a16:creationId xmlns:a16="http://schemas.microsoft.com/office/drawing/2014/main" id="{C3E2382D-F579-4E13-B41D-B7562D4A17A8}"/>
              </a:ext>
            </a:extLst>
          </p:cNvPr>
          <p:cNvSpPr txBox="1"/>
          <p:nvPr/>
        </p:nvSpPr>
        <p:spPr>
          <a:xfrm>
            <a:off x="8913276" y="4925292"/>
            <a:ext cx="2380047" cy="707886"/>
          </a:xfrm>
          <a:prstGeom prst="rect">
            <a:avLst/>
          </a:prstGeom>
          <a:noFill/>
        </p:spPr>
        <p:txBody>
          <a:bodyPr wrap="square" rtlCol="0">
            <a:spAutoFit/>
          </a:bodyPr>
          <a:lstStyle/>
          <a:p>
            <a:r>
              <a:rPr lang="en-GB" sz="2000" dirty="0">
                <a:latin typeface="Arial" panose="020B0604020202020204" pitchFamily="34" charset="0"/>
                <a:cs typeface="Arial" panose="020B0604020202020204" pitchFamily="34" charset="0"/>
              </a:rPr>
              <a:t>Use the same force on each drop</a:t>
            </a:r>
          </a:p>
        </p:txBody>
      </p:sp>
    </p:spTree>
    <p:extLst>
      <p:ext uri="{BB962C8B-B14F-4D97-AF65-F5344CB8AC3E}">
        <p14:creationId xmlns:p14="http://schemas.microsoft.com/office/powerpoint/2010/main" val="9964965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191169-73D1-4B1B-9200-FBBA9A33F45B}"/>
              </a:ext>
            </a:extLst>
          </p:cNvPr>
          <p:cNvSpPr>
            <a:spLocks noGrp="1"/>
          </p:cNvSpPr>
          <p:nvPr>
            <p:ph type="title"/>
          </p:nvPr>
        </p:nvSpPr>
        <p:spPr/>
        <p:txBody>
          <a:bodyPr/>
          <a:lstStyle/>
          <a:p>
            <a:r>
              <a:rPr lang="en-GB" dirty="0"/>
              <a:t>Teachers’ notes</a:t>
            </a:r>
          </a:p>
        </p:txBody>
      </p:sp>
      <p:sp>
        <p:nvSpPr>
          <p:cNvPr id="6" name="TextBox 5">
            <a:extLst>
              <a:ext uri="{FF2B5EF4-FFF2-40B4-BE49-F238E27FC236}">
                <a16:creationId xmlns:a16="http://schemas.microsoft.com/office/drawing/2014/main" id="{EB4BFFE4-E69E-43C0-9A03-161BF2B374BD}"/>
              </a:ext>
            </a:extLst>
          </p:cNvPr>
          <p:cNvSpPr txBox="1"/>
          <p:nvPr/>
        </p:nvSpPr>
        <p:spPr>
          <a:xfrm>
            <a:off x="838200" y="1341941"/>
            <a:ext cx="10749456" cy="7961154"/>
          </a:xfrm>
          <a:prstGeom prst="rect">
            <a:avLst/>
          </a:prstGeom>
          <a:noFill/>
        </p:spPr>
        <p:txBody>
          <a:bodyPr wrap="square" numCol="2" spcCol="360000" rtlCol="0">
            <a:spAutoFit/>
          </a:bodyPr>
          <a:lstStyle/>
          <a:p>
            <a:r>
              <a:rPr lang="en-GB" sz="1400" b="1" dirty="0">
                <a:solidFill>
                  <a:srgbClr val="327481"/>
                </a:solidFill>
                <a:latin typeface="Arial" panose="020B0604020202020204" pitchFamily="34" charset="0"/>
                <a:cs typeface="Arial" panose="020B0604020202020204" pitchFamily="34" charset="0"/>
              </a:rPr>
              <a:t>Activity summary</a:t>
            </a:r>
          </a:p>
          <a:p>
            <a:r>
              <a:rPr lang="en-GB" sz="1400" dirty="0">
                <a:latin typeface="Arial" panose="020B0604020202020204" pitchFamily="34" charset="0"/>
                <a:cs typeface="Arial" panose="020B0604020202020204" pitchFamily="34" charset="0"/>
              </a:rPr>
              <a:t>Pupils apply their knowledge of materials and their properties to select the best materials to protect Humpty Dumpty from being broken by his fall, and write a letter explaining to him how he can protect himself.</a:t>
            </a:r>
          </a:p>
          <a:p>
            <a:r>
              <a:rPr lang="en-GB" sz="1400" dirty="0">
                <a:latin typeface="Arial" panose="020B0604020202020204" pitchFamily="34" charset="0"/>
                <a:cs typeface="Arial" panose="020B0604020202020204" pitchFamily="34" charset="0"/>
              </a:rPr>
              <a:t> </a:t>
            </a:r>
          </a:p>
          <a:p>
            <a:pPr fontAlgn="t">
              <a:spcAft>
                <a:spcPts val="400"/>
              </a:spcAft>
            </a:pPr>
            <a:r>
              <a:rPr lang="en-GB" sz="1400" b="1" dirty="0">
                <a:solidFill>
                  <a:srgbClr val="327481"/>
                </a:solidFill>
                <a:latin typeface="Arial" panose="020B0604020202020204" pitchFamily="34" charset="0"/>
                <a:cs typeface="Arial" panose="020B0604020202020204" pitchFamily="34" charset="0"/>
              </a:rPr>
              <a:t>Learning aims</a:t>
            </a:r>
          </a:p>
          <a:p>
            <a:pPr marL="285750" indent="-285750" fontAlgn="t">
              <a:spcAft>
                <a:spcPts val="400"/>
              </a:spcAft>
              <a:buFont typeface="Arial" panose="020B0604020202020204" pitchFamily="34" charset="0"/>
              <a:buChar char="•"/>
            </a:pPr>
            <a:r>
              <a:rPr lang="en-GB" sz="1400" dirty="0">
                <a:latin typeface="Arial" panose="020B0604020202020204" pitchFamily="34" charset="0"/>
                <a:cs typeface="Arial" panose="020B0604020202020204" pitchFamily="34" charset="0"/>
              </a:rPr>
              <a:t>Describe the simple physical properties of everyday materials.</a:t>
            </a:r>
          </a:p>
          <a:p>
            <a:pPr marL="285750" indent="-285750" fontAlgn="t">
              <a:spcAft>
                <a:spcPts val="400"/>
              </a:spcAft>
              <a:buFont typeface="Arial" panose="020B0604020202020204" pitchFamily="34" charset="0"/>
              <a:buChar char="•"/>
            </a:pPr>
            <a:r>
              <a:rPr lang="en-GB" sz="1400" dirty="0">
                <a:latin typeface="Arial" panose="020B0604020202020204" pitchFamily="34" charset="0"/>
                <a:cs typeface="Arial" panose="020B0604020202020204" pitchFamily="34" charset="0"/>
              </a:rPr>
              <a:t>Decide on the best material to use for a given purpose and explain my reason using scientific vocabulary.</a:t>
            </a:r>
          </a:p>
          <a:p>
            <a:pPr marL="285750" indent="-285750" fontAlgn="t">
              <a:spcAft>
                <a:spcPts val="400"/>
              </a:spcAft>
              <a:buFont typeface="Arial" panose="020B0604020202020204" pitchFamily="34" charset="0"/>
              <a:buChar char="•"/>
            </a:pPr>
            <a:endParaRPr lang="en-GB" sz="1400" dirty="0">
              <a:latin typeface="Arial" panose="020B0604020202020204" pitchFamily="34" charset="0"/>
              <a:cs typeface="Arial" panose="020B0604020202020204" pitchFamily="34" charset="0"/>
            </a:endParaRPr>
          </a:p>
          <a:p>
            <a:r>
              <a:rPr lang="en-GB" sz="1400" b="1" dirty="0">
                <a:solidFill>
                  <a:srgbClr val="327481"/>
                </a:solidFill>
                <a:latin typeface="Arial" panose="020B0604020202020204" pitchFamily="34" charset="0"/>
                <a:cs typeface="Arial" panose="020B0604020202020204" pitchFamily="34" charset="0"/>
              </a:rPr>
              <a:t>STEM clubs</a:t>
            </a:r>
          </a:p>
          <a:p>
            <a:r>
              <a:rPr lang="en-GB" sz="1400" dirty="0">
                <a:solidFill>
                  <a:prstClr val="black"/>
                </a:solidFill>
                <a:latin typeface="Arial" panose="020B0604020202020204" pitchFamily="34" charset="0"/>
                <a:cs typeface="Arial" panose="020B0604020202020204" pitchFamily="34" charset="0"/>
              </a:rPr>
              <a:t>This resource could be used in a STEM or Science club, as well as in class. See slide 29 for ideas on how it could be adapted. </a:t>
            </a:r>
          </a:p>
          <a:p>
            <a:endParaRPr lang="en-GB" sz="1400" b="1" dirty="0">
              <a:solidFill>
                <a:srgbClr val="327481"/>
              </a:solidFill>
              <a:latin typeface="Arial" panose="020B0604020202020204" pitchFamily="34" charset="0"/>
              <a:cs typeface="Arial" panose="020B0604020202020204" pitchFamily="34" charset="0"/>
            </a:endParaRPr>
          </a:p>
          <a:p>
            <a:pPr marL="285750" indent="-285750" fontAlgn="base">
              <a:spcAft>
                <a:spcPts val="400"/>
              </a:spcAft>
            </a:pPr>
            <a:r>
              <a:rPr lang="en-GB" sz="1400" b="1" dirty="0">
                <a:solidFill>
                  <a:srgbClr val="327481"/>
                </a:solidFill>
                <a:latin typeface="Arial" panose="020B0604020202020204" pitchFamily="34" charset="0"/>
                <a:cs typeface="Arial" panose="020B0604020202020204" pitchFamily="34" charset="0"/>
              </a:rPr>
              <a:t>Curriculum links</a:t>
            </a:r>
          </a:p>
          <a:p>
            <a:pPr fontAlgn="t">
              <a:spcAft>
                <a:spcPts val="400"/>
              </a:spcAft>
            </a:pPr>
            <a:r>
              <a:rPr lang="en-GB" sz="1400" b="1" dirty="0">
                <a:solidFill>
                  <a:srgbClr val="327481"/>
                </a:solidFill>
                <a:latin typeface="Arial" panose="020B0604020202020204" pitchFamily="34" charset="0"/>
                <a:cs typeface="Arial" panose="020B0604020202020204" pitchFamily="34" charset="0"/>
              </a:rPr>
              <a:t>England</a:t>
            </a:r>
          </a:p>
          <a:p>
            <a:pPr fontAlgn="t">
              <a:spcAft>
                <a:spcPts val="400"/>
              </a:spcAft>
            </a:pPr>
            <a:r>
              <a:rPr lang="en-GB" sz="1400" i="1" dirty="0">
                <a:solidFill>
                  <a:srgbClr val="000000"/>
                </a:solidFill>
                <a:latin typeface="Arial" panose="020B0604020202020204" pitchFamily="34" charset="0"/>
                <a:cs typeface="Arial" panose="020B0604020202020204" pitchFamily="34" charset="0"/>
              </a:rPr>
              <a:t>Science; Everyday materials, Year 1</a:t>
            </a:r>
          </a:p>
          <a:p>
            <a:pPr marL="285750" indent="-285750" fontAlgn="t">
              <a:spcAft>
                <a:spcPts val="400"/>
              </a:spcAft>
              <a:buFont typeface="Arial" panose="020B0604020202020204" pitchFamily="34" charset="0"/>
              <a:buChar char="•"/>
            </a:pPr>
            <a:r>
              <a:rPr lang="en-GB" sz="1400" dirty="0">
                <a:solidFill>
                  <a:srgbClr val="000000"/>
                </a:solidFill>
                <a:latin typeface="Arial" panose="020B0604020202020204" pitchFamily="34" charset="0"/>
                <a:cs typeface="Arial" panose="020B0604020202020204" pitchFamily="34" charset="0"/>
              </a:rPr>
              <a:t>Identify and name a variety of everyday materials.</a:t>
            </a:r>
          </a:p>
          <a:p>
            <a:pPr marL="285750" indent="-285750" fontAlgn="t">
              <a:spcAft>
                <a:spcPts val="400"/>
              </a:spcAft>
              <a:buFont typeface="Arial" panose="020B0604020202020204" pitchFamily="34" charset="0"/>
              <a:buChar char="•"/>
            </a:pPr>
            <a:r>
              <a:rPr lang="en-GB" sz="1400" dirty="0">
                <a:solidFill>
                  <a:srgbClr val="000000"/>
                </a:solidFill>
                <a:latin typeface="Arial" panose="020B0604020202020204" pitchFamily="34" charset="0"/>
                <a:cs typeface="Arial" panose="020B0604020202020204" pitchFamily="34" charset="0"/>
              </a:rPr>
              <a:t>Describe the simple physical properties of everyday materials.</a:t>
            </a:r>
          </a:p>
          <a:p>
            <a:pPr fontAlgn="t">
              <a:spcAft>
                <a:spcPts val="400"/>
              </a:spcAft>
            </a:pPr>
            <a:endParaRPr lang="en-GB" sz="1400" dirty="0">
              <a:solidFill>
                <a:srgbClr val="000000"/>
              </a:solidFill>
              <a:latin typeface="Arial" panose="020B0604020202020204" pitchFamily="34" charset="0"/>
              <a:cs typeface="Arial" panose="020B0604020202020204" pitchFamily="34" charset="0"/>
            </a:endParaRPr>
          </a:p>
          <a:p>
            <a:pPr fontAlgn="t">
              <a:spcAft>
                <a:spcPts val="400"/>
              </a:spcAft>
            </a:pPr>
            <a:endParaRPr lang="en-GB" sz="1400" dirty="0">
              <a:solidFill>
                <a:srgbClr val="000000"/>
              </a:solidFill>
              <a:latin typeface="Arial" panose="020B0604020202020204" pitchFamily="34" charset="0"/>
              <a:cs typeface="Arial" panose="020B0604020202020204" pitchFamily="34" charset="0"/>
            </a:endParaRPr>
          </a:p>
          <a:p>
            <a:pPr fontAlgn="t">
              <a:spcAft>
                <a:spcPts val="400"/>
              </a:spcAft>
            </a:pPr>
            <a:endParaRPr lang="en-GB" sz="1400" dirty="0">
              <a:solidFill>
                <a:srgbClr val="000000"/>
              </a:solidFill>
              <a:latin typeface="Arial" panose="020B0604020202020204" pitchFamily="34" charset="0"/>
              <a:cs typeface="Arial" panose="020B0604020202020204" pitchFamily="34" charset="0"/>
            </a:endParaRPr>
          </a:p>
          <a:p>
            <a:pPr fontAlgn="t">
              <a:spcAft>
                <a:spcPts val="400"/>
              </a:spcAft>
            </a:pPr>
            <a:endParaRPr lang="en-GB" sz="1400" dirty="0">
              <a:solidFill>
                <a:srgbClr val="000000"/>
              </a:solidFill>
              <a:latin typeface="Arial" panose="020B0604020202020204" pitchFamily="34" charset="0"/>
              <a:cs typeface="Arial" panose="020B0604020202020204" pitchFamily="34" charset="0"/>
            </a:endParaRPr>
          </a:p>
          <a:p>
            <a:pPr fontAlgn="t">
              <a:spcAft>
                <a:spcPts val="400"/>
              </a:spcAft>
            </a:pPr>
            <a:endParaRPr lang="en-GB" sz="1400" dirty="0">
              <a:solidFill>
                <a:srgbClr val="000000"/>
              </a:solidFill>
              <a:latin typeface="Arial" panose="020B0604020202020204" pitchFamily="34" charset="0"/>
              <a:cs typeface="Arial" panose="020B0604020202020204" pitchFamily="34" charset="0"/>
            </a:endParaRPr>
          </a:p>
          <a:p>
            <a:pPr fontAlgn="t">
              <a:spcAft>
                <a:spcPts val="400"/>
              </a:spcAft>
            </a:pPr>
            <a:endParaRPr lang="en-GB" sz="1400" dirty="0">
              <a:solidFill>
                <a:srgbClr val="000000"/>
              </a:solidFill>
              <a:latin typeface="Arial" panose="020B0604020202020204" pitchFamily="34" charset="0"/>
              <a:cs typeface="Arial" panose="020B0604020202020204" pitchFamily="34" charset="0"/>
            </a:endParaRPr>
          </a:p>
          <a:p>
            <a:pPr fontAlgn="t">
              <a:spcAft>
                <a:spcPts val="400"/>
              </a:spcAft>
            </a:pPr>
            <a:endParaRPr lang="en-GB" sz="1400" dirty="0">
              <a:solidFill>
                <a:srgbClr val="000000"/>
              </a:solidFill>
              <a:latin typeface="Arial" panose="020B0604020202020204" pitchFamily="34" charset="0"/>
              <a:cs typeface="Arial" panose="020B0604020202020204" pitchFamily="34" charset="0"/>
            </a:endParaRPr>
          </a:p>
          <a:p>
            <a:pPr fontAlgn="t">
              <a:spcAft>
                <a:spcPts val="400"/>
              </a:spcAft>
            </a:pPr>
            <a:endParaRPr lang="en-GB" sz="1400" dirty="0">
              <a:solidFill>
                <a:srgbClr val="000000"/>
              </a:solidFill>
              <a:latin typeface="Arial" panose="020B0604020202020204" pitchFamily="34" charset="0"/>
              <a:cs typeface="Arial" panose="020B0604020202020204" pitchFamily="34" charset="0"/>
            </a:endParaRPr>
          </a:p>
          <a:p>
            <a:pPr fontAlgn="t">
              <a:spcAft>
                <a:spcPts val="400"/>
              </a:spcAft>
            </a:pPr>
            <a:endParaRPr lang="en-GB" sz="1400" dirty="0">
              <a:solidFill>
                <a:srgbClr val="000000"/>
              </a:solidFill>
              <a:latin typeface="Arial" panose="020B0604020202020204" pitchFamily="34" charset="0"/>
              <a:cs typeface="Arial" panose="020B0604020202020204" pitchFamily="34" charset="0"/>
            </a:endParaRPr>
          </a:p>
          <a:p>
            <a:pPr fontAlgn="t">
              <a:spcAft>
                <a:spcPts val="400"/>
              </a:spcAft>
            </a:pPr>
            <a:endParaRPr lang="en-GB" sz="1400" dirty="0">
              <a:solidFill>
                <a:srgbClr val="000000"/>
              </a:solidFill>
              <a:latin typeface="Arial" panose="020B0604020202020204" pitchFamily="34" charset="0"/>
              <a:cs typeface="Arial" panose="020B0604020202020204" pitchFamily="34" charset="0"/>
            </a:endParaRPr>
          </a:p>
          <a:p>
            <a:pPr fontAlgn="t">
              <a:spcAft>
                <a:spcPts val="400"/>
              </a:spcAft>
            </a:pPr>
            <a:r>
              <a:rPr lang="en-GB" sz="1400" i="1" dirty="0">
                <a:solidFill>
                  <a:srgbClr val="000000"/>
                </a:solidFill>
                <a:latin typeface="Arial" panose="020B0604020202020204" pitchFamily="34" charset="0"/>
                <a:cs typeface="Arial" panose="020B0604020202020204" pitchFamily="34" charset="0"/>
              </a:rPr>
              <a:t>Science; Everyday materials, Year 2</a:t>
            </a:r>
          </a:p>
          <a:p>
            <a:pPr marL="285750" indent="-285750" fontAlgn="t">
              <a:spcAft>
                <a:spcPts val="400"/>
              </a:spcAft>
              <a:buFont typeface="Arial" panose="020B0604020202020204" pitchFamily="34" charset="0"/>
              <a:buChar char="•"/>
            </a:pPr>
            <a:r>
              <a:rPr lang="en-GB" sz="1400" dirty="0">
                <a:solidFill>
                  <a:srgbClr val="000000"/>
                </a:solidFill>
                <a:latin typeface="Arial" panose="020B0604020202020204" pitchFamily="34" charset="0"/>
                <a:cs typeface="Arial" panose="020B0604020202020204" pitchFamily="34" charset="0"/>
              </a:rPr>
              <a:t>Identify and compare the suitability of a variety of everyday materials.</a:t>
            </a:r>
            <a:endParaRPr lang="en-GB" sz="1400" dirty="0">
              <a:latin typeface="Arial" panose="020B0604020202020204" pitchFamily="34" charset="0"/>
              <a:cs typeface="Arial" panose="020B0604020202020204" pitchFamily="34" charset="0"/>
            </a:endParaRPr>
          </a:p>
          <a:p>
            <a:pPr fontAlgn="t">
              <a:spcAft>
                <a:spcPts val="400"/>
              </a:spcAft>
            </a:pPr>
            <a:r>
              <a:rPr lang="en-GB" sz="1400" b="1" dirty="0">
                <a:solidFill>
                  <a:srgbClr val="327481"/>
                </a:solidFill>
                <a:latin typeface="Arial" panose="020B0604020202020204" pitchFamily="34" charset="0"/>
                <a:cs typeface="Arial" panose="020B0604020202020204" pitchFamily="34" charset="0"/>
              </a:rPr>
              <a:t>Scotland</a:t>
            </a:r>
          </a:p>
          <a:p>
            <a:pPr fontAlgn="t">
              <a:spcAft>
                <a:spcPts val="400"/>
              </a:spcAft>
            </a:pPr>
            <a:r>
              <a:rPr lang="en-GB" sz="1400" i="1" dirty="0">
                <a:latin typeface="Arial" panose="020B0604020202020204" pitchFamily="34" charset="0"/>
                <a:cs typeface="Arial" panose="020B0604020202020204" pitchFamily="34" charset="0"/>
              </a:rPr>
              <a:t>Science; Materials; Properties and uses of substances</a:t>
            </a:r>
          </a:p>
          <a:p>
            <a:pPr marL="285750" indent="-285750" fontAlgn="t">
              <a:spcAft>
                <a:spcPts val="400"/>
              </a:spcAft>
              <a:buFont typeface="Arial" panose="020B0604020202020204" pitchFamily="34" charset="0"/>
              <a:buChar char="•"/>
            </a:pPr>
            <a:r>
              <a:rPr lang="en-GB" sz="1400" dirty="0">
                <a:latin typeface="Arial" panose="020B0604020202020204" pitchFamily="34" charset="0"/>
                <a:cs typeface="Arial" panose="020B0604020202020204" pitchFamily="34" charset="0"/>
              </a:rPr>
              <a:t>Through creative play, I explore different materials and can share my reasoning for selecting materials for different purposes. SCN 0-15a</a:t>
            </a:r>
          </a:p>
          <a:p>
            <a:pPr fontAlgn="t">
              <a:spcAft>
                <a:spcPts val="400"/>
              </a:spcAft>
            </a:pPr>
            <a:r>
              <a:rPr lang="en-GB" sz="1400" b="1" dirty="0">
                <a:solidFill>
                  <a:srgbClr val="327481"/>
                </a:solidFill>
                <a:latin typeface="Arial" panose="020B0604020202020204" pitchFamily="34" charset="0"/>
                <a:cs typeface="Arial" panose="020B0604020202020204" pitchFamily="34" charset="0"/>
              </a:rPr>
              <a:t>Wales</a:t>
            </a:r>
          </a:p>
          <a:p>
            <a:pPr fontAlgn="t">
              <a:spcAft>
                <a:spcPts val="400"/>
              </a:spcAft>
            </a:pPr>
            <a:r>
              <a:rPr lang="en-GB" sz="1400" i="1" dirty="0">
                <a:solidFill>
                  <a:srgbClr val="000000"/>
                </a:solidFill>
                <a:latin typeface="Arial" panose="020B0604020202020204" pitchFamily="34" charset="0"/>
                <a:cs typeface="Arial" panose="020B0604020202020204" pitchFamily="34" charset="0"/>
              </a:rPr>
              <a:t>Science; Myself and non-living things; Foundation phase</a:t>
            </a:r>
          </a:p>
          <a:p>
            <a:pPr marL="285750" indent="-285750" fontAlgn="t">
              <a:spcAft>
                <a:spcPts val="400"/>
              </a:spcAft>
              <a:buFont typeface="Arial" panose="020B0604020202020204" pitchFamily="34" charset="0"/>
              <a:buChar char="•"/>
            </a:pPr>
            <a:r>
              <a:rPr lang="en-GB" sz="1400" dirty="0">
                <a:latin typeface="Arial" panose="020B0604020202020204" pitchFamily="34" charset="0"/>
                <a:cs typeface="Arial" panose="020B0604020202020204" pitchFamily="34" charset="0"/>
              </a:rPr>
              <a:t>Explore and investigate the properties of materials from which everyday objects are made, and to acquire relevant vocabulary to describe them and begin to link the materials with their uses.</a:t>
            </a:r>
          </a:p>
          <a:p>
            <a:r>
              <a:rPr lang="en-GB" sz="1400" b="1" dirty="0">
                <a:solidFill>
                  <a:srgbClr val="327481"/>
                </a:solidFill>
                <a:latin typeface="Arial" panose="020B0604020202020204" pitchFamily="34" charset="0"/>
                <a:cs typeface="Arial" panose="020B0604020202020204" pitchFamily="34" charset="0"/>
              </a:rPr>
              <a:t>Northern Ireland</a:t>
            </a:r>
          </a:p>
          <a:p>
            <a:r>
              <a:rPr lang="en-GB" sz="1400" i="1" dirty="0">
                <a:solidFill>
                  <a:srgbClr val="000000"/>
                </a:solidFill>
                <a:latin typeface="Arial" panose="020B0604020202020204" pitchFamily="34" charset="0"/>
                <a:cs typeface="Arial" panose="020B0604020202020204" pitchFamily="34" charset="0"/>
              </a:rPr>
              <a:t>Science and Technology; The world around us; Strand 3: Place</a:t>
            </a:r>
          </a:p>
          <a:p>
            <a:pPr marL="285750" indent="-285750">
              <a:buFont typeface="Arial" panose="020B0604020202020204" pitchFamily="34" charset="0"/>
              <a:buChar char="•"/>
            </a:pPr>
            <a:r>
              <a:rPr lang="en-GB" sz="1400" dirty="0">
                <a:latin typeface="Arial" panose="020B0604020202020204" pitchFamily="34" charset="0"/>
                <a:cs typeface="Arial" panose="020B0604020202020204" pitchFamily="34" charset="0"/>
              </a:rPr>
              <a:t>Learning about the properties of everyday materials and their uses </a:t>
            </a:r>
          </a:p>
        </p:txBody>
      </p:sp>
      <p:cxnSp>
        <p:nvCxnSpPr>
          <p:cNvPr id="7" name="Straight Connector 6">
            <a:extLst>
              <a:ext uri="{FF2B5EF4-FFF2-40B4-BE49-F238E27FC236}">
                <a16:creationId xmlns:a16="http://schemas.microsoft.com/office/drawing/2014/main" id="{747F9508-50F5-CA42-A18C-6B1C0FE68B51}"/>
              </a:ext>
            </a:extLst>
          </p:cNvPr>
          <p:cNvCxnSpPr>
            <a:cxnSpLocks/>
            <a:stCxn id="6" idx="0"/>
          </p:cNvCxnSpPr>
          <p:nvPr/>
        </p:nvCxnSpPr>
        <p:spPr>
          <a:xfrm>
            <a:off x="6212928" y="1341941"/>
            <a:ext cx="0" cy="5043093"/>
          </a:xfrm>
          <a:prstGeom prst="line">
            <a:avLst/>
          </a:prstGeom>
          <a:ln w="25400">
            <a:solidFill>
              <a:srgbClr val="327481"/>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15134944"/>
      </p:ext>
    </p:extLst>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8246C8-0730-464A-BF44-81332C421306}"/>
              </a:ext>
            </a:extLst>
          </p:cNvPr>
          <p:cNvSpPr>
            <a:spLocks noGrp="1"/>
          </p:cNvSpPr>
          <p:nvPr>
            <p:ph type="title"/>
          </p:nvPr>
        </p:nvSpPr>
        <p:spPr/>
        <p:txBody>
          <a:bodyPr/>
          <a:lstStyle/>
          <a:p>
            <a:r>
              <a:rPr lang="en-GB" dirty="0"/>
              <a:t>Which materials protected Humpty?</a:t>
            </a:r>
            <a:endParaRPr lang="en-US" dirty="0"/>
          </a:p>
        </p:txBody>
      </p:sp>
      <p:grpSp>
        <p:nvGrpSpPr>
          <p:cNvPr id="12" name="Group 11">
            <a:extLst>
              <a:ext uri="{FF2B5EF4-FFF2-40B4-BE49-F238E27FC236}">
                <a16:creationId xmlns:a16="http://schemas.microsoft.com/office/drawing/2014/main" id="{974810B6-42F6-4989-901F-32284652FDDD}"/>
              </a:ext>
            </a:extLst>
          </p:cNvPr>
          <p:cNvGrpSpPr/>
          <p:nvPr/>
        </p:nvGrpSpPr>
        <p:grpSpPr>
          <a:xfrm>
            <a:off x="838200" y="1690689"/>
            <a:ext cx="10515600" cy="4634302"/>
            <a:chOff x="838200" y="2396013"/>
            <a:chExt cx="7781702" cy="3928977"/>
          </a:xfrm>
        </p:grpSpPr>
        <p:sp>
          <p:nvSpPr>
            <p:cNvPr id="13" name="Rounded Rectangle 5">
              <a:extLst>
                <a:ext uri="{FF2B5EF4-FFF2-40B4-BE49-F238E27FC236}">
                  <a16:creationId xmlns:a16="http://schemas.microsoft.com/office/drawing/2014/main" id="{56F5AA00-5BB3-43AE-B60D-6EFB5D46ED94}"/>
                </a:ext>
              </a:extLst>
            </p:cNvPr>
            <p:cNvSpPr/>
            <p:nvPr/>
          </p:nvSpPr>
          <p:spPr>
            <a:xfrm>
              <a:off x="838200" y="2396013"/>
              <a:ext cx="2426977" cy="1834793"/>
            </a:xfrm>
            <a:prstGeom prst="roundRect">
              <a:avLst/>
            </a:prstGeom>
            <a:blipFill dpi="0" rotWithShape="1">
              <a:blip r:embed="rId3">
                <a:extLst>
                  <a:ext uri="{28A0092B-C50C-407E-A947-70E740481C1C}">
                    <a14:useLocalDpi xmlns:a14="http://schemas.microsoft.com/office/drawing/2010/main" val="0"/>
                  </a:ext>
                </a:extLst>
              </a:blip>
              <a:srcRect/>
              <a:stretch>
                <a:fillRect/>
              </a:stretch>
            </a:blipFill>
            <a:ln w="50800">
              <a:solidFill>
                <a:srgbClr val="32748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ounded Rectangle 6">
              <a:extLst>
                <a:ext uri="{FF2B5EF4-FFF2-40B4-BE49-F238E27FC236}">
                  <a16:creationId xmlns:a16="http://schemas.microsoft.com/office/drawing/2014/main" id="{ABAA930B-8364-428F-9E6F-C68865367D7B}"/>
                </a:ext>
              </a:extLst>
            </p:cNvPr>
            <p:cNvSpPr/>
            <p:nvPr/>
          </p:nvSpPr>
          <p:spPr>
            <a:xfrm>
              <a:off x="3515562" y="2396013"/>
              <a:ext cx="2426977" cy="1834793"/>
            </a:xfrm>
            <a:prstGeom prst="roundRect">
              <a:avLst/>
            </a:prstGeom>
            <a:blipFill dpi="0" rotWithShape="1">
              <a:blip r:embed="rId4">
                <a:extLst>
                  <a:ext uri="{28A0092B-C50C-407E-A947-70E740481C1C}">
                    <a14:useLocalDpi xmlns:a14="http://schemas.microsoft.com/office/drawing/2010/main" val="0"/>
                  </a:ext>
                </a:extLst>
              </a:blip>
              <a:srcRect/>
              <a:stretch>
                <a:fillRect/>
              </a:stretch>
            </a:blipFill>
            <a:ln w="50800">
              <a:solidFill>
                <a:srgbClr val="32748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ounded Rectangle 7">
              <a:extLst>
                <a:ext uri="{FF2B5EF4-FFF2-40B4-BE49-F238E27FC236}">
                  <a16:creationId xmlns:a16="http://schemas.microsoft.com/office/drawing/2014/main" id="{4D89683C-6425-4F9C-BE08-929466B49D0A}"/>
                </a:ext>
              </a:extLst>
            </p:cNvPr>
            <p:cNvSpPr/>
            <p:nvPr/>
          </p:nvSpPr>
          <p:spPr>
            <a:xfrm>
              <a:off x="6192925" y="2396013"/>
              <a:ext cx="2426977" cy="1834793"/>
            </a:xfrm>
            <a:prstGeom prst="roundRect">
              <a:avLst/>
            </a:prstGeom>
            <a:blipFill dpi="0" rotWithShape="1">
              <a:blip r:embed="rId5">
                <a:extLst>
                  <a:ext uri="{28A0092B-C50C-407E-A947-70E740481C1C}">
                    <a14:useLocalDpi xmlns:a14="http://schemas.microsoft.com/office/drawing/2010/main" val="0"/>
                  </a:ext>
                </a:extLst>
              </a:blip>
              <a:srcRect/>
              <a:stretch>
                <a:fillRect/>
              </a:stretch>
            </a:blipFill>
            <a:ln w="50800">
              <a:solidFill>
                <a:srgbClr val="32748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ounded Rectangle 8">
              <a:extLst>
                <a:ext uri="{FF2B5EF4-FFF2-40B4-BE49-F238E27FC236}">
                  <a16:creationId xmlns:a16="http://schemas.microsoft.com/office/drawing/2014/main" id="{37180199-DA45-4BAB-817F-8F126BB4539A}"/>
                </a:ext>
              </a:extLst>
            </p:cNvPr>
            <p:cNvSpPr/>
            <p:nvPr/>
          </p:nvSpPr>
          <p:spPr>
            <a:xfrm>
              <a:off x="838200" y="4490197"/>
              <a:ext cx="2426977" cy="1834793"/>
            </a:xfrm>
            <a:prstGeom prst="roundRect">
              <a:avLst/>
            </a:prstGeom>
            <a:blipFill dpi="0" rotWithShape="1">
              <a:blip r:embed="rId6">
                <a:extLst>
                  <a:ext uri="{28A0092B-C50C-407E-A947-70E740481C1C}">
                    <a14:useLocalDpi xmlns:a14="http://schemas.microsoft.com/office/drawing/2010/main" val="0"/>
                  </a:ext>
                </a:extLst>
              </a:blip>
              <a:srcRect/>
              <a:stretch>
                <a:fillRect/>
              </a:stretch>
            </a:blipFill>
            <a:ln w="50800">
              <a:solidFill>
                <a:srgbClr val="32748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ounded Rectangle 9">
              <a:extLst>
                <a:ext uri="{FF2B5EF4-FFF2-40B4-BE49-F238E27FC236}">
                  <a16:creationId xmlns:a16="http://schemas.microsoft.com/office/drawing/2014/main" id="{C60448C8-3E43-4F0E-B6E0-E1CE89721236}"/>
                </a:ext>
              </a:extLst>
            </p:cNvPr>
            <p:cNvSpPr/>
            <p:nvPr/>
          </p:nvSpPr>
          <p:spPr>
            <a:xfrm>
              <a:off x="3515562" y="4490197"/>
              <a:ext cx="2426977" cy="1834793"/>
            </a:xfrm>
            <a:prstGeom prst="roundRect">
              <a:avLst/>
            </a:prstGeom>
            <a:blipFill dpi="0" rotWithShape="1">
              <a:blip r:embed="rId7">
                <a:extLst>
                  <a:ext uri="{28A0092B-C50C-407E-A947-70E740481C1C}">
                    <a14:useLocalDpi xmlns:a14="http://schemas.microsoft.com/office/drawing/2010/main" val="0"/>
                  </a:ext>
                </a:extLst>
              </a:blip>
              <a:srcRect/>
              <a:stretch>
                <a:fillRect/>
              </a:stretch>
            </a:blipFill>
            <a:ln w="50800">
              <a:solidFill>
                <a:srgbClr val="32748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ounded Rectangle 10">
              <a:extLst>
                <a:ext uri="{FF2B5EF4-FFF2-40B4-BE49-F238E27FC236}">
                  <a16:creationId xmlns:a16="http://schemas.microsoft.com/office/drawing/2014/main" id="{83963FCB-B84E-4CE7-BFAE-D62E017254D2}"/>
                </a:ext>
              </a:extLst>
            </p:cNvPr>
            <p:cNvSpPr/>
            <p:nvPr/>
          </p:nvSpPr>
          <p:spPr>
            <a:xfrm>
              <a:off x="6192925" y="4490197"/>
              <a:ext cx="2426977" cy="1834793"/>
            </a:xfrm>
            <a:prstGeom prst="roundRect">
              <a:avLst/>
            </a:prstGeom>
            <a:blipFill dpi="0" rotWithShape="1">
              <a:blip r:embed="rId8">
                <a:extLst>
                  <a:ext uri="{28A0092B-C50C-407E-A947-70E740481C1C}">
                    <a14:useLocalDpi xmlns:a14="http://schemas.microsoft.com/office/drawing/2010/main" val="0"/>
                  </a:ext>
                </a:extLst>
              </a:blip>
              <a:srcRect/>
              <a:stretch>
                <a:fillRect/>
              </a:stretch>
            </a:blipFill>
            <a:ln w="50800">
              <a:solidFill>
                <a:srgbClr val="32748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35773423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8246C8-0730-464A-BF44-81332C421306}"/>
              </a:ext>
            </a:extLst>
          </p:cNvPr>
          <p:cNvSpPr>
            <a:spLocks noGrp="1"/>
          </p:cNvSpPr>
          <p:nvPr>
            <p:ph type="title"/>
          </p:nvPr>
        </p:nvSpPr>
        <p:spPr>
          <a:xfrm>
            <a:off x="838200" y="365125"/>
            <a:ext cx="10515600" cy="1325563"/>
          </a:xfrm>
        </p:spPr>
        <p:txBody>
          <a:bodyPr anchor="t">
            <a:normAutofit/>
          </a:bodyPr>
          <a:lstStyle/>
          <a:p>
            <a:r>
              <a:rPr lang="en-GB" dirty="0"/>
              <a:t>Can you explain why these materials worked best?</a:t>
            </a:r>
            <a:endParaRPr lang="en-US" dirty="0"/>
          </a:p>
        </p:txBody>
      </p:sp>
      <p:sp>
        <p:nvSpPr>
          <p:cNvPr id="4" name="Rounded Rectangle 3">
            <a:extLst>
              <a:ext uri="{FF2B5EF4-FFF2-40B4-BE49-F238E27FC236}">
                <a16:creationId xmlns:a16="http://schemas.microsoft.com/office/drawing/2014/main" id="{FFCF6F77-5D9E-E540-AF0B-E995647D32D0}"/>
              </a:ext>
            </a:extLst>
          </p:cNvPr>
          <p:cNvSpPr/>
          <p:nvPr/>
        </p:nvSpPr>
        <p:spPr>
          <a:xfrm>
            <a:off x="6231810" y="5196186"/>
            <a:ext cx="1972733" cy="829732"/>
          </a:xfrm>
          <a:prstGeom prst="roundRect">
            <a:avLst/>
          </a:prstGeom>
          <a:blipFill>
            <a:blip r:embed="rId3"/>
            <a:stretch>
              <a:fillRect l="-7960" t="-10815" r="-23921" b="-89432"/>
            </a:stretch>
          </a:blipFill>
          <a:ln w="50800">
            <a:solidFill>
              <a:srgbClr val="32748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ounded Rectangle 4">
            <a:extLst>
              <a:ext uri="{FF2B5EF4-FFF2-40B4-BE49-F238E27FC236}">
                <a16:creationId xmlns:a16="http://schemas.microsoft.com/office/drawing/2014/main" id="{8CCC2635-D02B-7540-897D-9ABEDCD70776}"/>
              </a:ext>
            </a:extLst>
          </p:cNvPr>
          <p:cNvSpPr/>
          <p:nvPr/>
        </p:nvSpPr>
        <p:spPr>
          <a:xfrm>
            <a:off x="2971799" y="2085444"/>
            <a:ext cx="2751668" cy="829732"/>
          </a:xfrm>
          <a:prstGeom prst="roundRect">
            <a:avLst/>
          </a:prstGeom>
          <a:solidFill>
            <a:schemeClr val="bg1"/>
          </a:solidFill>
          <a:ln w="50800">
            <a:solidFill>
              <a:srgbClr val="32748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ounded Rectangle 5">
            <a:extLst>
              <a:ext uri="{FF2B5EF4-FFF2-40B4-BE49-F238E27FC236}">
                <a16:creationId xmlns:a16="http://schemas.microsoft.com/office/drawing/2014/main" id="{21A3CE1D-A86F-9547-91C0-7FC977CE7C5A}"/>
              </a:ext>
            </a:extLst>
          </p:cNvPr>
          <p:cNvSpPr/>
          <p:nvPr/>
        </p:nvSpPr>
        <p:spPr>
          <a:xfrm>
            <a:off x="838198" y="2085444"/>
            <a:ext cx="1972733" cy="829732"/>
          </a:xfrm>
          <a:prstGeom prst="roundRect">
            <a:avLst/>
          </a:prstGeom>
          <a:blipFill dpi="0" rotWithShape="1">
            <a:blip r:embed="rId4">
              <a:extLst>
                <a:ext uri="{28A0092B-C50C-407E-A947-70E740481C1C}">
                  <a14:useLocalDpi xmlns:a14="http://schemas.microsoft.com/office/drawing/2010/main" val="0"/>
                </a:ext>
              </a:extLst>
            </a:blip>
            <a:srcRect/>
            <a:stretch>
              <a:fillRect/>
            </a:stretch>
          </a:blipFill>
          <a:ln w="50800">
            <a:solidFill>
              <a:srgbClr val="32748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ounded Rectangle 6">
            <a:extLst>
              <a:ext uri="{FF2B5EF4-FFF2-40B4-BE49-F238E27FC236}">
                <a16:creationId xmlns:a16="http://schemas.microsoft.com/office/drawing/2014/main" id="{C6C58F09-4DBA-6442-B16E-88ABFE9D7388}"/>
              </a:ext>
            </a:extLst>
          </p:cNvPr>
          <p:cNvSpPr/>
          <p:nvPr/>
        </p:nvSpPr>
        <p:spPr>
          <a:xfrm>
            <a:off x="2971799" y="3118377"/>
            <a:ext cx="2751668" cy="829732"/>
          </a:xfrm>
          <a:prstGeom prst="roundRect">
            <a:avLst/>
          </a:prstGeom>
          <a:solidFill>
            <a:schemeClr val="bg1"/>
          </a:solidFill>
          <a:ln w="50800">
            <a:solidFill>
              <a:srgbClr val="32748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ounded Rectangle 7">
            <a:extLst>
              <a:ext uri="{FF2B5EF4-FFF2-40B4-BE49-F238E27FC236}">
                <a16:creationId xmlns:a16="http://schemas.microsoft.com/office/drawing/2014/main" id="{2EAE0119-3CF7-674D-9431-52031CA83B6F}"/>
              </a:ext>
            </a:extLst>
          </p:cNvPr>
          <p:cNvSpPr/>
          <p:nvPr/>
        </p:nvSpPr>
        <p:spPr>
          <a:xfrm>
            <a:off x="838199" y="4151310"/>
            <a:ext cx="1972733" cy="829732"/>
          </a:xfrm>
          <a:prstGeom prst="roundRect">
            <a:avLst/>
          </a:prstGeom>
          <a:solidFill>
            <a:schemeClr val="bg1"/>
          </a:solidFill>
          <a:ln w="50800">
            <a:solidFill>
              <a:srgbClr val="32748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ounded Rectangle 8">
            <a:extLst>
              <a:ext uri="{FF2B5EF4-FFF2-40B4-BE49-F238E27FC236}">
                <a16:creationId xmlns:a16="http://schemas.microsoft.com/office/drawing/2014/main" id="{51CEABE7-1C14-964F-9940-BC49C8B3B66F}"/>
              </a:ext>
            </a:extLst>
          </p:cNvPr>
          <p:cNvSpPr/>
          <p:nvPr/>
        </p:nvSpPr>
        <p:spPr>
          <a:xfrm>
            <a:off x="2971799" y="4151310"/>
            <a:ext cx="2751668" cy="829732"/>
          </a:xfrm>
          <a:prstGeom prst="roundRect">
            <a:avLst/>
          </a:prstGeom>
          <a:solidFill>
            <a:schemeClr val="bg1"/>
          </a:solidFill>
          <a:ln w="50800">
            <a:solidFill>
              <a:srgbClr val="32748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ounded Rectangle 9">
            <a:extLst>
              <a:ext uri="{FF2B5EF4-FFF2-40B4-BE49-F238E27FC236}">
                <a16:creationId xmlns:a16="http://schemas.microsoft.com/office/drawing/2014/main" id="{ECCAA95A-AB10-4F4B-85C2-512EA29FC6AF}"/>
              </a:ext>
            </a:extLst>
          </p:cNvPr>
          <p:cNvSpPr/>
          <p:nvPr/>
        </p:nvSpPr>
        <p:spPr>
          <a:xfrm>
            <a:off x="838199" y="5184243"/>
            <a:ext cx="1972733" cy="829732"/>
          </a:xfrm>
          <a:prstGeom prst="roundRect">
            <a:avLst/>
          </a:prstGeom>
          <a:solidFill>
            <a:schemeClr val="bg1"/>
          </a:solidFill>
          <a:ln w="50800">
            <a:solidFill>
              <a:srgbClr val="32748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ounded Rectangle 10">
            <a:extLst>
              <a:ext uri="{FF2B5EF4-FFF2-40B4-BE49-F238E27FC236}">
                <a16:creationId xmlns:a16="http://schemas.microsoft.com/office/drawing/2014/main" id="{8C097486-5ABB-C34E-B8FE-ED8946F78378}"/>
              </a:ext>
            </a:extLst>
          </p:cNvPr>
          <p:cNvSpPr/>
          <p:nvPr/>
        </p:nvSpPr>
        <p:spPr>
          <a:xfrm>
            <a:off x="2971799" y="5184243"/>
            <a:ext cx="2751668" cy="829732"/>
          </a:xfrm>
          <a:prstGeom prst="roundRect">
            <a:avLst/>
          </a:prstGeom>
          <a:solidFill>
            <a:schemeClr val="bg1"/>
          </a:solidFill>
          <a:ln w="50800">
            <a:solidFill>
              <a:srgbClr val="32748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ounded Rectangle 19">
            <a:extLst>
              <a:ext uri="{FF2B5EF4-FFF2-40B4-BE49-F238E27FC236}">
                <a16:creationId xmlns:a16="http://schemas.microsoft.com/office/drawing/2014/main" id="{278B991C-B386-EA4E-ACB4-42A92D5F7853}"/>
              </a:ext>
            </a:extLst>
          </p:cNvPr>
          <p:cNvSpPr/>
          <p:nvPr/>
        </p:nvSpPr>
        <p:spPr>
          <a:xfrm>
            <a:off x="6206065" y="2085444"/>
            <a:ext cx="1972733" cy="829732"/>
          </a:xfrm>
          <a:prstGeom prst="roundRect">
            <a:avLst/>
          </a:prstGeom>
          <a:blipFill dpi="0" rotWithShape="1">
            <a:blip r:embed="rId5" cstate="hqprint">
              <a:extLst>
                <a:ext uri="{28A0092B-C50C-407E-A947-70E740481C1C}">
                  <a14:useLocalDpi xmlns:a14="http://schemas.microsoft.com/office/drawing/2010/main" val="0"/>
                </a:ext>
              </a:extLst>
            </a:blip>
            <a:srcRect/>
            <a:stretch>
              <a:fillRect/>
            </a:stretch>
          </a:blipFill>
          <a:ln w="50800">
            <a:solidFill>
              <a:srgbClr val="32748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ounded Rectangle 20">
            <a:extLst>
              <a:ext uri="{FF2B5EF4-FFF2-40B4-BE49-F238E27FC236}">
                <a16:creationId xmlns:a16="http://schemas.microsoft.com/office/drawing/2014/main" id="{1ABFC74C-EABC-ED4B-AE46-62D51692F2EC}"/>
              </a:ext>
            </a:extLst>
          </p:cNvPr>
          <p:cNvSpPr/>
          <p:nvPr/>
        </p:nvSpPr>
        <p:spPr>
          <a:xfrm>
            <a:off x="8339665" y="2085444"/>
            <a:ext cx="2751668" cy="829732"/>
          </a:xfrm>
          <a:prstGeom prst="roundRect">
            <a:avLst/>
          </a:prstGeom>
          <a:solidFill>
            <a:schemeClr val="bg1"/>
          </a:solidFill>
          <a:ln w="50800">
            <a:solidFill>
              <a:srgbClr val="32748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ounded Rectangle 21">
            <a:extLst>
              <a:ext uri="{FF2B5EF4-FFF2-40B4-BE49-F238E27FC236}">
                <a16:creationId xmlns:a16="http://schemas.microsoft.com/office/drawing/2014/main" id="{CBE50784-B691-C249-A5AE-422D31B02CB9}"/>
              </a:ext>
            </a:extLst>
          </p:cNvPr>
          <p:cNvSpPr/>
          <p:nvPr/>
        </p:nvSpPr>
        <p:spPr>
          <a:xfrm>
            <a:off x="6206065" y="3118377"/>
            <a:ext cx="1972733" cy="829732"/>
          </a:xfrm>
          <a:prstGeom prst="roundRect">
            <a:avLst/>
          </a:prstGeom>
          <a:solidFill>
            <a:schemeClr val="bg1"/>
          </a:solidFill>
          <a:ln w="50800">
            <a:solidFill>
              <a:srgbClr val="32748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ounded Rectangle 22">
            <a:extLst>
              <a:ext uri="{FF2B5EF4-FFF2-40B4-BE49-F238E27FC236}">
                <a16:creationId xmlns:a16="http://schemas.microsoft.com/office/drawing/2014/main" id="{47D3A0B6-576B-ED4E-AC13-FBAB84CC0D8E}"/>
              </a:ext>
            </a:extLst>
          </p:cNvPr>
          <p:cNvSpPr/>
          <p:nvPr/>
        </p:nvSpPr>
        <p:spPr>
          <a:xfrm>
            <a:off x="8339665" y="3118377"/>
            <a:ext cx="2751668" cy="829732"/>
          </a:xfrm>
          <a:prstGeom prst="roundRect">
            <a:avLst/>
          </a:prstGeom>
          <a:solidFill>
            <a:schemeClr val="bg1"/>
          </a:solidFill>
          <a:ln w="50800">
            <a:solidFill>
              <a:srgbClr val="32748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ounded Rectangle 23">
            <a:extLst>
              <a:ext uri="{FF2B5EF4-FFF2-40B4-BE49-F238E27FC236}">
                <a16:creationId xmlns:a16="http://schemas.microsoft.com/office/drawing/2014/main" id="{F3285115-DE51-A547-AF56-4CE05A20F49E}"/>
              </a:ext>
            </a:extLst>
          </p:cNvPr>
          <p:cNvSpPr/>
          <p:nvPr/>
        </p:nvSpPr>
        <p:spPr>
          <a:xfrm>
            <a:off x="6206065" y="4151310"/>
            <a:ext cx="1972733" cy="829732"/>
          </a:xfrm>
          <a:prstGeom prst="roundRect">
            <a:avLst/>
          </a:prstGeom>
          <a:blipFill dpi="0" rotWithShape="1">
            <a:blip r:embed="rId6">
              <a:extLst>
                <a:ext uri="{28A0092B-C50C-407E-A947-70E740481C1C}">
                  <a14:useLocalDpi xmlns:a14="http://schemas.microsoft.com/office/drawing/2010/main" val="0"/>
                </a:ext>
              </a:extLst>
            </a:blip>
            <a:srcRect/>
            <a:stretch>
              <a:fillRect l="729" t="-8573" r="729" b="-8573"/>
            </a:stretch>
          </a:blipFill>
          <a:ln w="50800">
            <a:solidFill>
              <a:srgbClr val="32748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ounded Rectangle 24">
            <a:extLst>
              <a:ext uri="{FF2B5EF4-FFF2-40B4-BE49-F238E27FC236}">
                <a16:creationId xmlns:a16="http://schemas.microsoft.com/office/drawing/2014/main" id="{A91CAE71-B881-1F4C-A2C2-877CACFC083F}"/>
              </a:ext>
            </a:extLst>
          </p:cNvPr>
          <p:cNvSpPr/>
          <p:nvPr/>
        </p:nvSpPr>
        <p:spPr>
          <a:xfrm>
            <a:off x="8339665" y="4151310"/>
            <a:ext cx="2751668" cy="829732"/>
          </a:xfrm>
          <a:prstGeom prst="roundRect">
            <a:avLst/>
          </a:prstGeom>
          <a:solidFill>
            <a:schemeClr val="bg1"/>
          </a:solidFill>
          <a:ln w="50800">
            <a:solidFill>
              <a:srgbClr val="32748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ounded Rectangle 25">
            <a:extLst>
              <a:ext uri="{FF2B5EF4-FFF2-40B4-BE49-F238E27FC236}">
                <a16:creationId xmlns:a16="http://schemas.microsoft.com/office/drawing/2014/main" id="{BFC16A16-8E47-5142-A927-6260D3BB797B}"/>
              </a:ext>
            </a:extLst>
          </p:cNvPr>
          <p:cNvSpPr/>
          <p:nvPr/>
        </p:nvSpPr>
        <p:spPr>
          <a:xfrm>
            <a:off x="838197" y="3128435"/>
            <a:ext cx="1972733" cy="829732"/>
          </a:xfrm>
          <a:prstGeom prst="roundRect">
            <a:avLst/>
          </a:prstGeom>
          <a:blipFill dpi="0" rotWithShape="1">
            <a:blip r:embed="rId7">
              <a:extLst>
                <a:ext uri="{28A0092B-C50C-407E-A947-70E740481C1C}">
                  <a14:useLocalDpi xmlns:a14="http://schemas.microsoft.com/office/drawing/2010/main" val="0"/>
                </a:ext>
              </a:extLst>
            </a:blip>
            <a:srcRect/>
            <a:stretch>
              <a:fillRect/>
            </a:stretch>
          </a:blipFill>
          <a:ln w="50800">
            <a:solidFill>
              <a:srgbClr val="32748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ounded Rectangle 26">
            <a:extLst>
              <a:ext uri="{FF2B5EF4-FFF2-40B4-BE49-F238E27FC236}">
                <a16:creationId xmlns:a16="http://schemas.microsoft.com/office/drawing/2014/main" id="{C469A6A2-EADA-F446-B056-6C284A93ED87}"/>
              </a:ext>
            </a:extLst>
          </p:cNvPr>
          <p:cNvSpPr/>
          <p:nvPr/>
        </p:nvSpPr>
        <p:spPr>
          <a:xfrm>
            <a:off x="8339665" y="5184243"/>
            <a:ext cx="2751668" cy="829732"/>
          </a:xfrm>
          <a:prstGeom prst="roundRect">
            <a:avLst/>
          </a:prstGeom>
          <a:solidFill>
            <a:schemeClr val="bg1"/>
          </a:solidFill>
          <a:ln w="50800">
            <a:solidFill>
              <a:srgbClr val="32748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E0B98F97-743A-4940-B7E5-5B26F17EFAB6}"/>
              </a:ext>
            </a:extLst>
          </p:cNvPr>
          <p:cNvSpPr txBox="1"/>
          <p:nvPr/>
        </p:nvSpPr>
        <p:spPr>
          <a:xfrm>
            <a:off x="3585935" y="2085444"/>
            <a:ext cx="2075542" cy="769441"/>
          </a:xfrm>
          <a:prstGeom prst="rect">
            <a:avLst/>
          </a:prstGeom>
          <a:noFill/>
        </p:spPr>
        <p:txBody>
          <a:bodyPr wrap="square" rtlCol="0">
            <a:spAutoFit/>
          </a:bodyPr>
          <a:lstStyle/>
          <a:p>
            <a:r>
              <a:rPr lang="en-GB" sz="4400" dirty="0">
                <a:ln w="0"/>
                <a:effectLst>
                  <a:outerShdw blurRad="38100" dist="19050" dir="2700000" algn="tl" rotWithShape="0">
                    <a:schemeClr val="dk1">
                      <a:alpha val="40000"/>
                    </a:schemeClr>
                  </a:outerShdw>
                </a:effectLst>
                <a:latin typeface="Arial" panose="020B0604020202020204" pitchFamily="34" charset="0"/>
                <a:ea typeface="+mj-ea"/>
                <a:cs typeface="Arial" panose="020B0604020202020204" pitchFamily="34" charset="0"/>
              </a:rPr>
              <a:t>hard</a:t>
            </a:r>
          </a:p>
        </p:txBody>
      </p:sp>
      <p:sp>
        <p:nvSpPr>
          <p:cNvPr id="28" name="TextBox 27">
            <a:extLst>
              <a:ext uri="{FF2B5EF4-FFF2-40B4-BE49-F238E27FC236}">
                <a16:creationId xmlns:a16="http://schemas.microsoft.com/office/drawing/2014/main" id="{5CB92D6A-2F01-4346-8952-F082701AC9A2}"/>
              </a:ext>
            </a:extLst>
          </p:cNvPr>
          <p:cNvSpPr txBox="1"/>
          <p:nvPr/>
        </p:nvSpPr>
        <p:spPr>
          <a:xfrm>
            <a:off x="3720865" y="3073101"/>
            <a:ext cx="2075542" cy="769441"/>
          </a:xfrm>
          <a:prstGeom prst="rect">
            <a:avLst/>
          </a:prstGeom>
          <a:noFill/>
        </p:spPr>
        <p:txBody>
          <a:bodyPr wrap="square" rtlCol="0">
            <a:spAutoFit/>
          </a:bodyPr>
          <a:lstStyle/>
          <a:p>
            <a:r>
              <a:rPr lang="en-GB" sz="44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Arial" panose="020B0604020202020204" pitchFamily="34" charset="0"/>
                <a:ea typeface="+mj-ea"/>
                <a:cs typeface="Arial" panose="020B0604020202020204" pitchFamily="34" charset="0"/>
              </a:rPr>
              <a:t>soft</a:t>
            </a:r>
          </a:p>
        </p:txBody>
      </p:sp>
      <p:sp>
        <p:nvSpPr>
          <p:cNvPr id="29" name="TextBox 28">
            <a:extLst>
              <a:ext uri="{FF2B5EF4-FFF2-40B4-BE49-F238E27FC236}">
                <a16:creationId xmlns:a16="http://schemas.microsoft.com/office/drawing/2014/main" id="{35B70618-4742-4041-A68A-56B2FD30BC99}"/>
              </a:ext>
            </a:extLst>
          </p:cNvPr>
          <p:cNvSpPr txBox="1"/>
          <p:nvPr/>
        </p:nvSpPr>
        <p:spPr>
          <a:xfrm>
            <a:off x="3394074" y="3974647"/>
            <a:ext cx="2459263" cy="1107996"/>
          </a:xfrm>
          <a:prstGeom prst="rect">
            <a:avLst/>
          </a:prstGeom>
          <a:noFill/>
          <a:scene3d>
            <a:camera prst="orthographicFront"/>
            <a:lightRig rig="threePt" dir="t"/>
          </a:scene3d>
          <a:sp3d>
            <a:bevelT w="152400" h="50800" prst="softRound"/>
          </a:sp3d>
        </p:spPr>
        <p:txBody>
          <a:bodyPr wrap="square" rtlCol="0">
            <a:spAutoFit/>
          </a:bodyPr>
          <a:lstStyle/>
          <a:p>
            <a:r>
              <a:rPr lang="en-GB" sz="6600" b="1" dirty="0">
                <a:ln w="57150">
                  <a:solidFill>
                    <a:srgbClr val="327481"/>
                  </a:solidFill>
                </a:ln>
                <a:solidFill>
                  <a:srgbClr val="327481"/>
                </a:solidFill>
                <a:latin typeface="Arial" panose="020B0604020202020204" pitchFamily="34" charset="0"/>
                <a:ea typeface="+mj-ea"/>
                <a:cs typeface="Arial" panose="020B0604020202020204" pitchFamily="34" charset="0"/>
              </a:rPr>
              <a:t>thick</a:t>
            </a:r>
          </a:p>
        </p:txBody>
      </p:sp>
      <p:sp>
        <p:nvSpPr>
          <p:cNvPr id="31" name="TextBox 30">
            <a:extLst>
              <a:ext uri="{FF2B5EF4-FFF2-40B4-BE49-F238E27FC236}">
                <a16:creationId xmlns:a16="http://schemas.microsoft.com/office/drawing/2014/main" id="{57A08333-D9D8-4E45-8795-8FCA8EAE92E6}"/>
              </a:ext>
            </a:extLst>
          </p:cNvPr>
          <p:cNvSpPr txBox="1"/>
          <p:nvPr/>
        </p:nvSpPr>
        <p:spPr>
          <a:xfrm>
            <a:off x="3931619" y="5339303"/>
            <a:ext cx="1034519" cy="584775"/>
          </a:xfrm>
          <a:prstGeom prst="rect">
            <a:avLst/>
          </a:prstGeom>
          <a:noFill/>
        </p:spPr>
        <p:txBody>
          <a:bodyPr wrap="square" rtlCol="0">
            <a:spAutoFit/>
          </a:bodyPr>
          <a:lstStyle/>
          <a:p>
            <a:r>
              <a:rPr lang="en-GB" sz="3200" dirty="0">
                <a:solidFill>
                  <a:srgbClr val="327481"/>
                </a:solidFill>
                <a:latin typeface="Arial" panose="020B0604020202020204" pitchFamily="34" charset="0"/>
                <a:ea typeface="+mj-ea"/>
                <a:cs typeface="Arial" panose="020B0604020202020204" pitchFamily="34" charset="0"/>
              </a:rPr>
              <a:t>thin</a:t>
            </a:r>
          </a:p>
        </p:txBody>
      </p:sp>
      <p:sp>
        <p:nvSpPr>
          <p:cNvPr id="32" name="TextBox 31">
            <a:extLst>
              <a:ext uri="{FF2B5EF4-FFF2-40B4-BE49-F238E27FC236}">
                <a16:creationId xmlns:a16="http://schemas.microsoft.com/office/drawing/2014/main" id="{578A6AB2-C4B1-49A2-9470-CC0BA0CAACD4}"/>
              </a:ext>
            </a:extLst>
          </p:cNvPr>
          <p:cNvSpPr txBox="1"/>
          <p:nvPr/>
        </p:nvSpPr>
        <p:spPr>
          <a:xfrm>
            <a:off x="8584509" y="2318790"/>
            <a:ext cx="2339477" cy="769441"/>
          </a:xfrm>
          <a:prstGeom prst="rect">
            <a:avLst/>
          </a:prstGeom>
          <a:noFill/>
        </p:spPr>
        <p:txBody>
          <a:bodyPr wrap="square" rtlCol="0">
            <a:prstTxWarp prst="textDeflateInflate">
              <a:avLst/>
            </a:prstTxWarp>
            <a:spAutoFit/>
          </a:bodyPr>
          <a:lstStyle/>
          <a:p>
            <a:r>
              <a:rPr lang="en-GB" sz="4400" b="1" dirty="0">
                <a:solidFill>
                  <a:srgbClr val="327481"/>
                </a:solidFill>
                <a:latin typeface="Arial" panose="020B0604020202020204" pitchFamily="34" charset="0"/>
                <a:ea typeface="+mj-ea"/>
                <a:cs typeface="Arial" panose="020B0604020202020204" pitchFamily="34" charset="0"/>
              </a:rPr>
              <a:t>flexible</a:t>
            </a:r>
          </a:p>
        </p:txBody>
      </p:sp>
      <p:sp>
        <p:nvSpPr>
          <p:cNvPr id="33" name="TextBox 32">
            <a:extLst>
              <a:ext uri="{FF2B5EF4-FFF2-40B4-BE49-F238E27FC236}">
                <a16:creationId xmlns:a16="http://schemas.microsoft.com/office/drawing/2014/main" id="{32CF7766-9958-495E-9DD6-BC34ED7B8C73}"/>
              </a:ext>
            </a:extLst>
          </p:cNvPr>
          <p:cNvSpPr txBox="1"/>
          <p:nvPr/>
        </p:nvSpPr>
        <p:spPr>
          <a:xfrm>
            <a:off x="8412605" y="3118377"/>
            <a:ext cx="2683287" cy="769441"/>
          </a:xfrm>
          <a:prstGeom prst="rect">
            <a:avLst/>
          </a:prstGeom>
          <a:noFill/>
        </p:spPr>
        <p:txBody>
          <a:bodyPr wrap="square" rtlCol="0">
            <a:spAutoFit/>
          </a:bodyPr>
          <a:lstStyle/>
          <a:p>
            <a:r>
              <a:rPr lang="en-GB" sz="4400" b="1" u="sng" dirty="0">
                <a:latin typeface="Arial" panose="020B0604020202020204" pitchFamily="34" charset="0"/>
                <a:ea typeface="+mj-ea"/>
                <a:cs typeface="Arial" panose="020B0604020202020204" pitchFamily="34" charset="0"/>
              </a:rPr>
              <a:t>inflexible</a:t>
            </a:r>
          </a:p>
        </p:txBody>
      </p:sp>
      <p:sp>
        <p:nvSpPr>
          <p:cNvPr id="34" name="TextBox 33">
            <a:extLst>
              <a:ext uri="{FF2B5EF4-FFF2-40B4-BE49-F238E27FC236}">
                <a16:creationId xmlns:a16="http://schemas.microsoft.com/office/drawing/2014/main" id="{E0D421DD-E86C-42F8-A44E-8296416FAE71}"/>
              </a:ext>
            </a:extLst>
          </p:cNvPr>
          <p:cNvSpPr txBox="1"/>
          <p:nvPr/>
        </p:nvSpPr>
        <p:spPr>
          <a:xfrm>
            <a:off x="8751856" y="4181455"/>
            <a:ext cx="2339477" cy="769441"/>
          </a:xfrm>
          <a:prstGeom prst="rect">
            <a:avLst/>
          </a:prstGeom>
          <a:noFill/>
        </p:spPr>
        <p:txBody>
          <a:bodyPr wrap="square" rtlCol="0">
            <a:spAutoFit/>
          </a:bodyPr>
          <a:lstStyle/>
          <a:p>
            <a:r>
              <a:rPr lang="en-GB" sz="44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Arial" panose="020B0604020202020204" pitchFamily="34" charset="0"/>
                <a:ea typeface="+mj-ea"/>
                <a:cs typeface="Arial" panose="020B0604020202020204" pitchFamily="34" charset="0"/>
              </a:rPr>
              <a:t>rough</a:t>
            </a:r>
          </a:p>
        </p:txBody>
      </p:sp>
      <p:sp>
        <p:nvSpPr>
          <p:cNvPr id="35" name="TextBox 34">
            <a:extLst>
              <a:ext uri="{FF2B5EF4-FFF2-40B4-BE49-F238E27FC236}">
                <a16:creationId xmlns:a16="http://schemas.microsoft.com/office/drawing/2014/main" id="{3AE3BD90-13E3-4816-B2EB-1F28D5C961F7}"/>
              </a:ext>
            </a:extLst>
          </p:cNvPr>
          <p:cNvSpPr txBox="1"/>
          <p:nvPr/>
        </p:nvSpPr>
        <p:spPr>
          <a:xfrm>
            <a:off x="8661396" y="5214388"/>
            <a:ext cx="2339477" cy="769441"/>
          </a:xfrm>
          <a:prstGeom prst="rect">
            <a:avLst/>
          </a:prstGeom>
          <a:noFill/>
        </p:spPr>
        <p:txBody>
          <a:bodyPr wrap="square" rtlCol="0">
            <a:spAutoFit/>
          </a:bodyPr>
          <a:lstStyle/>
          <a:p>
            <a:r>
              <a:rPr lang="en-GB" sz="4400" b="1" spc="50" dirty="0">
                <a:ln w="0"/>
                <a:solidFill>
                  <a:schemeClr val="bg2"/>
                </a:solidFill>
                <a:effectLst>
                  <a:innerShdw blurRad="63500" dist="50800" dir="13500000">
                    <a:srgbClr val="000000">
                      <a:alpha val="50000"/>
                    </a:srgbClr>
                  </a:innerShdw>
                </a:effectLst>
                <a:latin typeface="Arial" panose="020B0604020202020204" pitchFamily="34" charset="0"/>
                <a:ea typeface="+mj-ea"/>
                <a:cs typeface="Arial" panose="020B0604020202020204" pitchFamily="34" charset="0"/>
              </a:rPr>
              <a:t>smooth</a:t>
            </a:r>
          </a:p>
        </p:txBody>
      </p:sp>
      <p:pic>
        <p:nvPicPr>
          <p:cNvPr id="1028" name="Picture 4" descr="Related image">
            <a:extLst>
              <a:ext uri="{FF2B5EF4-FFF2-40B4-BE49-F238E27FC236}">
                <a16:creationId xmlns:a16="http://schemas.microsoft.com/office/drawing/2014/main" id="{D3B3F0DF-E1A9-41D6-8D8E-F8E1F7CB14B4}"/>
              </a:ext>
            </a:extLst>
          </p:cNvPr>
          <p:cNvPicPr>
            <a:picLocks noChangeAspect="1" noChangeArrowheads="1"/>
          </p:cNvPicPr>
          <p:nvPr/>
        </p:nvPicPr>
        <p:blipFill>
          <a:blip r:embed="rId8" cstate="hqprint">
            <a:extLst>
              <a:ext uri="{28A0092B-C50C-407E-A947-70E740481C1C}">
                <a14:useLocalDpi xmlns:a14="http://schemas.microsoft.com/office/drawing/2010/main" val="0"/>
              </a:ext>
            </a:extLst>
          </a:blip>
          <a:srcRect/>
          <a:stretch>
            <a:fillRect/>
          </a:stretch>
        </p:blipFill>
        <p:spPr bwMode="auto">
          <a:xfrm>
            <a:off x="6763306" y="3157929"/>
            <a:ext cx="759712" cy="759712"/>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id="{8EC039B2-DE87-4EFC-A95C-3A163AA4EB69}"/>
              </a:ext>
            </a:extLst>
          </p:cNvPr>
          <p:cNvSpPr/>
          <p:nvPr/>
        </p:nvSpPr>
        <p:spPr>
          <a:xfrm>
            <a:off x="838197" y="4303692"/>
            <a:ext cx="1972733" cy="51176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Rectangle 35">
            <a:extLst>
              <a:ext uri="{FF2B5EF4-FFF2-40B4-BE49-F238E27FC236}">
                <a16:creationId xmlns:a16="http://schemas.microsoft.com/office/drawing/2014/main" id="{C8BC63D8-314E-4E2C-9258-E4B59DC247CF}"/>
              </a:ext>
            </a:extLst>
          </p:cNvPr>
          <p:cNvSpPr/>
          <p:nvPr/>
        </p:nvSpPr>
        <p:spPr>
          <a:xfrm>
            <a:off x="838197" y="5528723"/>
            <a:ext cx="1972733" cy="1254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95759414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8246C8-0730-464A-BF44-81332C421306}"/>
              </a:ext>
            </a:extLst>
          </p:cNvPr>
          <p:cNvSpPr>
            <a:spLocks noGrp="1"/>
          </p:cNvSpPr>
          <p:nvPr>
            <p:ph type="title"/>
          </p:nvPr>
        </p:nvSpPr>
        <p:spPr/>
        <p:txBody>
          <a:bodyPr anchor="t">
            <a:normAutofit/>
          </a:bodyPr>
          <a:lstStyle/>
          <a:p>
            <a:r>
              <a:rPr lang="en-GB" dirty="0"/>
              <a:t>Reply to Humpty</a:t>
            </a:r>
            <a:endParaRPr lang="en-US" dirty="0"/>
          </a:p>
        </p:txBody>
      </p:sp>
      <p:sp>
        <p:nvSpPr>
          <p:cNvPr id="8" name="Content Placeholder 7">
            <a:extLst>
              <a:ext uri="{FF2B5EF4-FFF2-40B4-BE49-F238E27FC236}">
                <a16:creationId xmlns:a16="http://schemas.microsoft.com/office/drawing/2014/main" id="{FF841C7D-34B7-014A-9EE0-B2618BCD7140}"/>
              </a:ext>
            </a:extLst>
          </p:cNvPr>
          <p:cNvSpPr>
            <a:spLocks noGrp="1"/>
          </p:cNvSpPr>
          <p:nvPr>
            <p:ph idx="1"/>
          </p:nvPr>
        </p:nvSpPr>
        <p:spPr>
          <a:xfrm>
            <a:off x="838200" y="1134533"/>
            <a:ext cx="4986867" cy="5042430"/>
          </a:xfrm>
        </p:spPr>
        <p:txBody>
          <a:bodyPr>
            <a:normAutofit/>
          </a:bodyPr>
          <a:lstStyle/>
          <a:p>
            <a:pPr marL="0" indent="0">
              <a:lnSpc>
                <a:spcPct val="150000"/>
              </a:lnSpc>
              <a:buNone/>
            </a:pPr>
            <a:r>
              <a:rPr lang="en-US" sz="2400" b="1" dirty="0">
                <a:solidFill>
                  <a:srgbClr val="327481"/>
                </a:solidFill>
              </a:rPr>
              <a:t>Dear Humpty Dumpty,</a:t>
            </a:r>
          </a:p>
          <a:p>
            <a:pPr marL="0" indent="0">
              <a:lnSpc>
                <a:spcPct val="150000"/>
              </a:lnSpc>
              <a:buNone/>
            </a:pPr>
            <a:r>
              <a:rPr lang="en-US" sz="2400" b="1" dirty="0">
                <a:solidFill>
                  <a:srgbClr val="327481"/>
                </a:solidFill>
              </a:rPr>
              <a:t>-------------------------------------------------------------------------------------------------------------------------------------------------------------------------------------------------------------------------------------------</a:t>
            </a:r>
          </a:p>
        </p:txBody>
      </p:sp>
      <p:sp>
        <p:nvSpPr>
          <p:cNvPr id="6" name="Rounded Rectangle 5">
            <a:extLst>
              <a:ext uri="{FF2B5EF4-FFF2-40B4-BE49-F238E27FC236}">
                <a16:creationId xmlns:a16="http://schemas.microsoft.com/office/drawing/2014/main" id="{7178E318-E9AC-574C-BFD5-B3FFAC2B35EA}"/>
              </a:ext>
            </a:extLst>
          </p:cNvPr>
          <p:cNvSpPr/>
          <p:nvPr/>
        </p:nvSpPr>
        <p:spPr>
          <a:xfrm>
            <a:off x="6231467" y="1371601"/>
            <a:ext cx="5122332" cy="4805362"/>
          </a:xfrm>
          <a:prstGeom prst="roundRect">
            <a:avLst/>
          </a:prstGeom>
          <a:solidFill>
            <a:schemeClr val="bg1"/>
          </a:solidFill>
          <a:ln w="50800">
            <a:solidFill>
              <a:srgbClr val="32748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a:extLst>
              <a:ext uri="{FF2B5EF4-FFF2-40B4-BE49-F238E27FC236}">
                <a16:creationId xmlns:a16="http://schemas.microsoft.com/office/drawing/2014/main" id="{51D13DC8-D454-5C4A-89D7-F85E875F8FC3}"/>
              </a:ext>
            </a:extLst>
          </p:cNvPr>
          <p:cNvSpPr/>
          <p:nvPr/>
        </p:nvSpPr>
        <p:spPr>
          <a:xfrm>
            <a:off x="838201" y="4706911"/>
            <a:ext cx="4813092" cy="1633928"/>
          </a:xfrm>
          <a:prstGeom prst="roundRect">
            <a:avLst/>
          </a:prstGeom>
          <a:solidFill>
            <a:schemeClr val="bg1"/>
          </a:solidFill>
          <a:ln w="50800">
            <a:solidFill>
              <a:srgbClr val="327481"/>
            </a:solidFill>
          </a:ln>
        </p:spPr>
        <p:style>
          <a:lnRef idx="2">
            <a:schemeClr val="accent1">
              <a:shade val="50000"/>
            </a:schemeClr>
          </a:lnRef>
          <a:fillRef idx="1">
            <a:schemeClr val="accent1"/>
          </a:fillRef>
          <a:effectRef idx="0">
            <a:schemeClr val="accent1"/>
          </a:effectRef>
          <a:fontRef idx="minor">
            <a:schemeClr val="lt1"/>
          </a:fontRef>
        </p:style>
        <p:txBody>
          <a:bodyPr numCol="2" rtlCol="0" anchor="ctr"/>
          <a:lstStyle/>
          <a:p>
            <a:r>
              <a:rPr lang="en-GB" sz="2000" u="sng" dirty="0">
                <a:solidFill>
                  <a:schemeClr val="tx1"/>
                </a:solidFill>
              </a:rPr>
              <a:t>Word bank </a:t>
            </a:r>
            <a:r>
              <a:rPr lang="en-GB" sz="2000" dirty="0">
                <a:solidFill>
                  <a:schemeClr val="tx1"/>
                </a:solidFill>
              </a:rPr>
              <a:t>                         smooth            </a:t>
            </a:r>
            <a:endParaRPr lang="en-GB" sz="2000" u="sng" dirty="0">
              <a:solidFill>
                <a:schemeClr val="tx1"/>
              </a:solidFill>
            </a:endParaRPr>
          </a:p>
          <a:p>
            <a:r>
              <a:rPr lang="en-GB" sz="2000" dirty="0">
                <a:solidFill>
                  <a:schemeClr val="tx1"/>
                </a:solidFill>
              </a:rPr>
              <a:t>flexible                                  hard</a:t>
            </a:r>
          </a:p>
          <a:p>
            <a:r>
              <a:rPr lang="en-GB" sz="2000" dirty="0">
                <a:solidFill>
                  <a:schemeClr val="tx1"/>
                </a:solidFill>
              </a:rPr>
              <a:t>inflexible                               </a:t>
            </a:r>
          </a:p>
          <a:p>
            <a:endParaRPr lang="en-GB" sz="2000" dirty="0">
              <a:solidFill>
                <a:schemeClr val="tx1"/>
              </a:solidFill>
            </a:endParaRPr>
          </a:p>
          <a:p>
            <a:r>
              <a:rPr lang="en-GB" sz="2000" dirty="0">
                <a:solidFill>
                  <a:schemeClr val="tx1"/>
                </a:solidFill>
              </a:rPr>
              <a:t>soft</a:t>
            </a:r>
          </a:p>
          <a:p>
            <a:r>
              <a:rPr lang="en-GB" sz="2000" dirty="0">
                <a:solidFill>
                  <a:schemeClr val="tx1"/>
                </a:solidFill>
              </a:rPr>
              <a:t>rough</a:t>
            </a:r>
            <a:r>
              <a:rPr lang="en-GB" sz="2000" dirty="0">
                <a:solidFill>
                  <a:srgbClr val="FF0000"/>
                </a:solidFill>
              </a:rPr>
              <a:t>                                    </a:t>
            </a:r>
            <a:r>
              <a:rPr lang="en-GB" sz="2000" dirty="0">
                <a:solidFill>
                  <a:schemeClr val="tx1"/>
                </a:solidFill>
              </a:rPr>
              <a:t>thick</a:t>
            </a:r>
          </a:p>
          <a:p>
            <a:r>
              <a:rPr lang="en-GB" sz="2000" dirty="0">
                <a:solidFill>
                  <a:schemeClr val="tx1"/>
                </a:solidFill>
              </a:rPr>
              <a:t>thin</a:t>
            </a:r>
          </a:p>
        </p:txBody>
      </p:sp>
      <p:sp>
        <p:nvSpPr>
          <p:cNvPr id="3" name="TextBox 2">
            <a:extLst>
              <a:ext uri="{FF2B5EF4-FFF2-40B4-BE49-F238E27FC236}">
                <a16:creationId xmlns:a16="http://schemas.microsoft.com/office/drawing/2014/main" id="{3F49E980-81D4-4E9C-ABC2-2ED12ED8B9B4}"/>
              </a:ext>
            </a:extLst>
          </p:cNvPr>
          <p:cNvSpPr txBox="1"/>
          <p:nvPr/>
        </p:nvSpPr>
        <p:spPr>
          <a:xfrm>
            <a:off x="6362096" y="765201"/>
            <a:ext cx="4117219" cy="461665"/>
          </a:xfrm>
          <a:prstGeom prst="rect">
            <a:avLst/>
          </a:prstGeom>
          <a:noFill/>
        </p:spPr>
        <p:txBody>
          <a:bodyPr wrap="square" rtlCol="0">
            <a:spAutoFit/>
          </a:bodyPr>
          <a:lstStyle/>
          <a:p>
            <a:r>
              <a:rPr lang="en-GB" sz="2400" b="1" dirty="0">
                <a:solidFill>
                  <a:srgbClr val="327481"/>
                </a:solidFill>
                <a:latin typeface="Arial" panose="020B0604020202020204" pitchFamily="34" charset="0"/>
                <a:cs typeface="Arial" panose="020B0604020202020204" pitchFamily="34" charset="0"/>
              </a:rPr>
              <a:t>Draw your idea</a:t>
            </a:r>
          </a:p>
        </p:txBody>
      </p:sp>
    </p:spTree>
    <p:extLst>
      <p:ext uri="{BB962C8B-B14F-4D97-AF65-F5344CB8AC3E}">
        <p14:creationId xmlns:p14="http://schemas.microsoft.com/office/powerpoint/2010/main" val="351138278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5B13B6-0166-C64F-AFCB-E9B8B64122A1}"/>
              </a:ext>
            </a:extLst>
          </p:cNvPr>
          <p:cNvSpPr>
            <a:spLocks noGrp="1"/>
          </p:cNvSpPr>
          <p:nvPr>
            <p:ph type="title"/>
          </p:nvPr>
        </p:nvSpPr>
        <p:spPr/>
        <p:txBody>
          <a:bodyPr/>
          <a:lstStyle/>
          <a:p>
            <a:r>
              <a:rPr lang="en-GB" dirty="0"/>
              <a:t>Finishing thinker!</a:t>
            </a:r>
            <a:endParaRPr lang="en-US" dirty="0"/>
          </a:p>
        </p:txBody>
      </p:sp>
      <p:sp>
        <p:nvSpPr>
          <p:cNvPr id="5" name="Rounded Rectangle 4">
            <a:extLst>
              <a:ext uri="{FF2B5EF4-FFF2-40B4-BE49-F238E27FC236}">
                <a16:creationId xmlns:a16="http://schemas.microsoft.com/office/drawing/2014/main" id="{7014D744-D536-0540-88A6-8548D820FD90}"/>
              </a:ext>
            </a:extLst>
          </p:cNvPr>
          <p:cNvSpPr/>
          <p:nvPr/>
        </p:nvSpPr>
        <p:spPr>
          <a:xfrm>
            <a:off x="838200" y="1405728"/>
            <a:ext cx="4685397" cy="1108874"/>
          </a:xfrm>
          <a:prstGeom prst="roundRect">
            <a:avLst/>
          </a:prstGeom>
          <a:no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a:solidFill>
                  <a:srgbClr val="327481"/>
                </a:solidFill>
                <a:latin typeface="Arial" panose="020B0604020202020204" pitchFamily="34" charset="0"/>
                <a:cs typeface="Arial" panose="020B0604020202020204" pitchFamily="34" charset="0"/>
              </a:rPr>
              <a:t>Which material could they be offering to make a suit for Humpty?</a:t>
            </a:r>
          </a:p>
        </p:txBody>
      </p:sp>
      <p:pic>
        <p:nvPicPr>
          <p:cNvPr id="9" name="Picture 8">
            <a:extLst>
              <a:ext uri="{FF2B5EF4-FFF2-40B4-BE49-F238E27FC236}">
                <a16:creationId xmlns:a16="http://schemas.microsoft.com/office/drawing/2014/main" id="{660D212A-2F75-344D-8633-C9EF9A33CFCE}"/>
              </a:ext>
            </a:extLst>
          </p:cNvPr>
          <p:cNvPicPr>
            <a:picLocks noChangeAspect="1"/>
          </p:cNvPicPr>
          <p:nvPr/>
        </p:nvPicPr>
        <p:blipFill rotWithShape="1">
          <a:blip r:embed="rId4">
            <a:extLst>
              <a:ext uri="{28A0092B-C50C-407E-A947-70E740481C1C}">
                <a14:useLocalDpi xmlns:a14="http://schemas.microsoft.com/office/drawing/2010/main" val="0"/>
              </a:ext>
            </a:extLst>
          </a:blip>
          <a:srcRect l="78036" t="17138" r="5467" b="7068"/>
          <a:stretch/>
        </p:blipFill>
        <p:spPr>
          <a:xfrm>
            <a:off x="9525000" y="1225584"/>
            <a:ext cx="1996082" cy="5158548"/>
          </a:xfrm>
          <a:prstGeom prst="rect">
            <a:avLst/>
          </a:prstGeom>
        </p:spPr>
      </p:pic>
      <p:pic>
        <p:nvPicPr>
          <p:cNvPr id="10" name="Picture 9">
            <a:extLst>
              <a:ext uri="{FF2B5EF4-FFF2-40B4-BE49-F238E27FC236}">
                <a16:creationId xmlns:a16="http://schemas.microsoft.com/office/drawing/2014/main" id="{BE40F616-6E9D-554A-80F5-6AE9000E4E19}"/>
              </a:ext>
            </a:extLst>
          </p:cNvPr>
          <p:cNvPicPr>
            <a:picLocks noChangeAspect="1"/>
          </p:cNvPicPr>
          <p:nvPr/>
        </p:nvPicPr>
        <p:blipFill rotWithShape="1">
          <a:blip r:embed="rId4">
            <a:extLst>
              <a:ext uri="{28A0092B-C50C-407E-A947-70E740481C1C}">
                <a14:useLocalDpi xmlns:a14="http://schemas.microsoft.com/office/drawing/2010/main" val="0"/>
              </a:ext>
            </a:extLst>
          </a:blip>
          <a:srcRect l="45241" t="17138" r="35778" b="7068"/>
          <a:stretch/>
        </p:blipFill>
        <p:spPr>
          <a:xfrm flipH="1">
            <a:off x="5155297" y="1225584"/>
            <a:ext cx="2296696" cy="5158548"/>
          </a:xfrm>
          <a:prstGeom prst="rect">
            <a:avLst/>
          </a:prstGeom>
        </p:spPr>
      </p:pic>
      <p:sp>
        <p:nvSpPr>
          <p:cNvPr id="11" name="Oval Callout 10">
            <a:extLst>
              <a:ext uri="{FF2B5EF4-FFF2-40B4-BE49-F238E27FC236}">
                <a16:creationId xmlns:a16="http://schemas.microsoft.com/office/drawing/2014/main" id="{4AE3C5CD-5FC8-ED44-BC72-9B61D57F6BA6}"/>
              </a:ext>
            </a:extLst>
          </p:cNvPr>
          <p:cNvSpPr/>
          <p:nvPr/>
        </p:nvSpPr>
        <p:spPr>
          <a:xfrm>
            <a:off x="7136498" y="1419986"/>
            <a:ext cx="2604401" cy="1744949"/>
          </a:xfrm>
          <a:prstGeom prst="wedgeEllipseCallout">
            <a:avLst>
              <a:gd name="adj1" fmla="val 53167"/>
              <a:gd name="adj2" fmla="val 28523"/>
            </a:avLst>
          </a:prstGeom>
          <a:solidFill>
            <a:schemeClr val="bg1">
              <a:lumMod val="9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latin typeface="Arial" panose="020B0604020202020204" pitchFamily="34" charset="0"/>
                <a:cs typeface="Arial" panose="020B0604020202020204" pitchFamily="34" charset="0"/>
              </a:rPr>
              <a:t>I have a </a:t>
            </a:r>
            <a:r>
              <a:rPr lang="en-GB" b="1" dirty="0">
                <a:solidFill>
                  <a:schemeClr val="tx1"/>
                </a:solidFill>
                <a:latin typeface="Arial" panose="020B0604020202020204" pitchFamily="34" charset="0"/>
                <a:cs typeface="Arial" panose="020B0604020202020204" pitchFamily="34" charset="0"/>
              </a:rPr>
              <a:t>smooth, soft </a:t>
            </a:r>
            <a:r>
              <a:rPr lang="en-GB" dirty="0">
                <a:solidFill>
                  <a:schemeClr val="tx1"/>
                </a:solidFill>
                <a:latin typeface="Arial" panose="020B0604020202020204" pitchFamily="34" charset="0"/>
                <a:cs typeface="Arial" panose="020B0604020202020204" pitchFamily="34" charset="0"/>
              </a:rPr>
              <a:t>material</a:t>
            </a:r>
            <a:endParaRPr lang="en-US" dirty="0">
              <a:solidFill>
                <a:schemeClr val="tx1"/>
              </a:solidFill>
              <a:latin typeface="Arial" panose="020B0604020202020204" pitchFamily="34" charset="0"/>
              <a:cs typeface="Arial" panose="020B0604020202020204" pitchFamily="34" charset="0"/>
            </a:endParaRPr>
          </a:p>
        </p:txBody>
      </p:sp>
      <p:sp>
        <p:nvSpPr>
          <p:cNvPr id="12" name="Oval Callout 11">
            <a:extLst>
              <a:ext uri="{FF2B5EF4-FFF2-40B4-BE49-F238E27FC236}">
                <a16:creationId xmlns:a16="http://schemas.microsoft.com/office/drawing/2014/main" id="{B1AF297A-6518-0E47-B842-CE66714A4158}"/>
              </a:ext>
            </a:extLst>
          </p:cNvPr>
          <p:cNvSpPr/>
          <p:nvPr/>
        </p:nvSpPr>
        <p:spPr>
          <a:xfrm>
            <a:off x="2964097" y="2970072"/>
            <a:ext cx="2309394" cy="1669571"/>
          </a:xfrm>
          <a:prstGeom prst="wedgeEllipseCallout">
            <a:avLst>
              <a:gd name="adj1" fmla="val 57643"/>
              <a:gd name="adj2" fmla="val -34608"/>
            </a:avLst>
          </a:prstGeom>
          <a:solidFill>
            <a:schemeClr val="bg1">
              <a:lumMod val="9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latin typeface="Arial" panose="020B0604020202020204" pitchFamily="34" charset="0"/>
                <a:cs typeface="Arial" panose="020B0604020202020204" pitchFamily="34" charset="0"/>
              </a:rPr>
              <a:t>I have a </a:t>
            </a:r>
            <a:r>
              <a:rPr lang="en-GB" b="1" dirty="0">
                <a:solidFill>
                  <a:schemeClr val="tx1"/>
                </a:solidFill>
                <a:latin typeface="Arial" panose="020B0604020202020204" pitchFamily="34" charset="0"/>
                <a:cs typeface="Arial" panose="020B0604020202020204" pitchFamily="34" charset="0"/>
              </a:rPr>
              <a:t>hard</a:t>
            </a:r>
            <a:r>
              <a:rPr lang="en-GB" dirty="0">
                <a:solidFill>
                  <a:schemeClr val="tx1"/>
                </a:solidFill>
                <a:latin typeface="Arial" panose="020B0604020202020204" pitchFamily="34" charset="0"/>
                <a:cs typeface="Arial" panose="020B0604020202020204" pitchFamily="34" charset="0"/>
              </a:rPr>
              <a:t>, </a:t>
            </a:r>
            <a:r>
              <a:rPr lang="en-GB" b="1" dirty="0">
                <a:solidFill>
                  <a:schemeClr val="tx1"/>
                </a:solidFill>
                <a:latin typeface="Arial" panose="020B0604020202020204" pitchFamily="34" charset="0"/>
                <a:cs typeface="Arial" panose="020B0604020202020204" pitchFamily="34" charset="0"/>
              </a:rPr>
              <a:t>inflexible</a:t>
            </a:r>
            <a:r>
              <a:rPr lang="en-GB" dirty="0">
                <a:solidFill>
                  <a:schemeClr val="tx1"/>
                </a:solidFill>
                <a:latin typeface="Arial" panose="020B0604020202020204" pitchFamily="34" charset="0"/>
                <a:cs typeface="Arial" panose="020B0604020202020204" pitchFamily="34" charset="0"/>
              </a:rPr>
              <a:t> material</a:t>
            </a:r>
            <a:endParaRPr lang="en-US"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8671163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8246C8-0730-464A-BF44-81332C421306}"/>
              </a:ext>
            </a:extLst>
          </p:cNvPr>
          <p:cNvSpPr>
            <a:spLocks noGrp="1"/>
          </p:cNvSpPr>
          <p:nvPr>
            <p:ph type="title"/>
          </p:nvPr>
        </p:nvSpPr>
        <p:spPr/>
        <p:txBody>
          <a:bodyPr anchor="ctr">
            <a:normAutofit/>
          </a:bodyPr>
          <a:lstStyle/>
          <a:p>
            <a:r>
              <a:rPr lang="en-GB" dirty="0"/>
              <a:t>Finishing thinker!</a:t>
            </a:r>
            <a:endParaRPr lang="en-US" dirty="0"/>
          </a:p>
        </p:txBody>
      </p:sp>
      <p:grpSp>
        <p:nvGrpSpPr>
          <p:cNvPr id="19" name="Group 18">
            <a:extLst>
              <a:ext uri="{FF2B5EF4-FFF2-40B4-BE49-F238E27FC236}">
                <a16:creationId xmlns:a16="http://schemas.microsoft.com/office/drawing/2014/main" id="{D790DE34-CEF7-E740-AABB-4BEE01644827}"/>
              </a:ext>
            </a:extLst>
          </p:cNvPr>
          <p:cNvGrpSpPr/>
          <p:nvPr/>
        </p:nvGrpSpPr>
        <p:grpSpPr>
          <a:xfrm>
            <a:off x="555282" y="2521844"/>
            <a:ext cx="10798517" cy="1052452"/>
            <a:chOff x="1024467" y="2907461"/>
            <a:chExt cx="10143067" cy="988570"/>
          </a:xfrm>
        </p:grpSpPr>
        <p:grpSp>
          <p:nvGrpSpPr>
            <p:cNvPr id="12" name="Group 11">
              <a:extLst>
                <a:ext uri="{FF2B5EF4-FFF2-40B4-BE49-F238E27FC236}">
                  <a16:creationId xmlns:a16="http://schemas.microsoft.com/office/drawing/2014/main" id="{0C5E180C-82CF-ED48-93F5-D07D6DBA764F}"/>
                </a:ext>
              </a:extLst>
            </p:cNvPr>
            <p:cNvGrpSpPr/>
            <p:nvPr/>
          </p:nvGrpSpPr>
          <p:grpSpPr>
            <a:xfrm>
              <a:off x="1024467" y="2907461"/>
              <a:ext cx="10143067" cy="988570"/>
              <a:chOff x="-1870302" y="1866686"/>
              <a:chExt cx="14219583" cy="1385879"/>
            </a:xfrm>
          </p:grpSpPr>
          <p:pic>
            <p:nvPicPr>
              <p:cNvPr id="7" name="Picture 6">
                <a:extLst>
                  <a:ext uri="{FF2B5EF4-FFF2-40B4-BE49-F238E27FC236}">
                    <a16:creationId xmlns:a16="http://schemas.microsoft.com/office/drawing/2014/main" id="{3A9CA9DF-B976-E243-9D40-DD859830DA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436299">
                <a:off x="1015052" y="1898128"/>
                <a:ext cx="2796559" cy="1310227"/>
              </a:xfrm>
              <a:prstGeom prst="rect">
                <a:avLst/>
              </a:prstGeom>
            </p:spPr>
          </p:pic>
          <p:pic>
            <p:nvPicPr>
              <p:cNvPr id="8" name="Picture 7">
                <a:extLst>
                  <a:ext uri="{FF2B5EF4-FFF2-40B4-BE49-F238E27FC236}">
                    <a16:creationId xmlns:a16="http://schemas.microsoft.com/office/drawing/2014/main" id="{03D98464-6538-844C-B91D-4C293DDFE64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70808" y="1866686"/>
                <a:ext cx="2796559" cy="1310227"/>
              </a:xfrm>
              <a:prstGeom prst="rect">
                <a:avLst/>
              </a:prstGeom>
            </p:spPr>
          </p:pic>
          <p:pic>
            <p:nvPicPr>
              <p:cNvPr id="9" name="Picture 8">
                <a:extLst>
                  <a:ext uri="{FF2B5EF4-FFF2-40B4-BE49-F238E27FC236}">
                    <a16:creationId xmlns:a16="http://schemas.microsoft.com/office/drawing/2014/main" id="{E9FC1FCD-014B-264F-AF2E-CF2B9512FE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436299">
                <a:off x="6696966" y="1898128"/>
                <a:ext cx="2796559" cy="1310227"/>
              </a:xfrm>
              <a:prstGeom prst="rect">
                <a:avLst/>
              </a:prstGeom>
            </p:spPr>
          </p:pic>
          <p:pic>
            <p:nvPicPr>
              <p:cNvPr id="10" name="Picture 9">
                <a:extLst>
                  <a:ext uri="{FF2B5EF4-FFF2-40B4-BE49-F238E27FC236}">
                    <a16:creationId xmlns:a16="http://schemas.microsoft.com/office/drawing/2014/main" id="{27A5C12F-0D2B-DE40-AD2A-D362D6FFCA9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52722" y="1866686"/>
                <a:ext cx="2796559" cy="1310227"/>
              </a:xfrm>
              <a:prstGeom prst="rect">
                <a:avLst/>
              </a:prstGeom>
            </p:spPr>
          </p:pic>
          <p:pic>
            <p:nvPicPr>
              <p:cNvPr id="11" name="Picture 10">
                <a:extLst>
                  <a:ext uri="{FF2B5EF4-FFF2-40B4-BE49-F238E27FC236}">
                    <a16:creationId xmlns:a16="http://schemas.microsoft.com/office/drawing/2014/main" id="{0C4C829E-B3A2-BA46-9DE8-29A0EE4EF6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70302" y="1942338"/>
                <a:ext cx="2796559" cy="1310227"/>
              </a:xfrm>
              <a:prstGeom prst="rect">
                <a:avLst/>
              </a:prstGeom>
            </p:spPr>
          </p:pic>
        </p:grpSp>
        <p:sp>
          <p:nvSpPr>
            <p:cNvPr id="13" name="TextBox 12">
              <a:extLst>
                <a:ext uri="{FF2B5EF4-FFF2-40B4-BE49-F238E27FC236}">
                  <a16:creationId xmlns:a16="http://schemas.microsoft.com/office/drawing/2014/main" id="{5FDC0ABC-0B9E-564B-9D39-25117870C817}"/>
                </a:ext>
              </a:extLst>
            </p:cNvPr>
            <p:cNvSpPr txBox="1"/>
            <p:nvPr/>
          </p:nvSpPr>
          <p:spPr>
            <a:xfrm>
              <a:off x="1473495" y="3136340"/>
              <a:ext cx="1114522" cy="549280"/>
            </a:xfrm>
            <a:prstGeom prst="rect">
              <a:avLst/>
            </a:prstGeom>
            <a:noFill/>
          </p:spPr>
          <p:txBody>
            <a:bodyPr wrap="none" rtlCol="0">
              <a:spAutoFit/>
            </a:bodyPr>
            <a:lstStyle/>
            <a:p>
              <a:r>
                <a:rPr lang="en-US" sz="3200" dirty="0">
                  <a:solidFill>
                    <a:schemeClr val="bg1"/>
                  </a:solidFill>
                  <a:latin typeface="Arial" panose="020B0604020202020204" pitchFamily="34" charset="0"/>
                  <a:cs typeface="Arial" panose="020B0604020202020204" pitchFamily="34" charset="0"/>
                </a:rPr>
                <a:t>Metal</a:t>
              </a:r>
            </a:p>
          </p:txBody>
        </p:sp>
        <p:sp>
          <p:nvSpPr>
            <p:cNvPr id="14" name="TextBox 13">
              <a:extLst>
                <a:ext uri="{FF2B5EF4-FFF2-40B4-BE49-F238E27FC236}">
                  <a16:creationId xmlns:a16="http://schemas.microsoft.com/office/drawing/2014/main" id="{FF4F0119-8A08-4A4C-8789-ED56B3D3508E}"/>
                </a:ext>
              </a:extLst>
            </p:cNvPr>
            <p:cNvSpPr txBox="1"/>
            <p:nvPr/>
          </p:nvSpPr>
          <p:spPr>
            <a:xfrm>
              <a:off x="3871114" y="3136339"/>
              <a:ext cx="481222" cy="584775"/>
            </a:xfrm>
            <a:prstGeom prst="rect">
              <a:avLst/>
            </a:prstGeom>
            <a:noFill/>
          </p:spPr>
          <p:txBody>
            <a:bodyPr wrap="none" rtlCol="0">
              <a:spAutoFit/>
            </a:bodyPr>
            <a:lstStyle/>
            <a:p>
              <a:r>
                <a:rPr lang="en-US" sz="3200" dirty="0">
                  <a:solidFill>
                    <a:schemeClr val="bg1"/>
                  </a:solidFill>
                  <a:latin typeface="Arial" panose="020B0604020202020204" pitchFamily="34" charset="0"/>
                  <a:cs typeface="Arial" panose="020B0604020202020204" pitchFamily="34" charset="0"/>
                </a:rPr>
                <a:t>is</a:t>
              </a:r>
            </a:p>
          </p:txBody>
        </p:sp>
        <p:sp>
          <p:nvSpPr>
            <p:cNvPr id="15" name="TextBox 14">
              <a:extLst>
                <a:ext uri="{FF2B5EF4-FFF2-40B4-BE49-F238E27FC236}">
                  <a16:creationId xmlns:a16="http://schemas.microsoft.com/office/drawing/2014/main" id="{E904CAB9-BFA8-7D48-B77C-DDB402B18F30}"/>
                </a:ext>
              </a:extLst>
            </p:cNvPr>
            <p:cNvSpPr txBox="1"/>
            <p:nvPr/>
          </p:nvSpPr>
          <p:spPr>
            <a:xfrm>
              <a:off x="7721600" y="3082376"/>
              <a:ext cx="1236133" cy="584775"/>
            </a:xfrm>
            <a:prstGeom prst="rect">
              <a:avLst/>
            </a:prstGeom>
            <a:noFill/>
          </p:spPr>
          <p:txBody>
            <a:bodyPr wrap="square" rtlCol="0">
              <a:spAutoFit/>
            </a:bodyPr>
            <a:lstStyle/>
            <a:p>
              <a:r>
                <a:rPr lang="en-US" sz="3200" dirty="0">
                  <a:solidFill>
                    <a:schemeClr val="bg1"/>
                  </a:solidFill>
                  <a:latin typeface="Arial" panose="020B0604020202020204" pitchFamily="34" charset="0"/>
                  <a:cs typeface="Arial" panose="020B0604020202020204" pitchFamily="34" charset="0"/>
                </a:rPr>
                <a:t>and</a:t>
              </a:r>
            </a:p>
          </p:txBody>
        </p:sp>
      </p:grpSp>
      <p:cxnSp>
        <p:nvCxnSpPr>
          <p:cNvPr id="17" name="Straight Connector 16">
            <a:extLst>
              <a:ext uri="{FF2B5EF4-FFF2-40B4-BE49-F238E27FC236}">
                <a16:creationId xmlns:a16="http://schemas.microsoft.com/office/drawing/2014/main" id="{55D074B7-7E24-9A44-941D-5A4D30FE080A}"/>
              </a:ext>
            </a:extLst>
          </p:cNvPr>
          <p:cNvCxnSpPr/>
          <p:nvPr/>
        </p:nvCxnSpPr>
        <p:spPr>
          <a:xfrm>
            <a:off x="838200" y="4436533"/>
            <a:ext cx="10329334" cy="0"/>
          </a:xfrm>
          <a:prstGeom prst="line">
            <a:avLst/>
          </a:prstGeom>
          <a:ln w="28575">
            <a:solidFill>
              <a:srgbClr val="327481"/>
            </a:solidFill>
            <a:prstDash val="sysDash"/>
          </a:ln>
        </p:spPr>
        <p:style>
          <a:lnRef idx="1">
            <a:schemeClr val="accent1"/>
          </a:lnRef>
          <a:fillRef idx="0">
            <a:schemeClr val="accent1"/>
          </a:fillRef>
          <a:effectRef idx="0">
            <a:schemeClr val="accent1"/>
          </a:effectRef>
          <a:fontRef idx="minor">
            <a:schemeClr val="tx1"/>
          </a:fontRef>
        </p:style>
      </p:cxnSp>
      <p:grpSp>
        <p:nvGrpSpPr>
          <p:cNvPr id="28" name="Group 27">
            <a:extLst>
              <a:ext uri="{FF2B5EF4-FFF2-40B4-BE49-F238E27FC236}">
                <a16:creationId xmlns:a16="http://schemas.microsoft.com/office/drawing/2014/main" id="{F001534C-8A82-4529-ADD0-4991E7C6409F}"/>
              </a:ext>
            </a:extLst>
          </p:cNvPr>
          <p:cNvGrpSpPr/>
          <p:nvPr/>
        </p:nvGrpSpPr>
        <p:grpSpPr>
          <a:xfrm>
            <a:off x="696741" y="4560373"/>
            <a:ext cx="10798517" cy="1474102"/>
            <a:chOff x="-1870302" y="1311452"/>
            <a:chExt cx="14219583" cy="1941113"/>
          </a:xfrm>
        </p:grpSpPr>
        <p:pic>
          <p:nvPicPr>
            <p:cNvPr id="32" name="Picture 31">
              <a:extLst>
                <a:ext uri="{FF2B5EF4-FFF2-40B4-BE49-F238E27FC236}">
                  <a16:creationId xmlns:a16="http://schemas.microsoft.com/office/drawing/2014/main" id="{3DB25866-9888-4484-9574-D5BC55137C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170830">
              <a:off x="1015051" y="1311452"/>
              <a:ext cx="2796558" cy="1310227"/>
            </a:xfrm>
            <a:prstGeom prst="rect">
              <a:avLst/>
            </a:prstGeom>
          </p:spPr>
        </p:pic>
        <p:pic>
          <p:nvPicPr>
            <p:cNvPr id="33" name="Picture 32">
              <a:extLst>
                <a:ext uri="{FF2B5EF4-FFF2-40B4-BE49-F238E27FC236}">
                  <a16:creationId xmlns:a16="http://schemas.microsoft.com/office/drawing/2014/main" id="{6BA1C785-7274-4F42-8998-189BE955275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70808" y="1866686"/>
              <a:ext cx="2796559" cy="1310227"/>
            </a:xfrm>
            <a:prstGeom prst="rect">
              <a:avLst/>
            </a:prstGeom>
          </p:spPr>
        </p:pic>
        <p:pic>
          <p:nvPicPr>
            <p:cNvPr id="35" name="Picture 34">
              <a:extLst>
                <a:ext uri="{FF2B5EF4-FFF2-40B4-BE49-F238E27FC236}">
                  <a16:creationId xmlns:a16="http://schemas.microsoft.com/office/drawing/2014/main" id="{971F20F1-79C0-4D26-8967-A229DEE0A4F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721495">
              <a:off x="9552723" y="1866686"/>
              <a:ext cx="2796558" cy="1310226"/>
            </a:xfrm>
            <a:prstGeom prst="rect">
              <a:avLst/>
            </a:prstGeom>
          </p:spPr>
        </p:pic>
        <p:pic>
          <p:nvPicPr>
            <p:cNvPr id="36" name="Picture 35">
              <a:extLst>
                <a:ext uri="{FF2B5EF4-FFF2-40B4-BE49-F238E27FC236}">
                  <a16:creationId xmlns:a16="http://schemas.microsoft.com/office/drawing/2014/main" id="{5AD28912-DEAF-448B-9618-7129394F39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735126">
              <a:off x="-1870302" y="1942338"/>
              <a:ext cx="2796558" cy="1310227"/>
            </a:xfrm>
            <a:prstGeom prst="rect">
              <a:avLst/>
            </a:prstGeom>
          </p:spPr>
        </p:pic>
      </p:grpSp>
      <p:sp>
        <p:nvSpPr>
          <p:cNvPr id="40" name="TextBox 39">
            <a:extLst>
              <a:ext uri="{FF2B5EF4-FFF2-40B4-BE49-F238E27FC236}">
                <a16:creationId xmlns:a16="http://schemas.microsoft.com/office/drawing/2014/main" id="{014990A8-DB13-4999-BBC5-84B696CAE980}"/>
              </a:ext>
            </a:extLst>
          </p:cNvPr>
          <p:cNvSpPr txBox="1"/>
          <p:nvPr/>
        </p:nvSpPr>
        <p:spPr>
          <a:xfrm>
            <a:off x="5754576" y="2708062"/>
            <a:ext cx="412292" cy="584775"/>
          </a:xfrm>
          <a:prstGeom prst="rect">
            <a:avLst/>
          </a:prstGeom>
          <a:noFill/>
        </p:spPr>
        <p:txBody>
          <a:bodyPr wrap="none" rtlCol="0">
            <a:spAutoFit/>
          </a:bodyPr>
          <a:lstStyle/>
          <a:p>
            <a:r>
              <a:rPr lang="en-US" sz="3200" dirty="0">
                <a:solidFill>
                  <a:schemeClr val="bg1"/>
                </a:solidFill>
                <a:latin typeface="Arial" panose="020B0604020202020204" pitchFamily="34" charset="0"/>
                <a:cs typeface="Arial" panose="020B0604020202020204" pitchFamily="34" charset="0"/>
              </a:rPr>
              <a:t>?</a:t>
            </a:r>
          </a:p>
        </p:txBody>
      </p:sp>
      <p:sp>
        <p:nvSpPr>
          <p:cNvPr id="41" name="TextBox 40">
            <a:extLst>
              <a:ext uri="{FF2B5EF4-FFF2-40B4-BE49-F238E27FC236}">
                <a16:creationId xmlns:a16="http://schemas.microsoft.com/office/drawing/2014/main" id="{31AD743A-6132-49D8-B7FD-16024A2AC451}"/>
              </a:ext>
            </a:extLst>
          </p:cNvPr>
          <p:cNvSpPr txBox="1"/>
          <p:nvPr/>
        </p:nvSpPr>
        <p:spPr>
          <a:xfrm>
            <a:off x="10094115" y="2708061"/>
            <a:ext cx="412292" cy="584775"/>
          </a:xfrm>
          <a:prstGeom prst="rect">
            <a:avLst/>
          </a:prstGeom>
          <a:noFill/>
        </p:spPr>
        <p:txBody>
          <a:bodyPr wrap="none" rtlCol="0">
            <a:spAutoFit/>
          </a:bodyPr>
          <a:lstStyle/>
          <a:p>
            <a:r>
              <a:rPr lang="en-US" sz="3200" dirty="0">
                <a:solidFill>
                  <a:schemeClr val="bg1"/>
                </a:solidFill>
                <a:latin typeface="Arial" panose="020B0604020202020204" pitchFamily="34" charset="0"/>
                <a:cs typeface="Arial" panose="020B0604020202020204" pitchFamily="34" charset="0"/>
              </a:rPr>
              <a:t>?</a:t>
            </a:r>
          </a:p>
        </p:txBody>
      </p:sp>
      <p:pic>
        <p:nvPicPr>
          <p:cNvPr id="39" name="Picture 38">
            <a:extLst>
              <a:ext uri="{FF2B5EF4-FFF2-40B4-BE49-F238E27FC236}">
                <a16:creationId xmlns:a16="http://schemas.microsoft.com/office/drawing/2014/main" id="{42EB1734-EE3A-46B0-BAE6-684B89A18CE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467114">
            <a:off x="7246406" y="4549390"/>
            <a:ext cx="2123739" cy="995000"/>
          </a:xfrm>
          <a:prstGeom prst="rect">
            <a:avLst/>
          </a:prstGeom>
        </p:spPr>
      </p:pic>
      <p:grpSp>
        <p:nvGrpSpPr>
          <p:cNvPr id="4" name="Group 3">
            <a:extLst>
              <a:ext uri="{FF2B5EF4-FFF2-40B4-BE49-F238E27FC236}">
                <a16:creationId xmlns:a16="http://schemas.microsoft.com/office/drawing/2014/main" id="{29453D15-BFEE-4835-9C24-1CD39E4A802A}"/>
              </a:ext>
            </a:extLst>
          </p:cNvPr>
          <p:cNvGrpSpPr/>
          <p:nvPr/>
        </p:nvGrpSpPr>
        <p:grpSpPr>
          <a:xfrm>
            <a:off x="1262497" y="4762647"/>
            <a:ext cx="9648746" cy="1047821"/>
            <a:chOff x="1262497" y="4762647"/>
            <a:chExt cx="9648746" cy="1047821"/>
          </a:xfrm>
        </p:grpSpPr>
        <p:sp>
          <p:nvSpPr>
            <p:cNvPr id="29" name="TextBox 28">
              <a:extLst>
                <a:ext uri="{FF2B5EF4-FFF2-40B4-BE49-F238E27FC236}">
                  <a16:creationId xmlns:a16="http://schemas.microsoft.com/office/drawing/2014/main" id="{38E064AB-914F-4A29-8479-AD2E277FF76A}"/>
                </a:ext>
              </a:extLst>
            </p:cNvPr>
            <p:cNvSpPr txBox="1"/>
            <p:nvPr/>
          </p:nvSpPr>
          <p:spPr>
            <a:xfrm rot="735126">
              <a:off x="1262497" y="5225693"/>
              <a:ext cx="845103" cy="584775"/>
            </a:xfrm>
            <a:prstGeom prst="rect">
              <a:avLst/>
            </a:prstGeom>
            <a:noFill/>
          </p:spPr>
          <p:txBody>
            <a:bodyPr wrap="none" rtlCol="0">
              <a:spAutoFit/>
            </a:bodyPr>
            <a:lstStyle/>
            <a:p>
              <a:r>
                <a:rPr lang="en-US" sz="3200" dirty="0">
                  <a:solidFill>
                    <a:schemeClr val="bg1"/>
                  </a:solidFill>
                  <a:latin typeface="Arial" panose="020B0604020202020204" pitchFamily="34" charset="0"/>
                  <a:cs typeface="Arial" panose="020B0604020202020204" pitchFamily="34" charset="0"/>
                </a:rPr>
                <a:t>soft</a:t>
              </a:r>
            </a:p>
          </p:txBody>
        </p:sp>
        <p:sp>
          <p:nvSpPr>
            <p:cNvPr id="30" name="TextBox 29">
              <a:extLst>
                <a:ext uri="{FF2B5EF4-FFF2-40B4-BE49-F238E27FC236}">
                  <a16:creationId xmlns:a16="http://schemas.microsoft.com/office/drawing/2014/main" id="{549C3685-53A3-4AEB-AF24-01E7CF339C1B}"/>
                </a:ext>
              </a:extLst>
            </p:cNvPr>
            <p:cNvSpPr txBox="1"/>
            <p:nvPr/>
          </p:nvSpPr>
          <p:spPr>
            <a:xfrm rot="21334531">
              <a:off x="3345643" y="4773630"/>
              <a:ext cx="1231427" cy="584775"/>
            </a:xfrm>
            <a:prstGeom prst="rect">
              <a:avLst/>
            </a:prstGeom>
            <a:noFill/>
          </p:spPr>
          <p:txBody>
            <a:bodyPr wrap="none" rtlCol="0">
              <a:spAutoFit/>
            </a:bodyPr>
            <a:lstStyle/>
            <a:p>
              <a:r>
                <a:rPr lang="en-US" sz="3200" dirty="0">
                  <a:solidFill>
                    <a:schemeClr val="bg1"/>
                  </a:solidFill>
                  <a:latin typeface="Arial" panose="020B0604020202020204" pitchFamily="34" charset="0"/>
                  <a:cs typeface="Arial" panose="020B0604020202020204" pitchFamily="34" charset="0"/>
                </a:rPr>
                <a:t>rough</a:t>
              </a:r>
            </a:p>
          </p:txBody>
        </p:sp>
        <p:sp>
          <p:nvSpPr>
            <p:cNvPr id="37" name="TextBox 36">
              <a:extLst>
                <a:ext uri="{FF2B5EF4-FFF2-40B4-BE49-F238E27FC236}">
                  <a16:creationId xmlns:a16="http://schemas.microsoft.com/office/drawing/2014/main" id="{92D324D0-7413-4F48-B4D2-EF089AFC9729}"/>
                </a:ext>
              </a:extLst>
            </p:cNvPr>
            <p:cNvSpPr txBox="1"/>
            <p:nvPr/>
          </p:nvSpPr>
          <p:spPr>
            <a:xfrm>
              <a:off x="5480286" y="5168243"/>
              <a:ext cx="1141659" cy="584775"/>
            </a:xfrm>
            <a:prstGeom prst="rect">
              <a:avLst/>
            </a:prstGeom>
            <a:noFill/>
          </p:spPr>
          <p:txBody>
            <a:bodyPr wrap="none" rtlCol="0">
              <a:spAutoFit/>
            </a:bodyPr>
            <a:lstStyle/>
            <a:p>
              <a:r>
                <a:rPr lang="en-US" sz="3200" dirty="0">
                  <a:solidFill>
                    <a:schemeClr val="bg1"/>
                  </a:solidFill>
                  <a:latin typeface="Arial" panose="020B0604020202020204" pitchFamily="34" charset="0"/>
                  <a:cs typeface="Arial" panose="020B0604020202020204" pitchFamily="34" charset="0"/>
                </a:rPr>
                <a:t>shiny</a:t>
              </a:r>
            </a:p>
          </p:txBody>
        </p:sp>
        <p:sp>
          <p:nvSpPr>
            <p:cNvPr id="38" name="TextBox 37">
              <a:extLst>
                <a:ext uri="{FF2B5EF4-FFF2-40B4-BE49-F238E27FC236}">
                  <a16:creationId xmlns:a16="http://schemas.microsoft.com/office/drawing/2014/main" id="{5BB31612-1AB3-4632-829C-235744FF23AE}"/>
                </a:ext>
              </a:extLst>
            </p:cNvPr>
            <p:cNvSpPr txBox="1"/>
            <p:nvPr/>
          </p:nvSpPr>
          <p:spPr>
            <a:xfrm rot="20785242">
              <a:off x="9907442" y="5168242"/>
              <a:ext cx="1003801" cy="584775"/>
            </a:xfrm>
            <a:prstGeom prst="rect">
              <a:avLst/>
            </a:prstGeom>
            <a:noFill/>
          </p:spPr>
          <p:txBody>
            <a:bodyPr wrap="none" rtlCol="0">
              <a:spAutoFit/>
            </a:bodyPr>
            <a:lstStyle/>
            <a:p>
              <a:r>
                <a:rPr lang="en-US" sz="3200" dirty="0">
                  <a:solidFill>
                    <a:schemeClr val="bg1"/>
                  </a:solidFill>
                  <a:latin typeface="Arial" panose="020B0604020202020204" pitchFamily="34" charset="0"/>
                  <a:cs typeface="Arial" panose="020B0604020202020204" pitchFamily="34" charset="0"/>
                </a:rPr>
                <a:t>hard</a:t>
              </a:r>
            </a:p>
          </p:txBody>
        </p:sp>
        <p:sp>
          <p:nvSpPr>
            <p:cNvPr id="42" name="TextBox 41">
              <a:extLst>
                <a:ext uri="{FF2B5EF4-FFF2-40B4-BE49-F238E27FC236}">
                  <a16:creationId xmlns:a16="http://schemas.microsoft.com/office/drawing/2014/main" id="{72C01409-7C26-4F0C-8A7C-F0DB3CEE1E65}"/>
                </a:ext>
              </a:extLst>
            </p:cNvPr>
            <p:cNvSpPr txBox="1"/>
            <p:nvPr/>
          </p:nvSpPr>
          <p:spPr>
            <a:xfrm rot="630815">
              <a:off x="7908521" y="4762647"/>
              <a:ext cx="822661" cy="584775"/>
            </a:xfrm>
            <a:prstGeom prst="rect">
              <a:avLst/>
            </a:prstGeom>
            <a:noFill/>
          </p:spPr>
          <p:txBody>
            <a:bodyPr wrap="none" rtlCol="0">
              <a:spAutoFit/>
            </a:bodyPr>
            <a:lstStyle/>
            <a:p>
              <a:r>
                <a:rPr lang="en-US" sz="3200" dirty="0">
                  <a:solidFill>
                    <a:schemeClr val="bg1"/>
                  </a:solidFill>
                  <a:latin typeface="Arial" panose="020B0604020202020204" pitchFamily="34" charset="0"/>
                  <a:cs typeface="Arial" panose="020B0604020202020204" pitchFamily="34" charset="0"/>
                </a:rPr>
                <a:t>dull</a:t>
              </a:r>
            </a:p>
          </p:txBody>
        </p:sp>
      </p:grpSp>
    </p:spTree>
    <p:extLst>
      <p:ext uri="{BB962C8B-B14F-4D97-AF65-F5344CB8AC3E}">
        <p14:creationId xmlns:p14="http://schemas.microsoft.com/office/powerpoint/2010/main" val="263996060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8246C8-0730-464A-BF44-81332C421306}"/>
              </a:ext>
            </a:extLst>
          </p:cNvPr>
          <p:cNvSpPr>
            <a:spLocks noGrp="1"/>
          </p:cNvSpPr>
          <p:nvPr>
            <p:ph type="title"/>
          </p:nvPr>
        </p:nvSpPr>
        <p:spPr/>
        <p:txBody>
          <a:bodyPr anchor="ctr">
            <a:normAutofit/>
          </a:bodyPr>
          <a:lstStyle/>
          <a:p>
            <a:r>
              <a:rPr lang="en-GB" dirty="0"/>
              <a:t>Finishing thinker!</a:t>
            </a:r>
            <a:endParaRPr lang="en-US" dirty="0"/>
          </a:p>
        </p:txBody>
      </p:sp>
      <p:grpSp>
        <p:nvGrpSpPr>
          <p:cNvPr id="19" name="Group 18">
            <a:extLst>
              <a:ext uri="{FF2B5EF4-FFF2-40B4-BE49-F238E27FC236}">
                <a16:creationId xmlns:a16="http://schemas.microsoft.com/office/drawing/2014/main" id="{D790DE34-CEF7-E740-AABB-4BEE01644827}"/>
              </a:ext>
            </a:extLst>
          </p:cNvPr>
          <p:cNvGrpSpPr/>
          <p:nvPr/>
        </p:nvGrpSpPr>
        <p:grpSpPr>
          <a:xfrm>
            <a:off x="555282" y="2521844"/>
            <a:ext cx="10798517" cy="1052452"/>
            <a:chOff x="1024467" y="2907461"/>
            <a:chExt cx="10143067" cy="988570"/>
          </a:xfrm>
        </p:grpSpPr>
        <p:grpSp>
          <p:nvGrpSpPr>
            <p:cNvPr id="12" name="Group 11">
              <a:extLst>
                <a:ext uri="{FF2B5EF4-FFF2-40B4-BE49-F238E27FC236}">
                  <a16:creationId xmlns:a16="http://schemas.microsoft.com/office/drawing/2014/main" id="{0C5E180C-82CF-ED48-93F5-D07D6DBA764F}"/>
                </a:ext>
              </a:extLst>
            </p:cNvPr>
            <p:cNvGrpSpPr/>
            <p:nvPr/>
          </p:nvGrpSpPr>
          <p:grpSpPr>
            <a:xfrm>
              <a:off x="1024467" y="2907461"/>
              <a:ext cx="10143067" cy="988570"/>
              <a:chOff x="-1870302" y="1866686"/>
              <a:chExt cx="14219583" cy="1385879"/>
            </a:xfrm>
          </p:grpSpPr>
          <p:pic>
            <p:nvPicPr>
              <p:cNvPr id="7" name="Picture 6">
                <a:extLst>
                  <a:ext uri="{FF2B5EF4-FFF2-40B4-BE49-F238E27FC236}">
                    <a16:creationId xmlns:a16="http://schemas.microsoft.com/office/drawing/2014/main" id="{3A9CA9DF-B976-E243-9D40-DD859830DA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436299">
                <a:off x="1015052" y="1898128"/>
                <a:ext cx="2796559" cy="1310227"/>
              </a:xfrm>
              <a:prstGeom prst="rect">
                <a:avLst/>
              </a:prstGeom>
            </p:spPr>
          </p:pic>
          <p:pic>
            <p:nvPicPr>
              <p:cNvPr id="8" name="Picture 7">
                <a:extLst>
                  <a:ext uri="{FF2B5EF4-FFF2-40B4-BE49-F238E27FC236}">
                    <a16:creationId xmlns:a16="http://schemas.microsoft.com/office/drawing/2014/main" id="{03D98464-6538-844C-B91D-4C293DDFE64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70808" y="1866686"/>
                <a:ext cx="2796559" cy="1310227"/>
              </a:xfrm>
              <a:prstGeom prst="rect">
                <a:avLst/>
              </a:prstGeom>
            </p:spPr>
          </p:pic>
          <p:pic>
            <p:nvPicPr>
              <p:cNvPr id="9" name="Picture 8">
                <a:extLst>
                  <a:ext uri="{FF2B5EF4-FFF2-40B4-BE49-F238E27FC236}">
                    <a16:creationId xmlns:a16="http://schemas.microsoft.com/office/drawing/2014/main" id="{E9FC1FCD-014B-264F-AF2E-CF2B9512FE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436299">
                <a:off x="6696966" y="1898128"/>
                <a:ext cx="2796559" cy="1310227"/>
              </a:xfrm>
              <a:prstGeom prst="rect">
                <a:avLst/>
              </a:prstGeom>
            </p:spPr>
          </p:pic>
          <p:pic>
            <p:nvPicPr>
              <p:cNvPr id="10" name="Picture 9">
                <a:extLst>
                  <a:ext uri="{FF2B5EF4-FFF2-40B4-BE49-F238E27FC236}">
                    <a16:creationId xmlns:a16="http://schemas.microsoft.com/office/drawing/2014/main" id="{27A5C12F-0D2B-DE40-AD2A-D362D6FFCA9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52722" y="1866686"/>
                <a:ext cx="2796559" cy="1310227"/>
              </a:xfrm>
              <a:prstGeom prst="rect">
                <a:avLst/>
              </a:prstGeom>
            </p:spPr>
          </p:pic>
          <p:pic>
            <p:nvPicPr>
              <p:cNvPr id="11" name="Picture 10">
                <a:extLst>
                  <a:ext uri="{FF2B5EF4-FFF2-40B4-BE49-F238E27FC236}">
                    <a16:creationId xmlns:a16="http://schemas.microsoft.com/office/drawing/2014/main" id="{0C4C829E-B3A2-BA46-9DE8-29A0EE4EF6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70302" y="1942338"/>
                <a:ext cx="2796559" cy="1310227"/>
              </a:xfrm>
              <a:prstGeom prst="rect">
                <a:avLst/>
              </a:prstGeom>
            </p:spPr>
          </p:pic>
        </p:grpSp>
        <p:sp>
          <p:nvSpPr>
            <p:cNvPr id="13" name="TextBox 12">
              <a:extLst>
                <a:ext uri="{FF2B5EF4-FFF2-40B4-BE49-F238E27FC236}">
                  <a16:creationId xmlns:a16="http://schemas.microsoft.com/office/drawing/2014/main" id="{5FDC0ABC-0B9E-564B-9D39-25117870C817}"/>
                </a:ext>
              </a:extLst>
            </p:cNvPr>
            <p:cNvSpPr txBox="1"/>
            <p:nvPr/>
          </p:nvSpPr>
          <p:spPr>
            <a:xfrm>
              <a:off x="1767489" y="3136339"/>
              <a:ext cx="387267" cy="549280"/>
            </a:xfrm>
            <a:prstGeom prst="rect">
              <a:avLst/>
            </a:prstGeom>
            <a:noFill/>
          </p:spPr>
          <p:txBody>
            <a:bodyPr wrap="none" rtlCol="0">
              <a:spAutoFit/>
            </a:bodyPr>
            <a:lstStyle/>
            <a:p>
              <a:r>
                <a:rPr lang="en-US" sz="3200" dirty="0">
                  <a:solidFill>
                    <a:schemeClr val="bg1"/>
                  </a:solidFill>
                  <a:latin typeface="Arial" panose="020B0604020202020204" pitchFamily="34" charset="0"/>
                  <a:cs typeface="Arial" panose="020B0604020202020204" pitchFamily="34" charset="0"/>
                </a:rPr>
                <a:t>?</a:t>
              </a:r>
            </a:p>
          </p:txBody>
        </p:sp>
        <p:sp>
          <p:nvSpPr>
            <p:cNvPr id="14" name="TextBox 13">
              <a:extLst>
                <a:ext uri="{FF2B5EF4-FFF2-40B4-BE49-F238E27FC236}">
                  <a16:creationId xmlns:a16="http://schemas.microsoft.com/office/drawing/2014/main" id="{FF4F0119-8A08-4A4C-8789-ED56B3D3508E}"/>
                </a:ext>
              </a:extLst>
            </p:cNvPr>
            <p:cNvSpPr txBox="1"/>
            <p:nvPr/>
          </p:nvSpPr>
          <p:spPr>
            <a:xfrm>
              <a:off x="3871114" y="3136339"/>
              <a:ext cx="481222" cy="584775"/>
            </a:xfrm>
            <a:prstGeom prst="rect">
              <a:avLst/>
            </a:prstGeom>
            <a:noFill/>
          </p:spPr>
          <p:txBody>
            <a:bodyPr wrap="none" rtlCol="0">
              <a:spAutoFit/>
            </a:bodyPr>
            <a:lstStyle/>
            <a:p>
              <a:r>
                <a:rPr lang="en-US" sz="3200" dirty="0">
                  <a:solidFill>
                    <a:schemeClr val="bg1"/>
                  </a:solidFill>
                  <a:latin typeface="Arial" panose="020B0604020202020204" pitchFamily="34" charset="0"/>
                  <a:cs typeface="Arial" panose="020B0604020202020204" pitchFamily="34" charset="0"/>
                </a:rPr>
                <a:t>is</a:t>
              </a:r>
            </a:p>
          </p:txBody>
        </p:sp>
        <p:sp>
          <p:nvSpPr>
            <p:cNvPr id="15" name="TextBox 14">
              <a:extLst>
                <a:ext uri="{FF2B5EF4-FFF2-40B4-BE49-F238E27FC236}">
                  <a16:creationId xmlns:a16="http://schemas.microsoft.com/office/drawing/2014/main" id="{E904CAB9-BFA8-7D48-B77C-DDB402B18F30}"/>
                </a:ext>
              </a:extLst>
            </p:cNvPr>
            <p:cNvSpPr txBox="1"/>
            <p:nvPr/>
          </p:nvSpPr>
          <p:spPr>
            <a:xfrm>
              <a:off x="7721600" y="3082376"/>
              <a:ext cx="1236133" cy="584775"/>
            </a:xfrm>
            <a:prstGeom prst="rect">
              <a:avLst/>
            </a:prstGeom>
            <a:noFill/>
          </p:spPr>
          <p:txBody>
            <a:bodyPr wrap="square" rtlCol="0">
              <a:spAutoFit/>
            </a:bodyPr>
            <a:lstStyle/>
            <a:p>
              <a:r>
                <a:rPr lang="en-US" sz="3200" dirty="0">
                  <a:solidFill>
                    <a:schemeClr val="bg1"/>
                  </a:solidFill>
                  <a:latin typeface="Arial" panose="020B0604020202020204" pitchFamily="34" charset="0"/>
                  <a:cs typeface="Arial" panose="020B0604020202020204" pitchFamily="34" charset="0"/>
                </a:rPr>
                <a:t>and</a:t>
              </a:r>
            </a:p>
          </p:txBody>
        </p:sp>
      </p:grpSp>
      <p:cxnSp>
        <p:nvCxnSpPr>
          <p:cNvPr id="17" name="Straight Connector 16">
            <a:extLst>
              <a:ext uri="{FF2B5EF4-FFF2-40B4-BE49-F238E27FC236}">
                <a16:creationId xmlns:a16="http://schemas.microsoft.com/office/drawing/2014/main" id="{55D074B7-7E24-9A44-941D-5A4D30FE080A}"/>
              </a:ext>
            </a:extLst>
          </p:cNvPr>
          <p:cNvCxnSpPr/>
          <p:nvPr/>
        </p:nvCxnSpPr>
        <p:spPr>
          <a:xfrm>
            <a:off x="838200" y="4436533"/>
            <a:ext cx="10329334" cy="0"/>
          </a:xfrm>
          <a:prstGeom prst="line">
            <a:avLst/>
          </a:prstGeom>
          <a:ln w="28575">
            <a:solidFill>
              <a:srgbClr val="327481"/>
            </a:solidFill>
            <a:prstDash val="sysDash"/>
          </a:ln>
        </p:spPr>
        <p:style>
          <a:lnRef idx="1">
            <a:schemeClr val="accent1"/>
          </a:lnRef>
          <a:fillRef idx="0">
            <a:schemeClr val="accent1"/>
          </a:fillRef>
          <a:effectRef idx="0">
            <a:schemeClr val="accent1"/>
          </a:effectRef>
          <a:fontRef idx="minor">
            <a:schemeClr val="tx1"/>
          </a:fontRef>
        </p:style>
      </p:cxnSp>
      <p:grpSp>
        <p:nvGrpSpPr>
          <p:cNvPr id="28" name="Group 27">
            <a:extLst>
              <a:ext uri="{FF2B5EF4-FFF2-40B4-BE49-F238E27FC236}">
                <a16:creationId xmlns:a16="http://schemas.microsoft.com/office/drawing/2014/main" id="{F001534C-8A82-4529-ADD0-4991E7C6409F}"/>
              </a:ext>
            </a:extLst>
          </p:cNvPr>
          <p:cNvGrpSpPr/>
          <p:nvPr/>
        </p:nvGrpSpPr>
        <p:grpSpPr>
          <a:xfrm>
            <a:off x="696741" y="4560373"/>
            <a:ext cx="10798517" cy="1474102"/>
            <a:chOff x="-1870302" y="1311452"/>
            <a:chExt cx="14219583" cy="1941113"/>
          </a:xfrm>
        </p:grpSpPr>
        <p:pic>
          <p:nvPicPr>
            <p:cNvPr id="32" name="Picture 31">
              <a:extLst>
                <a:ext uri="{FF2B5EF4-FFF2-40B4-BE49-F238E27FC236}">
                  <a16:creationId xmlns:a16="http://schemas.microsoft.com/office/drawing/2014/main" id="{3DB25866-9888-4484-9574-D5BC55137C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170830">
              <a:off x="1015051" y="1311452"/>
              <a:ext cx="2796558" cy="1310227"/>
            </a:xfrm>
            <a:prstGeom prst="rect">
              <a:avLst/>
            </a:prstGeom>
          </p:spPr>
        </p:pic>
        <p:pic>
          <p:nvPicPr>
            <p:cNvPr id="33" name="Picture 32">
              <a:extLst>
                <a:ext uri="{FF2B5EF4-FFF2-40B4-BE49-F238E27FC236}">
                  <a16:creationId xmlns:a16="http://schemas.microsoft.com/office/drawing/2014/main" id="{6BA1C785-7274-4F42-8998-189BE955275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70808" y="1866686"/>
              <a:ext cx="2796559" cy="1310227"/>
            </a:xfrm>
            <a:prstGeom prst="rect">
              <a:avLst/>
            </a:prstGeom>
          </p:spPr>
        </p:pic>
        <p:pic>
          <p:nvPicPr>
            <p:cNvPr id="35" name="Picture 34">
              <a:extLst>
                <a:ext uri="{FF2B5EF4-FFF2-40B4-BE49-F238E27FC236}">
                  <a16:creationId xmlns:a16="http://schemas.microsoft.com/office/drawing/2014/main" id="{971F20F1-79C0-4D26-8967-A229DEE0A4F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721495">
              <a:off x="9552723" y="1866686"/>
              <a:ext cx="2796558" cy="1310226"/>
            </a:xfrm>
            <a:prstGeom prst="rect">
              <a:avLst/>
            </a:prstGeom>
          </p:spPr>
        </p:pic>
        <p:pic>
          <p:nvPicPr>
            <p:cNvPr id="36" name="Picture 35">
              <a:extLst>
                <a:ext uri="{FF2B5EF4-FFF2-40B4-BE49-F238E27FC236}">
                  <a16:creationId xmlns:a16="http://schemas.microsoft.com/office/drawing/2014/main" id="{5AD28912-DEAF-448B-9618-7129394F39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735126">
              <a:off x="-1870302" y="1942338"/>
              <a:ext cx="2796558" cy="1310227"/>
            </a:xfrm>
            <a:prstGeom prst="rect">
              <a:avLst/>
            </a:prstGeom>
          </p:spPr>
        </p:pic>
      </p:grpSp>
      <p:sp>
        <p:nvSpPr>
          <p:cNvPr id="40" name="TextBox 39">
            <a:extLst>
              <a:ext uri="{FF2B5EF4-FFF2-40B4-BE49-F238E27FC236}">
                <a16:creationId xmlns:a16="http://schemas.microsoft.com/office/drawing/2014/main" id="{014990A8-DB13-4999-BBC5-84B696CAE980}"/>
              </a:ext>
            </a:extLst>
          </p:cNvPr>
          <p:cNvSpPr txBox="1"/>
          <p:nvPr/>
        </p:nvSpPr>
        <p:spPr>
          <a:xfrm>
            <a:off x="5287124" y="2676612"/>
            <a:ext cx="1527982" cy="584775"/>
          </a:xfrm>
          <a:prstGeom prst="rect">
            <a:avLst/>
          </a:prstGeom>
          <a:noFill/>
        </p:spPr>
        <p:txBody>
          <a:bodyPr wrap="none" rtlCol="0">
            <a:spAutoFit/>
          </a:bodyPr>
          <a:lstStyle/>
          <a:p>
            <a:r>
              <a:rPr lang="en-US" sz="3200" dirty="0">
                <a:solidFill>
                  <a:schemeClr val="bg1"/>
                </a:solidFill>
                <a:latin typeface="Arial" panose="020B0604020202020204" pitchFamily="34" charset="0"/>
                <a:cs typeface="Arial" panose="020B0604020202020204" pitchFamily="34" charset="0"/>
              </a:rPr>
              <a:t>smooth</a:t>
            </a:r>
          </a:p>
        </p:txBody>
      </p:sp>
      <p:sp>
        <p:nvSpPr>
          <p:cNvPr id="41" name="TextBox 40">
            <a:extLst>
              <a:ext uri="{FF2B5EF4-FFF2-40B4-BE49-F238E27FC236}">
                <a16:creationId xmlns:a16="http://schemas.microsoft.com/office/drawing/2014/main" id="{31AD743A-6132-49D8-B7FD-16024A2AC451}"/>
              </a:ext>
            </a:extLst>
          </p:cNvPr>
          <p:cNvSpPr txBox="1"/>
          <p:nvPr/>
        </p:nvSpPr>
        <p:spPr>
          <a:xfrm>
            <a:off x="9594364" y="2699531"/>
            <a:ext cx="1574470" cy="584775"/>
          </a:xfrm>
          <a:prstGeom prst="rect">
            <a:avLst/>
          </a:prstGeom>
          <a:noFill/>
        </p:spPr>
        <p:txBody>
          <a:bodyPr wrap="none" rtlCol="0">
            <a:spAutoFit/>
          </a:bodyPr>
          <a:lstStyle/>
          <a:p>
            <a:r>
              <a:rPr lang="en-US" sz="3200" dirty="0">
                <a:solidFill>
                  <a:schemeClr val="bg1"/>
                </a:solidFill>
                <a:latin typeface="Arial" panose="020B0604020202020204" pitchFamily="34" charset="0"/>
                <a:cs typeface="Arial" panose="020B0604020202020204" pitchFamily="34" charset="0"/>
              </a:rPr>
              <a:t>flexible.</a:t>
            </a:r>
          </a:p>
        </p:txBody>
      </p:sp>
      <p:pic>
        <p:nvPicPr>
          <p:cNvPr id="39" name="Picture 38">
            <a:extLst>
              <a:ext uri="{FF2B5EF4-FFF2-40B4-BE49-F238E27FC236}">
                <a16:creationId xmlns:a16="http://schemas.microsoft.com/office/drawing/2014/main" id="{42EB1734-EE3A-46B0-BAE6-684B89A18CE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467114">
            <a:off x="7246406" y="4549390"/>
            <a:ext cx="2123739" cy="995000"/>
          </a:xfrm>
          <a:prstGeom prst="rect">
            <a:avLst/>
          </a:prstGeom>
        </p:spPr>
      </p:pic>
      <p:grpSp>
        <p:nvGrpSpPr>
          <p:cNvPr id="4" name="Group 3">
            <a:extLst>
              <a:ext uri="{FF2B5EF4-FFF2-40B4-BE49-F238E27FC236}">
                <a16:creationId xmlns:a16="http://schemas.microsoft.com/office/drawing/2014/main" id="{29453D15-BFEE-4835-9C24-1CD39E4A802A}"/>
              </a:ext>
            </a:extLst>
          </p:cNvPr>
          <p:cNvGrpSpPr/>
          <p:nvPr/>
        </p:nvGrpSpPr>
        <p:grpSpPr>
          <a:xfrm>
            <a:off x="1034871" y="4762647"/>
            <a:ext cx="9956522" cy="1047821"/>
            <a:chOff x="1034871" y="4762647"/>
            <a:chExt cx="9956522" cy="1047821"/>
          </a:xfrm>
        </p:grpSpPr>
        <p:sp>
          <p:nvSpPr>
            <p:cNvPr id="29" name="TextBox 28">
              <a:extLst>
                <a:ext uri="{FF2B5EF4-FFF2-40B4-BE49-F238E27FC236}">
                  <a16:creationId xmlns:a16="http://schemas.microsoft.com/office/drawing/2014/main" id="{38E064AB-914F-4A29-8479-AD2E277FF76A}"/>
                </a:ext>
              </a:extLst>
            </p:cNvPr>
            <p:cNvSpPr txBox="1"/>
            <p:nvPr/>
          </p:nvSpPr>
          <p:spPr>
            <a:xfrm rot="735126">
              <a:off x="1034871" y="5225693"/>
              <a:ext cx="1300356" cy="584775"/>
            </a:xfrm>
            <a:prstGeom prst="rect">
              <a:avLst/>
            </a:prstGeom>
            <a:noFill/>
          </p:spPr>
          <p:txBody>
            <a:bodyPr wrap="none" rtlCol="0">
              <a:spAutoFit/>
            </a:bodyPr>
            <a:lstStyle/>
            <a:p>
              <a:r>
                <a:rPr lang="en-US" sz="3200" dirty="0">
                  <a:solidFill>
                    <a:schemeClr val="bg1"/>
                  </a:solidFill>
                  <a:latin typeface="Arial" panose="020B0604020202020204" pitchFamily="34" charset="0"/>
                  <a:cs typeface="Arial" panose="020B0604020202020204" pitchFamily="34" charset="0"/>
                </a:rPr>
                <a:t>cotton</a:t>
              </a:r>
            </a:p>
          </p:txBody>
        </p:sp>
        <p:sp>
          <p:nvSpPr>
            <p:cNvPr id="30" name="TextBox 29">
              <a:extLst>
                <a:ext uri="{FF2B5EF4-FFF2-40B4-BE49-F238E27FC236}">
                  <a16:creationId xmlns:a16="http://schemas.microsoft.com/office/drawing/2014/main" id="{549C3685-53A3-4AEB-AF24-01E7CF339C1B}"/>
                </a:ext>
              </a:extLst>
            </p:cNvPr>
            <p:cNvSpPr txBox="1"/>
            <p:nvPr/>
          </p:nvSpPr>
          <p:spPr>
            <a:xfrm rot="21334531">
              <a:off x="3390527" y="4773630"/>
              <a:ext cx="1141659" cy="584775"/>
            </a:xfrm>
            <a:prstGeom prst="rect">
              <a:avLst/>
            </a:prstGeom>
            <a:noFill/>
          </p:spPr>
          <p:txBody>
            <a:bodyPr wrap="none" rtlCol="0">
              <a:spAutoFit/>
            </a:bodyPr>
            <a:lstStyle/>
            <a:p>
              <a:r>
                <a:rPr lang="en-US" sz="3200" dirty="0">
                  <a:solidFill>
                    <a:schemeClr val="bg1"/>
                  </a:solidFill>
                  <a:latin typeface="Arial" panose="020B0604020202020204" pitchFamily="34" charset="0"/>
                  <a:cs typeface="Arial" panose="020B0604020202020204" pitchFamily="34" charset="0"/>
                </a:rPr>
                <a:t>glass</a:t>
              </a:r>
            </a:p>
          </p:txBody>
        </p:sp>
        <p:sp>
          <p:nvSpPr>
            <p:cNvPr id="37" name="TextBox 36">
              <a:extLst>
                <a:ext uri="{FF2B5EF4-FFF2-40B4-BE49-F238E27FC236}">
                  <a16:creationId xmlns:a16="http://schemas.microsoft.com/office/drawing/2014/main" id="{92D324D0-7413-4F48-B4D2-EF089AFC9729}"/>
                </a:ext>
              </a:extLst>
            </p:cNvPr>
            <p:cNvSpPr txBox="1"/>
            <p:nvPr/>
          </p:nvSpPr>
          <p:spPr>
            <a:xfrm>
              <a:off x="5480286" y="5168243"/>
              <a:ext cx="1186543" cy="584775"/>
            </a:xfrm>
            <a:prstGeom prst="rect">
              <a:avLst/>
            </a:prstGeom>
            <a:noFill/>
          </p:spPr>
          <p:txBody>
            <a:bodyPr wrap="none" rtlCol="0">
              <a:spAutoFit/>
            </a:bodyPr>
            <a:lstStyle/>
            <a:p>
              <a:r>
                <a:rPr lang="en-US" sz="3200" dirty="0">
                  <a:solidFill>
                    <a:schemeClr val="bg1"/>
                  </a:solidFill>
                  <a:latin typeface="Arial" panose="020B0604020202020204" pitchFamily="34" charset="0"/>
                  <a:cs typeface="Arial" panose="020B0604020202020204" pitchFamily="34" charset="0"/>
                </a:rPr>
                <a:t>fabric</a:t>
              </a:r>
            </a:p>
          </p:txBody>
        </p:sp>
        <p:sp>
          <p:nvSpPr>
            <p:cNvPr id="38" name="TextBox 37">
              <a:extLst>
                <a:ext uri="{FF2B5EF4-FFF2-40B4-BE49-F238E27FC236}">
                  <a16:creationId xmlns:a16="http://schemas.microsoft.com/office/drawing/2014/main" id="{5BB31612-1AB3-4632-829C-235744FF23AE}"/>
                </a:ext>
              </a:extLst>
            </p:cNvPr>
            <p:cNvSpPr txBox="1"/>
            <p:nvPr/>
          </p:nvSpPr>
          <p:spPr>
            <a:xfrm rot="20785242">
              <a:off x="9827292" y="5168242"/>
              <a:ext cx="1164101" cy="584775"/>
            </a:xfrm>
            <a:prstGeom prst="rect">
              <a:avLst/>
            </a:prstGeom>
            <a:noFill/>
          </p:spPr>
          <p:txBody>
            <a:bodyPr wrap="none" rtlCol="0">
              <a:spAutoFit/>
            </a:bodyPr>
            <a:lstStyle/>
            <a:p>
              <a:r>
                <a:rPr lang="en-US" sz="3200" dirty="0">
                  <a:solidFill>
                    <a:schemeClr val="bg1"/>
                  </a:solidFill>
                  <a:latin typeface="Arial" panose="020B0604020202020204" pitchFamily="34" charset="0"/>
                  <a:cs typeface="Arial" panose="020B0604020202020204" pitchFamily="34" charset="0"/>
                </a:rPr>
                <a:t>wood</a:t>
              </a:r>
            </a:p>
          </p:txBody>
        </p:sp>
        <p:sp>
          <p:nvSpPr>
            <p:cNvPr id="42" name="TextBox 41">
              <a:extLst>
                <a:ext uri="{FF2B5EF4-FFF2-40B4-BE49-F238E27FC236}">
                  <a16:creationId xmlns:a16="http://schemas.microsoft.com/office/drawing/2014/main" id="{72C01409-7C26-4F0C-8A7C-F0DB3CEE1E65}"/>
                </a:ext>
              </a:extLst>
            </p:cNvPr>
            <p:cNvSpPr txBox="1"/>
            <p:nvPr/>
          </p:nvSpPr>
          <p:spPr>
            <a:xfrm rot="630815">
              <a:off x="7646431" y="4762647"/>
              <a:ext cx="1346844" cy="584775"/>
            </a:xfrm>
            <a:prstGeom prst="rect">
              <a:avLst/>
            </a:prstGeom>
            <a:noFill/>
          </p:spPr>
          <p:txBody>
            <a:bodyPr wrap="none" rtlCol="0">
              <a:spAutoFit/>
            </a:bodyPr>
            <a:lstStyle/>
            <a:p>
              <a:r>
                <a:rPr lang="en-US" sz="3200" dirty="0">
                  <a:solidFill>
                    <a:schemeClr val="bg1"/>
                  </a:solidFill>
                  <a:latin typeface="Arial" panose="020B0604020202020204" pitchFamily="34" charset="0"/>
                  <a:cs typeface="Arial" panose="020B0604020202020204" pitchFamily="34" charset="0"/>
                </a:rPr>
                <a:t>plastic</a:t>
              </a:r>
            </a:p>
          </p:txBody>
        </p:sp>
      </p:grpSp>
    </p:spTree>
    <p:extLst>
      <p:ext uri="{BB962C8B-B14F-4D97-AF65-F5344CB8AC3E}">
        <p14:creationId xmlns:p14="http://schemas.microsoft.com/office/powerpoint/2010/main" val="158189393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84927809-7872-2540-880E-43341DC7274F}"/>
              </a:ext>
            </a:extLst>
          </p:cNvPr>
          <p:cNvSpPr>
            <a:spLocks noGrp="1"/>
          </p:cNvSpPr>
          <p:nvPr>
            <p:ph type="ctrTitle"/>
          </p:nvPr>
        </p:nvSpPr>
        <p:spPr/>
        <p:txBody>
          <a:bodyPr/>
          <a:lstStyle/>
          <a:p>
            <a:r>
              <a:rPr lang="en-US" dirty="0"/>
              <a:t>Extension ideas</a:t>
            </a:r>
          </a:p>
        </p:txBody>
      </p:sp>
      <p:pic>
        <p:nvPicPr>
          <p:cNvPr id="4" name="Picture 3">
            <a:extLst>
              <a:ext uri="{FF2B5EF4-FFF2-40B4-BE49-F238E27FC236}">
                <a16:creationId xmlns:a16="http://schemas.microsoft.com/office/drawing/2014/main" id="{7DCC0963-F606-5B40-8E10-99118771372A}"/>
              </a:ext>
            </a:extLst>
          </p:cNvPr>
          <p:cNvPicPr>
            <a:picLocks noChangeAspect="1"/>
          </p:cNvPicPr>
          <p:nvPr/>
        </p:nvPicPr>
        <p:blipFill>
          <a:blip r:embed="rId4"/>
          <a:stretch>
            <a:fillRect/>
          </a:stretch>
        </p:blipFill>
        <p:spPr>
          <a:xfrm>
            <a:off x="2266123" y="3447847"/>
            <a:ext cx="7772400" cy="660255"/>
          </a:xfrm>
          <a:prstGeom prst="rect">
            <a:avLst/>
          </a:prstGeom>
        </p:spPr>
      </p:pic>
    </p:spTree>
    <p:extLst>
      <p:ext uri="{BB962C8B-B14F-4D97-AF65-F5344CB8AC3E}">
        <p14:creationId xmlns:p14="http://schemas.microsoft.com/office/powerpoint/2010/main" val="75423176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84927809-7872-2540-880E-43341DC7274F}"/>
              </a:ext>
            </a:extLst>
          </p:cNvPr>
          <p:cNvSpPr>
            <a:spLocks noGrp="1"/>
          </p:cNvSpPr>
          <p:nvPr>
            <p:ph type="ctrTitle"/>
          </p:nvPr>
        </p:nvSpPr>
        <p:spPr>
          <a:xfrm>
            <a:off x="2464561" y="2006602"/>
            <a:ext cx="7525407" cy="2387600"/>
          </a:xfrm>
        </p:spPr>
        <p:txBody>
          <a:bodyPr anchor="ctr"/>
          <a:lstStyle/>
          <a:p>
            <a:r>
              <a:rPr lang="en-US" dirty="0"/>
              <a:t>Can you make Humpty bounce?</a:t>
            </a:r>
          </a:p>
        </p:txBody>
      </p:sp>
      <p:pic>
        <p:nvPicPr>
          <p:cNvPr id="17" name="Picture 16">
            <a:extLst>
              <a:ext uri="{FF2B5EF4-FFF2-40B4-BE49-F238E27FC236}">
                <a16:creationId xmlns:a16="http://schemas.microsoft.com/office/drawing/2014/main" id="{B958CAB7-E506-9143-9E23-79989BB20C03}"/>
              </a:ext>
            </a:extLst>
          </p:cNvPr>
          <p:cNvPicPr>
            <a:picLocks noChangeAspect="1"/>
          </p:cNvPicPr>
          <p:nvPr/>
        </p:nvPicPr>
        <p:blipFill>
          <a:blip r:embed="rId4"/>
          <a:stretch>
            <a:fillRect/>
          </a:stretch>
        </p:blipFill>
        <p:spPr>
          <a:xfrm>
            <a:off x="1795208" y="4064074"/>
            <a:ext cx="8864111" cy="660255"/>
          </a:xfrm>
          <a:prstGeom prst="rect">
            <a:avLst/>
          </a:prstGeom>
        </p:spPr>
      </p:pic>
    </p:spTree>
    <p:extLst>
      <p:ext uri="{BB962C8B-B14F-4D97-AF65-F5344CB8AC3E}">
        <p14:creationId xmlns:p14="http://schemas.microsoft.com/office/powerpoint/2010/main" val="24146074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ABA794D-FC73-F14F-8686-11AE6CB112B5}"/>
              </a:ext>
            </a:extLst>
          </p:cNvPr>
          <p:cNvSpPr>
            <a:spLocks noGrp="1"/>
          </p:cNvSpPr>
          <p:nvPr>
            <p:ph type="title"/>
          </p:nvPr>
        </p:nvSpPr>
        <p:spPr>
          <a:xfrm>
            <a:off x="838200" y="365125"/>
            <a:ext cx="5542722" cy="1325563"/>
          </a:xfrm>
        </p:spPr>
        <p:txBody>
          <a:bodyPr>
            <a:normAutofit/>
          </a:bodyPr>
          <a:lstStyle/>
          <a:p>
            <a:pPr algn="ctr"/>
            <a:r>
              <a:rPr lang="en-US" sz="6000" dirty="0"/>
              <a:t>Build a wall</a:t>
            </a:r>
          </a:p>
        </p:txBody>
      </p:sp>
      <p:pic>
        <p:nvPicPr>
          <p:cNvPr id="4" name="Picture 3">
            <a:extLst>
              <a:ext uri="{FF2B5EF4-FFF2-40B4-BE49-F238E27FC236}">
                <a16:creationId xmlns:a16="http://schemas.microsoft.com/office/drawing/2014/main" id="{50F3F9C3-6C2E-FC4A-9666-0FF2883E23CA}"/>
              </a:ext>
            </a:extLst>
          </p:cNvPr>
          <p:cNvPicPr>
            <a:picLocks noChangeAspect="1"/>
          </p:cNvPicPr>
          <p:nvPr/>
        </p:nvPicPr>
        <p:blipFill rotWithShape="1">
          <a:blip r:embed="rId4">
            <a:extLst>
              <a:ext uri="{28A0092B-C50C-407E-A947-70E740481C1C}">
                <a14:useLocalDpi xmlns:a14="http://schemas.microsoft.com/office/drawing/2010/main" val="0"/>
              </a:ext>
            </a:extLst>
          </a:blip>
          <a:srcRect l="65703" t="10926" r="7605" b="7773"/>
          <a:stretch/>
        </p:blipFill>
        <p:spPr>
          <a:xfrm>
            <a:off x="7073972" y="360282"/>
            <a:ext cx="3615734" cy="6194806"/>
          </a:xfrm>
          <a:prstGeom prst="rect">
            <a:avLst/>
          </a:prstGeom>
          <a:effectLst>
            <a:outerShdw blurRad="63500" dist="152400" dir="4620000" sx="98000" sy="98000" algn="ctr" rotWithShape="0">
              <a:srgbClr val="000000">
                <a:alpha val="0"/>
              </a:srgbClr>
            </a:outerShdw>
          </a:effectLst>
        </p:spPr>
      </p:pic>
      <p:sp>
        <p:nvSpPr>
          <p:cNvPr id="11" name="Oval Callout 10">
            <a:extLst>
              <a:ext uri="{FF2B5EF4-FFF2-40B4-BE49-F238E27FC236}">
                <a16:creationId xmlns:a16="http://schemas.microsoft.com/office/drawing/2014/main" id="{52198536-86BC-9448-916C-3C78E5BC0087}"/>
              </a:ext>
            </a:extLst>
          </p:cNvPr>
          <p:cNvSpPr/>
          <p:nvPr/>
        </p:nvSpPr>
        <p:spPr>
          <a:xfrm>
            <a:off x="3034472" y="3016250"/>
            <a:ext cx="3346450" cy="2242122"/>
          </a:xfrm>
          <a:prstGeom prst="wedgeEllipseCallout">
            <a:avLst>
              <a:gd name="adj1" fmla="val 66152"/>
              <a:gd name="adj2" fmla="val -34555"/>
            </a:avLst>
          </a:prstGeom>
          <a:solidFill>
            <a:schemeClr val="bg1">
              <a:lumMod val="9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tx1"/>
                </a:solidFill>
                <a:latin typeface="Arial" panose="020B0604020202020204" pitchFamily="34" charset="0"/>
                <a:ea typeface="Times New Roman" panose="02020603050405020304" pitchFamily="18" charset="0"/>
                <a:cs typeface="Arial" panose="020B0604020202020204" pitchFamily="34" charset="0"/>
              </a:rPr>
              <a:t>Can you build the tallest wall possible for me to sit on?</a:t>
            </a:r>
            <a:endParaRPr lang="en-US" sz="2400" dirty="0">
              <a:solidFill>
                <a:schemeClr val="tx1"/>
              </a:solidFill>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BA09AB3F-4F04-7E4A-B4AD-4C2D92E466B7}"/>
              </a:ext>
            </a:extLst>
          </p:cNvPr>
          <p:cNvPicPr>
            <a:picLocks noChangeAspect="1"/>
          </p:cNvPicPr>
          <p:nvPr/>
        </p:nvPicPr>
        <p:blipFill>
          <a:blip r:embed="rId5"/>
          <a:stretch>
            <a:fillRect/>
          </a:stretch>
        </p:blipFill>
        <p:spPr>
          <a:xfrm>
            <a:off x="616109" y="1360560"/>
            <a:ext cx="5963595" cy="660255"/>
          </a:xfrm>
          <a:prstGeom prst="rect">
            <a:avLst/>
          </a:prstGeom>
        </p:spPr>
      </p:pic>
    </p:spTree>
    <p:extLst>
      <p:ext uri="{BB962C8B-B14F-4D97-AF65-F5344CB8AC3E}">
        <p14:creationId xmlns:p14="http://schemas.microsoft.com/office/powerpoint/2010/main" val="81214914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8246C8-0730-464A-BF44-81332C421306}"/>
              </a:ext>
            </a:extLst>
          </p:cNvPr>
          <p:cNvSpPr>
            <a:spLocks noGrp="1"/>
          </p:cNvSpPr>
          <p:nvPr>
            <p:ph type="title"/>
          </p:nvPr>
        </p:nvSpPr>
        <p:spPr/>
        <p:txBody>
          <a:bodyPr anchor="t">
            <a:normAutofit/>
          </a:bodyPr>
          <a:lstStyle/>
          <a:p>
            <a:r>
              <a:rPr lang="en-GB" dirty="0"/>
              <a:t>Protect Humpty!</a:t>
            </a:r>
            <a:endParaRPr lang="en-US" dirty="0"/>
          </a:p>
        </p:txBody>
      </p:sp>
      <p:grpSp>
        <p:nvGrpSpPr>
          <p:cNvPr id="6" name="Group 5">
            <a:extLst>
              <a:ext uri="{FF2B5EF4-FFF2-40B4-BE49-F238E27FC236}">
                <a16:creationId xmlns:a16="http://schemas.microsoft.com/office/drawing/2014/main" id="{2F58EE7D-8831-5D41-9CE9-49B5BADD2499}"/>
              </a:ext>
            </a:extLst>
          </p:cNvPr>
          <p:cNvGrpSpPr/>
          <p:nvPr/>
        </p:nvGrpSpPr>
        <p:grpSpPr>
          <a:xfrm>
            <a:off x="838200" y="1575998"/>
            <a:ext cx="10515600" cy="4634302"/>
            <a:chOff x="838200" y="2396013"/>
            <a:chExt cx="5104339" cy="3928977"/>
          </a:xfrm>
        </p:grpSpPr>
        <p:sp>
          <p:nvSpPr>
            <p:cNvPr id="7" name="Rounded Rectangle 6">
              <a:extLst>
                <a:ext uri="{FF2B5EF4-FFF2-40B4-BE49-F238E27FC236}">
                  <a16:creationId xmlns:a16="http://schemas.microsoft.com/office/drawing/2014/main" id="{7AE0D47F-682E-F041-AEC3-C2F86337570A}"/>
                </a:ext>
              </a:extLst>
            </p:cNvPr>
            <p:cNvSpPr/>
            <p:nvPr/>
          </p:nvSpPr>
          <p:spPr>
            <a:xfrm>
              <a:off x="838200" y="2396013"/>
              <a:ext cx="2426977" cy="1834793"/>
            </a:xfrm>
            <a:prstGeom prst="roundRect">
              <a:avLst/>
            </a:prstGeom>
            <a:solidFill>
              <a:schemeClr val="bg1"/>
            </a:solidFill>
            <a:ln w="50800">
              <a:solidFill>
                <a:srgbClr val="32748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ounded Rectangle 7">
              <a:extLst>
                <a:ext uri="{FF2B5EF4-FFF2-40B4-BE49-F238E27FC236}">
                  <a16:creationId xmlns:a16="http://schemas.microsoft.com/office/drawing/2014/main" id="{A92C16D5-4089-8948-99CF-1FC82F58CECF}"/>
                </a:ext>
              </a:extLst>
            </p:cNvPr>
            <p:cNvSpPr/>
            <p:nvPr/>
          </p:nvSpPr>
          <p:spPr>
            <a:xfrm>
              <a:off x="3515562" y="2396013"/>
              <a:ext cx="2426977" cy="1834793"/>
            </a:xfrm>
            <a:prstGeom prst="roundRect">
              <a:avLst/>
            </a:prstGeom>
            <a:solidFill>
              <a:schemeClr val="bg1"/>
            </a:solidFill>
            <a:ln w="50800">
              <a:solidFill>
                <a:srgbClr val="32748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9">
              <a:extLst>
                <a:ext uri="{FF2B5EF4-FFF2-40B4-BE49-F238E27FC236}">
                  <a16:creationId xmlns:a16="http://schemas.microsoft.com/office/drawing/2014/main" id="{6EA87267-3A8E-CA43-925D-8F16B29FDBFC}"/>
                </a:ext>
              </a:extLst>
            </p:cNvPr>
            <p:cNvSpPr/>
            <p:nvPr/>
          </p:nvSpPr>
          <p:spPr>
            <a:xfrm>
              <a:off x="838200" y="4490197"/>
              <a:ext cx="2426977" cy="1834793"/>
            </a:xfrm>
            <a:prstGeom prst="roundRect">
              <a:avLst/>
            </a:prstGeom>
            <a:solidFill>
              <a:schemeClr val="bg1"/>
            </a:solidFill>
            <a:ln w="50800">
              <a:solidFill>
                <a:srgbClr val="32748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ounded Rectangle 10">
              <a:extLst>
                <a:ext uri="{FF2B5EF4-FFF2-40B4-BE49-F238E27FC236}">
                  <a16:creationId xmlns:a16="http://schemas.microsoft.com/office/drawing/2014/main" id="{4FDB2A39-09BD-1448-9D38-475B541B2FD7}"/>
                </a:ext>
              </a:extLst>
            </p:cNvPr>
            <p:cNvSpPr/>
            <p:nvPr/>
          </p:nvSpPr>
          <p:spPr>
            <a:xfrm>
              <a:off x="3515562" y="4490197"/>
              <a:ext cx="2426977" cy="1834793"/>
            </a:xfrm>
            <a:prstGeom prst="roundRect">
              <a:avLst/>
            </a:prstGeom>
            <a:solidFill>
              <a:schemeClr val="bg1"/>
            </a:solidFill>
            <a:ln w="50800">
              <a:solidFill>
                <a:srgbClr val="32748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 name="Picture 3">
            <a:extLst>
              <a:ext uri="{FF2B5EF4-FFF2-40B4-BE49-F238E27FC236}">
                <a16:creationId xmlns:a16="http://schemas.microsoft.com/office/drawing/2014/main" id="{4EA88376-6696-4342-9D56-8DFEF7B6C4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43094" y="1818373"/>
            <a:ext cx="2299990" cy="1724993"/>
          </a:xfrm>
          <a:prstGeom prst="rect">
            <a:avLst/>
          </a:prstGeom>
        </p:spPr>
      </p:pic>
      <p:pic>
        <p:nvPicPr>
          <p:cNvPr id="12" name="Picture 11">
            <a:extLst>
              <a:ext uri="{FF2B5EF4-FFF2-40B4-BE49-F238E27FC236}">
                <a16:creationId xmlns:a16="http://schemas.microsoft.com/office/drawing/2014/main" id="{D9003C53-844C-45C1-880B-EFB59250926F}"/>
              </a:ext>
            </a:extLst>
          </p:cNvPr>
          <p:cNvPicPr>
            <a:picLocks noChangeAspect="1"/>
          </p:cNvPicPr>
          <p:nvPr/>
        </p:nvPicPr>
        <p:blipFill rotWithShape="1">
          <a:blip r:embed="rId4">
            <a:extLst>
              <a:ext uri="{28A0092B-C50C-407E-A947-70E740481C1C}">
                <a14:useLocalDpi xmlns:a14="http://schemas.microsoft.com/office/drawing/2010/main" val="0"/>
              </a:ext>
            </a:extLst>
          </a:blip>
          <a:srcRect l="8567" t="4570" r="10875" b="4375"/>
          <a:stretch/>
        </p:blipFill>
        <p:spPr>
          <a:xfrm>
            <a:off x="7761196" y="4223975"/>
            <a:ext cx="2185320" cy="1808475"/>
          </a:xfrm>
          <a:prstGeom prst="rect">
            <a:avLst/>
          </a:prstGeom>
        </p:spPr>
      </p:pic>
      <p:pic>
        <p:nvPicPr>
          <p:cNvPr id="14" name="Picture 13">
            <a:extLst>
              <a:ext uri="{FF2B5EF4-FFF2-40B4-BE49-F238E27FC236}">
                <a16:creationId xmlns:a16="http://schemas.microsoft.com/office/drawing/2014/main" id="{BB58DABD-972E-4887-98DA-0D59A83C1A4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86811" y="1690688"/>
            <a:ext cx="1502192" cy="2002923"/>
          </a:xfrm>
          <a:prstGeom prst="rect">
            <a:avLst/>
          </a:prstGeom>
        </p:spPr>
      </p:pic>
      <p:pic>
        <p:nvPicPr>
          <p:cNvPr id="16" name="Picture 15">
            <a:extLst>
              <a:ext uri="{FF2B5EF4-FFF2-40B4-BE49-F238E27FC236}">
                <a16:creationId xmlns:a16="http://schemas.microsoft.com/office/drawing/2014/main" id="{F9868B29-9B72-43D2-8BE2-52185018CF2C}"/>
              </a:ext>
            </a:extLst>
          </p:cNvPr>
          <p:cNvPicPr>
            <a:picLocks noChangeAspect="1"/>
          </p:cNvPicPr>
          <p:nvPr/>
        </p:nvPicPr>
        <p:blipFill rotWithShape="1">
          <a:blip r:embed="rId6">
            <a:extLst>
              <a:ext uri="{28A0092B-C50C-407E-A947-70E740481C1C}">
                <a14:useLocalDpi xmlns:a14="http://schemas.microsoft.com/office/drawing/2010/main" val="0"/>
              </a:ext>
            </a:extLst>
          </a:blip>
          <a:srcRect l="9737" r="9366" b="18035"/>
          <a:stretch/>
        </p:blipFill>
        <p:spPr>
          <a:xfrm>
            <a:off x="2143094" y="4223975"/>
            <a:ext cx="2224280" cy="1690208"/>
          </a:xfrm>
          <a:prstGeom prst="rect">
            <a:avLst/>
          </a:prstGeom>
        </p:spPr>
      </p:pic>
    </p:spTree>
    <p:extLst>
      <p:ext uri="{BB962C8B-B14F-4D97-AF65-F5344CB8AC3E}">
        <p14:creationId xmlns:p14="http://schemas.microsoft.com/office/powerpoint/2010/main" val="409865092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191169-73D1-4B1B-9200-FBBA9A33F45B}"/>
              </a:ext>
            </a:extLst>
          </p:cNvPr>
          <p:cNvSpPr>
            <a:spLocks noGrp="1"/>
          </p:cNvSpPr>
          <p:nvPr>
            <p:ph type="title"/>
          </p:nvPr>
        </p:nvSpPr>
        <p:spPr/>
        <p:txBody>
          <a:bodyPr/>
          <a:lstStyle/>
          <a:p>
            <a:r>
              <a:rPr lang="en-GB" dirty="0"/>
              <a:t>Teachers’ notes</a:t>
            </a:r>
          </a:p>
        </p:txBody>
      </p:sp>
      <p:sp>
        <p:nvSpPr>
          <p:cNvPr id="6" name="TextBox 5">
            <a:extLst>
              <a:ext uri="{FF2B5EF4-FFF2-40B4-BE49-F238E27FC236}">
                <a16:creationId xmlns:a16="http://schemas.microsoft.com/office/drawing/2014/main" id="{EB4BFFE4-E69E-43C0-9A03-161BF2B374BD}"/>
              </a:ext>
            </a:extLst>
          </p:cNvPr>
          <p:cNvSpPr txBox="1"/>
          <p:nvPr/>
        </p:nvSpPr>
        <p:spPr>
          <a:xfrm>
            <a:off x="838199" y="1341941"/>
            <a:ext cx="10497671" cy="6535122"/>
          </a:xfrm>
          <a:prstGeom prst="rect">
            <a:avLst/>
          </a:prstGeom>
          <a:noFill/>
        </p:spPr>
        <p:txBody>
          <a:bodyPr wrap="square" numCol="2" spcCol="360000" rtlCol="0">
            <a:spAutoFit/>
          </a:bodyPr>
          <a:lstStyle/>
          <a:p>
            <a:pPr fontAlgn="base"/>
            <a:r>
              <a:rPr lang="en-GB" sz="1400" b="1" dirty="0">
                <a:solidFill>
                  <a:srgbClr val="327481"/>
                </a:solidFill>
                <a:latin typeface="Arial" panose="020B0604020202020204" pitchFamily="34" charset="0"/>
                <a:cs typeface="Arial" panose="020B0604020202020204" pitchFamily="34" charset="0"/>
              </a:rPr>
              <a:t>What you’ll need:</a:t>
            </a:r>
          </a:p>
          <a:p>
            <a:pPr fontAlgn="base"/>
            <a:r>
              <a:rPr lang="en-GB" sz="1400" dirty="0">
                <a:latin typeface="Arial" panose="020B0604020202020204" pitchFamily="34" charset="0"/>
                <a:cs typeface="Arial" panose="020B0604020202020204" pitchFamily="34" charset="0"/>
              </a:rPr>
              <a:t>Per pair:</a:t>
            </a:r>
          </a:p>
          <a:p>
            <a:pPr marL="285750" lvl="0" indent="-285750">
              <a:buFont typeface="Arial" panose="020B0604020202020204" pitchFamily="34" charset="0"/>
              <a:buChar char="•"/>
            </a:pPr>
            <a:r>
              <a:rPr lang="en-GB" sz="1400" dirty="0">
                <a:latin typeface="Arial" panose="020B0604020202020204" pitchFamily="34" charset="0"/>
                <a:cs typeface="Arial" panose="020B0604020202020204" pitchFamily="34" charset="0"/>
              </a:rPr>
              <a:t>‘Practice egg’ to test with (see slide 4 for options)</a:t>
            </a:r>
          </a:p>
          <a:p>
            <a:pPr marL="285750" lvl="0" indent="-285750">
              <a:buFont typeface="Arial" panose="020B0604020202020204" pitchFamily="34" charset="0"/>
              <a:buChar char="•"/>
            </a:pPr>
            <a:r>
              <a:rPr lang="en-GB" sz="1400" dirty="0">
                <a:latin typeface="Arial" panose="020B0604020202020204" pitchFamily="34" charset="0"/>
                <a:cs typeface="Arial" panose="020B0604020202020204" pitchFamily="34" charset="0"/>
              </a:rPr>
              <a:t>1 real egg per pair, ideally boiled (optional)</a:t>
            </a:r>
          </a:p>
          <a:p>
            <a:pPr marL="285750" lvl="0" indent="-285750">
              <a:buFont typeface="Arial" panose="020B0604020202020204" pitchFamily="34" charset="0"/>
              <a:buChar char="•"/>
            </a:pPr>
            <a:r>
              <a:rPr lang="en-GB" sz="1400" dirty="0">
                <a:latin typeface="Arial" panose="020B0604020202020204" pitchFamily="34" charset="0"/>
                <a:cs typeface="Arial" panose="020B0604020202020204" pitchFamily="34" charset="0"/>
              </a:rPr>
              <a:t>Freezer / sandwich bags </a:t>
            </a:r>
          </a:p>
          <a:p>
            <a:pPr marL="285750" indent="-285750">
              <a:buFont typeface="Arial" panose="020B0604020202020204" pitchFamily="34" charset="0"/>
              <a:buChar char="•"/>
            </a:pPr>
            <a:r>
              <a:rPr lang="en-GB" sz="1400" dirty="0">
                <a:latin typeface="Arial" panose="020B0604020202020204" pitchFamily="34" charset="0"/>
                <a:cs typeface="Arial" panose="020B0604020202020204" pitchFamily="34" charset="0"/>
              </a:rPr>
              <a:t>Variety of materials with different properties – see slides 16 and 20 for our suggestions. You may wish to adapt these slides if you prefer to use different materials. </a:t>
            </a:r>
            <a:endParaRPr lang="en-GB" sz="1400" dirty="0">
              <a:solidFill>
                <a:srgbClr val="000000"/>
              </a:solidFill>
              <a:latin typeface="Arial" panose="020B0604020202020204" pitchFamily="34" charset="0"/>
              <a:cs typeface="Arial" panose="020B0604020202020204" pitchFamily="34" charset="0"/>
            </a:endParaRPr>
          </a:p>
          <a:p>
            <a:endParaRPr lang="en-GB" sz="1400" dirty="0">
              <a:solidFill>
                <a:srgbClr val="000000"/>
              </a:solidFill>
              <a:latin typeface="Arial" panose="020B0604020202020204" pitchFamily="34" charset="0"/>
              <a:cs typeface="Arial" panose="020B0604020202020204" pitchFamily="34" charset="0"/>
            </a:endParaRPr>
          </a:p>
          <a:p>
            <a:r>
              <a:rPr lang="en-GB" sz="1400" b="1" dirty="0">
                <a:solidFill>
                  <a:srgbClr val="327481"/>
                </a:solidFill>
                <a:latin typeface="Arial" panose="020B0604020202020204" pitchFamily="34" charset="0"/>
                <a:cs typeface="Arial" panose="020B0604020202020204" pitchFamily="34" charset="0"/>
              </a:rPr>
              <a:t>Timing:</a:t>
            </a:r>
          </a:p>
          <a:p>
            <a:r>
              <a:rPr lang="en-GB" sz="1400" dirty="0">
                <a:latin typeface="Arial" panose="020B0604020202020204" pitchFamily="34" charset="0"/>
                <a:cs typeface="Arial" panose="020B0604020202020204" pitchFamily="34" charset="0"/>
              </a:rPr>
              <a:t>1 hour + </a:t>
            </a:r>
          </a:p>
          <a:p>
            <a:endParaRPr lang="en-GB" sz="1400" dirty="0">
              <a:solidFill>
                <a:srgbClr val="327481"/>
              </a:solidFill>
              <a:latin typeface="Arial" panose="020B0604020202020204" pitchFamily="34" charset="0"/>
              <a:cs typeface="Arial" panose="020B0604020202020204" pitchFamily="34" charset="0"/>
            </a:endParaRPr>
          </a:p>
          <a:p>
            <a:r>
              <a:rPr lang="en-GB" sz="1400" b="1" dirty="0">
                <a:solidFill>
                  <a:srgbClr val="327481"/>
                </a:solidFill>
                <a:latin typeface="Arial" panose="020B0604020202020204" pitchFamily="34" charset="0"/>
                <a:cs typeface="Arial" panose="020B0604020202020204" pitchFamily="34" charset="0"/>
              </a:rPr>
              <a:t>Key science vocab:</a:t>
            </a:r>
          </a:p>
          <a:p>
            <a:r>
              <a:rPr lang="en-GB" sz="1400" dirty="0">
                <a:latin typeface="Arial" panose="020B0604020202020204" pitchFamily="34" charset="0"/>
                <a:cs typeface="Arial" panose="020B0604020202020204" pitchFamily="34" charset="0"/>
              </a:rPr>
              <a:t>Material, object, properties, protect</a:t>
            </a:r>
          </a:p>
          <a:p>
            <a:endParaRPr lang="en-GB" sz="1400" dirty="0">
              <a:latin typeface="Arial" panose="020B0604020202020204" pitchFamily="34" charset="0"/>
              <a:cs typeface="Arial" panose="020B0604020202020204" pitchFamily="34" charset="0"/>
            </a:endParaRPr>
          </a:p>
          <a:p>
            <a:r>
              <a:rPr lang="en-GB" sz="1400" dirty="0">
                <a:latin typeface="Arial" panose="020B0604020202020204" pitchFamily="34" charset="0"/>
                <a:cs typeface="Arial" panose="020B0604020202020204" pitchFamily="34" charset="0"/>
              </a:rPr>
              <a:t>Material names, e.g. wood, plastic, glass, water, rock, paper, metal, brick</a:t>
            </a:r>
          </a:p>
          <a:p>
            <a:endParaRPr lang="en-GB" sz="1400" dirty="0">
              <a:latin typeface="Arial" panose="020B0604020202020204" pitchFamily="34" charset="0"/>
              <a:cs typeface="Arial" panose="020B0604020202020204" pitchFamily="34" charset="0"/>
            </a:endParaRPr>
          </a:p>
          <a:p>
            <a:r>
              <a:rPr lang="en-GB" sz="1400" dirty="0">
                <a:latin typeface="Arial" panose="020B0604020202020204" pitchFamily="34" charset="0"/>
                <a:cs typeface="Arial" panose="020B0604020202020204" pitchFamily="34" charset="0"/>
              </a:rPr>
              <a:t>Properties of materials, e.g. hard / soft, stretchy / stiff, shiny/ dull, thick / thin, flexible / inflexible, bendy / not bendy, rough/ smooth, transparent / opaque, see through / not see through </a:t>
            </a:r>
          </a:p>
          <a:p>
            <a:endParaRPr lang="en-GB" sz="1400" dirty="0">
              <a:latin typeface="Arial" panose="020B0604020202020204" pitchFamily="34" charset="0"/>
              <a:cs typeface="Arial" panose="020B0604020202020204" pitchFamily="34" charset="0"/>
            </a:endParaRPr>
          </a:p>
          <a:p>
            <a:endParaRPr lang="en-GB" sz="1400" dirty="0">
              <a:latin typeface="Arial" panose="020B0604020202020204" pitchFamily="34" charset="0"/>
              <a:cs typeface="Arial" panose="020B0604020202020204" pitchFamily="34" charset="0"/>
            </a:endParaRPr>
          </a:p>
          <a:p>
            <a:endParaRPr lang="en-GB" sz="1400" dirty="0">
              <a:latin typeface="Arial" panose="020B0604020202020204" pitchFamily="34" charset="0"/>
              <a:cs typeface="Arial" panose="020B0604020202020204" pitchFamily="34" charset="0"/>
            </a:endParaRPr>
          </a:p>
          <a:p>
            <a:endParaRPr lang="en-GB" sz="1400" dirty="0">
              <a:latin typeface="Arial" panose="020B0604020202020204" pitchFamily="34" charset="0"/>
              <a:cs typeface="Arial" panose="020B0604020202020204" pitchFamily="34" charset="0"/>
            </a:endParaRPr>
          </a:p>
          <a:p>
            <a:endParaRPr lang="en-GB" sz="1400" dirty="0">
              <a:latin typeface="Arial" panose="020B0604020202020204" pitchFamily="34" charset="0"/>
              <a:cs typeface="Arial" panose="020B0604020202020204" pitchFamily="34" charset="0"/>
            </a:endParaRPr>
          </a:p>
          <a:p>
            <a:endParaRPr lang="en-GB" sz="1400" dirty="0">
              <a:latin typeface="Arial" panose="020B0604020202020204" pitchFamily="34" charset="0"/>
              <a:cs typeface="Arial" panose="020B0604020202020204" pitchFamily="34" charset="0"/>
            </a:endParaRPr>
          </a:p>
          <a:p>
            <a:endParaRPr lang="en-GB" sz="1400" dirty="0">
              <a:latin typeface="Arial" panose="020B0604020202020204" pitchFamily="34" charset="0"/>
              <a:cs typeface="Arial" panose="020B0604020202020204" pitchFamily="34" charset="0"/>
            </a:endParaRPr>
          </a:p>
          <a:p>
            <a:endParaRPr lang="en-GB" sz="1400" dirty="0">
              <a:latin typeface="Arial" panose="020B0604020202020204" pitchFamily="34" charset="0"/>
              <a:cs typeface="Arial" panose="020B0604020202020204" pitchFamily="34" charset="0"/>
            </a:endParaRPr>
          </a:p>
          <a:p>
            <a:endParaRPr lang="en-GB" sz="1400" dirty="0">
              <a:latin typeface="Arial" panose="020B0604020202020204" pitchFamily="34" charset="0"/>
              <a:cs typeface="Arial" panose="020B0604020202020204" pitchFamily="34" charset="0"/>
            </a:endParaRPr>
          </a:p>
          <a:p>
            <a:pPr fontAlgn="t">
              <a:spcAft>
                <a:spcPts val="400"/>
              </a:spcAft>
            </a:pPr>
            <a:r>
              <a:rPr lang="en-GB" sz="1400" b="1" dirty="0">
                <a:solidFill>
                  <a:srgbClr val="327481"/>
                </a:solidFill>
                <a:latin typeface="Arial" panose="020B0604020202020204" pitchFamily="34" charset="0"/>
                <a:cs typeface="Arial" panose="020B0604020202020204" pitchFamily="34" charset="0"/>
              </a:rPr>
              <a:t>Prior Learning</a:t>
            </a:r>
          </a:p>
          <a:p>
            <a:pPr fontAlgn="t">
              <a:spcAft>
                <a:spcPts val="400"/>
              </a:spcAft>
            </a:pPr>
            <a:r>
              <a:rPr lang="en-GB" sz="1400" dirty="0">
                <a:latin typeface="Arial" panose="020B0604020202020204" pitchFamily="34" charset="0"/>
                <a:cs typeface="Arial" panose="020B0604020202020204" pitchFamily="34" charset="0"/>
              </a:rPr>
              <a:t>Use slide 12 to assess pupils’ ability to:</a:t>
            </a:r>
          </a:p>
          <a:p>
            <a:pPr marL="285750" indent="-285750" fontAlgn="t">
              <a:spcAft>
                <a:spcPts val="400"/>
              </a:spcAft>
              <a:buFont typeface="Arial" panose="020B0604020202020204" pitchFamily="34" charset="0"/>
              <a:buChar char="•"/>
            </a:pPr>
            <a:r>
              <a:rPr lang="en-GB" sz="1400" dirty="0">
                <a:latin typeface="Arial" panose="020B0604020202020204" pitchFamily="34" charset="0"/>
                <a:cs typeface="Arial" panose="020B0604020202020204" pitchFamily="34" charset="0"/>
              </a:rPr>
              <a:t>distinguish between an object and the material from which it is made</a:t>
            </a:r>
          </a:p>
          <a:p>
            <a:pPr marL="285750" indent="-285750" fontAlgn="t">
              <a:spcAft>
                <a:spcPts val="400"/>
              </a:spcAft>
              <a:buFont typeface="Arial" panose="020B0604020202020204" pitchFamily="34" charset="0"/>
              <a:buChar char="•"/>
            </a:pPr>
            <a:r>
              <a:rPr lang="en-GB" sz="1400" dirty="0">
                <a:latin typeface="Arial" panose="020B0604020202020204" pitchFamily="34" charset="0"/>
                <a:cs typeface="Arial" panose="020B0604020202020204" pitchFamily="34" charset="0"/>
              </a:rPr>
              <a:t>identify and name a variety of everyday materials</a:t>
            </a:r>
          </a:p>
          <a:p>
            <a:pPr fontAlgn="t">
              <a:spcAft>
                <a:spcPts val="400"/>
              </a:spcAft>
            </a:pPr>
            <a:r>
              <a:rPr lang="en-GB" sz="1400" dirty="0">
                <a:latin typeface="Arial" panose="020B0604020202020204" pitchFamily="34" charset="0"/>
                <a:cs typeface="Arial" panose="020B0604020202020204" pitchFamily="34" charset="0"/>
              </a:rPr>
              <a:t>If pupils need to recap this, visit </a:t>
            </a:r>
            <a:r>
              <a:rPr lang="en-GB" sz="1400" dirty="0">
                <a:latin typeface="Arial" panose="020B0604020202020204" pitchFamily="34" charset="0"/>
                <a:cs typeface="Arial" panose="020B0604020202020204" pitchFamily="34" charset="0"/>
                <a:hlinkClick r:id="rId3"/>
              </a:rPr>
              <a:t>bpes.bp.com/introducing-materials</a:t>
            </a:r>
            <a:r>
              <a:rPr lang="en-GB" sz="1400" dirty="0">
                <a:latin typeface="Arial" panose="020B0604020202020204" pitchFamily="34" charset="0"/>
                <a:cs typeface="Arial" panose="020B0604020202020204" pitchFamily="34" charset="0"/>
              </a:rPr>
              <a:t>.</a:t>
            </a:r>
          </a:p>
          <a:p>
            <a:pPr fontAlgn="t">
              <a:spcAft>
                <a:spcPts val="400"/>
              </a:spcAft>
            </a:pPr>
            <a:endParaRPr lang="en-GB" sz="1400" b="1" dirty="0">
              <a:solidFill>
                <a:srgbClr val="327481"/>
              </a:solidFill>
              <a:latin typeface="Arial" panose="020B0604020202020204" pitchFamily="34" charset="0"/>
              <a:cs typeface="Arial" panose="020B0604020202020204" pitchFamily="34" charset="0"/>
            </a:endParaRPr>
          </a:p>
          <a:p>
            <a:r>
              <a:rPr lang="en-GB" sz="1400" b="1" dirty="0">
                <a:solidFill>
                  <a:srgbClr val="327481"/>
                </a:solidFill>
                <a:latin typeface="Arial" panose="020B0604020202020204" pitchFamily="34" charset="0"/>
                <a:cs typeface="Arial" panose="020B0604020202020204" pitchFamily="34" charset="0"/>
              </a:rPr>
              <a:t>About this resource:</a:t>
            </a:r>
          </a:p>
          <a:p>
            <a:pPr lvl="0">
              <a:defRPr/>
            </a:pPr>
            <a:r>
              <a:rPr lang="en-GB" sz="1400" dirty="0">
                <a:latin typeface="Arial" panose="020B0604020202020204" pitchFamily="34" charset="0"/>
                <a:cs typeface="Arial" panose="020B0604020202020204" pitchFamily="34" charset="0"/>
              </a:rPr>
              <a:t>BP Educational Services activities are developed in partnership with practising teachers. This resource has also been informed by the </a:t>
            </a:r>
            <a:r>
              <a:rPr lang="en-GB" sz="1400" dirty="0">
                <a:solidFill>
                  <a:prstClr val="black"/>
                </a:solidFill>
                <a:latin typeface="Arial" panose="020B0604020202020204" pitchFamily="34" charset="0"/>
                <a:cs typeface="Arial" panose="020B0604020202020204" pitchFamily="34" charset="0"/>
              </a:rPr>
              <a:t>Enterprising Science research partnership of BP, the Science Museum Group and King’s College London, who collaborated to create, measure and test science capital – a new concept that gets to the heart of how people engage with science.</a:t>
            </a:r>
          </a:p>
          <a:p>
            <a:pPr lvl="0">
              <a:defRPr/>
            </a:pPr>
            <a:r>
              <a:rPr lang="en-GB" sz="1400" u="sng" dirty="0">
                <a:solidFill>
                  <a:prstClr val="black"/>
                </a:solidFill>
                <a:latin typeface="Arial" panose="020B0604020202020204" pitchFamily="34" charset="0"/>
                <a:cs typeface="Arial" panose="020B0604020202020204" pitchFamily="34" charset="0"/>
                <a:hlinkClick r:id="rId4"/>
              </a:rPr>
              <a:t>www.enterprisingscience.com</a:t>
            </a:r>
            <a:r>
              <a:rPr lang="en-GB" sz="1400" dirty="0">
                <a:solidFill>
                  <a:prstClr val="black"/>
                </a:solidFill>
                <a:latin typeface="Arial" panose="020B0604020202020204" pitchFamily="34" charset="0"/>
                <a:cs typeface="Arial" panose="020B0604020202020204" pitchFamily="34" charset="0"/>
              </a:rPr>
              <a:t> </a:t>
            </a:r>
            <a:endParaRPr lang="en-GB" sz="1400" dirty="0">
              <a:latin typeface="Arial" panose="020B0604020202020204" pitchFamily="34" charset="0"/>
              <a:cs typeface="Arial" panose="020B0604020202020204" pitchFamily="34" charset="0"/>
            </a:endParaRPr>
          </a:p>
          <a:p>
            <a:endParaRPr lang="en-GB" sz="1400" dirty="0">
              <a:latin typeface="Arial" panose="020B0604020202020204" pitchFamily="34" charset="0"/>
              <a:cs typeface="Arial" panose="020B0604020202020204" pitchFamily="34" charset="0"/>
            </a:endParaRPr>
          </a:p>
          <a:p>
            <a:r>
              <a:rPr lang="en-GB" sz="1400" b="1" dirty="0">
                <a:solidFill>
                  <a:srgbClr val="327481"/>
                </a:solidFill>
                <a:latin typeface="Arial" panose="020B0604020202020204" pitchFamily="34" charset="0"/>
                <a:cs typeface="Arial" panose="020B0604020202020204" pitchFamily="34" charset="0"/>
              </a:rPr>
              <a:t>Related activities:</a:t>
            </a:r>
          </a:p>
          <a:p>
            <a:r>
              <a:rPr lang="en-GB" sz="1400" dirty="0">
                <a:latin typeface="Arial" panose="020B0604020202020204" pitchFamily="34" charset="0"/>
                <a:cs typeface="Arial" panose="020B0604020202020204" pitchFamily="34" charset="0"/>
              </a:rPr>
              <a:t>This activity is part of a collection called Science in stories, which uses well known stories to explore the science curriculum.  </a:t>
            </a:r>
            <a:endParaRPr lang="en-GB" sz="1400" dirty="0">
              <a:solidFill>
                <a:srgbClr val="000000"/>
              </a:solidFill>
              <a:latin typeface="Arial" panose="020B0604020202020204" pitchFamily="34" charset="0"/>
              <a:cs typeface="Arial" panose="020B0604020202020204" pitchFamily="34" charset="0"/>
            </a:endParaRPr>
          </a:p>
          <a:p>
            <a:pPr marL="285750" indent="-285750" fontAlgn="base">
              <a:spcAft>
                <a:spcPts val="400"/>
              </a:spcAft>
            </a:pPr>
            <a:endParaRPr lang="en-GB" sz="1400" dirty="0">
              <a:solidFill>
                <a:srgbClr val="000000"/>
              </a:solidFill>
              <a:latin typeface="Arial" panose="020B0604020202020204" pitchFamily="34" charset="0"/>
              <a:cs typeface="Arial" panose="020B0604020202020204" pitchFamily="34" charset="0"/>
            </a:endParaRPr>
          </a:p>
          <a:p>
            <a:endParaRPr lang="en-GB" sz="1400" dirty="0">
              <a:latin typeface="Arial" panose="020B0604020202020204" pitchFamily="34" charset="0"/>
              <a:cs typeface="Arial" panose="020B0604020202020204" pitchFamily="34" charset="0"/>
            </a:endParaRPr>
          </a:p>
        </p:txBody>
      </p:sp>
      <p:cxnSp>
        <p:nvCxnSpPr>
          <p:cNvPr id="7" name="Straight Connector 6">
            <a:extLst>
              <a:ext uri="{FF2B5EF4-FFF2-40B4-BE49-F238E27FC236}">
                <a16:creationId xmlns:a16="http://schemas.microsoft.com/office/drawing/2014/main" id="{747F9508-50F5-CA42-A18C-6B1C0FE68B51}"/>
              </a:ext>
            </a:extLst>
          </p:cNvPr>
          <p:cNvCxnSpPr>
            <a:cxnSpLocks/>
          </p:cNvCxnSpPr>
          <p:nvPr/>
        </p:nvCxnSpPr>
        <p:spPr>
          <a:xfrm flipH="1">
            <a:off x="6090771" y="1253041"/>
            <a:ext cx="8964" cy="5058859"/>
          </a:xfrm>
          <a:prstGeom prst="line">
            <a:avLst/>
          </a:prstGeom>
          <a:ln w="25400">
            <a:solidFill>
              <a:srgbClr val="327481"/>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01421843"/>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9616722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191169-73D1-4B1B-9200-FBBA9A33F45B}"/>
              </a:ext>
            </a:extLst>
          </p:cNvPr>
          <p:cNvSpPr>
            <a:spLocks noGrp="1"/>
          </p:cNvSpPr>
          <p:nvPr>
            <p:ph type="title"/>
          </p:nvPr>
        </p:nvSpPr>
        <p:spPr/>
        <p:txBody>
          <a:bodyPr/>
          <a:lstStyle/>
          <a:p>
            <a:r>
              <a:rPr lang="en-GB" dirty="0"/>
              <a:t>Teachers’ notes</a:t>
            </a:r>
          </a:p>
        </p:txBody>
      </p:sp>
      <p:sp>
        <p:nvSpPr>
          <p:cNvPr id="6" name="TextBox 5">
            <a:extLst>
              <a:ext uri="{FF2B5EF4-FFF2-40B4-BE49-F238E27FC236}">
                <a16:creationId xmlns:a16="http://schemas.microsoft.com/office/drawing/2014/main" id="{EB4BFFE4-E69E-43C0-9A03-161BF2B374BD}"/>
              </a:ext>
            </a:extLst>
          </p:cNvPr>
          <p:cNvSpPr txBox="1"/>
          <p:nvPr/>
        </p:nvSpPr>
        <p:spPr>
          <a:xfrm>
            <a:off x="838201" y="1323638"/>
            <a:ext cx="10515600" cy="6340197"/>
          </a:xfrm>
          <a:prstGeom prst="rect">
            <a:avLst/>
          </a:prstGeom>
          <a:noFill/>
        </p:spPr>
        <p:txBody>
          <a:bodyPr wrap="square" numCol="2" spcCol="360000" rtlCol="0">
            <a:spAutoFit/>
          </a:bodyPr>
          <a:lstStyle/>
          <a:p>
            <a:r>
              <a:rPr lang="en-GB" sz="1400" dirty="0">
                <a:latin typeface="Arial" panose="020B0604020202020204" pitchFamily="34" charset="0"/>
                <a:cs typeface="Arial" panose="020B0604020202020204" pitchFamily="34" charset="0"/>
              </a:rPr>
              <a:t>Pupils can use a ‘practice egg’ to test their materials.</a:t>
            </a:r>
          </a:p>
          <a:p>
            <a:r>
              <a:rPr lang="en-GB" sz="1400" dirty="0">
                <a:latin typeface="Arial" panose="020B0604020202020204" pitchFamily="34" charset="0"/>
                <a:cs typeface="Arial" panose="020B0604020202020204" pitchFamily="34" charset="0"/>
              </a:rPr>
              <a:t>These test eggs are reusable, minimising waste and mess.</a:t>
            </a:r>
          </a:p>
          <a:p>
            <a:endParaRPr lang="en-GB" sz="1400" dirty="0">
              <a:latin typeface="Arial" panose="020B0604020202020204" pitchFamily="34" charset="0"/>
              <a:cs typeface="Arial" panose="020B0604020202020204" pitchFamily="34" charset="0"/>
            </a:endParaRPr>
          </a:p>
          <a:p>
            <a:r>
              <a:rPr lang="en-GB" sz="1400" dirty="0">
                <a:latin typeface="Arial" panose="020B0604020202020204" pitchFamily="34" charset="0"/>
                <a:cs typeface="Arial" panose="020B0604020202020204" pitchFamily="34" charset="0"/>
              </a:rPr>
              <a:t>Once pupils have chosen the best protective material, they can use it to protect the ‘real’ Humpty – observing what happens when they drop a real egg! </a:t>
            </a:r>
          </a:p>
          <a:p>
            <a:endParaRPr lang="en-GB" sz="1400" dirty="0">
              <a:latin typeface="Arial" panose="020B0604020202020204" pitchFamily="34" charset="0"/>
              <a:cs typeface="Arial" panose="020B0604020202020204" pitchFamily="34" charset="0"/>
            </a:endParaRPr>
          </a:p>
          <a:p>
            <a:r>
              <a:rPr lang="en-GB" sz="1400" dirty="0">
                <a:latin typeface="Arial" panose="020B0604020202020204" pitchFamily="34" charset="0"/>
                <a:cs typeface="Arial" panose="020B0604020202020204" pitchFamily="34" charset="0"/>
              </a:rPr>
              <a:t>We advise you test your chosen practice egg on your classroom floor to make sure it will break / show damage when dropped.</a:t>
            </a:r>
          </a:p>
          <a:p>
            <a:endParaRPr lang="en-GB" sz="1400" dirty="0">
              <a:latin typeface="Arial" panose="020B0604020202020204" pitchFamily="34" charset="0"/>
              <a:cs typeface="Arial" panose="020B0604020202020204" pitchFamily="34" charset="0"/>
            </a:endParaRPr>
          </a:p>
          <a:p>
            <a:r>
              <a:rPr lang="en-GB" sz="1400" dirty="0">
                <a:latin typeface="Arial" panose="020B0604020202020204" pitchFamily="34" charset="0"/>
                <a:cs typeface="Arial" panose="020B0604020202020204" pitchFamily="34" charset="0"/>
              </a:rPr>
              <a:t>Options for a practice egg include the following:</a:t>
            </a:r>
          </a:p>
          <a:p>
            <a:endParaRPr lang="en-GB" sz="1400" dirty="0">
              <a:solidFill>
                <a:srgbClr val="000000"/>
              </a:solidFill>
              <a:latin typeface="Arial" panose="020B0604020202020204" pitchFamily="34" charset="0"/>
              <a:cs typeface="Arial" panose="020B0604020202020204" pitchFamily="34" charset="0"/>
            </a:endParaRPr>
          </a:p>
          <a:p>
            <a:r>
              <a:rPr lang="en-GB" sz="1400" b="1" dirty="0">
                <a:solidFill>
                  <a:srgbClr val="327481"/>
                </a:solidFill>
                <a:latin typeface="Arial" panose="020B0604020202020204" pitchFamily="34" charset="0"/>
                <a:cs typeface="Arial" panose="020B0604020202020204" pitchFamily="34" charset="0"/>
              </a:rPr>
              <a:t>1. A chain of </a:t>
            </a:r>
            <a:r>
              <a:rPr lang="en-GB" sz="1400" b="1" dirty="0" err="1">
                <a:solidFill>
                  <a:srgbClr val="327481"/>
                </a:solidFill>
                <a:latin typeface="Arial" panose="020B0604020202020204" pitchFamily="34" charset="0"/>
                <a:cs typeface="Arial" panose="020B0604020202020204" pitchFamily="34" charset="0"/>
              </a:rPr>
              <a:t>unifix</a:t>
            </a:r>
            <a:r>
              <a:rPr lang="en-GB" sz="1400" b="1" dirty="0">
                <a:solidFill>
                  <a:srgbClr val="327481"/>
                </a:solidFill>
                <a:latin typeface="Arial" panose="020B0604020202020204" pitchFamily="34" charset="0"/>
                <a:cs typeface="Arial" panose="020B0604020202020204" pitchFamily="34" charset="0"/>
              </a:rPr>
              <a:t> cubes </a:t>
            </a:r>
          </a:p>
          <a:p>
            <a:r>
              <a:rPr lang="en-GB" sz="1400" dirty="0">
                <a:solidFill>
                  <a:srgbClr val="000000"/>
                </a:solidFill>
                <a:latin typeface="Arial" panose="020B0604020202020204" pitchFamily="34" charset="0"/>
                <a:cs typeface="Arial" panose="020B0604020202020204" pitchFamily="34" charset="0"/>
              </a:rPr>
              <a:t>A long chain will break apart when dropped. After dropping, pupils can observe whether the cubes have moved, begun to break apart or actually broken apart. </a:t>
            </a:r>
          </a:p>
          <a:p>
            <a:endParaRPr lang="en-GB" sz="1400" dirty="0">
              <a:solidFill>
                <a:srgbClr val="000000"/>
              </a:solidFill>
              <a:latin typeface="Arial" panose="020B0604020202020204" pitchFamily="34" charset="0"/>
              <a:cs typeface="Arial" panose="020B0604020202020204" pitchFamily="34" charset="0"/>
            </a:endParaRPr>
          </a:p>
          <a:p>
            <a:endParaRPr lang="en-GB" sz="1400" dirty="0">
              <a:solidFill>
                <a:srgbClr val="000000"/>
              </a:solidFill>
              <a:latin typeface="Arial" panose="020B0604020202020204" pitchFamily="34" charset="0"/>
              <a:cs typeface="Arial" panose="020B0604020202020204" pitchFamily="34" charset="0"/>
            </a:endParaRPr>
          </a:p>
          <a:p>
            <a:endParaRPr lang="en-GB" sz="1400" dirty="0">
              <a:solidFill>
                <a:srgbClr val="000000"/>
              </a:solidFill>
              <a:latin typeface="Arial" panose="020B0604020202020204" pitchFamily="34" charset="0"/>
              <a:cs typeface="Arial" panose="020B0604020202020204" pitchFamily="34" charset="0"/>
            </a:endParaRPr>
          </a:p>
          <a:p>
            <a:endParaRPr lang="en-GB" sz="1400" dirty="0">
              <a:solidFill>
                <a:srgbClr val="000000"/>
              </a:solidFill>
              <a:latin typeface="Arial" panose="020B0604020202020204" pitchFamily="34" charset="0"/>
              <a:cs typeface="Arial" panose="020B0604020202020204" pitchFamily="34" charset="0"/>
            </a:endParaRPr>
          </a:p>
          <a:p>
            <a:r>
              <a:rPr lang="en-GB" sz="1400" dirty="0">
                <a:solidFill>
                  <a:srgbClr val="000000"/>
                </a:solidFill>
                <a:latin typeface="Arial" panose="020B0604020202020204" pitchFamily="34" charset="0"/>
                <a:cs typeface="Arial" panose="020B0604020202020204" pitchFamily="34" charset="0"/>
              </a:rPr>
              <a:t>Cubes works best if you: </a:t>
            </a:r>
          </a:p>
          <a:p>
            <a:pPr marL="285750" indent="-285750">
              <a:buFont typeface="Arial" panose="020B0604020202020204" pitchFamily="34" charset="0"/>
              <a:buChar char="•"/>
            </a:pPr>
            <a:r>
              <a:rPr lang="en-GB" sz="1400" dirty="0">
                <a:solidFill>
                  <a:srgbClr val="000000"/>
                </a:solidFill>
                <a:latin typeface="Arial" panose="020B0604020202020204" pitchFamily="34" charset="0"/>
                <a:cs typeface="Arial" panose="020B0604020202020204" pitchFamily="34" charset="0"/>
              </a:rPr>
              <a:t>use a longer chain of at least 10cm</a:t>
            </a:r>
          </a:p>
          <a:p>
            <a:pPr marL="285750" indent="-285750">
              <a:buFont typeface="Arial" panose="020B0604020202020204" pitchFamily="34" charset="0"/>
              <a:buChar char="•"/>
            </a:pPr>
            <a:endParaRPr lang="en-GB" sz="1400" dirty="0">
              <a:solidFill>
                <a:srgbClr val="0000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GB" sz="1400" dirty="0">
              <a:solidFill>
                <a:srgbClr val="0000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GB" sz="1400" dirty="0">
              <a:solidFill>
                <a:srgbClr val="0000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GB" sz="1400" dirty="0">
              <a:solidFill>
                <a:srgbClr val="0000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GB" sz="1400" dirty="0">
              <a:solidFill>
                <a:srgbClr val="000000"/>
              </a:solidFill>
              <a:latin typeface="Arial" panose="020B0604020202020204" pitchFamily="34" charset="0"/>
              <a:cs typeface="Arial" panose="020B0604020202020204" pitchFamily="34" charset="0"/>
            </a:endParaRPr>
          </a:p>
          <a:p>
            <a:endParaRPr lang="en-GB" sz="1400" dirty="0">
              <a:solidFill>
                <a:srgbClr val="0000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sz="1400" dirty="0">
                <a:solidFill>
                  <a:srgbClr val="000000"/>
                </a:solidFill>
                <a:latin typeface="Arial" panose="020B0604020202020204" pitchFamily="34" charset="0"/>
                <a:cs typeface="Arial" panose="020B0604020202020204" pitchFamily="34" charset="0"/>
              </a:rPr>
              <a:t>use longer / larger cubes which have a single join (e.g. Early Years cubes)</a:t>
            </a:r>
          </a:p>
          <a:p>
            <a:pPr marL="285750" indent="-285750">
              <a:buFont typeface="Arial" panose="020B0604020202020204" pitchFamily="34" charset="0"/>
              <a:buChar char="•"/>
            </a:pPr>
            <a:r>
              <a:rPr lang="en-GB" sz="1400" dirty="0">
                <a:solidFill>
                  <a:srgbClr val="000000"/>
                </a:solidFill>
                <a:latin typeface="Arial" panose="020B0604020202020204" pitchFamily="34" charset="0"/>
                <a:cs typeface="Arial" panose="020B0604020202020204" pitchFamily="34" charset="0"/>
              </a:rPr>
              <a:t>encourage pupils to raise their arms up high when they perform the drop.</a:t>
            </a:r>
          </a:p>
          <a:p>
            <a:endParaRPr lang="en-GB" sz="1400" dirty="0">
              <a:solidFill>
                <a:srgbClr val="000000"/>
              </a:solidFill>
              <a:latin typeface="Arial" panose="020B0604020202020204" pitchFamily="34" charset="0"/>
              <a:cs typeface="Arial" panose="020B0604020202020204" pitchFamily="34" charset="0"/>
            </a:endParaRPr>
          </a:p>
          <a:p>
            <a:endParaRPr lang="en-GB" sz="1400" dirty="0">
              <a:solidFill>
                <a:srgbClr val="000000"/>
              </a:solidFill>
              <a:latin typeface="Arial" panose="020B0604020202020204" pitchFamily="34" charset="0"/>
              <a:cs typeface="Arial" panose="020B0604020202020204" pitchFamily="34" charset="0"/>
            </a:endParaRPr>
          </a:p>
          <a:p>
            <a:r>
              <a:rPr lang="en-GB" sz="1400" b="1" dirty="0">
                <a:solidFill>
                  <a:srgbClr val="327481"/>
                </a:solidFill>
                <a:latin typeface="Arial" panose="020B0604020202020204" pitchFamily="34" charset="0"/>
                <a:cs typeface="Arial" panose="020B0604020202020204" pitchFamily="34" charset="0"/>
              </a:rPr>
              <a:t>2. Plastic hinged eggs</a:t>
            </a:r>
          </a:p>
          <a:p>
            <a:r>
              <a:rPr lang="en-GB" sz="1400" dirty="0">
                <a:solidFill>
                  <a:srgbClr val="000000"/>
                </a:solidFill>
                <a:latin typeface="Arial" panose="020B0604020202020204" pitchFamily="34" charset="0"/>
                <a:cs typeface="Arial" panose="020B0604020202020204" pitchFamily="34" charset="0"/>
              </a:rPr>
              <a:t>These </a:t>
            </a:r>
            <a:r>
              <a:rPr lang="en-GB" sz="1400" dirty="0">
                <a:solidFill>
                  <a:srgbClr val="000000"/>
                </a:solidFill>
                <a:latin typeface="Arial" panose="020B0604020202020204" pitchFamily="34" charset="0"/>
                <a:cs typeface="Arial" panose="020B0604020202020204" pitchFamily="34" charset="0"/>
                <a:hlinkClick r:id="rId3"/>
              </a:rPr>
              <a:t>reusable plastic eggs </a:t>
            </a:r>
            <a:r>
              <a:rPr lang="en-GB" sz="1400" dirty="0">
                <a:solidFill>
                  <a:srgbClr val="000000"/>
                </a:solidFill>
                <a:latin typeface="Arial" panose="020B0604020202020204" pitchFamily="34" charset="0"/>
                <a:cs typeface="Arial" panose="020B0604020202020204" pitchFamily="34" charset="0"/>
              </a:rPr>
              <a:t>open if dropped.</a:t>
            </a:r>
          </a:p>
          <a:p>
            <a:endParaRPr lang="en-GB" sz="1400" dirty="0">
              <a:solidFill>
                <a:srgbClr val="000000"/>
              </a:solidFill>
              <a:latin typeface="Arial" panose="020B0604020202020204" pitchFamily="34" charset="0"/>
              <a:cs typeface="Arial" panose="020B0604020202020204" pitchFamily="34" charset="0"/>
            </a:endParaRPr>
          </a:p>
          <a:p>
            <a:r>
              <a:rPr lang="en-GB" sz="1400" dirty="0">
                <a:solidFill>
                  <a:srgbClr val="000000"/>
                </a:solidFill>
                <a:latin typeface="Arial" panose="020B0604020202020204" pitchFamily="34" charset="0"/>
                <a:cs typeface="Arial" panose="020B0604020202020204" pitchFamily="34" charset="0"/>
              </a:rPr>
              <a:t>Plastic eggs work best if you:</a:t>
            </a:r>
          </a:p>
          <a:p>
            <a:pPr marL="285750" indent="-285750">
              <a:buFont typeface="Arial" panose="020B0604020202020204" pitchFamily="34" charset="0"/>
              <a:buChar char="•"/>
            </a:pPr>
            <a:r>
              <a:rPr lang="en-GB" sz="1400" dirty="0">
                <a:solidFill>
                  <a:srgbClr val="000000"/>
                </a:solidFill>
                <a:latin typeface="Arial" panose="020B0604020202020204" pitchFamily="34" charset="0"/>
                <a:cs typeface="Arial" panose="020B0604020202020204" pitchFamily="34" charset="0"/>
              </a:rPr>
              <a:t>encourage pupils to raise their arms up high when they perform the drop.</a:t>
            </a:r>
          </a:p>
          <a:p>
            <a:pPr lvl="0"/>
            <a:endParaRPr lang="en-GB" sz="1400" dirty="0">
              <a:solidFill>
                <a:srgbClr val="000000"/>
              </a:solidFill>
              <a:latin typeface="Arial" panose="020B0604020202020204" pitchFamily="34" charset="0"/>
              <a:cs typeface="Arial" panose="020B0604020202020204" pitchFamily="34" charset="0"/>
            </a:endParaRPr>
          </a:p>
          <a:p>
            <a:r>
              <a:rPr lang="en-GB" sz="1400" dirty="0">
                <a:solidFill>
                  <a:srgbClr val="000000"/>
                </a:solidFill>
                <a:latin typeface="Arial" panose="020B0604020202020204" pitchFamily="34" charset="0"/>
                <a:cs typeface="Arial" panose="020B0604020202020204" pitchFamily="34" charset="0"/>
              </a:rPr>
              <a:t>Note, for both of these options, a hard floor surface and a thin plastic bag work best. If you are using freezer bags, ensure pupils leave the bag open to minimise air resistance. </a:t>
            </a:r>
          </a:p>
          <a:p>
            <a:endParaRPr lang="en-GB" sz="1400" dirty="0">
              <a:solidFill>
                <a:srgbClr val="000000"/>
              </a:solidFill>
              <a:latin typeface="Arial" panose="020B0604020202020204" pitchFamily="34" charset="0"/>
              <a:cs typeface="Arial" panose="020B0604020202020204" pitchFamily="34" charset="0"/>
            </a:endParaRPr>
          </a:p>
          <a:p>
            <a:r>
              <a:rPr lang="en-GB" sz="1400" b="1" dirty="0">
                <a:solidFill>
                  <a:srgbClr val="327481"/>
                </a:solidFill>
                <a:latin typeface="Arial" panose="020B0604020202020204" pitchFamily="34" charset="0"/>
                <a:cs typeface="Arial" panose="020B0604020202020204" pitchFamily="34" charset="0"/>
              </a:rPr>
              <a:t>Using a real egg: </a:t>
            </a:r>
          </a:p>
          <a:p>
            <a:r>
              <a:rPr lang="en-GB" sz="1400" dirty="0">
                <a:solidFill>
                  <a:srgbClr val="000000"/>
                </a:solidFill>
                <a:latin typeface="Arial" panose="020B0604020202020204" pitchFamily="34" charset="0"/>
                <a:cs typeface="Arial" panose="020B0604020202020204" pitchFamily="34" charset="0"/>
              </a:rPr>
              <a:t>Alternatively, use a real egg. A real egg will break much more easily than the practice eggs, so this works best if you:</a:t>
            </a:r>
          </a:p>
          <a:p>
            <a:pPr marL="285750" indent="-285750">
              <a:buFont typeface="Arial" panose="020B0604020202020204" pitchFamily="34" charset="0"/>
              <a:buChar char="•"/>
            </a:pPr>
            <a:r>
              <a:rPr lang="en-GB" sz="1400" dirty="0">
                <a:solidFill>
                  <a:srgbClr val="000000"/>
                </a:solidFill>
                <a:latin typeface="Arial" panose="020B0604020202020204" pitchFamily="34" charset="0"/>
                <a:cs typeface="Arial" panose="020B0604020202020204" pitchFamily="34" charset="0"/>
              </a:rPr>
              <a:t>encourage pupils to drop the egg from less than a metre (e.g. their waist height)</a:t>
            </a:r>
          </a:p>
          <a:p>
            <a:pPr marL="285750" indent="-285750">
              <a:buFont typeface="Arial" panose="020B0604020202020204" pitchFamily="34" charset="0"/>
              <a:buChar char="•"/>
            </a:pPr>
            <a:r>
              <a:rPr lang="en-GB" sz="1400" dirty="0">
                <a:solidFill>
                  <a:srgbClr val="000000"/>
                </a:solidFill>
                <a:latin typeface="Arial" panose="020B0604020202020204" pitchFamily="34" charset="0"/>
                <a:cs typeface="Arial" panose="020B0604020202020204" pitchFamily="34" charset="0"/>
              </a:rPr>
              <a:t>use a softer surface, such as carpet</a:t>
            </a:r>
          </a:p>
          <a:p>
            <a:pPr marL="285750" indent="-285750">
              <a:buFont typeface="Arial" panose="020B0604020202020204" pitchFamily="34" charset="0"/>
              <a:buChar char="•"/>
            </a:pPr>
            <a:r>
              <a:rPr lang="en-GB" sz="1400" dirty="0">
                <a:solidFill>
                  <a:srgbClr val="000000"/>
                </a:solidFill>
                <a:latin typeface="Arial" panose="020B0604020202020204" pitchFamily="34" charset="0"/>
                <a:cs typeface="Arial" panose="020B0604020202020204" pitchFamily="34" charset="0"/>
              </a:rPr>
              <a:t>boil the eggs first to minimise mess.</a:t>
            </a:r>
          </a:p>
          <a:p>
            <a:endParaRPr lang="en-GB" sz="1400" dirty="0"/>
          </a:p>
          <a:p>
            <a:endParaRPr lang="en-GB" sz="1400" dirty="0">
              <a:solidFill>
                <a:srgbClr val="000000"/>
              </a:solidFill>
              <a:latin typeface="Arial" panose="020B0604020202020204" pitchFamily="34" charset="0"/>
              <a:cs typeface="Arial" panose="020B0604020202020204" pitchFamily="34" charset="0"/>
            </a:endParaRPr>
          </a:p>
          <a:p>
            <a:pPr marL="285750" indent="-285750" fontAlgn="base">
              <a:spcAft>
                <a:spcPts val="400"/>
              </a:spcAft>
            </a:pPr>
            <a:endParaRPr lang="en-GB" sz="1400" dirty="0">
              <a:solidFill>
                <a:srgbClr val="000000"/>
              </a:solidFill>
              <a:latin typeface="Arial" panose="020B0604020202020204" pitchFamily="34" charset="0"/>
              <a:cs typeface="Arial" panose="020B0604020202020204" pitchFamily="34" charset="0"/>
            </a:endParaRPr>
          </a:p>
          <a:p>
            <a:endParaRPr lang="en-GB" sz="1400" dirty="0">
              <a:latin typeface="Arial" panose="020B0604020202020204" pitchFamily="34" charset="0"/>
              <a:cs typeface="Arial" panose="020B0604020202020204" pitchFamily="34" charset="0"/>
            </a:endParaRPr>
          </a:p>
        </p:txBody>
      </p:sp>
      <p:cxnSp>
        <p:nvCxnSpPr>
          <p:cNvPr id="7" name="Straight Connector 6">
            <a:extLst>
              <a:ext uri="{FF2B5EF4-FFF2-40B4-BE49-F238E27FC236}">
                <a16:creationId xmlns:a16="http://schemas.microsoft.com/office/drawing/2014/main" id="{747F9508-50F5-CA42-A18C-6B1C0FE68B51}"/>
              </a:ext>
            </a:extLst>
          </p:cNvPr>
          <p:cNvCxnSpPr>
            <a:cxnSpLocks/>
          </p:cNvCxnSpPr>
          <p:nvPr/>
        </p:nvCxnSpPr>
        <p:spPr>
          <a:xfrm flipH="1">
            <a:off x="6090771" y="1253041"/>
            <a:ext cx="8964" cy="5058859"/>
          </a:xfrm>
          <a:prstGeom prst="line">
            <a:avLst/>
          </a:prstGeom>
          <a:ln w="25400">
            <a:solidFill>
              <a:srgbClr val="327481"/>
            </a:solidFill>
            <a:prstDash val="sysDot"/>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EB3BB60F-0E82-461D-B23A-958BA01C8459}"/>
              </a:ext>
            </a:extLst>
          </p:cNvPr>
          <p:cNvPicPr>
            <a:picLocks noChangeAspect="1"/>
          </p:cNvPicPr>
          <p:nvPr/>
        </p:nvPicPr>
        <p:blipFill rotWithShape="1">
          <a:blip r:embed="rId4"/>
          <a:srcRect l="11838" r="9155"/>
          <a:stretch/>
        </p:blipFill>
        <p:spPr>
          <a:xfrm>
            <a:off x="4364181" y="4929034"/>
            <a:ext cx="1316183" cy="1250092"/>
          </a:xfrm>
          <a:prstGeom prst="rect">
            <a:avLst/>
          </a:prstGeom>
        </p:spPr>
      </p:pic>
      <p:pic>
        <p:nvPicPr>
          <p:cNvPr id="8" name="Picture 7">
            <a:extLst>
              <a:ext uri="{FF2B5EF4-FFF2-40B4-BE49-F238E27FC236}">
                <a16:creationId xmlns:a16="http://schemas.microsoft.com/office/drawing/2014/main" id="{9C7696EB-D3ED-4A2B-9AAC-49106C84B57C}"/>
              </a:ext>
            </a:extLst>
          </p:cNvPr>
          <p:cNvPicPr>
            <a:picLocks noChangeAspect="1"/>
          </p:cNvPicPr>
          <p:nvPr/>
        </p:nvPicPr>
        <p:blipFill rotWithShape="1">
          <a:blip r:embed="rId5"/>
          <a:srcRect r="19085"/>
          <a:stretch/>
        </p:blipFill>
        <p:spPr>
          <a:xfrm>
            <a:off x="9958956" y="2191924"/>
            <a:ext cx="1317600" cy="1221916"/>
          </a:xfrm>
          <a:prstGeom prst="rect">
            <a:avLst/>
          </a:prstGeom>
        </p:spPr>
      </p:pic>
    </p:spTree>
    <p:extLst>
      <p:ext uri="{BB962C8B-B14F-4D97-AF65-F5344CB8AC3E}">
        <p14:creationId xmlns:p14="http://schemas.microsoft.com/office/powerpoint/2010/main" val="800078000"/>
      </p:ext>
    </p:extLst>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90AC52D-39BC-1B45-8EA3-AEEFDCE8138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81305" y="1124262"/>
            <a:ext cx="3943989" cy="4467488"/>
          </a:xfrm>
          <a:prstGeom prst="rect">
            <a:avLst/>
          </a:prstGeom>
        </p:spPr>
      </p:pic>
    </p:spTree>
    <p:extLst>
      <p:ext uri="{BB962C8B-B14F-4D97-AF65-F5344CB8AC3E}">
        <p14:creationId xmlns:p14="http://schemas.microsoft.com/office/powerpoint/2010/main" val="126293392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191169-73D1-4B1B-9200-FBBA9A33F45B}"/>
              </a:ext>
            </a:extLst>
          </p:cNvPr>
          <p:cNvSpPr>
            <a:spLocks noGrp="1"/>
          </p:cNvSpPr>
          <p:nvPr>
            <p:ph type="title"/>
          </p:nvPr>
        </p:nvSpPr>
        <p:spPr/>
        <p:txBody>
          <a:bodyPr>
            <a:normAutofit/>
          </a:bodyPr>
          <a:lstStyle/>
          <a:p>
            <a:r>
              <a:rPr lang="en-GB" sz="3200" dirty="0"/>
              <a:t>Humpty Dumpty sat on a wall.</a:t>
            </a:r>
            <a:endParaRPr lang="en-GB" sz="3200" b="1" dirty="0"/>
          </a:p>
        </p:txBody>
      </p:sp>
      <p:pic>
        <p:nvPicPr>
          <p:cNvPr id="4" name="Picture 3">
            <a:extLst>
              <a:ext uri="{FF2B5EF4-FFF2-40B4-BE49-F238E27FC236}">
                <a16:creationId xmlns:a16="http://schemas.microsoft.com/office/drawing/2014/main" id="{F9E5FFBE-79AA-4940-AD4F-BA217939D02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81305" y="1124262"/>
            <a:ext cx="3943989" cy="4467488"/>
          </a:xfrm>
          <a:prstGeom prst="rect">
            <a:avLst/>
          </a:prstGeom>
        </p:spPr>
      </p:pic>
    </p:spTree>
    <p:extLst>
      <p:ext uri="{BB962C8B-B14F-4D97-AF65-F5344CB8AC3E}">
        <p14:creationId xmlns:p14="http://schemas.microsoft.com/office/powerpoint/2010/main" val="80677240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191169-73D1-4B1B-9200-FBBA9A33F45B}"/>
              </a:ext>
            </a:extLst>
          </p:cNvPr>
          <p:cNvSpPr>
            <a:spLocks noGrp="1"/>
          </p:cNvSpPr>
          <p:nvPr>
            <p:ph type="title"/>
          </p:nvPr>
        </p:nvSpPr>
        <p:spPr/>
        <p:txBody>
          <a:bodyPr>
            <a:normAutofit/>
          </a:bodyPr>
          <a:lstStyle/>
          <a:p>
            <a:r>
              <a:rPr lang="en-GB" sz="3200" dirty="0"/>
              <a:t>Humpty Dumpty had a great fall.</a:t>
            </a:r>
            <a:endParaRPr lang="en-GB" sz="3200" b="1" dirty="0"/>
          </a:p>
        </p:txBody>
      </p:sp>
      <p:pic>
        <p:nvPicPr>
          <p:cNvPr id="4" name="Picture 3">
            <a:extLst>
              <a:ext uri="{FF2B5EF4-FFF2-40B4-BE49-F238E27FC236}">
                <a16:creationId xmlns:a16="http://schemas.microsoft.com/office/drawing/2014/main" id="{19D8537F-A7B1-6444-A370-EFC964C5E6A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69396" y="539646"/>
            <a:ext cx="4216418" cy="5332237"/>
          </a:xfrm>
          <a:prstGeom prst="rect">
            <a:avLst/>
          </a:prstGeom>
        </p:spPr>
      </p:pic>
    </p:spTree>
    <p:extLst>
      <p:ext uri="{BB962C8B-B14F-4D97-AF65-F5344CB8AC3E}">
        <p14:creationId xmlns:p14="http://schemas.microsoft.com/office/powerpoint/2010/main" val="65625520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191169-73D1-4B1B-9200-FBBA9A33F45B}"/>
              </a:ext>
            </a:extLst>
          </p:cNvPr>
          <p:cNvSpPr>
            <a:spLocks noGrp="1"/>
          </p:cNvSpPr>
          <p:nvPr>
            <p:ph type="title"/>
          </p:nvPr>
        </p:nvSpPr>
        <p:spPr/>
        <p:txBody>
          <a:bodyPr>
            <a:noAutofit/>
          </a:bodyPr>
          <a:lstStyle/>
          <a:p>
            <a:pPr>
              <a:lnSpc>
                <a:spcPct val="100000"/>
              </a:lnSpc>
            </a:pPr>
            <a:r>
              <a:rPr lang="en-GB" sz="3200" dirty="0"/>
              <a:t>All the King’s horses and all the King’s men</a:t>
            </a:r>
            <a:br>
              <a:rPr lang="en-GB" sz="3200" dirty="0"/>
            </a:br>
            <a:r>
              <a:rPr lang="en-GB" sz="3200" dirty="0"/>
              <a:t>Couldn’t put Humpty together again!</a:t>
            </a:r>
            <a:endParaRPr lang="en-GB" sz="3200" b="1" dirty="0"/>
          </a:p>
        </p:txBody>
      </p:sp>
      <p:pic>
        <p:nvPicPr>
          <p:cNvPr id="4" name="Picture 3">
            <a:extLst>
              <a:ext uri="{FF2B5EF4-FFF2-40B4-BE49-F238E27FC236}">
                <a16:creationId xmlns:a16="http://schemas.microsoft.com/office/drawing/2014/main" id="{6CF6289D-6C22-C54C-8B14-1CF47134C6A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66235" y="2863121"/>
            <a:ext cx="4768779" cy="3994879"/>
          </a:xfrm>
          <a:prstGeom prst="rect">
            <a:avLst/>
          </a:prstGeom>
        </p:spPr>
      </p:pic>
      <p:pic>
        <p:nvPicPr>
          <p:cNvPr id="5" name="Picture 4">
            <a:extLst>
              <a:ext uri="{FF2B5EF4-FFF2-40B4-BE49-F238E27FC236}">
                <a16:creationId xmlns:a16="http://schemas.microsoft.com/office/drawing/2014/main" id="{61CA9327-2DCD-A648-907D-9C6E9CC2EACD}"/>
              </a:ext>
            </a:extLst>
          </p:cNvPr>
          <p:cNvPicPr>
            <a:picLocks noChangeAspect="1"/>
          </p:cNvPicPr>
          <p:nvPr/>
        </p:nvPicPr>
        <p:blipFill rotWithShape="1">
          <a:blip r:embed="rId5">
            <a:extLst>
              <a:ext uri="{28A0092B-C50C-407E-A947-70E740481C1C}">
                <a14:useLocalDpi xmlns:a14="http://schemas.microsoft.com/office/drawing/2010/main" val="0"/>
              </a:ext>
            </a:extLst>
          </a:blip>
          <a:srcRect l="78036" t="17138" r="5467" b="7068"/>
          <a:stretch/>
        </p:blipFill>
        <p:spPr>
          <a:xfrm>
            <a:off x="9674384" y="2396359"/>
            <a:ext cx="1543054" cy="3987772"/>
          </a:xfrm>
          <a:prstGeom prst="rect">
            <a:avLst/>
          </a:prstGeom>
        </p:spPr>
      </p:pic>
      <p:pic>
        <p:nvPicPr>
          <p:cNvPr id="6" name="Picture 5">
            <a:extLst>
              <a:ext uri="{FF2B5EF4-FFF2-40B4-BE49-F238E27FC236}">
                <a16:creationId xmlns:a16="http://schemas.microsoft.com/office/drawing/2014/main" id="{6143471A-00E6-E845-A309-C9A3C2D36907}"/>
              </a:ext>
            </a:extLst>
          </p:cNvPr>
          <p:cNvPicPr>
            <a:picLocks noChangeAspect="1"/>
          </p:cNvPicPr>
          <p:nvPr/>
        </p:nvPicPr>
        <p:blipFill rotWithShape="1">
          <a:blip r:embed="rId5">
            <a:extLst>
              <a:ext uri="{28A0092B-C50C-407E-A947-70E740481C1C}">
                <a14:useLocalDpi xmlns:a14="http://schemas.microsoft.com/office/drawing/2010/main" val="0"/>
              </a:ext>
            </a:extLst>
          </a:blip>
          <a:srcRect l="45241" t="17138" r="35778" b="7068"/>
          <a:stretch/>
        </p:blipFill>
        <p:spPr>
          <a:xfrm flipH="1">
            <a:off x="7979478" y="2396359"/>
            <a:ext cx="1775442" cy="3987772"/>
          </a:xfrm>
          <a:prstGeom prst="rect">
            <a:avLst/>
          </a:prstGeom>
        </p:spPr>
      </p:pic>
    </p:spTree>
    <p:extLst>
      <p:ext uri="{BB962C8B-B14F-4D97-AF65-F5344CB8AC3E}">
        <p14:creationId xmlns:p14="http://schemas.microsoft.com/office/powerpoint/2010/main" val="293295697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6BFBD22-16F9-2C43-A1DC-5ADAC5AAEF80}"/>
              </a:ext>
            </a:extLst>
          </p:cNvPr>
          <p:cNvSpPr/>
          <p:nvPr/>
        </p:nvSpPr>
        <p:spPr>
          <a:xfrm>
            <a:off x="2468271" y="1554003"/>
            <a:ext cx="6714067" cy="3477875"/>
          </a:xfrm>
          <a:prstGeom prst="rect">
            <a:avLst/>
          </a:prstGeom>
        </p:spPr>
        <p:txBody>
          <a:bodyPr wrap="square">
            <a:spAutoFit/>
          </a:bodyPr>
          <a:lstStyle/>
          <a:p>
            <a:r>
              <a:rPr lang="en-GB" sz="2000" b="1" dirty="0">
                <a:latin typeface="Arial" panose="020B0604020202020204" pitchFamily="34" charset="0"/>
                <a:ea typeface="Brush Script MT" panose="03060802040406070304" pitchFamily="66" charset="-122"/>
                <a:cs typeface="Arial" panose="020B0604020202020204" pitchFamily="34" charset="0"/>
              </a:rPr>
              <a:t>Dear Children, </a:t>
            </a:r>
          </a:p>
          <a:p>
            <a:endParaRPr lang="en-GB" sz="2000" b="1" dirty="0">
              <a:latin typeface="Arial" panose="020B0604020202020204" pitchFamily="34" charset="0"/>
              <a:ea typeface="Brush Script MT" panose="03060802040406070304" pitchFamily="66" charset="-122"/>
              <a:cs typeface="Arial" panose="020B0604020202020204" pitchFamily="34" charset="0"/>
            </a:endParaRPr>
          </a:p>
          <a:p>
            <a:r>
              <a:rPr lang="en-GB" sz="2000" b="1" dirty="0">
                <a:latin typeface="Arial" panose="020B0604020202020204" pitchFamily="34" charset="0"/>
                <a:ea typeface="Brush Script MT" panose="03060802040406070304" pitchFamily="66" charset="-122"/>
                <a:cs typeface="Arial" panose="020B0604020202020204" pitchFamily="34" charset="0"/>
              </a:rPr>
              <a:t>You can see, I’ve had enough!</a:t>
            </a:r>
          </a:p>
          <a:p>
            <a:r>
              <a:rPr lang="en-GB" sz="2000" b="1" dirty="0">
                <a:latin typeface="Arial" panose="020B0604020202020204" pitchFamily="34" charset="0"/>
                <a:ea typeface="Brush Script MT" panose="03060802040406070304" pitchFamily="66" charset="-122"/>
                <a:cs typeface="Arial" panose="020B0604020202020204" pitchFamily="34" charset="0"/>
              </a:rPr>
              <a:t>Being an egg can be tough.</a:t>
            </a:r>
          </a:p>
          <a:p>
            <a:r>
              <a:rPr lang="en-GB" sz="2000" b="1" dirty="0">
                <a:latin typeface="Arial" panose="020B0604020202020204" pitchFamily="34" charset="0"/>
                <a:ea typeface="Brush Script MT" panose="03060802040406070304" pitchFamily="66" charset="-122"/>
                <a:cs typeface="Arial" panose="020B0604020202020204" pitchFamily="34" charset="0"/>
              </a:rPr>
              <a:t>Falls are big and floors are hard too</a:t>
            </a:r>
          </a:p>
          <a:p>
            <a:r>
              <a:rPr lang="en-GB" sz="2000" b="1" dirty="0">
                <a:latin typeface="Arial" panose="020B0604020202020204" pitchFamily="34" charset="0"/>
                <a:ea typeface="Brush Script MT" panose="03060802040406070304" pitchFamily="66" charset="-122"/>
                <a:cs typeface="Arial" panose="020B0604020202020204" pitchFamily="34" charset="0"/>
              </a:rPr>
              <a:t>Can you help me enjoy the view?</a:t>
            </a:r>
          </a:p>
          <a:p>
            <a:endParaRPr lang="en-GB" sz="2000" b="1" dirty="0">
              <a:latin typeface="Arial" panose="020B0604020202020204" pitchFamily="34" charset="0"/>
              <a:ea typeface="Brush Script MT" panose="03060802040406070304" pitchFamily="66" charset="-122"/>
              <a:cs typeface="Arial" panose="020B0604020202020204" pitchFamily="34" charset="0"/>
            </a:endParaRPr>
          </a:p>
          <a:p>
            <a:r>
              <a:rPr lang="en-GB" sz="2000" b="1" dirty="0">
                <a:latin typeface="Arial" panose="020B0604020202020204" pitchFamily="34" charset="0"/>
                <a:ea typeface="Brush Script MT" panose="03060802040406070304" pitchFamily="66" charset="-122"/>
                <a:cs typeface="Arial" panose="020B0604020202020204" pitchFamily="34" charset="0"/>
              </a:rPr>
              <a:t>All I want is to sit on a wall,</a:t>
            </a:r>
          </a:p>
          <a:p>
            <a:r>
              <a:rPr lang="en-GB" sz="2000" b="1" dirty="0">
                <a:latin typeface="Arial" panose="020B0604020202020204" pitchFamily="34" charset="0"/>
                <a:ea typeface="Brush Script MT" panose="03060802040406070304" pitchFamily="66" charset="-122"/>
                <a:cs typeface="Arial" panose="020B0604020202020204" pitchFamily="34" charset="0"/>
              </a:rPr>
              <a:t>And stay safe, even if I fall!</a:t>
            </a:r>
          </a:p>
          <a:p>
            <a:endParaRPr lang="en-GB" sz="2000" b="1" dirty="0">
              <a:latin typeface="Arial" panose="020B0604020202020204" pitchFamily="34" charset="0"/>
              <a:ea typeface="Brush Script MT" panose="03060802040406070304" pitchFamily="66" charset="-122"/>
              <a:cs typeface="Arial" panose="020B0604020202020204" pitchFamily="34" charset="0"/>
            </a:endParaRPr>
          </a:p>
          <a:p>
            <a:r>
              <a:rPr lang="en-GB" sz="2000" b="1" dirty="0">
                <a:latin typeface="Arial" panose="020B0604020202020204" pitchFamily="34" charset="0"/>
                <a:ea typeface="Brush Script MT" panose="03060802040406070304" pitchFamily="66" charset="-122"/>
                <a:cs typeface="Arial" panose="020B0604020202020204" pitchFamily="34" charset="0"/>
              </a:rPr>
              <a:t>Yours hopefully, </a:t>
            </a:r>
          </a:p>
        </p:txBody>
      </p:sp>
      <p:pic>
        <p:nvPicPr>
          <p:cNvPr id="11" name="Picture 10">
            <a:extLst>
              <a:ext uri="{FF2B5EF4-FFF2-40B4-BE49-F238E27FC236}">
                <a16:creationId xmlns:a16="http://schemas.microsoft.com/office/drawing/2014/main" id="{1A1AE0AD-6525-3F47-A354-14541241BA20}"/>
              </a:ext>
            </a:extLst>
          </p:cNvPr>
          <p:cNvPicPr>
            <a:picLocks noChangeAspect="1"/>
          </p:cNvPicPr>
          <p:nvPr/>
        </p:nvPicPr>
        <p:blipFill rotWithShape="1">
          <a:blip r:embed="rId4">
            <a:extLst>
              <a:ext uri="{28A0092B-C50C-407E-A947-70E740481C1C}">
                <a14:useLocalDpi xmlns:a14="http://schemas.microsoft.com/office/drawing/2010/main" val="0"/>
              </a:ext>
            </a:extLst>
          </a:blip>
          <a:srcRect l="7238" t="21718" r="33166" b="25568"/>
          <a:stretch/>
        </p:blipFill>
        <p:spPr>
          <a:xfrm>
            <a:off x="6108700" y="4216400"/>
            <a:ext cx="3416300" cy="1130300"/>
          </a:xfrm>
          <a:prstGeom prst="rect">
            <a:avLst/>
          </a:prstGeom>
        </p:spPr>
      </p:pic>
    </p:spTree>
    <p:extLst>
      <p:ext uri="{BB962C8B-B14F-4D97-AF65-F5344CB8AC3E}">
        <p14:creationId xmlns:p14="http://schemas.microsoft.com/office/powerpoint/2010/main" val="1303958718"/>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Retrospect</Template>
  <TotalTime>5511</TotalTime>
  <Words>3573</Words>
  <Application>Microsoft Office PowerPoint</Application>
  <PresentationFormat>Widescreen</PresentationFormat>
  <Paragraphs>489</Paragraphs>
  <Slides>30</Slides>
  <Notes>28</Notes>
  <HiddenSlides>3</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30</vt:i4>
      </vt:variant>
    </vt:vector>
  </HeadingPairs>
  <TitlesOfParts>
    <vt:vector size="35" baseType="lpstr">
      <vt:lpstr>Arial</vt:lpstr>
      <vt:lpstr>Brush Script MT</vt:lpstr>
      <vt:lpstr>Calibri</vt:lpstr>
      <vt:lpstr>Times New Roman</vt:lpstr>
      <vt:lpstr>Office Theme</vt:lpstr>
      <vt:lpstr>PowerPoint Presentation</vt:lpstr>
      <vt:lpstr>Teachers’ notes</vt:lpstr>
      <vt:lpstr>Teachers’ notes</vt:lpstr>
      <vt:lpstr>Teachers’ notes</vt:lpstr>
      <vt:lpstr>PowerPoint Presentation</vt:lpstr>
      <vt:lpstr>Humpty Dumpty sat on a wall.</vt:lpstr>
      <vt:lpstr>Humpty Dumpty had a great fall.</vt:lpstr>
      <vt:lpstr>All the King’s horses and all the King’s men Couldn’t put Humpty together again!</vt:lpstr>
      <vt:lpstr>PowerPoint Presentation</vt:lpstr>
      <vt:lpstr>Help save Humpty!</vt:lpstr>
      <vt:lpstr>Learning aim: Can I choose the best materials to protect Humpty?</vt:lpstr>
      <vt:lpstr>PowerPoint Presentation</vt:lpstr>
      <vt:lpstr>Protective clothing</vt:lpstr>
      <vt:lpstr>Is Humpty strong?</vt:lpstr>
      <vt:lpstr>A strong shape</vt:lpstr>
      <vt:lpstr>Which material will protect Humpty best? </vt:lpstr>
      <vt:lpstr>Prediction </vt:lpstr>
      <vt:lpstr>Method </vt:lpstr>
      <vt:lpstr>Fair test </vt:lpstr>
      <vt:lpstr>Which materials protected Humpty?</vt:lpstr>
      <vt:lpstr>Can you explain why these materials worked best?</vt:lpstr>
      <vt:lpstr>Reply to Humpty</vt:lpstr>
      <vt:lpstr>Finishing thinker!</vt:lpstr>
      <vt:lpstr>Finishing thinker!</vt:lpstr>
      <vt:lpstr>Finishing thinker!</vt:lpstr>
      <vt:lpstr>Extension ideas</vt:lpstr>
      <vt:lpstr>Can you make Humpty bounce?</vt:lpstr>
      <vt:lpstr>Build a wall</vt:lpstr>
      <vt:lpstr>Protect Humpty!</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Science in Stories: Peter Pan</dc:title>
  <dc:creator>Florence Ackland</dc:creator>
  <cp:lastModifiedBy>Wendy Windmill</cp:lastModifiedBy>
  <cp:revision>319</cp:revision>
  <dcterms:created xsi:type="dcterms:W3CDTF">2018-03-22T10:53:50Z</dcterms:created>
  <dcterms:modified xsi:type="dcterms:W3CDTF">2021-01-28T09:21:30Z</dcterms:modified>
</cp:coreProperties>
</file>