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61" r:id="rId4"/>
    <p:sldId id="262" r:id="rId5"/>
    <p:sldId id="257" r:id="rId6"/>
    <p:sldId id="258" r:id="rId7"/>
    <p:sldId id="263" r:id="rId8"/>
    <p:sldId id="264"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66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D7DC602-DBB9-41C7-B3A3-32E859B0851B}" type="datetimeFigureOut">
              <a:rPr lang="en-GB" smtClean="0"/>
              <a:t>14/01/2021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3DF13B-865D-4B80-92D7-D5E4D4BFA169}" type="slidenum">
              <a:rPr lang="en-GB" smtClean="0"/>
              <a:t>‹#›</a:t>
            </a:fld>
            <a:endParaRPr lang="en-GB"/>
          </a:p>
        </p:txBody>
      </p:sp>
    </p:spTree>
    <p:extLst>
      <p:ext uri="{BB962C8B-B14F-4D97-AF65-F5344CB8AC3E}">
        <p14:creationId xmlns:p14="http://schemas.microsoft.com/office/powerpoint/2010/main" val="2426012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D7DC602-DBB9-41C7-B3A3-32E859B0851B}" type="datetimeFigureOut">
              <a:rPr lang="en-GB" smtClean="0"/>
              <a:t>14/01/2021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3DF13B-865D-4B80-92D7-D5E4D4BFA169}" type="slidenum">
              <a:rPr lang="en-GB" smtClean="0"/>
              <a:t>‹#›</a:t>
            </a:fld>
            <a:endParaRPr lang="en-GB"/>
          </a:p>
        </p:txBody>
      </p:sp>
    </p:spTree>
    <p:extLst>
      <p:ext uri="{BB962C8B-B14F-4D97-AF65-F5344CB8AC3E}">
        <p14:creationId xmlns:p14="http://schemas.microsoft.com/office/powerpoint/2010/main" val="2310332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D7DC602-DBB9-41C7-B3A3-32E859B0851B}" type="datetimeFigureOut">
              <a:rPr lang="en-GB" smtClean="0"/>
              <a:t>14/01/2021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3DF13B-865D-4B80-92D7-D5E4D4BFA169}" type="slidenum">
              <a:rPr lang="en-GB" smtClean="0"/>
              <a:t>‹#›</a:t>
            </a:fld>
            <a:endParaRPr lang="en-GB"/>
          </a:p>
        </p:txBody>
      </p:sp>
    </p:spTree>
    <p:extLst>
      <p:ext uri="{BB962C8B-B14F-4D97-AF65-F5344CB8AC3E}">
        <p14:creationId xmlns:p14="http://schemas.microsoft.com/office/powerpoint/2010/main" val="3441069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D7DC602-DBB9-41C7-B3A3-32E859B0851B}" type="datetimeFigureOut">
              <a:rPr lang="en-GB" smtClean="0"/>
              <a:t>14/01/2021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3DF13B-865D-4B80-92D7-D5E4D4BFA169}" type="slidenum">
              <a:rPr lang="en-GB" smtClean="0"/>
              <a:t>‹#›</a:t>
            </a:fld>
            <a:endParaRPr lang="en-GB"/>
          </a:p>
        </p:txBody>
      </p:sp>
    </p:spTree>
    <p:extLst>
      <p:ext uri="{BB962C8B-B14F-4D97-AF65-F5344CB8AC3E}">
        <p14:creationId xmlns:p14="http://schemas.microsoft.com/office/powerpoint/2010/main" val="3441550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D7DC602-DBB9-41C7-B3A3-32E859B0851B}" type="datetimeFigureOut">
              <a:rPr lang="en-GB" smtClean="0"/>
              <a:t>14/01/2021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3DF13B-865D-4B80-92D7-D5E4D4BFA169}" type="slidenum">
              <a:rPr lang="en-GB" smtClean="0"/>
              <a:t>‹#›</a:t>
            </a:fld>
            <a:endParaRPr lang="en-GB"/>
          </a:p>
        </p:txBody>
      </p:sp>
    </p:spTree>
    <p:extLst>
      <p:ext uri="{BB962C8B-B14F-4D97-AF65-F5344CB8AC3E}">
        <p14:creationId xmlns:p14="http://schemas.microsoft.com/office/powerpoint/2010/main" val="501349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D7DC602-DBB9-41C7-B3A3-32E859B0851B}" type="datetimeFigureOut">
              <a:rPr lang="en-GB" smtClean="0"/>
              <a:t>14/01/2021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3DF13B-865D-4B80-92D7-D5E4D4BFA169}" type="slidenum">
              <a:rPr lang="en-GB" smtClean="0"/>
              <a:t>‹#›</a:t>
            </a:fld>
            <a:endParaRPr lang="en-GB"/>
          </a:p>
        </p:txBody>
      </p:sp>
    </p:spTree>
    <p:extLst>
      <p:ext uri="{BB962C8B-B14F-4D97-AF65-F5344CB8AC3E}">
        <p14:creationId xmlns:p14="http://schemas.microsoft.com/office/powerpoint/2010/main" val="2576555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D7DC602-DBB9-41C7-B3A3-32E859B0851B}" type="datetimeFigureOut">
              <a:rPr lang="en-GB" smtClean="0"/>
              <a:t>14/01/2021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13DF13B-865D-4B80-92D7-D5E4D4BFA169}" type="slidenum">
              <a:rPr lang="en-GB" smtClean="0"/>
              <a:t>‹#›</a:t>
            </a:fld>
            <a:endParaRPr lang="en-GB"/>
          </a:p>
        </p:txBody>
      </p:sp>
    </p:spTree>
    <p:extLst>
      <p:ext uri="{BB962C8B-B14F-4D97-AF65-F5344CB8AC3E}">
        <p14:creationId xmlns:p14="http://schemas.microsoft.com/office/powerpoint/2010/main" val="1442996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D7DC602-DBB9-41C7-B3A3-32E859B0851B}" type="datetimeFigureOut">
              <a:rPr lang="en-GB" smtClean="0"/>
              <a:t>14/01/2021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13DF13B-865D-4B80-92D7-D5E4D4BFA169}" type="slidenum">
              <a:rPr lang="en-GB" smtClean="0"/>
              <a:t>‹#›</a:t>
            </a:fld>
            <a:endParaRPr lang="en-GB"/>
          </a:p>
        </p:txBody>
      </p:sp>
    </p:spTree>
    <p:extLst>
      <p:ext uri="{BB962C8B-B14F-4D97-AF65-F5344CB8AC3E}">
        <p14:creationId xmlns:p14="http://schemas.microsoft.com/office/powerpoint/2010/main" val="3012369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7DC602-DBB9-41C7-B3A3-32E859B0851B}" type="datetimeFigureOut">
              <a:rPr lang="en-GB" smtClean="0"/>
              <a:t>14/01/2021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13DF13B-865D-4B80-92D7-D5E4D4BFA169}" type="slidenum">
              <a:rPr lang="en-GB" smtClean="0"/>
              <a:t>‹#›</a:t>
            </a:fld>
            <a:endParaRPr lang="en-GB"/>
          </a:p>
        </p:txBody>
      </p:sp>
    </p:spTree>
    <p:extLst>
      <p:ext uri="{BB962C8B-B14F-4D97-AF65-F5344CB8AC3E}">
        <p14:creationId xmlns:p14="http://schemas.microsoft.com/office/powerpoint/2010/main" val="1410416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D7DC602-DBB9-41C7-B3A3-32E859B0851B}" type="datetimeFigureOut">
              <a:rPr lang="en-GB" smtClean="0"/>
              <a:t>14/01/2021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3DF13B-865D-4B80-92D7-D5E4D4BFA169}" type="slidenum">
              <a:rPr lang="en-GB" smtClean="0"/>
              <a:t>‹#›</a:t>
            </a:fld>
            <a:endParaRPr lang="en-GB"/>
          </a:p>
        </p:txBody>
      </p:sp>
    </p:spTree>
    <p:extLst>
      <p:ext uri="{BB962C8B-B14F-4D97-AF65-F5344CB8AC3E}">
        <p14:creationId xmlns:p14="http://schemas.microsoft.com/office/powerpoint/2010/main" val="333631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D7DC602-DBB9-41C7-B3A3-32E859B0851B}" type="datetimeFigureOut">
              <a:rPr lang="en-GB" smtClean="0"/>
              <a:t>14/01/2021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3DF13B-865D-4B80-92D7-D5E4D4BFA169}" type="slidenum">
              <a:rPr lang="en-GB" smtClean="0"/>
              <a:t>‹#›</a:t>
            </a:fld>
            <a:endParaRPr lang="en-GB"/>
          </a:p>
        </p:txBody>
      </p:sp>
    </p:spTree>
    <p:extLst>
      <p:ext uri="{BB962C8B-B14F-4D97-AF65-F5344CB8AC3E}">
        <p14:creationId xmlns:p14="http://schemas.microsoft.com/office/powerpoint/2010/main" val="1717936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7DC602-DBB9-41C7-B3A3-32E859B0851B}" type="datetimeFigureOut">
              <a:rPr lang="en-GB" smtClean="0"/>
              <a:t>14/01/2021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3DF13B-865D-4B80-92D7-D5E4D4BFA169}" type="slidenum">
              <a:rPr lang="en-GB" smtClean="0"/>
              <a:t>‹#›</a:t>
            </a:fld>
            <a:endParaRPr lang="en-GB"/>
          </a:p>
        </p:txBody>
      </p:sp>
    </p:spTree>
    <p:extLst>
      <p:ext uri="{BB962C8B-B14F-4D97-AF65-F5344CB8AC3E}">
        <p14:creationId xmlns:p14="http://schemas.microsoft.com/office/powerpoint/2010/main" val="30220037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youtube.com/watch?v=O9MvdMqKvpU"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6.png"/><Relationship Id="rId5" Type="http://schemas.microsoft.com/office/2007/relationships/hdphoto" Target="../media/hdphoto2.wdp"/><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cstate="print"/>
          <a:srcRect l="2786" r="1094" b="14640"/>
          <a:stretch/>
        </p:blipFill>
        <p:spPr>
          <a:xfrm>
            <a:off x="2088107" y="361380"/>
            <a:ext cx="8215952" cy="4456279"/>
          </a:xfrm>
          <a:prstGeom prst="rect">
            <a:avLst/>
          </a:prstGeom>
        </p:spPr>
      </p:pic>
      <p:sp>
        <p:nvSpPr>
          <p:cNvPr id="5" name="TextBox 4"/>
          <p:cNvSpPr txBox="1"/>
          <p:nvPr/>
        </p:nvSpPr>
        <p:spPr>
          <a:xfrm>
            <a:off x="846160" y="5363570"/>
            <a:ext cx="10699845" cy="1077218"/>
          </a:xfrm>
          <a:prstGeom prst="rect">
            <a:avLst/>
          </a:prstGeom>
          <a:noFill/>
        </p:spPr>
        <p:txBody>
          <a:bodyPr wrap="square" rtlCol="0">
            <a:spAutoFit/>
          </a:bodyPr>
          <a:lstStyle/>
          <a:p>
            <a:pPr algn="ctr"/>
            <a:r>
              <a:rPr lang="en-GB" sz="3200" b="1" dirty="0" smtClean="0">
                <a:solidFill>
                  <a:srgbClr val="0070C0"/>
                </a:solidFill>
                <a:latin typeface="SassoonCRInfant" panose="02010503020300020003" pitchFamily="2" charset="0"/>
              </a:rPr>
              <a:t>EXPLORE </a:t>
            </a:r>
            <a:r>
              <a:rPr lang="en-GB" sz="3200" b="1" dirty="0" smtClean="0">
                <a:solidFill>
                  <a:srgbClr val="0070C0"/>
                </a:solidFill>
                <a:latin typeface="SassoonCRInfant" panose="02010503020300020003" pitchFamily="2" charset="0"/>
              </a:rPr>
              <a:t>different ideas about Brahman / Atman in Hindu Narrative</a:t>
            </a:r>
            <a:endParaRPr lang="en-GB" sz="3200" b="1" dirty="0">
              <a:solidFill>
                <a:srgbClr val="0070C0"/>
              </a:solidFill>
              <a:latin typeface="SassoonCRInfant" panose="02010503020300020003" pitchFamily="2" charset="0"/>
            </a:endParaRPr>
          </a:p>
        </p:txBody>
      </p:sp>
    </p:spTree>
    <p:extLst>
      <p:ext uri="{BB962C8B-B14F-4D97-AF65-F5344CB8AC3E}">
        <p14:creationId xmlns:p14="http://schemas.microsoft.com/office/powerpoint/2010/main" val="22842025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53887" y="1310185"/>
            <a:ext cx="7083188" cy="4339650"/>
          </a:xfrm>
          <a:prstGeom prst="rect">
            <a:avLst/>
          </a:prstGeom>
          <a:noFill/>
        </p:spPr>
        <p:txBody>
          <a:bodyPr wrap="square" rtlCol="0">
            <a:spAutoFit/>
          </a:bodyPr>
          <a:lstStyle/>
          <a:p>
            <a:pPr algn="ctr"/>
            <a:r>
              <a:rPr lang="en-GB" sz="3600" b="1" dirty="0" smtClean="0">
                <a:latin typeface="SassoonCRInfant" panose="02010503020300020003" pitchFamily="2" charset="0"/>
              </a:rPr>
              <a:t>What ideas underlie the song ‘Colours of the Wind’ from ‘Pocahontas’?</a:t>
            </a:r>
          </a:p>
          <a:p>
            <a:endParaRPr lang="en-GB" sz="2800" b="1" dirty="0">
              <a:latin typeface="SassoonCRInfant" panose="02010503020300020003" pitchFamily="2" charset="0"/>
            </a:endParaRPr>
          </a:p>
          <a:p>
            <a:r>
              <a:rPr lang="en-GB" sz="2800" dirty="0" smtClean="0">
                <a:latin typeface="SassoonCRInfant" panose="02010503020300020003" pitchFamily="2" charset="0"/>
              </a:rPr>
              <a:t>Click </a:t>
            </a:r>
            <a:r>
              <a:rPr lang="en-GB" sz="2800" dirty="0" smtClean="0">
                <a:latin typeface="SassoonCRInfant" panose="02010503020300020003" pitchFamily="2" charset="0"/>
                <a:hlinkClick r:id="rId2"/>
              </a:rPr>
              <a:t>HERE</a:t>
            </a:r>
            <a:r>
              <a:rPr lang="en-GB" sz="2800" dirty="0" smtClean="0">
                <a:latin typeface="SassoonCRInfant" panose="02010503020300020003" pitchFamily="2" charset="0"/>
              </a:rPr>
              <a:t> to watch the song.</a:t>
            </a:r>
          </a:p>
          <a:p>
            <a:endParaRPr lang="en-GB" sz="2800" dirty="0">
              <a:latin typeface="SassoonCRInfant" panose="02010503020300020003" pitchFamily="2" charset="0"/>
            </a:endParaRPr>
          </a:p>
          <a:p>
            <a:r>
              <a:rPr lang="en-GB" sz="2800" dirty="0" smtClean="0">
                <a:latin typeface="SassoonCRInfant" panose="02010503020300020003" pitchFamily="2" charset="0"/>
              </a:rPr>
              <a:t>Using the lyrics on the next slide, answer the questions at the bottom.  You might need to watch the video again.</a:t>
            </a:r>
            <a:endParaRPr lang="en-GB" sz="2800" dirty="0">
              <a:latin typeface="SassoonCRInfant" panose="02010503020300020003" pitchFamily="2" charset="0"/>
            </a:endParaRPr>
          </a:p>
        </p:txBody>
      </p:sp>
      <p:pic>
        <p:nvPicPr>
          <p:cNvPr id="5" name="Picture 4"/>
          <p:cNvPicPr>
            <a:picLocks noChangeAspect="1"/>
          </p:cNvPicPr>
          <p:nvPr/>
        </p:nvPicPr>
        <p:blipFill>
          <a:blip r:embed="rId3"/>
          <a:stretch>
            <a:fillRect/>
          </a:stretch>
        </p:blipFill>
        <p:spPr>
          <a:xfrm>
            <a:off x="709257" y="1101955"/>
            <a:ext cx="3562492" cy="4756110"/>
          </a:xfrm>
          <a:prstGeom prst="rect">
            <a:avLst/>
          </a:prstGeom>
        </p:spPr>
      </p:pic>
    </p:spTree>
    <p:extLst>
      <p:ext uri="{BB962C8B-B14F-4D97-AF65-F5344CB8AC3E}">
        <p14:creationId xmlns:p14="http://schemas.microsoft.com/office/powerpoint/2010/main" val="956662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5481" y="395503"/>
            <a:ext cx="4935940" cy="5663089"/>
          </a:xfrm>
          <a:prstGeom prst="rect">
            <a:avLst/>
          </a:prstGeom>
        </p:spPr>
        <p:txBody>
          <a:bodyPr wrap="square">
            <a:spAutoFit/>
          </a:bodyPr>
          <a:lstStyle/>
          <a:p>
            <a:r>
              <a:rPr lang="en-GB" sz="1600" b="0" i="0" dirty="0" smtClean="0">
                <a:solidFill>
                  <a:srgbClr val="202124"/>
                </a:solidFill>
                <a:effectLst/>
                <a:latin typeface="SassoonCRInfant" panose="02010503020300020003" pitchFamily="2" charset="0"/>
              </a:rPr>
              <a:t>You think I'm an ignorant savage</a:t>
            </a:r>
            <a:br>
              <a:rPr lang="en-GB" sz="1600" b="0" i="0" dirty="0" smtClean="0">
                <a:solidFill>
                  <a:srgbClr val="202124"/>
                </a:solidFill>
                <a:effectLst/>
                <a:latin typeface="SassoonCRInfant" panose="02010503020300020003" pitchFamily="2" charset="0"/>
              </a:rPr>
            </a:br>
            <a:r>
              <a:rPr lang="en-GB" sz="1600" b="0" i="0" dirty="0" smtClean="0">
                <a:solidFill>
                  <a:srgbClr val="202124"/>
                </a:solidFill>
                <a:effectLst/>
                <a:latin typeface="SassoonCRInfant" panose="02010503020300020003" pitchFamily="2" charset="0"/>
              </a:rPr>
              <a:t>And you've been so many places</a:t>
            </a:r>
            <a:br>
              <a:rPr lang="en-GB" sz="1600" b="0" i="0" dirty="0" smtClean="0">
                <a:solidFill>
                  <a:srgbClr val="202124"/>
                </a:solidFill>
                <a:effectLst/>
                <a:latin typeface="SassoonCRInfant" panose="02010503020300020003" pitchFamily="2" charset="0"/>
              </a:rPr>
            </a:br>
            <a:r>
              <a:rPr lang="en-GB" sz="1600" b="0" i="0" dirty="0" smtClean="0">
                <a:solidFill>
                  <a:srgbClr val="202124"/>
                </a:solidFill>
                <a:effectLst/>
                <a:latin typeface="SassoonCRInfant" panose="02010503020300020003" pitchFamily="2" charset="0"/>
              </a:rPr>
              <a:t>I guess it must be so</a:t>
            </a:r>
            <a:br>
              <a:rPr lang="en-GB" sz="1600" b="0" i="0" dirty="0" smtClean="0">
                <a:solidFill>
                  <a:srgbClr val="202124"/>
                </a:solidFill>
                <a:effectLst/>
                <a:latin typeface="SassoonCRInfant" panose="02010503020300020003" pitchFamily="2" charset="0"/>
              </a:rPr>
            </a:br>
            <a:r>
              <a:rPr lang="en-GB" sz="1600" b="0" i="0" dirty="0" smtClean="0">
                <a:solidFill>
                  <a:srgbClr val="202124"/>
                </a:solidFill>
                <a:effectLst/>
                <a:latin typeface="SassoonCRInfant" panose="02010503020300020003" pitchFamily="2" charset="0"/>
              </a:rPr>
              <a:t>But still I cannot see</a:t>
            </a:r>
            <a:br>
              <a:rPr lang="en-GB" sz="1600" b="0" i="0" dirty="0" smtClean="0">
                <a:solidFill>
                  <a:srgbClr val="202124"/>
                </a:solidFill>
                <a:effectLst/>
                <a:latin typeface="SassoonCRInfant" panose="02010503020300020003" pitchFamily="2" charset="0"/>
              </a:rPr>
            </a:br>
            <a:r>
              <a:rPr lang="en-GB" sz="1600" b="0" i="0" dirty="0" smtClean="0">
                <a:solidFill>
                  <a:srgbClr val="202124"/>
                </a:solidFill>
                <a:effectLst/>
                <a:latin typeface="SassoonCRInfant" panose="02010503020300020003" pitchFamily="2" charset="0"/>
              </a:rPr>
              <a:t>If the savage one is me</a:t>
            </a:r>
            <a:br>
              <a:rPr lang="en-GB" sz="1600" b="0" i="0" dirty="0" smtClean="0">
                <a:solidFill>
                  <a:srgbClr val="202124"/>
                </a:solidFill>
                <a:effectLst/>
                <a:latin typeface="SassoonCRInfant" panose="02010503020300020003" pitchFamily="2" charset="0"/>
              </a:rPr>
            </a:br>
            <a:r>
              <a:rPr lang="en-GB" sz="1600" b="0" i="0" dirty="0" smtClean="0">
                <a:solidFill>
                  <a:srgbClr val="202124"/>
                </a:solidFill>
                <a:effectLst/>
                <a:latin typeface="SassoonCRInfant" panose="02010503020300020003" pitchFamily="2" charset="0"/>
              </a:rPr>
              <a:t>How can there be so much that you don't know</a:t>
            </a:r>
            <a:br>
              <a:rPr lang="en-GB" sz="1600" b="0" i="0" dirty="0" smtClean="0">
                <a:solidFill>
                  <a:srgbClr val="202124"/>
                </a:solidFill>
                <a:effectLst/>
                <a:latin typeface="SassoonCRInfant" panose="02010503020300020003" pitchFamily="2" charset="0"/>
              </a:rPr>
            </a:br>
            <a:r>
              <a:rPr lang="en-GB" sz="1600" b="0" i="0" dirty="0" smtClean="0">
                <a:solidFill>
                  <a:srgbClr val="202124"/>
                </a:solidFill>
                <a:effectLst/>
                <a:latin typeface="SassoonCRInfant" panose="02010503020300020003" pitchFamily="2" charset="0"/>
              </a:rPr>
              <a:t>You don't know</a:t>
            </a:r>
          </a:p>
          <a:p>
            <a:endParaRPr lang="en-GB" sz="1400" b="0" i="0" dirty="0" smtClean="0">
              <a:solidFill>
                <a:srgbClr val="202124"/>
              </a:solidFill>
              <a:effectLst/>
              <a:latin typeface="SassoonCRInfant" panose="02010503020300020003" pitchFamily="2" charset="0"/>
            </a:endParaRPr>
          </a:p>
          <a:p>
            <a:r>
              <a:rPr lang="en-GB" sz="1600" b="0" i="0" dirty="0" smtClean="0">
                <a:solidFill>
                  <a:srgbClr val="202124"/>
                </a:solidFill>
                <a:effectLst/>
                <a:latin typeface="SassoonCRInfant" panose="02010503020300020003" pitchFamily="2" charset="0"/>
              </a:rPr>
              <a:t>You think you own whatever land you land on</a:t>
            </a:r>
            <a:br>
              <a:rPr lang="en-GB" sz="1600" b="0" i="0" dirty="0" smtClean="0">
                <a:solidFill>
                  <a:srgbClr val="202124"/>
                </a:solidFill>
                <a:effectLst/>
                <a:latin typeface="SassoonCRInfant" panose="02010503020300020003" pitchFamily="2" charset="0"/>
              </a:rPr>
            </a:br>
            <a:r>
              <a:rPr lang="en-GB" sz="1600" b="0" i="0" dirty="0" smtClean="0">
                <a:solidFill>
                  <a:srgbClr val="202124"/>
                </a:solidFill>
                <a:effectLst/>
                <a:latin typeface="SassoonCRInfant" panose="02010503020300020003" pitchFamily="2" charset="0"/>
              </a:rPr>
              <a:t>The Earth is just a dead thing you can claim</a:t>
            </a:r>
            <a:br>
              <a:rPr lang="en-GB" sz="1600" b="0" i="0" dirty="0" smtClean="0">
                <a:solidFill>
                  <a:srgbClr val="202124"/>
                </a:solidFill>
                <a:effectLst/>
                <a:latin typeface="SassoonCRInfant" panose="02010503020300020003" pitchFamily="2" charset="0"/>
              </a:rPr>
            </a:br>
            <a:r>
              <a:rPr lang="en-GB" sz="1600" b="0" i="0" dirty="0" smtClean="0">
                <a:solidFill>
                  <a:srgbClr val="202124"/>
                </a:solidFill>
                <a:effectLst/>
                <a:latin typeface="SassoonCRInfant" panose="02010503020300020003" pitchFamily="2" charset="0"/>
              </a:rPr>
              <a:t>But I know every rock and tree and creature</a:t>
            </a:r>
            <a:br>
              <a:rPr lang="en-GB" sz="1600" b="0" i="0" dirty="0" smtClean="0">
                <a:solidFill>
                  <a:srgbClr val="202124"/>
                </a:solidFill>
                <a:effectLst/>
                <a:latin typeface="SassoonCRInfant" panose="02010503020300020003" pitchFamily="2" charset="0"/>
              </a:rPr>
            </a:br>
            <a:r>
              <a:rPr lang="en-GB" sz="1600" b="0" i="0" dirty="0" smtClean="0">
                <a:solidFill>
                  <a:srgbClr val="202124"/>
                </a:solidFill>
                <a:effectLst/>
                <a:latin typeface="SassoonCRInfant" panose="02010503020300020003" pitchFamily="2" charset="0"/>
              </a:rPr>
              <a:t>Has a life, has a spirit, has a name</a:t>
            </a:r>
          </a:p>
          <a:p>
            <a:endParaRPr lang="en-GB" sz="1400" dirty="0">
              <a:solidFill>
                <a:srgbClr val="202124"/>
              </a:solidFill>
              <a:latin typeface="SassoonCRInfant" panose="02010503020300020003" pitchFamily="2" charset="0"/>
            </a:endParaRPr>
          </a:p>
          <a:p>
            <a:r>
              <a:rPr lang="en-GB" sz="1600" dirty="0" smtClean="0">
                <a:solidFill>
                  <a:srgbClr val="202124"/>
                </a:solidFill>
                <a:latin typeface="SassoonCRInfant" panose="02010503020300020003" pitchFamily="2" charset="0"/>
              </a:rPr>
              <a:t>You think the only people who are people</a:t>
            </a:r>
            <a:br>
              <a:rPr lang="en-GB" sz="1600" dirty="0" smtClean="0">
                <a:solidFill>
                  <a:srgbClr val="202124"/>
                </a:solidFill>
                <a:latin typeface="SassoonCRInfant" panose="02010503020300020003" pitchFamily="2" charset="0"/>
              </a:rPr>
            </a:br>
            <a:r>
              <a:rPr lang="en-GB" sz="1600" dirty="0" smtClean="0">
                <a:solidFill>
                  <a:srgbClr val="202124"/>
                </a:solidFill>
                <a:latin typeface="SassoonCRInfant" panose="02010503020300020003" pitchFamily="2" charset="0"/>
              </a:rPr>
              <a:t>Are the people who look and think like you</a:t>
            </a:r>
            <a:br>
              <a:rPr lang="en-GB" sz="1600" dirty="0" smtClean="0">
                <a:solidFill>
                  <a:srgbClr val="202124"/>
                </a:solidFill>
                <a:latin typeface="SassoonCRInfant" panose="02010503020300020003" pitchFamily="2" charset="0"/>
              </a:rPr>
            </a:br>
            <a:r>
              <a:rPr lang="en-GB" sz="1600" dirty="0" smtClean="0">
                <a:solidFill>
                  <a:srgbClr val="202124"/>
                </a:solidFill>
                <a:latin typeface="SassoonCRInfant" panose="02010503020300020003" pitchFamily="2" charset="0"/>
              </a:rPr>
              <a:t>But if you walk the footsteps of a stranger</a:t>
            </a:r>
            <a:br>
              <a:rPr lang="en-GB" sz="1600" dirty="0" smtClean="0">
                <a:solidFill>
                  <a:srgbClr val="202124"/>
                </a:solidFill>
                <a:latin typeface="SassoonCRInfant" panose="02010503020300020003" pitchFamily="2" charset="0"/>
              </a:rPr>
            </a:br>
            <a:r>
              <a:rPr lang="en-GB" sz="1600" dirty="0" smtClean="0">
                <a:solidFill>
                  <a:srgbClr val="202124"/>
                </a:solidFill>
                <a:latin typeface="SassoonCRInfant" panose="02010503020300020003" pitchFamily="2" charset="0"/>
              </a:rPr>
              <a:t>You'll learn things you never knew, you never knew</a:t>
            </a:r>
          </a:p>
          <a:p>
            <a:endParaRPr lang="en-GB" sz="1400" b="0" i="0" dirty="0" smtClean="0">
              <a:solidFill>
                <a:srgbClr val="202124"/>
              </a:solidFill>
              <a:effectLst/>
              <a:latin typeface="SassoonCRInfant" panose="02010503020300020003" pitchFamily="2" charset="0"/>
            </a:endParaRPr>
          </a:p>
          <a:p>
            <a:r>
              <a:rPr lang="en-GB" sz="1600" dirty="0" smtClean="0">
                <a:solidFill>
                  <a:srgbClr val="202124"/>
                </a:solidFill>
                <a:latin typeface="SassoonCRInfant" panose="02010503020300020003" pitchFamily="2" charset="0"/>
              </a:rPr>
              <a:t>Have you ever heard the wolf cry to the blue corn moon</a:t>
            </a:r>
            <a:br>
              <a:rPr lang="en-GB" sz="1600" dirty="0" smtClean="0">
                <a:solidFill>
                  <a:srgbClr val="202124"/>
                </a:solidFill>
                <a:latin typeface="SassoonCRInfant" panose="02010503020300020003" pitchFamily="2" charset="0"/>
              </a:rPr>
            </a:br>
            <a:r>
              <a:rPr lang="en-GB" sz="1600" dirty="0" smtClean="0">
                <a:solidFill>
                  <a:srgbClr val="202124"/>
                </a:solidFill>
                <a:latin typeface="SassoonCRInfant" panose="02010503020300020003" pitchFamily="2" charset="0"/>
              </a:rPr>
              <a:t>Or asked the grinning bobcat why he grinned</a:t>
            </a:r>
            <a:br>
              <a:rPr lang="en-GB" sz="1600" dirty="0" smtClean="0">
                <a:solidFill>
                  <a:srgbClr val="202124"/>
                </a:solidFill>
                <a:latin typeface="SassoonCRInfant" panose="02010503020300020003" pitchFamily="2" charset="0"/>
              </a:rPr>
            </a:br>
            <a:r>
              <a:rPr lang="en-GB" sz="1600" dirty="0" smtClean="0">
                <a:solidFill>
                  <a:srgbClr val="202124"/>
                </a:solidFill>
                <a:latin typeface="SassoonCRInfant" panose="02010503020300020003" pitchFamily="2" charset="0"/>
              </a:rPr>
              <a:t>Can you sing with all the voices of the mountains</a:t>
            </a:r>
            <a:br>
              <a:rPr lang="en-GB" sz="1600" dirty="0" smtClean="0">
                <a:solidFill>
                  <a:srgbClr val="202124"/>
                </a:solidFill>
                <a:latin typeface="SassoonCRInfant" panose="02010503020300020003" pitchFamily="2" charset="0"/>
              </a:rPr>
            </a:br>
            <a:r>
              <a:rPr lang="en-GB" sz="1600" dirty="0" smtClean="0">
                <a:solidFill>
                  <a:srgbClr val="202124"/>
                </a:solidFill>
                <a:latin typeface="SassoonCRInfant" panose="02010503020300020003" pitchFamily="2" charset="0"/>
              </a:rPr>
              <a:t>Can you paint with all the colours of the wind</a:t>
            </a:r>
            <a:br>
              <a:rPr lang="en-GB" sz="1600" dirty="0" smtClean="0">
                <a:solidFill>
                  <a:srgbClr val="202124"/>
                </a:solidFill>
                <a:latin typeface="SassoonCRInfant" panose="02010503020300020003" pitchFamily="2" charset="0"/>
              </a:rPr>
            </a:br>
            <a:r>
              <a:rPr lang="en-GB" sz="1600" dirty="0" smtClean="0">
                <a:solidFill>
                  <a:srgbClr val="202124"/>
                </a:solidFill>
                <a:latin typeface="SassoonCRInfant" panose="02010503020300020003" pitchFamily="2" charset="0"/>
              </a:rPr>
              <a:t>Can you paint with all the colours of the wind</a:t>
            </a:r>
          </a:p>
        </p:txBody>
      </p:sp>
      <p:sp>
        <p:nvSpPr>
          <p:cNvPr id="3" name="Rectangle 2"/>
          <p:cNvSpPr/>
          <p:nvPr/>
        </p:nvSpPr>
        <p:spPr>
          <a:xfrm>
            <a:off x="6359857" y="804877"/>
            <a:ext cx="4940490" cy="5016758"/>
          </a:xfrm>
          <a:prstGeom prst="rect">
            <a:avLst/>
          </a:prstGeom>
        </p:spPr>
        <p:txBody>
          <a:bodyPr wrap="square">
            <a:spAutoFit/>
          </a:bodyPr>
          <a:lstStyle/>
          <a:p>
            <a:r>
              <a:rPr lang="en-GB" sz="1600" dirty="0" smtClean="0">
                <a:latin typeface="SassoonCRInfant" panose="02010503020300020003" pitchFamily="2" charset="0"/>
              </a:rPr>
              <a:t>Come </a:t>
            </a:r>
            <a:r>
              <a:rPr lang="en-GB" sz="1600" dirty="0">
                <a:latin typeface="SassoonCRInfant" panose="02010503020300020003" pitchFamily="2" charset="0"/>
              </a:rPr>
              <a:t>run the hidden pine trails of the forest</a:t>
            </a:r>
            <a:br>
              <a:rPr lang="en-GB" sz="1600" dirty="0">
                <a:latin typeface="SassoonCRInfant" panose="02010503020300020003" pitchFamily="2" charset="0"/>
              </a:rPr>
            </a:br>
            <a:r>
              <a:rPr lang="en-GB" sz="1600" dirty="0">
                <a:latin typeface="SassoonCRInfant" panose="02010503020300020003" pitchFamily="2" charset="0"/>
              </a:rPr>
              <a:t>Come taste the sun sweet berries of the Earth</a:t>
            </a:r>
            <a:br>
              <a:rPr lang="en-GB" sz="1600" dirty="0">
                <a:latin typeface="SassoonCRInfant" panose="02010503020300020003" pitchFamily="2" charset="0"/>
              </a:rPr>
            </a:br>
            <a:r>
              <a:rPr lang="en-GB" sz="1600" dirty="0">
                <a:latin typeface="SassoonCRInfant" panose="02010503020300020003" pitchFamily="2" charset="0"/>
              </a:rPr>
              <a:t>Come roll in all the riches all around you</a:t>
            </a:r>
            <a:br>
              <a:rPr lang="en-GB" sz="1600" dirty="0">
                <a:latin typeface="SassoonCRInfant" panose="02010503020300020003" pitchFamily="2" charset="0"/>
              </a:rPr>
            </a:br>
            <a:r>
              <a:rPr lang="en-GB" sz="1600" dirty="0">
                <a:latin typeface="SassoonCRInfant" panose="02010503020300020003" pitchFamily="2" charset="0"/>
              </a:rPr>
              <a:t>And for once, never wonder what they're worth</a:t>
            </a:r>
          </a:p>
          <a:p>
            <a:endParaRPr lang="en-GB" sz="1400" dirty="0" smtClean="0">
              <a:latin typeface="SassoonCRInfant" panose="02010503020300020003" pitchFamily="2" charset="0"/>
            </a:endParaRPr>
          </a:p>
          <a:p>
            <a:r>
              <a:rPr lang="en-GB" sz="1600" dirty="0" smtClean="0">
                <a:latin typeface="SassoonCRInfant" panose="02010503020300020003" pitchFamily="2" charset="0"/>
              </a:rPr>
              <a:t>The </a:t>
            </a:r>
            <a:r>
              <a:rPr lang="en-GB" sz="1600" dirty="0">
                <a:latin typeface="SassoonCRInfant" panose="02010503020300020003" pitchFamily="2" charset="0"/>
              </a:rPr>
              <a:t>rainstorm and the river are my brothers</a:t>
            </a:r>
            <a:br>
              <a:rPr lang="en-GB" sz="1600" dirty="0">
                <a:latin typeface="SassoonCRInfant" panose="02010503020300020003" pitchFamily="2" charset="0"/>
              </a:rPr>
            </a:br>
            <a:r>
              <a:rPr lang="en-GB" sz="1600" dirty="0">
                <a:latin typeface="SassoonCRInfant" panose="02010503020300020003" pitchFamily="2" charset="0"/>
              </a:rPr>
              <a:t>The heron and the otter are my friends</a:t>
            </a:r>
            <a:br>
              <a:rPr lang="en-GB" sz="1600" dirty="0">
                <a:latin typeface="SassoonCRInfant" panose="02010503020300020003" pitchFamily="2" charset="0"/>
              </a:rPr>
            </a:br>
            <a:r>
              <a:rPr lang="en-GB" sz="1600" dirty="0">
                <a:latin typeface="SassoonCRInfant" panose="02010503020300020003" pitchFamily="2" charset="0"/>
              </a:rPr>
              <a:t>And we are all connected to each other</a:t>
            </a:r>
            <a:br>
              <a:rPr lang="en-GB" sz="1600" dirty="0">
                <a:latin typeface="SassoonCRInfant" panose="02010503020300020003" pitchFamily="2" charset="0"/>
              </a:rPr>
            </a:br>
            <a:r>
              <a:rPr lang="en-GB" sz="1600" dirty="0">
                <a:latin typeface="SassoonCRInfant" panose="02010503020300020003" pitchFamily="2" charset="0"/>
              </a:rPr>
              <a:t>In a circle, in a hoop that never ends</a:t>
            </a:r>
          </a:p>
          <a:p>
            <a:endParaRPr lang="en-GB" sz="1400" dirty="0" smtClean="0">
              <a:latin typeface="SassoonCRInfant" panose="02010503020300020003" pitchFamily="2" charset="0"/>
            </a:endParaRPr>
          </a:p>
          <a:p>
            <a:r>
              <a:rPr lang="en-GB" sz="1600" dirty="0" smtClean="0">
                <a:latin typeface="SassoonCRInfant" panose="02010503020300020003" pitchFamily="2" charset="0"/>
              </a:rPr>
              <a:t>How </a:t>
            </a:r>
            <a:r>
              <a:rPr lang="en-GB" sz="1600" dirty="0">
                <a:latin typeface="SassoonCRInfant" panose="02010503020300020003" pitchFamily="2" charset="0"/>
              </a:rPr>
              <a:t>high will the sycamore grow</a:t>
            </a:r>
            <a:br>
              <a:rPr lang="en-GB" sz="1600" dirty="0">
                <a:latin typeface="SassoonCRInfant" panose="02010503020300020003" pitchFamily="2" charset="0"/>
              </a:rPr>
            </a:br>
            <a:r>
              <a:rPr lang="en-GB" sz="1600" dirty="0">
                <a:latin typeface="SassoonCRInfant" panose="02010503020300020003" pitchFamily="2" charset="0"/>
              </a:rPr>
              <a:t>If you cut it down, then you'll never know</a:t>
            </a:r>
            <a:br>
              <a:rPr lang="en-GB" sz="1600" dirty="0">
                <a:latin typeface="SassoonCRInfant" panose="02010503020300020003" pitchFamily="2" charset="0"/>
              </a:rPr>
            </a:br>
            <a:r>
              <a:rPr lang="en-GB" sz="1600" dirty="0">
                <a:latin typeface="SassoonCRInfant" panose="02010503020300020003" pitchFamily="2" charset="0"/>
              </a:rPr>
              <a:t>And you'll never hear the wolf cry to the blue corn moon</a:t>
            </a:r>
            <a:br>
              <a:rPr lang="en-GB" sz="1600" dirty="0">
                <a:latin typeface="SassoonCRInfant" panose="02010503020300020003" pitchFamily="2" charset="0"/>
              </a:rPr>
            </a:br>
            <a:r>
              <a:rPr lang="en-GB" sz="1600" dirty="0">
                <a:latin typeface="SassoonCRInfant" panose="02010503020300020003" pitchFamily="2" charset="0"/>
              </a:rPr>
              <a:t>For whether we are white or copper skinned</a:t>
            </a:r>
            <a:br>
              <a:rPr lang="en-GB" sz="1600" dirty="0">
                <a:latin typeface="SassoonCRInfant" panose="02010503020300020003" pitchFamily="2" charset="0"/>
              </a:rPr>
            </a:br>
            <a:r>
              <a:rPr lang="en-GB" sz="1600" dirty="0">
                <a:latin typeface="SassoonCRInfant" panose="02010503020300020003" pitchFamily="2" charset="0"/>
              </a:rPr>
              <a:t>We need to sing with all the voices of the mountains</a:t>
            </a:r>
            <a:br>
              <a:rPr lang="en-GB" sz="1600" dirty="0">
                <a:latin typeface="SassoonCRInfant" panose="02010503020300020003" pitchFamily="2" charset="0"/>
              </a:rPr>
            </a:br>
            <a:r>
              <a:rPr lang="en-GB" sz="1600" dirty="0">
                <a:latin typeface="SassoonCRInfant" panose="02010503020300020003" pitchFamily="2" charset="0"/>
              </a:rPr>
              <a:t>We need to paint with all the </a:t>
            </a:r>
            <a:r>
              <a:rPr lang="en-GB" sz="1600" dirty="0" smtClean="0">
                <a:latin typeface="SassoonCRInfant" panose="02010503020300020003" pitchFamily="2" charset="0"/>
              </a:rPr>
              <a:t>colours </a:t>
            </a:r>
            <a:r>
              <a:rPr lang="en-GB" sz="1600" dirty="0">
                <a:latin typeface="SassoonCRInfant" panose="02010503020300020003" pitchFamily="2" charset="0"/>
              </a:rPr>
              <a:t>of the wind</a:t>
            </a:r>
          </a:p>
          <a:p>
            <a:endParaRPr lang="en-GB" sz="1400" dirty="0" smtClean="0">
              <a:latin typeface="SassoonCRInfant" panose="02010503020300020003" pitchFamily="2" charset="0"/>
            </a:endParaRPr>
          </a:p>
          <a:p>
            <a:r>
              <a:rPr lang="en-GB" sz="1600" dirty="0" smtClean="0">
                <a:latin typeface="SassoonCRInfant" panose="02010503020300020003" pitchFamily="2" charset="0"/>
              </a:rPr>
              <a:t>You </a:t>
            </a:r>
            <a:r>
              <a:rPr lang="en-GB" sz="1600" dirty="0">
                <a:latin typeface="SassoonCRInfant" panose="02010503020300020003" pitchFamily="2" charset="0"/>
              </a:rPr>
              <a:t>can own the Earth and still</a:t>
            </a:r>
            <a:br>
              <a:rPr lang="en-GB" sz="1600" dirty="0">
                <a:latin typeface="SassoonCRInfant" panose="02010503020300020003" pitchFamily="2" charset="0"/>
              </a:rPr>
            </a:br>
            <a:r>
              <a:rPr lang="en-GB" sz="1600" dirty="0">
                <a:latin typeface="SassoonCRInfant" panose="02010503020300020003" pitchFamily="2" charset="0"/>
              </a:rPr>
              <a:t>All you'll own is Earth until</a:t>
            </a:r>
            <a:br>
              <a:rPr lang="en-GB" sz="1600" dirty="0">
                <a:latin typeface="SassoonCRInfant" panose="02010503020300020003" pitchFamily="2" charset="0"/>
              </a:rPr>
            </a:br>
            <a:r>
              <a:rPr lang="en-GB" sz="1600" dirty="0">
                <a:latin typeface="SassoonCRInfant" panose="02010503020300020003" pitchFamily="2" charset="0"/>
              </a:rPr>
              <a:t>You can paint with all the </a:t>
            </a:r>
            <a:r>
              <a:rPr lang="en-GB" sz="1600" dirty="0" smtClean="0">
                <a:latin typeface="SassoonCRInfant" panose="02010503020300020003" pitchFamily="2" charset="0"/>
              </a:rPr>
              <a:t>colours </a:t>
            </a:r>
            <a:r>
              <a:rPr lang="en-GB" sz="1600" dirty="0">
                <a:latin typeface="SassoonCRInfant" panose="02010503020300020003" pitchFamily="2" charset="0"/>
              </a:rPr>
              <a:t>of the </a:t>
            </a:r>
            <a:r>
              <a:rPr lang="en-GB" sz="1600" dirty="0" smtClean="0">
                <a:latin typeface="SassoonCRInfant" panose="02010503020300020003" pitchFamily="2" charset="0"/>
              </a:rPr>
              <a:t>wind</a:t>
            </a:r>
            <a:endParaRPr lang="en-GB" sz="1600" dirty="0">
              <a:latin typeface="SassoonCRInfant" panose="02010503020300020003" pitchFamily="2" charset="0"/>
            </a:endParaRPr>
          </a:p>
        </p:txBody>
      </p:sp>
      <p:sp>
        <p:nvSpPr>
          <p:cNvPr id="4" name="TextBox 3"/>
          <p:cNvSpPr txBox="1"/>
          <p:nvPr/>
        </p:nvSpPr>
        <p:spPr>
          <a:xfrm>
            <a:off x="3835021" y="133893"/>
            <a:ext cx="4763068" cy="523220"/>
          </a:xfrm>
          <a:prstGeom prst="rect">
            <a:avLst/>
          </a:prstGeom>
          <a:noFill/>
        </p:spPr>
        <p:txBody>
          <a:bodyPr wrap="square" rtlCol="0">
            <a:spAutoFit/>
          </a:bodyPr>
          <a:lstStyle/>
          <a:p>
            <a:r>
              <a:rPr lang="en-GB" sz="2800" b="1" u="sng" dirty="0" smtClean="0">
                <a:latin typeface="SassoonCRInfant" panose="02010503020300020003" pitchFamily="2" charset="0"/>
              </a:rPr>
              <a:t>‘Colours of the Wind’ lyrics</a:t>
            </a:r>
            <a:endParaRPr lang="en-GB" sz="2800" b="1" u="sng" dirty="0">
              <a:latin typeface="SassoonCRInfant" panose="02010503020300020003" pitchFamily="2" charset="0"/>
            </a:endParaRPr>
          </a:p>
        </p:txBody>
      </p:sp>
      <p:sp>
        <p:nvSpPr>
          <p:cNvPr id="5" name="TextBox 4"/>
          <p:cNvSpPr txBox="1"/>
          <p:nvPr/>
        </p:nvSpPr>
        <p:spPr>
          <a:xfrm>
            <a:off x="3043451" y="5997036"/>
            <a:ext cx="7342496" cy="707886"/>
          </a:xfrm>
          <a:prstGeom prst="rect">
            <a:avLst/>
          </a:prstGeom>
          <a:noFill/>
        </p:spPr>
        <p:txBody>
          <a:bodyPr wrap="square" rtlCol="0">
            <a:spAutoFit/>
          </a:bodyPr>
          <a:lstStyle/>
          <a:p>
            <a:r>
              <a:rPr lang="en-GB" sz="2000" b="1" dirty="0" smtClean="0">
                <a:solidFill>
                  <a:srgbClr val="0070C0"/>
                </a:solidFill>
                <a:latin typeface="SassoonCRInfant" panose="02010503020300020003" pitchFamily="2" charset="0"/>
              </a:rPr>
              <a:t>Which lessons is Pocahontas trying to teach John Smith?</a:t>
            </a:r>
          </a:p>
          <a:p>
            <a:r>
              <a:rPr lang="en-GB" sz="2000" b="1" dirty="0" smtClean="0">
                <a:solidFill>
                  <a:srgbClr val="0070C0"/>
                </a:solidFill>
                <a:latin typeface="SassoonCRInfant" panose="02010503020300020003" pitchFamily="2" charset="0"/>
              </a:rPr>
              <a:t>Why is Pocahontas trying to show John Smith these ideas?</a:t>
            </a:r>
            <a:endParaRPr lang="en-GB" sz="2000" b="1" dirty="0">
              <a:solidFill>
                <a:srgbClr val="0070C0"/>
              </a:solidFill>
              <a:latin typeface="SassoonCRInfant" panose="02010503020300020003" pitchFamily="2" charset="0"/>
            </a:endParaRPr>
          </a:p>
        </p:txBody>
      </p:sp>
    </p:spTree>
    <p:extLst>
      <p:ext uri="{BB962C8B-B14F-4D97-AF65-F5344CB8AC3E}">
        <p14:creationId xmlns:p14="http://schemas.microsoft.com/office/powerpoint/2010/main" val="1908940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7103" y="656157"/>
            <a:ext cx="10385947" cy="2985433"/>
          </a:xfrm>
          <a:prstGeom prst="rect">
            <a:avLst/>
          </a:prstGeom>
          <a:noFill/>
        </p:spPr>
        <p:txBody>
          <a:bodyPr wrap="square" rtlCol="0">
            <a:spAutoFit/>
          </a:bodyPr>
          <a:lstStyle/>
          <a:p>
            <a:r>
              <a:rPr lang="en-GB" sz="2800" b="1" dirty="0" smtClean="0">
                <a:solidFill>
                  <a:srgbClr val="0070C0"/>
                </a:solidFill>
                <a:latin typeface="SassoonCRInfant" panose="02010503020300020003" pitchFamily="2" charset="0"/>
              </a:rPr>
              <a:t>Which lessons is Pocahontas trying to teach John Smith?</a:t>
            </a:r>
            <a:endParaRPr lang="en-GB" sz="2000" dirty="0" smtClean="0">
              <a:solidFill>
                <a:srgbClr val="0070C0"/>
              </a:solidFill>
              <a:latin typeface="SassoonCRInfant" panose="02010503020300020003" pitchFamily="2" charset="0"/>
            </a:endParaRPr>
          </a:p>
          <a:p>
            <a:endParaRPr lang="en-GB" sz="2000" b="1" dirty="0">
              <a:solidFill>
                <a:srgbClr val="0070C0"/>
              </a:solidFill>
              <a:latin typeface="SassoonCRInfant" panose="02010503020300020003" pitchFamily="2" charset="0"/>
            </a:endParaRPr>
          </a:p>
          <a:p>
            <a:pPr marL="457200" indent="-457200">
              <a:buFont typeface="Arial" panose="020B0604020202020204" pitchFamily="34" charset="0"/>
              <a:buChar char="•"/>
            </a:pPr>
            <a:r>
              <a:rPr lang="en-GB" sz="2800" dirty="0" smtClean="0">
                <a:latin typeface="SassoonCRInfant" panose="02010503020300020003" pitchFamily="2" charset="0"/>
              </a:rPr>
              <a:t>There is life in everything</a:t>
            </a:r>
          </a:p>
          <a:p>
            <a:pPr marL="457200" indent="-457200">
              <a:buFont typeface="Arial" panose="020B0604020202020204" pitchFamily="34" charset="0"/>
              <a:buChar char="•"/>
            </a:pPr>
            <a:r>
              <a:rPr lang="en-GB" sz="2800" dirty="0" smtClean="0">
                <a:latin typeface="SassoonCRInfant" panose="02010503020300020003" pitchFamily="2" charset="0"/>
              </a:rPr>
              <a:t>All things are connected</a:t>
            </a:r>
          </a:p>
          <a:p>
            <a:pPr marL="457200" indent="-457200">
              <a:buFont typeface="Arial" panose="020B0604020202020204" pitchFamily="34" charset="0"/>
              <a:buChar char="•"/>
            </a:pPr>
            <a:r>
              <a:rPr lang="en-GB" sz="2800" dirty="0" smtClean="0">
                <a:latin typeface="SassoonCRInfant" panose="02010503020300020003" pitchFamily="2" charset="0"/>
              </a:rPr>
              <a:t>The world isn’t just about humans</a:t>
            </a:r>
          </a:p>
          <a:p>
            <a:pPr marL="457200" indent="-457200">
              <a:buFont typeface="Arial" panose="020B0604020202020204" pitchFamily="34" charset="0"/>
              <a:buChar char="•"/>
            </a:pPr>
            <a:r>
              <a:rPr lang="en-GB" sz="2800" dirty="0" smtClean="0">
                <a:latin typeface="SassoonCRInfant" panose="02010503020300020003" pitchFamily="2" charset="0"/>
              </a:rPr>
              <a:t>We must care about the world</a:t>
            </a:r>
          </a:p>
          <a:p>
            <a:pPr marL="457200" indent="-457200">
              <a:buFont typeface="Arial" panose="020B0604020202020204" pitchFamily="34" charset="0"/>
              <a:buChar char="•"/>
            </a:pPr>
            <a:r>
              <a:rPr lang="en-GB" sz="2800" dirty="0" smtClean="0">
                <a:latin typeface="SassoonCRInfant" panose="02010503020300020003" pitchFamily="2" charset="0"/>
              </a:rPr>
              <a:t>All creatures are important</a:t>
            </a:r>
          </a:p>
        </p:txBody>
      </p:sp>
      <p:sp>
        <p:nvSpPr>
          <p:cNvPr id="3" name="Rectangle 2"/>
          <p:cNvSpPr/>
          <p:nvPr/>
        </p:nvSpPr>
        <p:spPr>
          <a:xfrm>
            <a:off x="682385" y="3801870"/>
            <a:ext cx="11027393" cy="2677656"/>
          </a:xfrm>
          <a:prstGeom prst="rect">
            <a:avLst/>
          </a:prstGeom>
        </p:spPr>
        <p:txBody>
          <a:bodyPr wrap="square">
            <a:spAutoFit/>
          </a:bodyPr>
          <a:lstStyle/>
          <a:p>
            <a:r>
              <a:rPr lang="en-GB" sz="2800" b="1" dirty="0">
                <a:solidFill>
                  <a:srgbClr val="0070C0"/>
                </a:solidFill>
                <a:latin typeface="SassoonCRInfant" panose="02010503020300020003" pitchFamily="2" charset="0"/>
              </a:rPr>
              <a:t>Why is Pocahontas trying to show John Smith these ideas</a:t>
            </a:r>
            <a:r>
              <a:rPr lang="en-GB" sz="2800" b="1" dirty="0" smtClean="0">
                <a:solidFill>
                  <a:srgbClr val="0070C0"/>
                </a:solidFill>
                <a:latin typeface="SassoonCRInfant" panose="02010503020300020003" pitchFamily="2" charset="0"/>
              </a:rPr>
              <a:t>?</a:t>
            </a:r>
          </a:p>
          <a:p>
            <a:endParaRPr lang="en-GB" sz="2000" dirty="0" smtClean="0">
              <a:latin typeface="SassoonCRInfant" panose="02010503020300020003" pitchFamily="2" charset="0"/>
            </a:endParaRPr>
          </a:p>
          <a:p>
            <a:r>
              <a:rPr lang="en-GB" sz="2400" dirty="0" smtClean="0">
                <a:latin typeface="SassoonCRInfant" panose="02010503020300020003" pitchFamily="2" charset="0"/>
              </a:rPr>
              <a:t>Pocahontas wants to teach him </a:t>
            </a:r>
            <a:r>
              <a:rPr lang="en-GB" sz="2400" dirty="0">
                <a:latin typeface="SassoonCRInfant" panose="02010503020300020003" pitchFamily="2" charset="0"/>
              </a:rPr>
              <a:t>about the wonders of the earth and nature, including the spirit within all living things, encouraging him not to think of them as things he can conquer or own, but rather as beings to respect and live with in harmony. She also urges him to accept humans who are different in appearance and culture and to learn from them.</a:t>
            </a:r>
            <a:endParaRPr lang="en-GB" sz="3600" dirty="0">
              <a:latin typeface="SassoonCRInfant" panose="02010503020300020003" pitchFamily="2" charset="0"/>
            </a:endParaRPr>
          </a:p>
        </p:txBody>
      </p:sp>
    </p:spTree>
    <p:extLst>
      <p:ext uri="{BB962C8B-B14F-4D97-AF65-F5344CB8AC3E}">
        <p14:creationId xmlns:p14="http://schemas.microsoft.com/office/powerpoint/2010/main" val="1875012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6728" y="267100"/>
            <a:ext cx="11327641" cy="1200329"/>
          </a:xfrm>
          <a:prstGeom prst="rect">
            <a:avLst/>
          </a:prstGeom>
        </p:spPr>
        <p:txBody>
          <a:bodyPr wrap="square">
            <a:spAutoFit/>
          </a:bodyPr>
          <a:lstStyle/>
          <a:p>
            <a:pPr algn="ctr"/>
            <a:r>
              <a:rPr lang="en-GB" sz="3600" b="1" dirty="0">
                <a:latin typeface="SassoonCRInfant" panose="02010503020300020003" pitchFamily="2" charset="0"/>
              </a:rPr>
              <a:t>What </a:t>
            </a:r>
            <a:r>
              <a:rPr lang="en-GB" sz="3600" b="1" dirty="0" smtClean="0">
                <a:latin typeface="SassoonCRInfant" panose="02010503020300020003" pitchFamily="2" charset="0"/>
              </a:rPr>
              <a:t>lessons do Hindu children learn about God from their scriptures?</a:t>
            </a:r>
            <a:endParaRPr lang="en-GB" sz="3600" b="1" dirty="0">
              <a:latin typeface="SassoonCRInfant" panose="02010503020300020003" pitchFamily="2" charset="0"/>
            </a:endParaRPr>
          </a:p>
        </p:txBody>
      </p:sp>
      <p:sp>
        <p:nvSpPr>
          <p:cNvPr id="6" name="TextBox 5"/>
          <p:cNvSpPr txBox="1"/>
          <p:nvPr/>
        </p:nvSpPr>
        <p:spPr>
          <a:xfrm>
            <a:off x="259306" y="1568006"/>
            <a:ext cx="11682484" cy="5139869"/>
          </a:xfrm>
          <a:prstGeom prst="rect">
            <a:avLst/>
          </a:prstGeom>
          <a:noFill/>
        </p:spPr>
        <p:txBody>
          <a:bodyPr wrap="square" rtlCol="0">
            <a:spAutoFit/>
          </a:bodyPr>
          <a:lstStyle/>
          <a:p>
            <a:r>
              <a:rPr lang="en-GB" sz="2400" dirty="0" smtClean="0">
                <a:latin typeface="SassoonCRInfant" panose="02010503020300020003" pitchFamily="2" charset="0"/>
              </a:rPr>
              <a:t>The Upanishads, also Hindu scriptures, explore the idea that everything is connected to Brahman – the divine essence of everything, including humans.</a:t>
            </a:r>
          </a:p>
          <a:p>
            <a:endParaRPr lang="en-GB" sz="1600" dirty="0">
              <a:latin typeface="SassoonCRInfant" panose="02010503020300020003" pitchFamily="2" charset="0"/>
            </a:endParaRPr>
          </a:p>
          <a:p>
            <a:r>
              <a:rPr lang="en-GB" sz="2400" dirty="0" smtClean="0">
                <a:latin typeface="SassoonCRInfant" panose="02010503020300020003" pitchFamily="2" charset="0"/>
              </a:rPr>
              <a:t>The stories of </a:t>
            </a:r>
            <a:r>
              <a:rPr lang="en-GB" sz="2400" dirty="0" err="1" smtClean="0">
                <a:latin typeface="SassoonCRInfant" panose="02010503020300020003" pitchFamily="2" charset="0"/>
              </a:rPr>
              <a:t>Svetaketu</a:t>
            </a:r>
            <a:r>
              <a:rPr lang="en-GB" sz="2400" dirty="0" smtClean="0">
                <a:latin typeface="SassoonCRInfant" panose="02010503020300020003" pitchFamily="2" charset="0"/>
              </a:rPr>
              <a:t> are found in the Upanishads.  </a:t>
            </a:r>
            <a:r>
              <a:rPr lang="en-GB" sz="2400" dirty="0" err="1" smtClean="0">
                <a:latin typeface="SassoonCRInfant" panose="02010503020300020003" pitchFamily="2" charset="0"/>
              </a:rPr>
              <a:t>Svetaketu</a:t>
            </a:r>
            <a:r>
              <a:rPr lang="en-GB" sz="2400" dirty="0" smtClean="0">
                <a:latin typeface="SassoonCRInfant" panose="02010503020300020003" pitchFamily="2" charset="0"/>
              </a:rPr>
              <a:t> had been away to be educated and when he came home, his father, a wise man, was horrified to see how conceited his son had become.  </a:t>
            </a:r>
            <a:r>
              <a:rPr lang="en-GB" sz="2400" dirty="0" err="1" smtClean="0">
                <a:latin typeface="SassoonCRInfant" panose="02010503020300020003" pitchFamily="2" charset="0"/>
              </a:rPr>
              <a:t>Svetaketu</a:t>
            </a:r>
            <a:r>
              <a:rPr lang="en-GB" sz="2400" dirty="0" smtClean="0">
                <a:latin typeface="SassoonCRInfant" panose="02010503020300020003" pitchFamily="2" charset="0"/>
              </a:rPr>
              <a:t> thought he knew everything but when his father asked about the essence of everything, Brahman, </a:t>
            </a:r>
            <a:r>
              <a:rPr lang="en-GB" sz="2400" dirty="0" err="1" smtClean="0">
                <a:latin typeface="SassoonCRInfant" panose="02010503020300020003" pitchFamily="2" charset="0"/>
              </a:rPr>
              <a:t>Svetaketu</a:t>
            </a:r>
            <a:r>
              <a:rPr lang="en-GB" sz="2400" dirty="0" smtClean="0">
                <a:latin typeface="SassoonCRInfant" panose="02010503020300020003" pitchFamily="2" charset="0"/>
              </a:rPr>
              <a:t> could not answer.</a:t>
            </a:r>
          </a:p>
          <a:p>
            <a:endParaRPr lang="en-GB" sz="1600" dirty="0" smtClean="0">
              <a:latin typeface="SassoonCRInfant" panose="02010503020300020003" pitchFamily="2" charset="0"/>
            </a:endParaRPr>
          </a:p>
          <a:p>
            <a:r>
              <a:rPr lang="en-GB" sz="2400" dirty="0" smtClean="0">
                <a:latin typeface="SassoonCRInfant" panose="02010503020300020003" pitchFamily="2" charset="0"/>
              </a:rPr>
              <a:t>His father called for a glass of water – read the first story on the next slide to find out what happens.</a:t>
            </a:r>
          </a:p>
          <a:p>
            <a:endParaRPr lang="en-GB" sz="1600" dirty="0">
              <a:latin typeface="SassoonCRInfant" panose="02010503020300020003" pitchFamily="2" charset="0"/>
            </a:endParaRPr>
          </a:p>
          <a:p>
            <a:r>
              <a:rPr lang="en-GB" sz="2400" dirty="0" smtClean="0">
                <a:latin typeface="SassoonCRInfant" panose="02010503020300020003" pitchFamily="2" charset="0"/>
              </a:rPr>
              <a:t>In another story, the father asks his son to cut open a fig – read the story about the fig on the next slide to find out what happens. </a:t>
            </a:r>
          </a:p>
          <a:p>
            <a:endParaRPr lang="en-GB" sz="1600" dirty="0">
              <a:latin typeface="SassoonCRInfant" panose="02010503020300020003" pitchFamily="2" charset="0"/>
            </a:endParaRPr>
          </a:p>
          <a:p>
            <a:r>
              <a:rPr lang="en-GB" sz="2400" dirty="0" smtClean="0">
                <a:latin typeface="SassoonCRInfant" panose="02010503020300020003" pitchFamily="2" charset="0"/>
              </a:rPr>
              <a:t>The final story involves a pot of honey – read the story on the next slide.</a:t>
            </a:r>
            <a:endParaRPr lang="en-GB" sz="2400" dirty="0">
              <a:latin typeface="SassoonCRInfant" panose="02010503020300020003" pitchFamily="2" charset="0"/>
            </a:endParaRPr>
          </a:p>
        </p:txBody>
      </p:sp>
    </p:spTree>
    <p:extLst>
      <p:ext uri="{BB962C8B-B14F-4D97-AF65-F5344CB8AC3E}">
        <p14:creationId xmlns:p14="http://schemas.microsoft.com/office/powerpoint/2010/main" val="11114497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print"/>
          <a:srcRect l="2484" t="8955" r="3448" b="1095"/>
          <a:stretch/>
        </p:blipFill>
        <p:spPr bwMode="auto">
          <a:xfrm>
            <a:off x="122829" y="0"/>
            <a:ext cx="9703559" cy="6774314"/>
          </a:xfrm>
          <a:prstGeom prst="rect">
            <a:avLst/>
          </a:prstGeom>
          <a:noFill/>
          <a:ln w="9525">
            <a:noFill/>
            <a:miter lim="800000"/>
            <a:headEnd/>
            <a:tailEnd/>
          </a:ln>
        </p:spPr>
      </p:pic>
      <p:sp>
        <p:nvSpPr>
          <p:cNvPr id="2" name="TextBox 1"/>
          <p:cNvSpPr txBox="1"/>
          <p:nvPr/>
        </p:nvSpPr>
        <p:spPr>
          <a:xfrm>
            <a:off x="9976514" y="2602327"/>
            <a:ext cx="2101756" cy="1569660"/>
          </a:xfrm>
          <a:prstGeom prst="rect">
            <a:avLst/>
          </a:prstGeom>
          <a:noFill/>
        </p:spPr>
        <p:txBody>
          <a:bodyPr wrap="square" rtlCol="0" anchor="ctr">
            <a:spAutoFit/>
          </a:bodyPr>
          <a:lstStyle/>
          <a:p>
            <a:pPr algn="ctr"/>
            <a:r>
              <a:rPr lang="en-GB" sz="3200" b="1" dirty="0" smtClean="0">
                <a:latin typeface="SassoonCRInfant" panose="02010503020300020003" pitchFamily="2" charset="0"/>
              </a:rPr>
              <a:t>The Stories of </a:t>
            </a:r>
            <a:r>
              <a:rPr lang="en-GB" sz="3200" b="1" dirty="0" err="1" smtClean="0">
                <a:latin typeface="SassoonCRInfant" panose="02010503020300020003" pitchFamily="2" charset="0"/>
              </a:rPr>
              <a:t>Svetaketu</a:t>
            </a:r>
            <a:endParaRPr lang="en-GB" sz="3200" b="1" dirty="0">
              <a:latin typeface="SassoonCRInfant" panose="02010503020300020003" pitchFamily="2" charset="0"/>
            </a:endParaRPr>
          </a:p>
        </p:txBody>
      </p:sp>
    </p:spTree>
    <p:extLst>
      <p:ext uri="{BB962C8B-B14F-4D97-AF65-F5344CB8AC3E}">
        <p14:creationId xmlns:p14="http://schemas.microsoft.com/office/powerpoint/2010/main" val="10227192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backgroundRemoval t="2500" b="98000" l="27092" r="79681"/>
                    </a14:imgEffect>
                  </a14:imgLayer>
                </a14:imgProps>
              </a:ext>
            </a:extLst>
          </a:blip>
          <a:srcRect l="26215" r="14988"/>
          <a:stretch/>
        </p:blipFill>
        <p:spPr>
          <a:xfrm>
            <a:off x="259308" y="769627"/>
            <a:ext cx="1692322" cy="2293397"/>
          </a:xfrm>
          <a:prstGeom prst="rect">
            <a:avLst/>
          </a:prstGeom>
        </p:spPr>
      </p:pic>
      <p:sp>
        <p:nvSpPr>
          <p:cNvPr id="4" name="TextBox 3"/>
          <p:cNvSpPr txBox="1"/>
          <p:nvPr/>
        </p:nvSpPr>
        <p:spPr>
          <a:xfrm>
            <a:off x="1951630" y="1092909"/>
            <a:ext cx="9921921" cy="1569660"/>
          </a:xfrm>
          <a:prstGeom prst="rect">
            <a:avLst/>
          </a:prstGeom>
          <a:noFill/>
        </p:spPr>
        <p:txBody>
          <a:bodyPr wrap="square" rtlCol="0">
            <a:spAutoFit/>
          </a:bodyPr>
          <a:lstStyle/>
          <a:p>
            <a:r>
              <a:rPr lang="en-GB" sz="2400" dirty="0" smtClean="0">
                <a:latin typeface="SassoonCRInfant" panose="02010503020300020003" pitchFamily="2" charset="0"/>
              </a:rPr>
              <a:t>When </a:t>
            </a:r>
            <a:r>
              <a:rPr lang="en-GB" sz="2400" dirty="0" err="1" smtClean="0">
                <a:latin typeface="SassoonCRInfant" panose="02010503020300020003" pitchFamily="2" charset="0"/>
              </a:rPr>
              <a:t>Svetaketu’s</a:t>
            </a:r>
            <a:r>
              <a:rPr lang="en-GB" sz="2400" dirty="0" smtClean="0">
                <a:latin typeface="SassoonCRInfant" panose="02010503020300020003" pitchFamily="2" charset="0"/>
              </a:rPr>
              <a:t> father had demonstrated how Brahman pervades everything (i.e. is in everything), he said </a:t>
            </a:r>
            <a:r>
              <a:rPr lang="en-GB" sz="2400" b="1" i="1" dirty="0" smtClean="0">
                <a:latin typeface="SassoonCRInfant" panose="02010503020300020003" pitchFamily="2" charset="0"/>
              </a:rPr>
              <a:t>“Tat </a:t>
            </a:r>
            <a:r>
              <a:rPr lang="en-GB" sz="2400" b="1" i="1" dirty="0" err="1" smtClean="0">
                <a:latin typeface="SassoonCRInfant" panose="02010503020300020003" pitchFamily="2" charset="0"/>
              </a:rPr>
              <a:t>tvam</a:t>
            </a:r>
            <a:r>
              <a:rPr lang="en-GB" sz="2400" b="1" i="1" dirty="0" smtClean="0">
                <a:latin typeface="SassoonCRInfant" panose="02010503020300020003" pitchFamily="2" charset="0"/>
              </a:rPr>
              <a:t> </a:t>
            </a:r>
            <a:r>
              <a:rPr lang="en-GB" sz="2400" b="1" i="1" dirty="0" err="1" smtClean="0">
                <a:latin typeface="SassoonCRInfant" panose="02010503020300020003" pitchFamily="2" charset="0"/>
              </a:rPr>
              <a:t>asi</a:t>
            </a:r>
            <a:r>
              <a:rPr lang="en-GB" sz="2400" b="1" i="1" dirty="0" smtClean="0">
                <a:latin typeface="SassoonCRInfant" panose="02010503020300020003" pitchFamily="2" charset="0"/>
              </a:rPr>
              <a:t>” </a:t>
            </a:r>
            <a:r>
              <a:rPr lang="en-GB" sz="2400" dirty="0" smtClean="0">
                <a:latin typeface="SassoonCRInfant" panose="02010503020300020003" pitchFamily="2" charset="0"/>
              </a:rPr>
              <a:t>which means ‘you are that too’.  </a:t>
            </a:r>
            <a:r>
              <a:rPr lang="en-GB" sz="2400" dirty="0" err="1" smtClean="0">
                <a:latin typeface="SassoonCRInfant" panose="02010503020300020003" pitchFamily="2" charset="0"/>
              </a:rPr>
              <a:t>Svetaketu</a:t>
            </a:r>
            <a:r>
              <a:rPr lang="en-GB" sz="2400" dirty="0" smtClean="0">
                <a:latin typeface="SassoonCRInfant" panose="02010503020300020003" pitchFamily="2" charset="0"/>
              </a:rPr>
              <a:t> had to realise that Brahman is in him too – in fact, this is his real self (the atman).</a:t>
            </a:r>
            <a:endParaRPr lang="en-GB" sz="2400" dirty="0">
              <a:latin typeface="SassoonCRInfant" panose="02010503020300020003" pitchFamily="2" charset="0"/>
            </a:endParaRPr>
          </a:p>
        </p:txBody>
      </p:sp>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ackgroundRemoval t="1026" b="98974" l="0" r="99614"/>
                    </a14:imgEffect>
                  </a14:imgLayer>
                </a14:imgProps>
              </a:ext>
            </a:extLst>
          </a:blip>
          <a:stretch>
            <a:fillRect/>
          </a:stretch>
        </p:blipFill>
        <p:spPr>
          <a:xfrm>
            <a:off x="9335818" y="2391927"/>
            <a:ext cx="2727626" cy="2053618"/>
          </a:xfrm>
          <a:prstGeom prst="rect">
            <a:avLst/>
          </a:prstGeom>
        </p:spPr>
      </p:pic>
      <p:sp>
        <p:nvSpPr>
          <p:cNvPr id="6" name="TextBox 5"/>
          <p:cNvSpPr txBox="1"/>
          <p:nvPr/>
        </p:nvSpPr>
        <p:spPr>
          <a:xfrm>
            <a:off x="150124" y="3019689"/>
            <a:ext cx="9034819" cy="1569660"/>
          </a:xfrm>
          <a:prstGeom prst="rect">
            <a:avLst/>
          </a:prstGeom>
          <a:noFill/>
        </p:spPr>
        <p:txBody>
          <a:bodyPr wrap="square" rtlCol="0">
            <a:spAutoFit/>
          </a:bodyPr>
          <a:lstStyle/>
          <a:p>
            <a:r>
              <a:rPr lang="en-GB" sz="2400" dirty="0" smtClean="0">
                <a:latin typeface="SassoonCRInfant" panose="02010503020300020003" pitchFamily="2" charset="0"/>
              </a:rPr>
              <a:t>When the fig is cut in half, </a:t>
            </a:r>
            <a:r>
              <a:rPr lang="en-GB" sz="2400" dirty="0" err="1" smtClean="0">
                <a:latin typeface="SassoonCRInfant" panose="02010503020300020003" pitchFamily="2" charset="0"/>
              </a:rPr>
              <a:t>Svetaketu</a:t>
            </a:r>
            <a:r>
              <a:rPr lang="en-GB" sz="2400" dirty="0" smtClean="0">
                <a:latin typeface="SassoonCRInfant" panose="02010503020300020003" pitchFamily="2" charset="0"/>
              </a:rPr>
              <a:t> sees nothing; his father says that from this nothingness a great tree has grown.  That nothingness, the mystery that lies at the heart of all life is Brahman, the invisible reality pervading everything.</a:t>
            </a:r>
            <a:endParaRPr lang="en-GB" sz="2400" dirty="0">
              <a:latin typeface="SassoonCRInfant" panose="02010503020300020003" pitchFamily="2" charset="0"/>
            </a:endParaRPr>
          </a:p>
        </p:txBody>
      </p:sp>
      <p:sp>
        <p:nvSpPr>
          <p:cNvPr id="7" name="Rectangle 6"/>
          <p:cNvSpPr/>
          <p:nvPr/>
        </p:nvSpPr>
        <p:spPr>
          <a:xfrm>
            <a:off x="436728" y="267100"/>
            <a:ext cx="11327641" cy="646331"/>
          </a:xfrm>
          <a:prstGeom prst="rect">
            <a:avLst/>
          </a:prstGeom>
        </p:spPr>
        <p:txBody>
          <a:bodyPr wrap="square">
            <a:spAutoFit/>
          </a:bodyPr>
          <a:lstStyle/>
          <a:p>
            <a:pPr algn="ctr"/>
            <a:r>
              <a:rPr lang="en-GB" sz="3600" b="1" dirty="0">
                <a:latin typeface="SassoonCRInfant" panose="02010503020300020003" pitchFamily="2" charset="0"/>
              </a:rPr>
              <a:t>What </a:t>
            </a:r>
            <a:r>
              <a:rPr lang="en-GB" sz="3600" b="1" dirty="0" smtClean="0">
                <a:latin typeface="SassoonCRInfant" panose="02010503020300020003" pitchFamily="2" charset="0"/>
              </a:rPr>
              <a:t>do these stories teach us about Brahman?</a:t>
            </a:r>
            <a:endParaRPr lang="en-GB" sz="3600" b="1" dirty="0">
              <a:latin typeface="SassoonCRInfant" panose="02010503020300020003" pitchFamily="2" charset="0"/>
            </a:endParaRPr>
          </a:p>
        </p:txBody>
      </p:sp>
      <p:pic>
        <p:nvPicPr>
          <p:cNvPr id="9" name="Picture 8"/>
          <p:cNvPicPr>
            <a:picLocks noChangeAspect="1"/>
          </p:cNvPicPr>
          <p:nvPr/>
        </p:nvPicPr>
        <p:blipFill rotWithShape="1">
          <a:blip r:embed="rId6">
            <a:extLst>
              <a:ext uri="{BEBA8EAE-BF5A-486C-A8C5-ECC9F3942E4B}">
                <a14:imgProps xmlns:a14="http://schemas.microsoft.com/office/drawing/2010/main">
                  <a14:imgLayer r:embed="rId7">
                    <a14:imgEffect>
                      <a14:backgroundRemoval t="14667" b="92000" l="6222" r="96889"/>
                    </a14:imgEffect>
                  </a14:imgLayer>
                </a14:imgProps>
              </a:ext>
            </a:extLst>
          </a:blip>
          <a:srcRect t="13542"/>
          <a:stretch/>
        </p:blipFill>
        <p:spPr>
          <a:xfrm>
            <a:off x="259308" y="4768827"/>
            <a:ext cx="2143125" cy="1852897"/>
          </a:xfrm>
          <a:prstGeom prst="rect">
            <a:avLst/>
          </a:prstGeom>
        </p:spPr>
      </p:pic>
      <p:sp>
        <p:nvSpPr>
          <p:cNvPr id="10" name="TextBox 9"/>
          <p:cNvSpPr txBox="1"/>
          <p:nvPr/>
        </p:nvSpPr>
        <p:spPr>
          <a:xfrm>
            <a:off x="2729550" y="4910445"/>
            <a:ext cx="9034819" cy="1569660"/>
          </a:xfrm>
          <a:prstGeom prst="rect">
            <a:avLst/>
          </a:prstGeom>
          <a:noFill/>
        </p:spPr>
        <p:txBody>
          <a:bodyPr wrap="square" rtlCol="0">
            <a:spAutoFit/>
          </a:bodyPr>
          <a:lstStyle/>
          <a:p>
            <a:r>
              <a:rPr lang="en-GB" sz="2400" dirty="0" smtClean="0">
                <a:latin typeface="SassoonCRInfant" panose="02010503020300020003" pitchFamily="2" charset="0"/>
              </a:rPr>
              <a:t>Many parts of creation combine to make honey – flowers, bees, humans – and its sweetness becomes part of us too.  This reflects how all things are joined together as part of Brahman, the interlocking network of all life.</a:t>
            </a:r>
            <a:endParaRPr lang="en-GB" sz="2400" dirty="0">
              <a:latin typeface="SassoonCRInfant" panose="02010503020300020003" pitchFamily="2" charset="0"/>
            </a:endParaRPr>
          </a:p>
        </p:txBody>
      </p:sp>
    </p:spTree>
    <p:extLst>
      <p:ext uri="{BB962C8B-B14F-4D97-AF65-F5344CB8AC3E}">
        <p14:creationId xmlns:p14="http://schemas.microsoft.com/office/powerpoint/2010/main" val="4158777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550598" y="1583140"/>
            <a:ext cx="5126870" cy="326181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n-GB" sz="3200" b="1" u="sng" dirty="0">
                <a:latin typeface="Kristen ITC"/>
                <a:ea typeface="Calibri"/>
                <a:cs typeface="Times New Roman"/>
              </a:rPr>
              <a:t>Brahman (God)</a:t>
            </a:r>
            <a:endParaRPr lang="en-GB" sz="3200" dirty="0">
              <a:latin typeface="Calibri"/>
              <a:ea typeface="Calibri"/>
              <a:cs typeface="Times New Roman"/>
            </a:endParaRPr>
          </a:p>
          <a:p>
            <a:pPr>
              <a:lnSpc>
                <a:spcPct val="115000"/>
              </a:lnSpc>
            </a:pPr>
            <a:r>
              <a:rPr lang="en-GB" sz="2000" dirty="0">
                <a:latin typeface="Kristen ITC"/>
                <a:ea typeface="Calibri"/>
                <a:cs typeface="Times New Roman"/>
              </a:rPr>
              <a:t>I am the taste in the water</a:t>
            </a:r>
            <a:endParaRPr lang="en-GB" sz="1400" dirty="0">
              <a:latin typeface="Calibri"/>
              <a:ea typeface="Calibri"/>
              <a:cs typeface="Times New Roman"/>
            </a:endParaRPr>
          </a:p>
          <a:p>
            <a:pPr>
              <a:lnSpc>
                <a:spcPct val="115000"/>
              </a:lnSpc>
            </a:pPr>
            <a:r>
              <a:rPr lang="en-GB" sz="2000" dirty="0">
                <a:latin typeface="Kristen ITC"/>
                <a:ea typeface="Calibri"/>
                <a:cs typeface="Times New Roman"/>
              </a:rPr>
              <a:t>I am the radiance in the sun and moon</a:t>
            </a:r>
            <a:endParaRPr lang="en-GB" sz="1400" dirty="0">
              <a:latin typeface="Calibri"/>
              <a:ea typeface="Calibri"/>
              <a:cs typeface="Times New Roman"/>
            </a:endParaRPr>
          </a:p>
          <a:p>
            <a:pPr>
              <a:lnSpc>
                <a:spcPct val="115000"/>
              </a:lnSpc>
            </a:pPr>
            <a:r>
              <a:rPr lang="en-GB" sz="2000" dirty="0">
                <a:latin typeface="Kristen ITC"/>
                <a:ea typeface="Calibri"/>
                <a:cs typeface="Times New Roman"/>
              </a:rPr>
              <a:t>I am the sound in space</a:t>
            </a:r>
            <a:endParaRPr lang="en-GB" sz="1400" dirty="0">
              <a:latin typeface="Calibri"/>
              <a:ea typeface="Calibri"/>
              <a:cs typeface="Times New Roman"/>
            </a:endParaRPr>
          </a:p>
          <a:p>
            <a:pPr>
              <a:lnSpc>
                <a:spcPct val="115000"/>
              </a:lnSpc>
            </a:pPr>
            <a:r>
              <a:rPr lang="en-GB" sz="2000" dirty="0">
                <a:latin typeface="Kristen ITC"/>
                <a:ea typeface="Calibri"/>
                <a:cs typeface="Times New Roman"/>
              </a:rPr>
              <a:t>I am the strength in humanity</a:t>
            </a:r>
            <a:endParaRPr lang="en-GB" sz="1400" dirty="0">
              <a:latin typeface="Calibri"/>
              <a:ea typeface="Calibri"/>
              <a:cs typeface="Times New Roman"/>
            </a:endParaRPr>
          </a:p>
          <a:p>
            <a:pPr>
              <a:lnSpc>
                <a:spcPct val="115000"/>
              </a:lnSpc>
            </a:pPr>
            <a:r>
              <a:rPr lang="en-GB" sz="2000" dirty="0">
                <a:latin typeface="Kristen ITC"/>
                <a:ea typeface="Calibri"/>
                <a:cs typeface="Times New Roman"/>
              </a:rPr>
              <a:t>I am the sweet fragrance of the earth</a:t>
            </a:r>
            <a:endParaRPr lang="en-GB" sz="1400" dirty="0">
              <a:latin typeface="Calibri"/>
              <a:ea typeface="Calibri"/>
              <a:cs typeface="Times New Roman"/>
            </a:endParaRPr>
          </a:p>
          <a:p>
            <a:pPr>
              <a:lnSpc>
                <a:spcPct val="115000"/>
              </a:lnSpc>
            </a:pPr>
            <a:r>
              <a:rPr lang="en-GB" sz="2000" dirty="0">
                <a:latin typeface="Kristen ITC"/>
                <a:ea typeface="Calibri"/>
                <a:cs typeface="Times New Roman"/>
              </a:rPr>
              <a:t>I am the brilliance in the fire</a:t>
            </a:r>
            <a:endParaRPr lang="en-GB" sz="1400" dirty="0">
              <a:latin typeface="Calibri"/>
              <a:ea typeface="Calibri"/>
              <a:cs typeface="Times New Roman"/>
            </a:endParaRPr>
          </a:p>
          <a:p>
            <a:pPr>
              <a:lnSpc>
                <a:spcPct val="115000"/>
              </a:lnSpc>
            </a:pPr>
            <a:r>
              <a:rPr lang="en-GB" sz="2000" dirty="0">
                <a:latin typeface="Kristen ITC"/>
                <a:ea typeface="Calibri"/>
                <a:cs typeface="Times New Roman"/>
              </a:rPr>
              <a:t>I am the life in all beings</a:t>
            </a:r>
            <a:endParaRPr lang="en-GB" sz="1100" dirty="0">
              <a:latin typeface="Calibri"/>
              <a:ea typeface="Calibri"/>
              <a:cs typeface="Times New Roman"/>
            </a:endParaRPr>
          </a:p>
          <a:p>
            <a:pPr>
              <a:lnSpc>
                <a:spcPct val="115000"/>
              </a:lnSpc>
              <a:spcAft>
                <a:spcPts val="1000"/>
              </a:spcAft>
            </a:pPr>
            <a:endParaRPr lang="en-GB" sz="1100" dirty="0">
              <a:latin typeface="Calibri"/>
              <a:ea typeface="Calibri"/>
              <a:cs typeface="Times New Roman"/>
            </a:endParaRPr>
          </a:p>
        </p:txBody>
      </p:sp>
      <p:sp>
        <p:nvSpPr>
          <p:cNvPr id="3" name="Rectangle 2"/>
          <p:cNvSpPr/>
          <p:nvPr/>
        </p:nvSpPr>
        <p:spPr>
          <a:xfrm>
            <a:off x="436728" y="267100"/>
            <a:ext cx="11327641" cy="1200329"/>
          </a:xfrm>
          <a:prstGeom prst="rect">
            <a:avLst/>
          </a:prstGeom>
        </p:spPr>
        <p:txBody>
          <a:bodyPr wrap="square">
            <a:spAutoFit/>
          </a:bodyPr>
          <a:lstStyle/>
          <a:p>
            <a:pPr algn="ctr"/>
            <a:r>
              <a:rPr lang="en-GB" sz="3600" b="1" dirty="0" smtClean="0">
                <a:latin typeface="SassoonCRInfant" panose="02010503020300020003" pitchFamily="2" charset="0"/>
              </a:rPr>
              <a:t>What does this text from a Hindu scripture make you think about?</a:t>
            </a:r>
            <a:endParaRPr lang="en-GB" sz="3600" b="1" dirty="0">
              <a:latin typeface="SassoonCRInfant" panose="02010503020300020003" pitchFamily="2" charset="0"/>
            </a:endParaRPr>
          </a:p>
        </p:txBody>
      </p:sp>
      <p:sp>
        <p:nvSpPr>
          <p:cNvPr id="4" name="TextBox 3"/>
          <p:cNvSpPr txBox="1"/>
          <p:nvPr/>
        </p:nvSpPr>
        <p:spPr>
          <a:xfrm>
            <a:off x="5868536" y="1991364"/>
            <a:ext cx="6018663" cy="2554545"/>
          </a:xfrm>
          <a:prstGeom prst="rect">
            <a:avLst/>
          </a:prstGeom>
          <a:noFill/>
        </p:spPr>
        <p:txBody>
          <a:bodyPr wrap="square" rtlCol="0">
            <a:spAutoFit/>
          </a:bodyPr>
          <a:lstStyle/>
          <a:p>
            <a:r>
              <a:rPr lang="en-GB" sz="2800" dirty="0" smtClean="0">
                <a:latin typeface="SassoonCRInfant" panose="02010503020300020003" pitchFamily="2" charset="0"/>
              </a:rPr>
              <a:t>The text on the left is from the Bhagavad Gita and also describes God.  </a:t>
            </a:r>
          </a:p>
          <a:p>
            <a:endParaRPr lang="en-GB" sz="2000" dirty="0" smtClean="0">
              <a:latin typeface="SassoonCRInfant" panose="02010503020300020003" pitchFamily="2" charset="0"/>
            </a:endParaRPr>
          </a:p>
          <a:p>
            <a:pPr marL="273050" indent="-273050">
              <a:buFont typeface="Arial" panose="020B0604020202020204" pitchFamily="34" charset="0"/>
              <a:buChar char="•"/>
            </a:pPr>
            <a:r>
              <a:rPr lang="en-GB" sz="2800" dirty="0" smtClean="0">
                <a:latin typeface="SassoonCRInfant" panose="02010503020300020003" pitchFamily="2" charset="0"/>
              </a:rPr>
              <a:t>Do you like these ideas?</a:t>
            </a:r>
          </a:p>
          <a:p>
            <a:pPr marL="273050" indent="-273050">
              <a:buFont typeface="Arial" panose="020B0604020202020204" pitchFamily="34" charset="0"/>
              <a:buChar char="•"/>
            </a:pPr>
            <a:r>
              <a:rPr lang="en-GB" sz="2800" dirty="0" smtClean="0">
                <a:latin typeface="SassoonCRInfant" panose="02010503020300020003" pitchFamily="2" charset="0"/>
              </a:rPr>
              <a:t>Do they have any similarity with the Pocahontas song?</a:t>
            </a:r>
          </a:p>
        </p:txBody>
      </p:sp>
      <p:sp>
        <p:nvSpPr>
          <p:cNvPr id="5" name="TextBox 4"/>
          <p:cNvSpPr txBox="1"/>
          <p:nvPr/>
        </p:nvSpPr>
        <p:spPr>
          <a:xfrm>
            <a:off x="261650" y="4865133"/>
            <a:ext cx="11502719" cy="2123658"/>
          </a:xfrm>
          <a:prstGeom prst="rect">
            <a:avLst/>
          </a:prstGeom>
          <a:noFill/>
        </p:spPr>
        <p:txBody>
          <a:bodyPr wrap="square" rtlCol="0">
            <a:spAutoFit/>
          </a:bodyPr>
          <a:lstStyle/>
          <a:p>
            <a:r>
              <a:rPr lang="en-GB" sz="2400" b="1" u="sng" dirty="0" smtClean="0">
                <a:latin typeface="SassoonCRInfant" panose="02010503020300020003" pitchFamily="2" charset="0"/>
              </a:rPr>
              <a:t>Task:</a:t>
            </a:r>
            <a:r>
              <a:rPr lang="en-GB" sz="2400" dirty="0" smtClean="0">
                <a:latin typeface="SassoonCRInfant" panose="02010503020300020003" pitchFamily="2" charset="0"/>
              </a:rPr>
              <a:t>  Write your own description of God using the structure above and metaphors.  Each line begins: </a:t>
            </a:r>
            <a:r>
              <a:rPr lang="en-GB" sz="2400" i="1" dirty="0" smtClean="0">
                <a:latin typeface="SassoonCRInfant" panose="02010503020300020003" pitchFamily="2" charset="0"/>
              </a:rPr>
              <a:t>I am the…  </a:t>
            </a:r>
            <a:r>
              <a:rPr lang="en-GB" sz="2400" dirty="0" smtClean="0">
                <a:latin typeface="SassoonCRInfant" panose="02010503020300020003" pitchFamily="2" charset="0"/>
              </a:rPr>
              <a:t>then you need to choose an abstract noun and then a concrete noun.  For example:  </a:t>
            </a:r>
            <a:r>
              <a:rPr lang="en-GB" sz="2400" i="1" dirty="0" smtClean="0">
                <a:latin typeface="SassoonCRInfant" panose="02010503020300020003" pitchFamily="2" charset="0"/>
              </a:rPr>
              <a:t>I am the love in every person’s heart</a:t>
            </a:r>
          </a:p>
          <a:p>
            <a:endParaRPr lang="en-GB" sz="1200" i="1" dirty="0" smtClean="0">
              <a:latin typeface="SassoonCRInfant" panose="02010503020300020003" pitchFamily="2" charset="0"/>
            </a:endParaRPr>
          </a:p>
          <a:p>
            <a:pPr algn="ctr"/>
            <a:r>
              <a:rPr lang="en-GB" sz="2400" b="1" dirty="0" smtClean="0">
                <a:solidFill>
                  <a:srgbClr val="FF0000"/>
                </a:solidFill>
                <a:latin typeface="SassoonCRInfant" panose="02010503020300020003" pitchFamily="2" charset="0"/>
              </a:rPr>
              <a:t>YOU WILL NEED TO UPLOAD A PHOTO OF YOUR DESCRIPTION TO TODAY’S DISCUSSION</a:t>
            </a:r>
            <a:endParaRPr lang="en-GB" sz="2400" b="1" dirty="0">
              <a:solidFill>
                <a:srgbClr val="FF0000"/>
              </a:solidFill>
              <a:latin typeface="SassoonCRInfant" panose="02010503020300020003" pitchFamily="2" charset="0"/>
            </a:endParaRPr>
          </a:p>
        </p:txBody>
      </p:sp>
    </p:spTree>
    <p:extLst>
      <p:ext uri="{BB962C8B-B14F-4D97-AF65-F5344CB8AC3E}">
        <p14:creationId xmlns:p14="http://schemas.microsoft.com/office/powerpoint/2010/main" val="1627502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6728" y="267100"/>
            <a:ext cx="11327641" cy="1200329"/>
          </a:xfrm>
          <a:prstGeom prst="rect">
            <a:avLst/>
          </a:prstGeom>
        </p:spPr>
        <p:txBody>
          <a:bodyPr wrap="square">
            <a:spAutoFit/>
          </a:bodyPr>
          <a:lstStyle/>
          <a:p>
            <a:pPr algn="ctr"/>
            <a:r>
              <a:rPr lang="en-GB" sz="3600" b="1" dirty="0" smtClean="0">
                <a:latin typeface="SassoonCRInfant" panose="02010503020300020003" pitchFamily="2" charset="0"/>
              </a:rPr>
              <a:t>Would we see the world differently if God was in everything?</a:t>
            </a:r>
            <a:endParaRPr lang="en-GB" sz="3600" b="1" dirty="0">
              <a:latin typeface="SassoonCRInfant" panose="02010503020300020003" pitchFamily="2" charset="0"/>
            </a:endParaRP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ackgroundRemoval t="1026" b="98462" l="388" r="97287"/>
                    </a14:imgEffect>
                  </a14:imgLayer>
                </a14:imgProps>
              </a:ext>
            </a:extLst>
          </a:blip>
          <a:stretch>
            <a:fillRect/>
          </a:stretch>
        </p:blipFill>
        <p:spPr>
          <a:xfrm>
            <a:off x="436728" y="1708741"/>
            <a:ext cx="5854890" cy="4425207"/>
          </a:xfrm>
          <a:prstGeom prst="rect">
            <a:avLst/>
          </a:prstGeom>
        </p:spPr>
      </p:pic>
      <p:pic>
        <p:nvPicPr>
          <p:cNvPr id="4" name="Picture 3"/>
          <p:cNvPicPr>
            <a:picLocks noChangeAspect="1"/>
          </p:cNvPicPr>
          <p:nvPr/>
        </p:nvPicPr>
        <p:blipFill rotWithShape="1">
          <a:blip r:embed="rId4"/>
          <a:srcRect l="8245" t="-1" r="9322" b="1924"/>
          <a:stretch/>
        </p:blipFill>
        <p:spPr>
          <a:xfrm>
            <a:off x="1465641" y="3705647"/>
            <a:ext cx="1209320" cy="1953059"/>
          </a:xfrm>
          <a:prstGeom prst="rect">
            <a:avLst/>
          </a:prstGeom>
        </p:spPr>
      </p:pic>
      <p:pic>
        <p:nvPicPr>
          <p:cNvPr id="5" name="Picture 4"/>
          <p:cNvPicPr>
            <a:picLocks noChangeAspect="1"/>
          </p:cNvPicPr>
          <p:nvPr/>
        </p:nvPicPr>
        <p:blipFill>
          <a:blip r:embed="rId5"/>
          <a:stretch>
            <a:fillRect/>
          </a:stretch>
        </p:blipFill>
        <p:spPr>
          <a:xfrm>
            <a:off x="3488758" y="3887438"/>
            <a:ext cx="1881053" cy="1414988"/>
          </a:xfrm>
          <a:prstGeom prst="rect">
            <a:avLst/>
          </a:prstGeom>
        </p:spPr>
      </p:pic>
      <p:pic>
        <p:nvPicPr>
          <p:cNvPr id="6" name="Picture 5"/>
          <p:cNvPicPr>
            <a:picLocks noChangeAspect="1"/>
          </p:cNvPicPr>
          <p:nvPr/>
        </p:nvPicPr>
        <p:blipFill rotWithShape="1">
          <a:blip r:embed="rId6"/>
          <a:srcRect l="7481" b="8947"/>
          <a:stretch/>
        </p:blipFill>
        <p:spPr>
          <a:xfrm>
            <a:off x="4349087" y="2391522"/>
            <a:ext cx="1471882" cy="1254604"/>
          </a:xfrm>
          <a:prstGeom prst="rect">
            <a:avLst/>
          </a:prstGeom>
        </p:spPr>
      </p:pic>
      <p:sp>
        <p:nvSpPr>
          <p:cNvPr id="7" name="TextBox 6"/>
          <p:cNvSpPr txBox="1"/>
          <p:nvPr/>
        </p:nvSpPr>
        <p:spPr>
          <a:xfrm>
            <a:off x="805219" y="2778815"/>
            <a:ext cx="2142698" cy="867311"/>
          </a:xfrm>
          <a:prstGeom prst="flowChartPunchedTape">
            <a:avLst/>
          </a:prstGeom>
          <a:noFill/>
        </p:spPr>
        <p:txBody>
          <a:bodyPr wrap="square" rtlCol="0">
            <a:spAutoFit/>
          </a:bodyPr>
          <a:lstStyle/>
          <a:p>
            <a:r>
              <a:rPr lang="en-GB" sz="2800" b="1" dirty="0" smtClean="0">
                <a:solidFill>
                  <a:srgbClr val="0070C0"/>
                </a:solidFill>
                <a:latin typeface="SassoonCRInfant" panose="02010503020300020003" pitchFamily="2" charset="0"/>
              </a:rPr>
              <a:t>BRAHMAN</a:t>
            </a:r>
            <a:endParaRPr lang="en-GB" sz="2800" b="1" dirty="0">
              <a:solidFill>
                <a:srgbClr val="0070C0"/>
              </a:solidFill>
              <a:latin typeface="SassoonCRInfant" panose="02010503020300020003" pitchFamily="2" charset="0"/>
            </a:endParaRPr>
          </a:p>
        </p:txBody>
      </p:sp>
      <p:sp>
        <p:nvSpPr>
          <p:cNvPr id="8" name="TextBox 7"/>
          <p:cNvSpPr txBox="1"/>
          <p:nvPr/>
        </p:nvSpPr>
        <p:spPr>
          <a:xfrm>
            <a:off x="6291618" y="2071297"/>
            <a:ext cx="5472751" cy="1384995"/>
          </a:xfrm>
          <a:prstGeom prst="rect">
            <a:avLst/>
          </a:prstGeom>
          <a:noFill/>
        </p:spPr>
        <p:txBody>
          <a:bodyPr wrap="square" rtlCol="0">
            <a:spAutoFit/>
          </a:bodyPr>
          <a:lstStyle/>
          <a:p>
            <a:r>
              <a:rPr lang="en-GB" sz="2800" dirty="0" smtClean="0">
                <a:latin typeface="SassoonCRInfant" panose="02010503020300020003" pitchFamily="2" charset="0"/>
              </a:rPr>
              <a:t>How do you think people might see the world differently if they thought God was in everything?</a:t>
            </a:r>
            <a:endParaRPr lang="en-GB" sz="2800" dirty="0">
              <a:latin typeface="SassoonCRInfant" panose="02010503020300020003" pitchFamily="2" charset="0"/>
            </a:endParaRPr>
          </a:p>
        </p:txBody>
      </p:sp>
      <p:sp>
        <p:nvSpPr>
          <p:cNvPr id="9" name="TextBox 8"/>
          <p:cNvSpPr txBox="1"/>
          <p:nvPr/>
        </p:nvSpPr>
        <p:spPr>
          <a:xfrm>
            <a:off x="5691116" y="3963598"/>
            <a:ext cx="6264322" cy="2677656"/>
          </a:xfrm>
          <a:prstGeom prst="rect">
            <a:avLst/>
          </a:prstGeom>
          <a:noFill/>
        </p:spPr>
        <p:txBody>
          <a:bodyPr wrap="square" rtlCol="0">
            <a:spAutoFit/>
          </a:bodyPr>
          <a:lstStyle/>
          <a:p>
            <a:r>
              <a:rPr lang="en-GB" sz="2800" dirty="0" smtClean="0">
                <a:latin typeface="SassoonCRInfant" panose="02010503020300020003" pitchFamily="2" charset="0"/>
              </a:rPr>
              <a:t>Consider:</a:t>
            </a:r>
          </a:p>
          <a:p>
            <a:pPr marL="457200" indent="-457200">
              <a:buFont typeface="Arial" panose="020B0604020202020204" pitchFamily="34" charset="0"/>
              <a:buChar char="•"/>
            </a:pPr>
            <a:r>
              <a:rPr lang="en-GB" sz="2800" dirty="0" smtClean="0">
                <a:latin typeface="SassoonCRInfant" panose="02010503020300020003" pitchFamily="2" charset="0"/>
              </a:rPr>
              <a:t>How would you treat other people?</a:t>
            </a:r>
          </a:p>
          <a:p>
            <a:pPr marL="457200" indent="-457200">
              <a:buFont typeface="Arial" panose="020B0604020202020204" pitchFamily="34" charset="0"/>
              <a:buChar char="•"/>
            </a:pPr>
            <a:r>
              <a:rPr lang="en-GB" sz="2800" dirty="0" smtClean="0">
                <a:latin typeface="SassoonCRInfant" panose="02010503020300020003" pitchFamily="2" charset="0"/>
              </a:rPr>
              <a:t>Would you eat meat?</a:t>
            </a:r>
          </a:p>
          <a:p>
            <a:pPr marL="457200" indent="-457200">
              <a:buFont typeface="Arial" panose="020B0604020202020204" pitchFamily="34" charset="0"/>
              <a:buChar char="•"/>
            </a:pPr>
            <a:r>
              <a:rPr lang="en-GB" sz="2800" dirty="0" smtClean="0">
                <a:latin typeface="SassoonCRInfant" panose="02010503020300020003" pitchFamily="2" charset="0"/>
              </a:rPr>
              <a:t>Would you have a higher opinion of your friends and your parents?</a:t>
            </a:r>
          </a:p>
          <a:p>
            <a:pPr marL="457200" indent="-457200">
              <a:buFont typeface="Arial" panose="020B0604020202020204" pitchFamily="34" charset="0"/>
              <a:buChar char="•"/>
            </a:pPr>
            <a:r>
              <a:rPr lang="en-GB" sz="2800" dirty="0" smtClean="0">
                <a:latin typeface="SassoonCRInfant" panose="02010503020300020003" pitchFamily="2" charset="0"/>
              </a:rPr>
              <a:t>What else might you do differently?</a:t>
            </a:r>
            <a:endParaRPr lang="en-GB" sz="2800" dirty="0">
              <a:latin typeface="SassoonCRInfant" panose="02010503020300020003" pitchFamily="2" charset="0"/>
            </a:endParaRPr>
          </a:p>
        </p:txBody>
      </p:sp>
    </p:spTree>
    <p:extLst>
      <p:ext uri="{BB962C8B-B14F-4D97-AF65-F5344CB8AC3E}">
        <p14:creationId xmlns:p14="http://schemas.microsoft.com/office/powerpoint/2010/main" val="37683645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TotalTime>
  <Words>1101</Words>
  <Application>Microsoft Office PowerPoint</Application>
  <PresentationFormat>Widescreen</PresentationFormat>
  <Paragraphs>72</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Light</vt:lpstr>
      <vt:lpstr>Kristen ITC</vt:lpstr>
      <vt:lpstr>SassoonCRInfant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CPWC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 Robinson</dc:creator>
  <cp:lastModifiedBy>Ali Robinson</cp:lastModifiedBy>
  <cp:revision>14</cp:revision>
  <dcterms:created xsi:type="dcterms:W3CDTF">2021-01-14T14:59:38Z</dcterms:created>
  <dcterms:modified xsi:type="dcterms:W3CDTF">2021-01-14T17:15:49Z</dcterms:modified>
</cp:coreProperties>
</file>