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74" r:id="rId4"/>
    <p:sldId id="275" r:id="rId5"/>
    <p:sldId id="276" r:id="rId6"/>
    <p:sldId id="277" r:id="rId7"/>
    <p:sldId id="284" r:id="rId8"/>
    <p:sldId id="285" r:id="rId9"/>
    <p:sldId id="286" r:id="rId10"/>
    <p:sldId id="287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67" r:id="rId20"/>
  </p:sldIdLst>
  <p:sldSz cx="9144000" cy="6858000" type="screen4x3"/>
  <p:notesSz cx="6858000" cy="9144000"/>
  <p:embeddedFontLst>
    <p:embeddedFont>
      <p:font typeface="Twinkl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3"/>
    <a:srgbClr val="85BD33"/>
    <a:srgbClr val="F9B000"/>
    <a:srgbClr val="BF0A2A"/>
    <a:srgbClr val="CA3849"/>
    <a:srgbClr val="292622"/>
    <a:srgbClr val="5F628D"/>
    <a:srgbClr val="009640"/>
    <a:srgbClr val="47B2E5"/>
    <a:srgbClr val="FFE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3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12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299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early-years-communication-and-language-and-literacy-phonics/early-years-letters-and-sounds/early-years-phase-2" TargetMode="External"/><Relationship Id="rId4" Type="http://schemas.openxmlformats.org/officeDocument/2006/relationships/hyperlink" Target="https://www.twinkl.co.uk/resources/home-early-years/literacy-eyfs-early-years/early-years-readi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communication-and-language-and-literacy-phonics/early-years-letters-and-sounds/early-years-phase-2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communication-and-language-and-literacy-phonics/early-years-letters-and-sounds/early-years-phase-2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communication-and-language-and-literacy-phonics/early-years-letters-and-sounds/early-years-phase-2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early-years-communication-and-language-and-literacy-phonics/early-years-letters-and-sounds/early-years-phase-2" TargetMode="External"/><Relationship Id="rId4" Type="http://schemas.openxmlformats.org/officeDocument/2006/relationships/hyperlink" Target="https://www.twinkl.co.uk/resources/home-early-years/literacy-eyfs-early-years/early-years-readi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6FD09AE7-0AB0-9F41-AE84-BE449C242DB0}"/>
              </a:ext>
            </a:extLst>
          </p:cNvPr>
          <p:cNvSpPr/>
          <p:nvPr userDrawn="1"/>
        </p:nvSpPr>
        <p:spPr>
          <a:xfrm>
            <a:off x="0" y="5805889"/>
            <a:ext cx="1255923" cy="1052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Rectangle 2">
            <a:hlinkClick r:id="rId5"/>
            <a:extLst>
              <a:ext uri="{FF2B5EF4-FFF2-40B4-BE49-F238E27FC236}">
                <a16:creationId xmlns:a16="http://schemas.microsoft.com/office/drawing/2014/main" id="{88018F98-D3F9-4D12-8E9E-26872778ED9E}"/>
              </a:ext>
            </a:extLst>
          </p:cNvPr>
          <p:cNvSpPr/>
          <p:nvPr userDrawn="1"/>
        </p:nvSpPr>
        <p:spPr>
          <a:xfrm>
            <a:off x="8352692" y="5987562"/>
            <a:ext cx="791308" cy="87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4B7DEFD0-B366-4164-81F0-2668025AB182}"/>
              </a:ext>
            </a:extLst>
          </p:cNvPr>
          <p:cNvSpPr/>
          <p:nvPr userDrawn="1"/>
        </p:nvSpPr>
        <p:spPr>
          <a:xfrm>
            <a:off x="7965090" y="5734210"/>
            <a:ext cx="1178910" cy="1123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71175D7-1760-4465-BB8B-3A655DE163AC}"/>
              </a:ext>
            </a:extLst>
          </p:cNvPr>
          <p:cNvSpPr/>
          <p:nvPr userDrawn="1"/>
        </p:nvSpPr>
        <p:spPr>
          <a:xfrm>
            <a:off x="8352692" y="5987562"/>
            <a:ext cx="791308" cy="87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6CA366FC-4783-42D6-BCB1-E28C090F9B4A}"/>
              </a:ext>
            </a:extLst>
          </p:cNvPr>
          <p:cNvSpPr/>
          <p:nvPr userDrawn="1"/>
        </p:nvSpPr>
        <p:spPr>
          <a:xfrm>
            <a:off x="8352692" y="5987562"/>
            <a:ext cx="791308" cy="87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0B768F3-F00F-B84B-A0D2-A662F6E6BE6C}"/>
              </a:ext>
            </a:extLst>
          </p:cNvPr>
          <p:cNvSpPr/>
          <p:nvPr userDrawn="1"/>
        </p:nvSpPr>
        <p:spPr>
          <a:xfrm>
            <a:off x="0" y="5805889"/>
            <a:ext cx="1255923" cy="1052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" name="Rectangle 1">
            <a:hlinkClick r:id="rId5"/>
            <a:extLst>
              <a:ext uri="{FF2B5EF4-FFF2-40B4-BE49-F238E27FC236}">
                <a16:creationId xmlns:a16="http://schemas.microsoft.com/office/drawing/2014/main" id="{8213B308-7B2D-4C09-8424-52A5A70BBD12}"/>
              </a:ext>
            </a:extLst>
          </p:cNvPr>
          <p:cNvSpPr/>
          <p:nvPr userDrawn="1"/>
        </p:nvSpPr>
        <p:spPr>
          <a:xfrm>
            <a:off x="8352692" y="5987562"/>
            <a:ext cx="791308" cy="87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8.tiff"/><Relationship Id="rId5" Type="http://schemas.openxmlformats.org/officeDocument/2006/relationships/image" Target="../media/image31.png"/><Relationship Id="rId4" Type="http://schemas.openxmlformats.org/officeDocument/2006/relationships/image" Target="../media/image30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tif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tif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1.tiff"/><Relationship Id="rId5" Type="http://schemas.openxmlformats.org/officeDocument/2006/relationships/image" Target="../media/image20.tif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tiff"/><Relationship Id="rId9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tiff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30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tiff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tif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tif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tiff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1.tiff"/><Relationship Id="rId5" Type="http://schemas.openxmlformats.org/officeDocument/2006/relationships/image" Target="../media/image20.tif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tiff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tiff"/><Relationship Id="rId5" Type="http://schemas.openxmlformats.org/officeDocument/2006/relationships/image" Target="../media/image27.png"/><Relationship Id="rId4" Type="http://schemas.openxmlformats.org/officeDocument/2006/relationships/image" Target="../media/image26.tif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6983" y="2343994"/>
              <a:ext cx="2121165" cy="298637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0110" y="2294945"/>
              <a:ext cx="2121164" cy="2986377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3675236">
              <a:off x="6486232" y="3452579"/>
              <a:ext cx="469001" cy="469001"/>
            </a:xfrm>
            <a:prstGeom prst="roundRect">
              <a:avLst>
                <a:gd name="adj" fmla="val 10316"/>
              </a:avLst>
            </a:prstGeom>
            <a:ln w="38100">
              <a:noFill/>
            </a:ln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88E60E0B-BE14-486F-9C7D-3A6A6694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b="0" dirty="0"/>
              <a:t>The cat has a big bell.</a:t>
            </a:r>
            <a:endParaRPr lang="en-RO" sz="3200" b="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B9A2836-F0A0-493E-B869-F54562D38B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630507" y="634049"/>
            <a:ext cx="1354667" cy="239966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F3E0EF5-C647-4F30-BDA0-1575D599D985}"/>
              </a:ext>
            </a:extLst>
          </p:cNvPr>
          <p:cNvSpPr/>
          <p:nvPr/>
        </p:nvSpPr>
        <p:spPr>
          <a:xfrm>
            <a:off x="2921876" y="3951890"/>
            <a:ext cx="70944" cy="63062"/>
          </a:xfrm>
          <a:prstGeom prst="ellipse">
            <a:avLst/>
          </a:prstGeom>
          <a:solidFill>
            <a:srgbClr val="5F6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tiny-fairy-bell_Gynq2H4_">
            <a:hlinkClick r:id="" action="ppaction://media"/>
            <a:extLst>
              <a:ext uri="{FF2B5EF4-FFF2-40B4-BE49-F238E27FC236}">
                <a16:creationId xmlns:a16="http://schemas.microsoft.com/office/drawing/2014/main" id="{C958C5AB-D645-440E-8CA9-3E72D9E0E3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98525" y="34750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44025A-821E-4171-B8E3-224990F7F1CE}"/>
              </a:ext>
            </a:extLst>
          </p:cNvPr>
          <p:cNvGrpSpPr/>
          <p:nvPr/>
        </p:nvGrpSpPr>
        <p:grpSpPr>
          <a:xfrm>
            <a:off x="5044498" y="2560303"/>
            <a:ext cx="2791660" cy="3296169"/>
            <a:chOff x="5044498" y="2560303"/>
            <a:chExt cx="2791660" cy="3296169"/>
          </a:xfrm>
        </p:grpSpPr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55EF02C9-B747-412B-9A0F-7B547FE5E252}"/>
                </a:ext>
              </a:extLst>
            </p:cNvPr>
            <p:cNvSpPr/>
            <p:nvPr/>
          </p:nvSpPr>
          <p:spPr>
            <a:xfrm>
              <a:off x="5044498" y="2560303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8CCEBDB-AA89-478B-832B-55CF069E1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2" t="15609" r="38453" b="51099"/>
            <a:stretch/>
          </p:blipFill>
          <p:spPr>
            <a:xfrm>
              <a:off x="5114924" y="2574156"/>
              <a:ext cx="2721233" cy="326553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" name="off tap">
            <a:extLst>
              <a:ext uri="{FF2B5EF4-FFF2-40B4-BE49-F238E27FC236}">
                <a16:creationId xmlns:a16="http://schemas.microsoft.com/office/drawing/2014/main" id="{0839168E-6587-4FB8-BFEB-B5EFBA9FA765}"/>
              </a:ext>
            </a:extLst>
          </p:cNvPr>
          <p:cNvGrpSpPr/>
          <p:nvPr/>
        </p:nvGrpSpPr>
        <p:grpSpPr>
          <a:xfrm>
            <a:off x="1307843" y="2558837"/>
            <a:ext cx="2791660" cy="3296169"/>
            <a:chOff x="4993699" y="2140050"/>
            <a:chExt cx="2791660" cy="3296169"/>
          </a:xfrm>
        </p:grpSpPr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id="{B997A713-C97B-4566-91DA-8C802D5B62BC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5A0A95B-18C8-47B3-BB0E-A627D8EF8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74726" y="2287595"/>
              <a:ext cx="2629606" cy="2225973"/>
            </a:xfrm>
            <a:prstGeom prst="rect">
              <a:avLst/>
            </a:prstGeom>
          </p:spPr>
        </p:pic>
      </p:grpSp>
      <p:pic>
        <p:nvPicPr>
          <p:cNvPr id="3" name="Running Water">
            <a:hlinkClick r:id="" action="ppaction://media"/>
            <a:extLst>
              <a:ext uri="{FF2B5EF4-FFF2-40B4-BE49-F238E27FC236}">
                <a16:creationId xmlns:a16="http://schemas.microsoft.com/office/drawing/2014/main" id="{C7207ACD-D34B-4DA2-8B8E-3FDF41D87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12825" y="3429000"/>
            <a:ext cx="487362" cy="4873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3C32C63-DE2E-42BA-9240-45CDE9A0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z="3200" dirty="0"/>
              <a:t>The</a:t>
            </a:r>
            <a:r>
              <a:rPr lang="en-US" sz="3200" b="0" dirty="0"/>
              <a:t> tap is on.</a:t>
            </a:r>
            <a:endParaRPr lang="en-RO" sz="3200" b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27386C-4E5D-467D-8169-922491A04B91}"/>
              </a:ext>
            </a:extLst>
          </p:cNvPr>
          <p:cNvSpPr>
            <a:spLocks noChangeAspect="1"/>
          </p:cNvSpPr>
          <p:nvPr/>
        </p:nvSpPr>
        <p:spPr>
          <a:xfrm>
            <a:off x="4194671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ABA05B-F7FF-476E-B256-407FC716BF07}"/>
              </a:ext>
            </a:extLst>
          </p:cNvPr>
          <p:cNvSpPr>
            <a:spLocks noChangeAspect="1"/>
          </p:cNvSpPr>
          <p:nvPr/>
        </p:nvSpPr>
        <p:spPr>
          <a:xfrm>
            <a:off x="4388799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8905D5-4392-466D-9717-86C74A770D0F}"/>
              </a:ext>
            </a:extLst>
          </p:cNvPr>
          <p:cNvSpPr>
            <a:spLocks noChangeAspect="1"/>
          </p:cNvSpPr>
          <p:nvPr/>
        </p:nvSpPr>
        <p:spPr>
          <a:xfrm>
            <a:off x="4586555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0CA735-1EA0-4E4D-A09C-B0C2846896DC}"/>
              </a:ext>
            </a:extLst>
          </p:cNvPr>
          <p:cNvSpPr>
            <a:spLocks noChangeAspect="1"/>
          </p:cNvSpPr>
          <p:nvPr/>
        </p:nvSpPr>
        <p:spPr>
          <a:xfrm>
            <a:off x="4880469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3D79DB-3429-4187-97E3-C5FBE2107F37}"/>
              </a:ext>
            </a:extLst>
          </p:cNvPr>
          <p:cNvSpPr>
            <a:spLocks noChangeAspect="1"/>
          </p:cNvSpPr>
          <p:nvPr/>
        </p:nvSpPr>
        <p:spPr>
          <a:xfrm>
            <a:off x="5052824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1D44FE-E341-484B-9163-84A5A1B6E72B}"/>
              </a:ext>
            </a:extLst>
          </p:cNvPr>
          <p:cNvSpPr>
            <a:spLocks noChangeAspect="1"/>
          </p:cNvSpPr>
          <p:nvPr/>
        </p:nvSpPr>
        <p:spPr>
          <a:xfrm>
            <a:off x="5337667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541615-8899-435E-925D-44D9EB86932D}"/>
              </a:ext>
            </a:extLst>
          </p:cNvPr>
          <p:cNvSpPr>
            <a:spLocks noChangeAspect="1"/>
          </p:cNvSpPr>
          <p:nvPr/>
        </p:nvSpPr>
        <p:spPr>
          <a:xfrm>
            <a:off x="5568084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547D2D-1F93-4FFF-936D-C6C95AB33C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5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up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0582" y="2469470"/>
              <a:ext cx="2436293" cy="2033338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413347" y="4200377"/>
              <a:ext cx="1204018" cy="104813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6201" y="2816853"/>
              <a:ext cx="2508753" cy="2093814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pic>
        <p:nvPicPr>
          <p:cNvPr id="7" name="dog-bark_M1H1nLE_">
            <a:hlinkClick r:id="" action="ppaction://media"/>
            <a:extLst>
              <a:ext uri="{FF2B5EF4-FFF2-40B4-BE49-F238E27FC236}">
                <a16:creationId xmlns:a16="http://schemas.microsoft.com/office/drawing/2014/main" id="{EBD07426-A057-4662-9BB3-BAD6E7ED4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69950" y="3185318"/>
            <a:ext cx="487362" cy="48736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35A4F81-CBDE-46A3-BC1D-D167045F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z="3200" dirty="0"/>
              <a:t>The</a:t>
            </a:r>
            <a:r>
              <a:rPr lang="en-US" sz="3200" b="0" dirty="0"/>
              <a:t> dog has a pup.</a:t>
            </a:r>
            <a:endParaRPr lang="en-RO" sz="3200" b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627A7C-F3AD-4B7E-8736-C6C43DAC777E}"/>
              </a:ext>
            </a:extLst>
          </p:cNvPr>
          <p:cNvSpPr>
            <a:spLocks noChangeAspect="1"/>
          </p:cNvSpPr>
          <p:nvPr/>
        </p:nvSpPr>
        <p:spPr>
          <a:xfrm>
            <a:off x="3732029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DFC1CD-0BFB-4C0C-A324-78AA871AE4A4}"/>
              </a:ext>
            </a:extLst>
          </p:cNvPr>
          <p:cNvSpPr>
            <a:spLocks noChangeAspect="1"/>
          </p:cNvSpPr>
          <p:nvPr/>
        </p:nvSpPr>
        <p:spPr>
          <a:xfrm>
            <a:off x="3926157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DE06581-F1FD-4BE0-BB87-07A4C63CB3E4}"/>
              </a:ext>
            </a:extLst>
          </p:cNvPr>
          <p:cNvSpPr>
            <a:spLocks noChangeAspect="1"/>
          </p:cNvSpPr>
          <p:nvPr/>
        </p:nvSpPr>
        <p:spPr>
          <a:xfrm>
            <a:off x="4123913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594142-7706-4679-8856-3966DF0579F7}"/>
              </a:ext>
            </a:extLst>
          </p:cNvPr>
          <p:cNvSpPr>
            <a:spLocks noChangeAspect="1"/>
          </p:cNvSpPr>
          <p:nvPr/>
        </p:nvSpPr>
        <p:spPr>
          <a:xfrm>
            <a:off x="4494029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D55370-EE3F-49F8-8F25-7EF9D7C7F14F}"/>
              </a:ext>
            </a:extLst>
          </p:cNvPr>
          <p:cNvSpPr>
            <a:spLocks noChangeAspect="1"/>
          </p:cNvSpPr>
          <p:nvPr/>
        </p:nvSpPr>
        <p:spPr>
          <a:xfrm>
            <a:off x="4709020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A47CEA-3B0D-43E4-A1BA-C928254A2CCD}"/>
              </a:ext>
            </a:extLst>
          </p:cNvPr>
          <p:cNvSpPr>
            <a:spLocks noChangeAspect="1"/>
          </p:cNvSpPr>
          <p:nvPr/>
        </p:nvSpPr>
        <p:spPr>
          <a:xfrm>
            <a:off x="4924012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2CA733E-5AD3-4E83-89CD-F806DADB96F6}"/>
              </a:ext>
            </a:extLst>
          </p:cNvPr>
          <p:cNvSpPr>
            <a:spLocks noChangeAspect="1"/>
          </p:cNvSpPr>
          <p:nvPr/>
        </p:nvSpPr>
        <p:spPr>
          <a:xfrm>
            <a:off x="5230631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E04C04-A004-491D-B5AB-ADC3E67D3D49}"/>
              </a:ext>
            </a:extLst>
          </p:cNvPr>
          <p:cNvSpPr>
            <a:spLocks noChangeAspect="1"/>
          </p:cNvSpPr>
          <p:nvPr/>
        </p:nvSpPr>
        <p:spPr>
          <a:xfrm>
            <a:off x="5563738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61F9642-EE63-4D7D-8B05-9E69F8B4C749}"/>
              </a:ext>
            </a:extLst>
          </p:cNvPr>
          <p:cNvSpPr>
            <a:spLocks noChangeAspect="1"/>
          </p:cNvSpPr>
          <p:nvPr/>
        </p:nvSpPr>
        <p:spPr>
          <a:xfrm>
            <a:off x="5788845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BBB4DBF-E6A6-4AEC-AD83-26176B09D1C3}"/>
              </a:ext>
            </a:extLst>
          </p:cNvPr>
          <p:cNvSpPr>
            <a:spLocks noChangeAspect="1"/>
          </p:cNvSpPr>
          <p:nvPr/>
        </p:nvSpPr>
        <p:spPr>
          <a:xfrm>
            <a:off x="6026513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7A0986-8A3C-4F23-82FE-34A443D035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82D035-EDBE-41A2-94CD-64321FB41796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307842" y="2546450"/>
            <a:chExt cx="2791660" cy="329616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307842" y="2546450"/>
              <a:ext cx="2791660" cy="3296169"/>
            </a:xfrm>
            <a:prstGeom prst="roundRect">
              <a:avLst>
                <a:gd name="adj" fmla="val 8279"/>
              </a:avLst>
            </a:prstGeom>
            <a:solidFill>
              <a:schemeClr val="bg1"/>
            </a:solidFill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4806" y="3427878"/>
              <a:ext cx="2717732" cy="1373228"/>
            </a:xfrm>
            <a:prstGeom prst="roundRect">
              <a:avLst>
                <a:gd name="adj" fmla="val 10316"/>
              </a:avLst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13619-61E8-9840-9639-203D76107F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8050" y="4213027"/>
            <a:ext cx="1469950" cy="11761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6AF17C2-6F4C-4EDA-81F9-E843FBB0D147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5044499" y="25464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47076" y="2709333"/>
              <a:ext cx="2452870" cy="2576396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5044499" y="25464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0AE4A1-BA23-49F8-8412-18A06FA16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0130" y="4520419"/>
              <a:ext cx="1535470" cy="1228583"/>
            </a:xfrm>
            <a:prstGeom prst="roundRect">
              <a:avLst>
                <a:gd name="adj" fmla="val 10316"/>
              </a:avLst>
            </a:prstGeom>
          </p:spPr>
        </p:pic>
      </p:grpSp>
      <p:pic>
        <p:nvPicPr>
          <p:cNvPr id="2" name="Pig">
            <a:hlinkClick r:id="" action="ppaction://media"/>
            <a:extLst>
              <a:ext uri="{FF2B5EF4-FFF2-40B4-BE49-F238E27FC236}">
                <a16:creationId xmlns:a16="http://schemas.microsoft.com/office/drawing/2014/main" id="{D1596B57-D738-472D-9493-6782D39D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89000" y="3707171"/>
            <a:ext cx="487363" cy="4873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39BBC8D-A15D-4A32-9ABE-5F8398F0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dirty="0"/>
              <a:t>The</a:t>
            </a:r>
            <a:r>
              <a:rPr lang="en-US" sz="3200" b="0" dirty="0"/>
              <a:t> pig can </a:t>
            </a:r>
            <a:r>
              <a:rPr lang="en-US" sz="3200" dirty="0"/>
              <a:t>go</a:t>
            </a:r>
            <a:r>
              <a:rPr lang="en-US" sz="3200" b="0" dirty="0"/>
              <a:t> in </a:t>
            </a:r>
            <a:r>
              <a:rPr lang="en-US" sz="3200" dirty="0"/>
              <a:t>the</a:t>
            </a:r>
            <a:r>
              <a:rPr lang="en-US" sz="3200" b="0" dirty="0"/>
              <a:t> pen.</a:t>
            </a:r>
            <a:endParaRPr lang="en-RO" sz="3200" b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B96F11-987A-4717-8D43-A2AFCE7B4C11}"/>
              </a:ext>
            </a:extLst>
          </p:cNvPr>
          <p:cNvSpPr>
            <a:spLocks noChangeAspect="1"/>
          </p:cNvSpPr>
          <p:nvPr/>
        </p:nvSpPr>
        <p:spPr>
          <a:xfrm>
            <a:off x="3031920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1A22B2-2403-454F-B603-5FE7C8520998}"/>
              </a:ext>
            </a:extLst>
          </p:cNvPr>
          <p:cNvSpPr>
            <a:spLocks noChangeAspect="1"/>
          </p:cNvSpPr>
          <p:nvPr/>
        </p:nvSpPr>
        <p:spPr>
          <a:xfrm>
            <a:off x="3240337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F69E0D4-0A5C-4F2E-8454-E08155692BA8}"/>
              </a:ext>
            </a:extLst>
          </p:cNvPr>
          <p:cNvSpPr>
            <a:spLocks noChangeAspect="1"/>
          </p:cNvSpPr>
          <p:nvPr/>
        </p:nvSpPr>
        <p:spPr>
          <a:xfrm>
            <a:off x="3409528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01BF63-BD54-4EAB-8084-519FC0FDC797}"/>
              </a:ext>
            </a:extLst>
          </p:cNvPr>
          <p:cNvSpPr>
            <a:spLocks noChangeAspect="1"/>
          </p:cNvSpPr>
          <p:nvPr/>
        </p:nvSpPr>
        <p:spPr>
          <a:xfrm>
            <a:off x="3732014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4CA2E8-B798-4DCE-AC9E-54853264C018}"/>
              </a:ext>
            </a:extLst>
          </p:cNvPr>
          <p:cNvSpPr>
            <a:spLocks noChangeAspect="1"/>
          </p:cNvSpPr>
          <p:nvPr/>
        </p:nvSpPr>
        <p:spPr>
          <a:xfrm>
            <a:off x="3937477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CF51AC-4B8B-40A6-8D82-A0DEB3473E91}"/>
              </a:ext>
            </a:extLst>
          </p:cNvPr>
          <p:cNvSpPr>
            <a:spLocks noChangeAspect="1"/>
          </p:cNvSpPr>
          <p:nvPr/>
        </p:nvSpPr>
        <p:spPr>
          <a:xfrm>
            <a:off x="4162010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AE3899-CCAD-4465-80A5-A6E3C918A3B3}"/>
              </a:ext>
            </a:extLst>
          </p:cNvPr>
          <p:cNvSpPr>
            <a:spLocks noChangeAspect="1"/>
          </p:cNvSpPr>
          <p:nvPr/>
        </p:nvSpPr>
        <p:spPr>
          <a:xfrm>
            <a:off x="5016306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F67C5A-1552-4C8F-8D20-F450D0726C92}"/>
              </a:ext>
            </a:extLst>
          </p:cNvPr>
          <p:cNvSpPr>
            <a:spLocks noChangeAspect="1"/>
          </p:cNvSpPr>
          <p:nvPr/>
        </p:nvSpPr>
        <p:spPr>
          <a:xfrm>
            <a:off x="5211303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B5D00FF-B1C8-4C63-B415-A2F0424DEEC4}"/>
              </a:ext>
            </a:extLst>
          </p:cNvPr>
          <p:cNvSpPr>
            <a:spLocks noChangeAspect="1"/>
          </p:cNvSpPr>
          <p:nvPr/>
        </p:nvSpPr>
        <p:spPr>
          <a:xfrm>
            <a:off x="6484183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B0FD38-20E2-457F-BD95-29AC040A7BB1}"/>
              </a:ext>
            </a:extLst>
          </p:cNvPr>
          <p:cNvSpPr>
            <a:spLocks noChangeAspect="1"/>
          </p:cNvSpPr>
          <p:nvPr/>
        </p:nvSpPr>
        <p:spPr>
          <a:xfrm>
            <a:off x="6688510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F59600E-EE7E-4BE2-8B11-1528A15D98D7}"/>
              </a:ext>
            </a:extLst>
          </p:cNvPr>
          <p:cNvSpPr>
            <a:spLocks noChangeAspect="1"/>
          </p:cNvSpPr>
          <p:nvPr/>
        </p:nvSpPr>
        <p:spPr>
          <a:xfrm>
            <a:off x="6235186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F5565D-1418-4B59-B6C2-02FEDAC398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05677 -0.15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-75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327" y="2240955"/>
              <a:ext cx="1158253" cy="311844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352929"/>
            <a:ext cx="2791660" cy="3683209"/>
            <a:chOff x="4993699" y="1946529"/>
            <a:chExt cx="2791660" cy="368320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9965" y="1946529"/>
              <a:ext cx="2603863" cy="3683209"/>
            </a:xfrm>
            <a:prstGeom prst="rect">
              <a:avLst/>
            </a:prstGeom>
          </p:spPr>
        </p:pic>
      </p:grpSp>
      <p:pic>
        <p:nvPicPr>
          <p:cNvPr id="2" name="male-sad-crying_f1Ab6rEd">
            <a:hlinkClick r:id="" action="ppaction://media"/>
            <a:extLst>
              <a:ext uri="{FF2B5EF4-FFF2-40B4-BE49-F238E27FC236}">
                <a16:creationId xmlns:a16="http://schemas.microsoft.com/office/drawing/2014/main" id="{6C2A2DC2-4D9B-4076-AB98-811D6763B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15669" y="3719214"/>
            <a:ext cx="487362" cy="48736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6B377DF-60B9-4687-9362-ABDDC504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dirty="0"/>
              <a:t>The</a:t>
            </a:r>
            <a:r>
              <a:rPr lang="en-US" sz="3200" b="0" dirty="0"/>
              <a:t> man is sad.</a:t>
            </a:r>
            <a:endParaRPr lang="en-RO" sz="3200" b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1730B0-3BEF-4399-B8D7-3AD16C17066B}"/>
              </a:ext>
            </a:extLst>
          </p:cNvPr>
          <p:cNvSpPr>
            <a:spLocks noChangeAspect="1"/>
          </p:cNvSpPr>
          <p:nvPr/>
        </p:nvSpPr>
        <p:spPr>
          <a:xfrm>
            <a:off x="4055874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A37845-5991-44C8-85AB-0318AEC5117C}"/>
              </a:ext>
            </a:extLst>
          </p:cNvPr>
          <p:cNvSpPr>
            <a:spLocks noChangeAspect="1"/>
          </p:cNvSpPr>
          <p:nvPr/>
        </p:nvSpPr>
        <p:spPr>
          <a:xfrm>
            <a:off x="4342299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E16F2B-7CC9-4452-B09D-8E3B0B0DF0F3}"/>
              </a:ext>
            </a:extLst>
          </p:cNvPr>
          <p:cNvSpPr>
            <a:spLocks noChangeAspect="1"/>
          </p:cNvSpPr>
          <p:nvPr/>
        </p:nvSpPr>
        <p:spPr>
          <a:xfrm>
            <a:off x="4576349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AF2D06-ED81-441C-9596-53E13747B2F8}"/>
              </a:ext>
            </a:extLst>
          </p:cNvPr>
          <p:cNvSpPr>
            <a:spLocks noChangeAspect="1"/>
          </p:cNvSpPr>
          <p:nvPr/>
        </p:nvSpPr>
        <p:spPr>
          <a:xfrm>
            <a:off x="4897237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C1469E-2760-4438-89B2-639ADEBDF78E}"/>
              </a:ext>
            </a:extLst>
          </p:cNvPr>
          <p:cNvSpPr>
            <a:spLocks noChangeAspect="1"/>
          </p:cNvSpPr>
          <p:nvPr/>
        </p:nvSpPr>
        <p:spPr>
          <a:xfrm>
            <a:off x="5058897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C1024C-7B72-47E4-8B29-E506817579CC}"/>
              </a:ext>
            </a:extLst>
          </p:cNvPr>
          <p:cNvSpPr>
            <a:spLocks noChangeAspect="1"/>
          </p:cNvSpPr>
          <p:nvPr/>
        </p:nvSpPr>
        <p:spPr>
          <a:xfrm>
            <a:off x="5531670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AA05D2F-E64B-4085-8CCF-828ADA6EDA00}"/>
              </a:ext>
            </a:extLst>
          </p:cNvPr>
          <p:cNvSpPr>
            <a:spLocks noChangeAspect="1"/>
          </p:cNvSpPr>
          <p:nvPr/>
        </p:nvSpPr>
        <p:spPr>
          <a:xfrm>
            <a:off x="5740757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33F563-5426-4124-AD01-127DF4D844B4}"/>
              </a:ext>
            </a:extLst>
          </p:cNvPr>
          <p:cNvSpPr>
            <a:spLocks noChangeAspect="1"/>
          </p:cNvSpPr>
          <p:nvPr/>
        </p:nvSpPr>
        <p:spPr>
          <a:xfrm>
            <a:off x="5320770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7C7BFF9-1379-49ED-B09E-AEE9463381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031" y="2568044"/>
              <a:ext cx="2654558" cy="157590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98190" y="3836230"/>
              <a:ext cx="498667" cy="1471419"/>
            </a:xfrm>
            <a:prstGeom prst="rect">
              <a:avLst/>
            </a:prstGeom>
          </p:spPr>
        </p:pic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109ABDB-BBDF-6A47-9304-949057C97C96}"/>
              </a:ext>
            </a:extLst>
          </p:cNvPr>
          <p:cNvSpPr/>
          <p:nvPr/>
        </p:nvSpPr>
        <p:spPr>
          <a:xfrm>
            <a:off x="5044499" y="2546450"/>
            <a:ext cx="2791660" cy="3296169"/>
          </a:xfrm>
          <a:prstGeom prst="roundRect">
            <a:avLst>
              <a:gd name="adj" fmla="val 8279"/>
            </a:avLst>
          </a:prstGeom>
          <a:noFill/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4CC129-5ABE-4D96-BD76-2CE62E444F8E}"/>
              </a:ext>
            </a:extLst>
          </p:cNvPr>
          <p:cNvGrpSpPr/>
          <p:nvPr/>
        </p:nvGrpSpPr>
        <p:grpSpPr>
          <a:xfrm>
            <a:off x="5113050" y="3454679"/>
            <a:ext cx="2654558" cy="1575902"/>
            <a:chOff x="5113050" y="3454679"/>
            <a:chExt cx="2654558" cy="15759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13050" y="3454679"/>
              <a:ext cx="2654558" cy="1575902"/>
            </a:xfrm>
            <a:prstGeom prst="roundRect">
              <a:avLst>
                <a:gd name="adj" fmla="val 10316"/>
              </a:avLst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257"/>
            <a:stretch/>
          </p:blipFill>
          <p:spPr>
            <a:xfrm>
              <a:off x="6309456" y="4203169"/>
              <a:ext cx="270573" cy="365201"/>
            </a:xfrm>
            <a:prstGeom prst="rect">
              <a:avLst/>
            </a:prstGeom>
          </p:spPr>
        </p:pic>
      </p:grpSp>
      <p:pic>
        <p:nvPicPr>
          <p:cNvPr id="3" name="bus-stop-departure_f1JjarEu">
            <a:hlinkClick r:id="" action="ppaction://media"/>
            <a:extLst>
              <a:ext uri="{FF2B5EF4-FFF2-40B4-BE49-F238E27FC236}">
                <a16:creationId xmlns:a16="http://schemas.microsoft.com/office/drawing/2014/main" id="{D4E255E9-7592-4510-B13B-EB002EBC10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8288" y="2241550"/>
            <a:ext cx="487363" cy="48736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AE314D9-7BE8-43B2-ACC1-C7C21E10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b="0" dirty="0"/>
              <a:t>Nan is on </a:t>
            </a:r>
            <a:r>
              <a:rPr lang="en-US" sz="3200" dirty="0"/>
              <a:t>the</a:t>
            </a:r>
            <a:r>
              <a:rPr lang="en-US" sz="3200" b="0" dirty="0"/>
              <a:t> bus.</a:t>
            </a:r>
            <a:endParaRPr lang="en-RO" sz="3200" b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A0B0AA3-4CC1-4F5B-966C-17B027A9D042}"/>
              </a:ext>
            </a:extLst>
          </p:cNvPr>
          <p:cNvSpPr>
            <a:spLocks noChangeAspect="1"/>
          </p:cNvSpPr>
          <p:nvPr/>
        </p:nvSpPr>
        <p:spPr>
          <a:xfrm>
            <a:off x="3031920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311537-AE11-427A-81E5-4874CF900E38}"/>
              </a:ext>
            </a:extLst>
          </p:cNvPr>
          <p:cNvSpPr>
            <a:spLocks noChangeAspect="1"/>
          </p:cNvSpPr>
          <p:nvPr/>
        </p:nvSpPr>
        <p:spPr>
          <a:xfrm>
            <a:off x="3273678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BE5E7B-BE79-4D2F-B5D5-8E2A6AFDF4E9}"/>
              </a:ext>
            </a:extLst>
          </p:cNvPr>
          <p:cNvSpPr>
            <a:spLocks noChangeAspect="1"/>
          </p:cNvSpPr>
          <p:nvPr/>
        </p:nvSpPr>
        <p:spPr>
          <a:xfrm>
            <a:off x="3500025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BE4DE03-3532-43D3-A699-D45BC6F820B6}"/>
              </a:ext>
            </a:extLst>
          </p:cNvPr>
          <p:cNvSpPr>
            <a:spLocks noChangeAspect="1"/>
          </p:cNvSpPr>
          <p:nvPr/>
        </p:nvSpPr>
        <p:spPr>
          <a:xfrm>
            <a:off x="3808216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75F55B-161E-4313-BEDD-478B64F160B0}"/>
              </a:ext>
            </a:extLst>
          </p:cNvPr>
          <p:cNvSpPr>
            <a:spLocks noChangeAspect="1"/>
          </p:cNvSpPr>
          <p:nvPr/>
        </p:nvSpPr>
        <p:spPr>
          <a:xfrm>
            <a:off x="3980343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68F95F-F850-452A-8582-99096B18FF6D}"/>
              </a:ext>
            </a:extLst>
          </p:cNvPr>
          <p:cNvSpPr>
            <a:spLocks noChangeAspect="1"/>
          </p:cNvSpPr>
          <p:nvPr/>
        </p:nvSpPr>
        <p:spPr>
          <a:xfrm>
            <a:off x="4276314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9BBAE2-EC35-4B16-8741-790CFED053D9}"/>
              </a:ext>
            </a:extLst>
          </p:cNvPr>
          <p:cNvSpPr>
            <a:spLocks noChangeAspect="1"/>
          </p:cNvSpPr>
          <p:nvPr/>
        </p:nvSpPr>
        <p:spPr>
          <a:xfrm>
            <a:off x="4501950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2FFC747-5F70-4AC4-A6D2-EE7D626CAD12}"/>
              </a:ext>
            </a:extLst>
          </p:cNvPr>
          <p:cNvSpPr>
            <a:spLocks noChangeAspect="1"/>
          </p:cNvSpPr>
          <p:nvPr/>
        </p:nvSpPr>
        <p:spPr>
          <a:xfrm>
            <a:off x="5784082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9F0EF1-F57D-4EF1-9F92-29BD61BAA1CE}"/>
              </a:ext>
            </a:extLst>
          </p:cNvPr>
          <p:cNvSpPr>
            <a:spLocks noChangeAspect="1"/>
          </p:cNvSpPr>
          <p:nvPr/>
        </p:nvSpPr>
        <p:spPr>
          <a:xfrm>
            <a:off x="5988405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731CF71-FE33-4C5A-8161-3A70A26ADA5C}"/>
              </a:ext>
            </a:extLst>
          </p:cNvPr>
          <p:cNvSpPr>
            <a:spLocks noChangeAspect="1"/>
          </p:cNvSpPr>
          <p:nvPr/>
        </p:nvSpPr>
        <p:spPr>
          <a:xfrm>
            <a:off x="5539850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EE3A297-BB91-49CA-A660-D7C93B410F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91267 1.48148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4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109ABDB-BBDF-6A47-9304-949057C97C96}"/>
              </a:ext>
            </a:extLst>
          </p:cNvPr>
          <p:cNvSpPr/>
          <p:nvPr/>
        </p:nvSpPr>
        <p:spPr>
          <a:xfrm>
            <a:off x="5044499" y="2546450"/>
            <a:ext cx="2791660" cy="3296169"/>
          </a:xfrm>
          <a:prstGeom prst="roundRect">
            <a:avLst>
              <a:gd name="adj" fmla="val 8279"/>
            </a:avLst>
          </a:prstGeom>
          <a:solidFill>
            <a:schemeClr val="bg1"/>
          </a:solidFill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1" y="2546450"/>
            <a:ext cx="2791661" cy="3296169"/>
            <a:chOff x="1132898" y="2140050"/>
            <a:chExt cx="2791661" cy="329616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1" r="13434"/>
            <a:stretch/>
          </p:blipFill>
          <p:spPr>
            <a:xfrm>
              <a:off x="1132898" y="3915701"/>
              <a:ext cx="2791660" cy="79007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3296" y="2825809"/>
              <a:ext cx="2589963" cy="1408804"/>
            </a:xfrm>
            <a:prstGeom prst="roundRect">
              <a:avLst>
                <a:gd name="adj" fmla="val 10316"/>
              </a:avLst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4FD7EFB-65E6-4894-886F-2329E928E1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03" b="13679"/>
          <a:stretch/>
        </p:blipFill>
        <p:spPr>
          <a:xfrm>
            <a:off x="4823543" y="4065603"/>
            <a:ext cx="3297200" cy="1046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82336F-7E7C-E946-A585-432B77825A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866" y="3206664"/>
            <a:ext cx="2636926" cy="1434349"/>
          </a:xfrm>
          <a:prstGeom prst="roundRect">
            <a:avLst>
              <a:gd name="adj" fmla="val 10316"/>
            </a:avLst>
          </a:prstGeom>
        </p:spPr>
      </p:pic>
      <p:pic>
        <p:nvPicPr>
          <p:cNvPr id="2" name="Duck">
            <a:hlinkClick r:id="" action="ppaction://media"/>
            <a:extLst>
              <a:ext uri="{FF2B5EF4-FFF2-40B4-BE49-F238E27FC236}">
                <a16:creationId xmlns:a16="http://schemas.microsoft.com/office/drawing/2014/main" id="{4224EB0F-DD8B-4B00-AB3D-DA77F4F3F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55725" y="3765550"/>
            <a:ext cx="487362" cy="487363"/>
          </a:xfrm>
          <a:prstGeom prst="rect">
            <a:avLst/>
          </a:prstGeom>
        </p:spPr>
      </p:pic>
      <p:pic>
        <p:nvPicPr>
          <p:cNvPr id="13" name="Duck">
            <a:hlinkClick r:id="" action="ppaction://media"/>
            <a:extLst>
              <a:ext uri="{FF2B5EF4-FFF2-40B4-BE49-F238E27FC236}">
                <a16:creationId xmlns:a16="http://schemas.microsoft.com/office/drawing/2014/main" id="{C6A76A4F-6E51-4E51-95C8-97F1A4F547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55725" y="4345208"/>
            <a:ext cx="487362" cy="48736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5DF2B8A-467B-4110-AF99-18FB70FB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dirty="0"/>
              <a:t>The</a:t>
            </a:r>
            <a:r>
              <a:rPr lang="en-US" sz="3200" b="0" dirty="0"/>
              <a:t> fat duck is in </a:t>
            </a:r>
            <a:r>
              <a:rPr lang="en-US" sz="3200" dirty="0"/>
              <a:t>the</a:t>
            </a:r>
            <a:r>
              <a:rPr lang="en-US" sz="3200" b="0" dirty="0"/>
              <a:t> mud.</a:t>
            </a:r>
            <a:endParaRPr lang="en-RO" sz="3200" b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0160C3-382C-49CB-8D5F-359AA35AE453}"/>
              </a:ext>
            </a:extLst>
          </p:cNvPr>
          <p:cNvSpPr>
            <a:spLocks noChangeAspect="1"/>
          </p:cNvSpPr>
          <p:nvPr/>
        </p:nvSpPr>
        <p:spPr>
          <a:xfrm>
            <a:off x="2908090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8ECC16-F8B1-41EA-8356-A3EDD6C35742}"/>
              </a:ext>
            </a:extLst>
          </p:cNvPr>
          <p:cNvSpPr>
            <a:spLocks noChangeAspect="1"/>
          </p:cNvSpPr>
          <p:nvPr/>
        </p:nvSpPr>
        <p:spPr>
          <a:xfrm>
            <a:off x="3111744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46042F4-8EA7-4988-A914-6E9FDD82CB5F}"/>
              </a:ext>
            </a:extLst>
          </p:cNvPr>
          <p:cNvSpPr>
            <a:spLocks noChangeAspect="1"/>
          </p:cNvSpPr>
          <p:nvPr/>
        </p:nvSpPr>
        <p:spPr>
          <a:xfrm>
            <a:off x="3314273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9AA652-E029-41E2-A959-D6ABC5718256}"/>
              </a:ext>
            </a:extLst>
          </p:cNvPr>
          <p:cNvSpPr>
            <a:spLocks noChangeAspect="1"/>
          </p:cNvSpPr>
          <p:nvPr/>
        </p:nvSpPr>
        <p:spPr>
          <a:xfrm>
            <a:off x="3612944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ECAEB2-12CA-41A3-AEF1-9483B9382ADA}"/>
              </a:ext>
            </a:extLst>
          </p:cNvPr>
          <p:cNvSpPr>
            <a:spLocks noChangeAspect="1"/>
          </p:cNvSpPr>
          <p:nvPr/>
        </p:nvSpPr>
        <p:spPr>
          <a:xfrm>
            <a:off x="3837459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3044BBF-0824-4EAC-908B-EB9D3B47E178}"/>
              </a:ext>
            </a:extLst>
          </p:cNvPr>
          <p:cNvSpPr>
            <a:spLocks noChangeAspect="1"/>
          </p:cNvSpPr>
          <p:nvPr/>
        </p:nvSpPr>
        <p:spPr>
          <a:xfrm>
            <a:off x="4935338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0687F1-04DB-433E-AB57-41A0D0E243AB}"/>
              </a:ext>
            </a:extLst>
          </p:cNvPr>
          <p:cNvSpPr>
            <a:spLocks noChangeAspect="1"/>
          </p:cNvSpPr>
          <p:nvPr/>
        </p:nvSpPr>
        <p:spPr>
          <a:xfrm>
            <a:off x="5130336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DC85B9-77CE-4B4B-A848-469D3EF1C507}"/>
              </a:ext>
            </a:extLst>
          </p:cNvPr>
          <p:cNvSpPr>
            <a:spLocks noChangeAspect="1"/>
          </p:cNvSpPr>
          <p:nvPr/>
        </p:nvSpPr>
        <p:spPr>
          <a:xfrm>
            <a:off x="6528142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54ADDCE-3426-4E70-A622-448CB0FA3E9F}"/>
              </a:ext>
            </a:extLst>
          </p:cNvPr>
          <p:cNvSpPr>
            <a:spLocks noChangeAspect="1"/>
          </p:cNvSpPr>
          <p:nvPr/>
        </p:nvSpPr>
        <p:spPr>
          <a:xfrm>
            <a:off x="6783766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CE30D35-4402-42D6-B990-50B8D548C661}"/>
              </a:ext>
            </a:extLst>
          </p:cNvPr>
          <p:cNvSpPr>
            <a:spLocks noChangeAspect="1"/>
          </p:cNvSpPr>
          <p:nvPr/>
        </p:nvSpPr>
        <p:spPr>
          <a:xfrm>
            <a:off x="6235186" y="14747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513F778-BCD3-4279-B0A5-EAF5195BF1E4}"/>
              </a:ext>
            </a:extLst>
          </p:cNvPr>
          <p:cNvSpPr>
            <a:spLocks noChangeAspect="1"/>
          </p:cNvSpPr>
          <p:nvPr/>
        </p:nvSpPr>
        <p:spPr>
          <a:xfrm>
            <a:off x="4523741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EFC46F-266E-4539-9E6A-A1F7024F7C7E}"/>
              </a:ext>
            </a:extLst>
          </p:cNvPr>
          <p:cNvSpPr>
            <a:spLocks noChangeAspect="1"/>
          </p:cNvSpPr>
          <p:nvPr/>
        </p:nvSpPr>
        <p:spPr>
          <a:xfrm>
            <a:off x="4671365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F111500-5E2F-435D-929A-BA3BAA856C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D337EF-8FAE-4EE6-B58A-49C90314C250}"/>
              </a:ext>
            </a:extLst>
          </p:cNvPr>
          <p:cNvCxnSpPr>
            <a:cxnSpLocks/>
          </p:cNvCxnSpPr>
          <p:nvPr/>
        </p:nvCxnSpPr>
        <p:spPr>
          <a:xfrm>
            <a:off x="4044493" y="1524000"/>
            <a:ext cx="2919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3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7.40741E-7 L 0.00365 -0.13634 C 0.0033 -0.1669 0.00295 -0.18333 0.00243 -0.18333 C 0.00191 -0.18333 0.00156 -0.1669 0.00122 -0.13634 L -1.94444E-6 -7.40741E-7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91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4114EE-FB22-2A49-B74C-DF9A8EAC4CB2}"/>
              </a:ext>
            </a:extLst>
          </p:cNvPr>
          <p:cNvSpPr/>
          <p:nvPr/>
        </p:nvSpPr>
        <p:spPr>
          <a:xfrm>
            <a:off x="1307842" y="2546450"/>
            <a:ext cx="2791660" cy="3296169"/>
          </a:xfrm>
          <a:prstGeom prst="roundRect">
            <a:avLst>
              <a:gd name="adj" fmla="val 8279"/>
            </a:avLst>
          </a:prstGeom>
          <a:noFill/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13619-61E8-9840-9639-203D76107F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1" t="2997" r="19556" b="4202"/>
          <a:stretch/>
        </p:blipFill>
        <p:spPr>
          <a:xfrm>
            <a:off x="1414260" y="2665091"/>
            <a:ext cx="2578823" cy="3058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DDFDA-A9C4-DF42-9EA2-605C3836A1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9692" y="3181487"/>
            <a:ext cx="1410918" cy="1285605"/>
          </a:xfrm>
          <a:prstGeom prst="roundRect">
            <a:avLst>
              <a:gd name="adj" fmla="val 10316"/>
            </a:avLst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B2A508C-10DA-4214-9568-00BDA391CF88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5044499" y="25464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80044" y="3901292"/>
              <a:ext cx="1920570" cy="1822684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5044499" y="25464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A00506-7F85-447A-80BE-99A148861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1490" y="2665091"/>
              <a:ext cx="1642818" cy="1496908"/>
            </a:xfrm>
            <a:prstGeom prst="roundRect">
              <a:avLst>
                <a:gd name="adj" fmla="val 10316"/>
              </a:avLst>
            </a:prstGeom>
          </p:spPr>
        </p:pic>
      </p:grpSp>
      <p:pic>
        <p:nvPicPr>
          <p:cNvPr id="2" name="Bounce">
            <a:hlinkClick r:id="" action="ppaction://media"/>
            <a:extLst>
              <a:ext uri="{FF2B5EF4-FFF2-40B4-BE49-F238E27FC236}">
                <a16:creationId xmlns:a16="http://schemas.microsoft.com/office/drawing/2014/main" id="{FC6CAAE0-92E5-4AC5-9945-C79BE7B367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33488" y="2957513"/>
            <a:ext cx="487363" cy="48736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9AE9157-844D-4D48-844F-C299DED7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dirty="0"/>
              <a:t>The</a:t>
            </a:r>
            <a:r>
              <a:rPr lang="en-US" sz="3200" b="0" dirty="0"/>
              <a:t> rabbit is on </a:t>
            </a:r>
            <a:r>
              <a:rPr lang="en-US" sz="3200" dirty="0"/>
              <a:t>the</a:t>
            </a:r>
            <a:r>
              <a:rPr lang="en-US" sz="3200" b="0" dirty="0"/>
              <a:t> hill.</a:t>
            </a:r>
            <a:endParaRPr lang="en-RO" sz="3200" b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503668-7BA2-4E55-9FE1-F68218629FC9}"/>
              </a:ext>
            </a:extLst>
          </p:cNvPr>
          <p:cNvSpPr>
            <a:spLocks noChangeAspect="1"/>
          </p:cNvSpPr>
          <p:nvPr/>
        </p:nvSpPr>
        <p:spPr>
          <a:xfrm>
            <a:off x="3180110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F495FC-F132-4860-B080-FB387C45DC14}"/>
              </a:ext>
            </a:extLst>
          </p:cNvPr>
          <p:cNvSpPr>
            <a:spLocks noChangeAspect="1"/>
          </p:cNvSpPr>
          <p:nvPr/>
        </p:nvSpPr>
        <p:spPr>
          <a:xfrm>
            <a:off x="3382005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36D380-2888-4E36-B11F-F4704F3AE8F8}"/>
              </a:ext>
            </a:extLst>
          </p:cNvPr>
          <p:cNvSpPr>
            <a:spLocks noChangeAspect="1"/>
          </p:cNvSpPr>
          <p:nvPr/>
        </p:nvSpPr>
        <p:spPr>
          <a:xfrm>
            <a:off x="3995014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6C5762-0DD0-4F7E-90BD-C19DC806E7CD}"/>
              </a:ext>
            </a:extLst>
          </p:cNvPr>
          <p:cNvSpPr>
            <a:spLocks noChangeAspect="1"/>
          </p:cNvSpPr>
          <p:nvPr/>
        </p:nvSpPr>
        <p:spPr>
          <a:xfrm>
            <a:off x="4856666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7DCD6C-F3B6-427B-BB12-E98420EF97F1}"/>
              </a:ext>
            </a:extLst>
          </p:cNvPr>
          <p:cNvSpPr>
            <a:spLocks noChangeAspect="1"/>
          </p:cNvSpPr>
          <p:nvPr/>
        </p:nvSpPr>
        <p:spPr>
          <a:xfrm>
            <a:off x="5067945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EA0BA8-54E4-4BA9-8838-A9524CB785FB}"/>
              </a:ext>
            </a:extLst>
          </p:cNvPr>
          <p:cNvSpPr>
            <a:spLocks noChangeAspect="1"/>
          </p:cNvSpPr>
          <p:nvPr/>
        </p:nvSpPr>
        <p:spPr>
          <a:xfrm>
            <a:off x="6332329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A7435F-D045-4078-86E6-9360F2C31757}"/>
              </a:ext>
            </a:extLst>
          </p:cNvPr>
          <p:cNvSpPr>
            <a:spLocks noChangeAspect="1"/>
          </p:cNvSpPr>
          <p:nvPr/>
        </p:nvSpPr>
        <p:spPr>
          <a:xfrm>
            <a:off x="4129445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8E104D-E826-415F-800C-C9AF685713C4}"/>
              </a:ext>
            </a:extLst>
          </p:cNvPr>
          <p:cNvSpPr>
            <a:spLocks noChangeAspect="1"/>
          </p:cNvSpPr>
          <p:nvPr/>
        </p:nvSpPr>
        <p:spPr>
          <a:xfrm>
            <a:off x="4381529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320A127-7BD0-4D86-A619-CFABF4A8A480}"/>
              </a:ext>
            </a:extLst>
          </p:cNvPr>
          <p:cNvSpPr>
            <a:spLocks noChangeAspect="1"/>
          </p:cNvSpPr>
          <p:nvPr/>
        </p:nvSpPr>
        <p:spPr>
          <a:xfrm>
            <a:off x="4538808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0B5E42-611E-48A1-AE3A-47D617D86EB2}"/>
              </a:ext>
            </a:extLst>
          </p:cNvPr>
          <p:cNvCxnSpPr/>
          <p:nvPr/>
        </p:nvCxnSpPr>
        <p:spPr>
          <a:xfrm>
            <a:off x="3608075" y="1524000"/>
            <a:ext cx="3315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547357-F09C-4C46-A09A-2A5A0344DAC0}"/>
              </a:ext>
            </a:extLst>
          </p:cNvPr>
          <p:cNvCxnSpPr>
            <a:cxnSpLocks/>
          </p:cNvCxnSpPr>
          <p:nvPr/>
        </p:nvCxnSpPr>
        <p:spPr>
          <a:xfrm>
            <a:off x="6475100" y="1525249"/>
            <a:ext cx="2400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5603435-F54E-4FA9-89C5-E30E862FC13C}"/>
              </a:ext>
            </a:extLst>
          </p:cNvPr>
          <p:cNvSpPr>
            <a:spLocks noChangeAspect="1"/>
          </p:cNvSpPr>
          <p:nvPr/>
        </p:nvSpPr>
        <p:spPr>
          <a:xfrm>
            <a:off x="6130705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DD254B0-F401-4B62-83DF-EB0307795C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630507" y="634049"/>
            <a:ext cx="1354667" cy="2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1042 L 0.03142 -0.11435 C 0.03802 -0.13727 0.04809 -0.14954 0.05833 -0.14954 C 0.07013 -0.14954 0.07951 -0.13727 0.08611 -0.11435 L 0.11788 -0.0104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696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6983" y="2343994"/>
              <a:ext cx="2121165" cy="298637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0110" y="2294945"/>
              <a:ext cx="2121164" cy="2986377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3675236">
              <a:off x="6486232" y="3452579"/>
              <a:ext cx="469001" cy="469001"/>
            </a:xfrm>
            <a:prstGeom prst="roundRect">
              <a:avLst>
                <a:gd name="adj" fmla="val 10316"/>
              </a:avLst>
            </a:prstGeom>
            <a:ln w="38100">
              <a:noFill/>
            </a:ln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DF3E0EF5-C647-4F30-BDA0-1575D599D985}"/>
              </a:ext>
            </a:extLst>
          </p:cNvPr>
          <p:cNvSpPr/>
          <p:nvPr/>
        </p:nvSpPr>
        <p:spPr>
          <a:xfrm>
            <a:off x="2921876" y="3951890"/>
            <a:ext cx="70944" cy="63062"/>
          </a:xfrm>
          <a:prstGeom prst="ellipse">
            <a:avLst/>
          </a:prstGeom>
          <a:solidFill>
            <a:srgbClr val="5F6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tiny-fairy-bell_Gynq2H4_">
            <a:hlinkClick r:id="" action="ppaction://media"/>
            <a:extLst>
              <a:ext uri="{FF2B5EF4-FFF2-40B4-BE49-F238E27FC236}">
                <a16:creationId xmlns:a16="http://schemas.microsoft.com/office/drawing/2014/main" id="{C958C5AB-D645-440E-8CA9-3E72D9E0E3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8525" y="3475038"/>
            <a:ext cx="487362" cy="48736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4C04CF6-4A44-4096-AC7F-A0AD0070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dirty="0"/>
              <a:t>The</a:t>
            </a:r>
            <a:r>
              <a:rPr lang="en-US" sz="3200" b="0" dirty="0"/>
              <a:t> cat has a big bell.</a:t>
            </a:r>
            <a:endParaRPr lang="en-RO" sz="3200" b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31F7F9-5918-4EF8-842C-E26C41EE4084}"/>
              </a:ext>
            </a:extLst>
          </p:cNvPr>
          <p:cNvSpPr>
            <a:spLocks noChangeAspect="1"/>
          </p:cNvSpPr>
          <p:nvPr/>
        </p:nvSpPr>
        <p:spPr>
          <a:xfrm>
            <a:off x="3595546" y="147404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21C2968-EC18-44A4-853F-F671DB1F2998}"/>
              </a:ext>
            </a:extLst>
          </p:cNvPr>
          <p:cNvSpPr>
            <a:spLocks noChangeAspect="1"/>
          </p:cNvSpPr>
          <p:nvPr/>
        </p:nvSpPr>
        <p:spPr>
          <a:xfrm>
            <a:off x="3797265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D20AB9-7457-4C91-8196-BD75495EBD81}"/>
              </a:ext>
            </a:extLst>
          </p:cNvPr>
          <p:cNvSpPr>
            <a:spLocks noChangeAspect="1"/>
          </p:cNvSpPr>
          <p:nvPr/>
        </p:nvSpPr>
        <p:spPr>
          <a:xfrm>
            <a:off x="4107356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7828EC-8F68-426D-A426-E6F8AEBD9518}"/>
              </a:ext>
            </a:extLst>
          </p:cNvPr>
          <p:cNvSpPr>
            <a:spLocks noChangeAspect="1"/>
          </p:cNvSpPr>
          <p:nvPr/>
        </p:nvSpPr>
        <p:spPr>
          <a:xfrm>
            <a:off x="5388718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E0C292-E8FC-47A9-BD62-3C8D9615F0CC}"/>
              </a:ext>
            </a:extLst>
          </p:cNvPr>
          <p:cNvSpPr>
            <a:spLocks noChangeAspect="1"/>
          </p:cNvSpPr>
          <p:nvPr/>
        </p:nvSpPr>
        <p:spPr>
          <a:xfrm>
            <a:off x="5545997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E6684A2-4F86-458D-81D2-9E0E213C53CE}"/>
              </a:ext>
            </a:extLst>
          </p:cNvPr>
          <p:cNvSpPr>
            <a:spLocks noChangeAspect="1"/>
          </p:cNvSpPr>
          <p:nvPr/>
        </p:nvSpPr>
        <p:spPr>
          <a:xfrm>
            <a:off x="6076704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BC4BF1-A817-4224-B356-EC8DDF7C9373}"/>
              </a:ext>
            </a:extLst>
          </p:cNvPr>
          <p:cNvSpPr>
            <a:spLocks noChangeAspect="1"/>
          </p:cNvSpPr>
          <p:nvPr/>
        </p:nvSpPr>
        <p:spPr>
          <a:xfrm>
            <a:off x="4351932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763623-AAEA-4D20-97C9-7EFDA9C7A742}"/>
              </a:ext>
            </a:extLst>
          </p:cNvPr>
          <p:cNvSpPr>
            <a:spLocks noChangeAspect="1"/>
          </p:cNvSpPr>
          <p:nvPr/>
        </p:nvSpPr>
        <p:spPr>
          <a:xfrm>
            <a:off x="4554023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3E64A8-1D97-40C6-B921-016D502D9512}"/>
              </a:ext>
            </a:extLst>
          </p:cNvPr>
          <p:cNvSpPr>
            <a:spLocks noChangeAspect="1"/>
          </p:cNvSpPr>
          <p:nvPr/>
        </p:nvSpPr>
        <p:spPr>
          <a:xfrm>
            <a:off x="4864114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0CB1098-F3A4-47F6-B4A1-70A521C10B54}"/>
              </a:ext>
            </a:extLst>
          </p:cNvPr>
          <p:cNvCxnSpPr>
            <a:cxnSpLocks/>
          </p:cNvCxnSpPr>
          <p:nvPr/>
        </p:nvCxnSpPr>
        <p:spPr>
          <a:xfrm>
            <a:off x="6242598" y="1528403"/>
            <a:ext cx="2388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6474AE4-309D-4C8F-92E0-7AA5A7CB9665}"/>
              </a:ext>
            </a:extLst>
          </p:cNvPr>
          <p:cNvSpPr>
            <a:spLocks noChangeAspect="1"/>
          </p:cNvSpPr>
          <p:nvPr/>
        </p:nvSpPr>
        <p:spPr>
          <a:xfrm>
            <a:off x="5885662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54F34D5-E2DA-4C6F-992B-643EB932F4F7}"/>
              </a:ext>
            </a:extLst>
          </p:cNvPr>
          <p:cNvSpPr>
            <a:spLocks noChangeAspect="1"/>
          </p:cNvSpPr>
          <p:nvPr/>
        </p:nvSpPr>
        <p:spPr>
          <a:xfrm>
            <a:off x="5197676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2562FBB-BFF4-4A82-A6D3-E796044988FC}"/>
              </a:ext>
            </a:extLst>
          </p:cNvPr>
          <p:cNvSpPr>
            <a:spLocks noChangeAspect="1"/>
          </p:cNvSpPr>
          <p:nvPr/>
        </p:nvSpPr>
        <p:spPr>
          <a:xfrm>
            <a:off x="3396140" y="1469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B9A2836-F0A0-493E-B869-F54562D38B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630507" y="634049"/>
            <a:ext cx="1354667" cy="2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115FFC9-BC44-154D-8F95-C1EA10F6C43F}"/>
              </a:ext>
            </a:extLst>
          </p:cNvPr>
          <p:cNvSpPr txBox="1"/>
          <p:nvPr/>
        </p:nvSpPr>
        <p:spPr>
          <a:xfrm>
            <a:off x="3401122" y="3429000"/>
            <a:ext cx="505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dk1"/>
                </a:solidFill>
                <a:latin typeface="Twinkl" pitchFamily="2" charset="77"/>
                <a:ea typeface="Arial"/>
                <a:cs typeface="Arial"/>
                <a:sym typeface="Arial"/>
              </a:rPr>
              <a:t>Read the sentence. Then, </a:t>
            </a:r>
          </a:p>
          <a:p>
            <a:pPr algn="ctr"/>
            <a:r>
              <a:rPr lang="en-GB" sz="2400" dirty="0">
                <a:solidFill>
                  <a:schemeClr val="dk1"/>
                </a:solidFill>
                <a:latin typeface="Twinkl" pitchFamily="2" charset="77"/>
                <a:ea typeface="Arial"/>
                <a:cs typeface="Arial"/>
                <a:sym typeface="Arial"/>
              </a:rPr>
              <a:t>click on the matching picture. </a:t>
            </a:r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id="{BEFE3981-0807-734B-8F00-1ECF1252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sz="2400" dirty="0">
                <a:latin typeface="+mn-lt"/>
              </a:rPr>
              <a:t>Can you read the sentences and choose the 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matching picture?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0BA68F1E-26F3-DF41-9FF3-3C39D94ABEAA}"/>
              </a:ext>
            </a:extLst>
          </p:cNvPr>
          <p:cNvSpPr txBox="1"/>
          <p:nvPr/>
        </p:nvSpPr>
        <p:spPr>
          <a:xfrm>
            <a:off x="4558139" y="4519600"/>
            <a:ext cx="2921622" cy="510778"/>
          </a:xfrm>
          <a:prstGeom prst="roundRect">
            <a:avLst/>
          </a:prstGeom>
          <a:solidFill>
            <a:srgbClr val="47B2E5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Twinkl" pitchFamily="2" charset="77"/>
                <a:ea typeface="Arial"/>
                <a:cs typeface="Arial"/>
                <a:sym typeface="Arial"/>
              </a:rPr>
              <a:t>with sound buttons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009B7E7A-5EC2-2048-AF47-3D82FD232F20}"/>
              </a:ext>
            </a:extLst>
          </p:cNvPr>
          <p:cNvSpPr txBox="1"/>
          <p:nvPr/>
        </p:nvSpPr>
        <p:spPr>
          <a:xfrm>
            <a:off x="4346267" y="5328789"/>
            <a:ext cx="3345366" cy="510778"/>
          </a:xfrm>
          <a:prstGeom prst="roundRect">
            <a:avLst/>
          </a:prstGeom>
          <a:solidFill>
            <a:srgbClr val="85BD33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Twinkl" pitchFamily="2" charset="77"/>
                <a:ea typeface="Arial"/>
                <a:cs typeface="Arial"/>
                <a:sym typeface="Arial"/>
              </a:rPr>
              <a:t>without sound buttons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C2B1E-AD1D-DF49-9E10-530089968E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8" r="30377"/>
          <a:stretch/>
        </p:blipFill>
        <p:spPr>
          <a:xfrm>
            <a:off x="787322" y="1608900"/>
            <a:ext cx="2337730" cy="3975278"/>
          </a:xfrm>
          <a:prstGeom prst="rect">
            <a:avLst/>
          </a:prstGeom>
        </p:spPr>
      </p:pic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444F1AE8-42CE-0449-ADFF-F2FF7B1B8683}"/>
              </a:ext>
            </a:extLst>
          </p:cNvPr>
          <p:cNvSpPr/>
          <p:nvPr/>
        </p:nvSpPr>
        <p:spPr>
          <a:xfrm>
            <a:off x="3177036" y="1936534"/>
            <a:ext cx="2034478" cy="817713"/>
          </a:xfrm>
          <a:prstGeom prst="wedgeRoundRectCallout">
            <a:avLst>
              <a:gd name="adj1" fmla="val -64138"/>
              <a:gd name="adj2" fmla="val 49520"/>
              <a:gd name="adj3" fmla="val 16667"/>
            </a:avLst>
          </a:prstGeom>
          <a:solidFill>
            <a:schemeClr val="bg1"/>
          </a:solidFill>
          <a:ln w="254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option would you like?</a:t>
            </a:r>
            <a:endParaRPr lang="en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2" grpId="0" animBg="1"/>
      <p:bldP spid="13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44025A-821E-4171-B8E3-224990F7F1CE}"/>
              </a:ext>
            </a:extLst>
          </p:cNvPr>
          <p:cNvGrpSpPr/>
          <p:nvPr/>
        </p:nvGrpSpPr>
        <p:grpSpPr>
          <a:xfrm>
            <a:off x="5044498" y="2560303"/>
            <a:ext cx="2791660" cy="3296169"/>
            <a:chOff x="5044498" y="2560303"/>
            <a:chExt cx="2791660" cy="3296169"/>
          </a:xfrm>
        </p:grpSpPr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55EF02C9-B747-412B-9A0F-7B547FE5E252}"/>
                </a:ext>
              </a:extLst>
            </p:cNvPr>
            <p:cNvSpPr/>
            <p:nvPr/>
          </p:nvSpPr>
          <p:spPr>
            <a:xfrm>
              <a:off x="5044498" y="2560303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8CCEBDB-AA89-478B-832B-55CF069E1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2" t="15609" r="38453" b="51099"/>
            <a:stretch/>
          </p:blipFill>
          <p:spPr>
            <a:xfrm>
              <a:off x="5114924" y="2574156"/>
              <a:ext cx="2721233" cy="326553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" name="off tap">
            <a:extLst>
              <a:ext uri="{FF2B5EF4-FFF2-40B4-BE49-F238E27FC236}">
                <a16:creationId xmlns:a16="http://schemas.microsoft.com/office/drawing/2014/main" id="{0839168E-6587-4FB8-BFEB-B5EFBA9FA765}"/>
              </a:ext>
            </a:extLst>
          </p:cNvPr>
          <p:cNvGrpSpPr/>
          <p:nvPr/>
        </p:nvGrpSpPr>
        <p:grpSpPr>
          <a:xfrm>
            <a:off x="1307843" y="2558837"/>
            <a:ext cx="2791660" cy="3296169"/>
            <a:chOff x="4993699" y="2140050"/>
            <a:chExt cx="2791660" cy="3296169"/>
          </a:xfrm>
        </p:grpSpPr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id="{B997A713-C97B-4566-91DA-8C802D5B62BC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5A0A95B-18C8-47B3-BB0E-A627D8EF8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74726" y="2287595"/>
              <a:ext cx="2629606" cy="222597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AA82EC-0D7F-5141-8057-0B925903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z="3200" b="0" dirty="0"/>
              <a:t>The tap is on.</a:t>
            </a:r>
            <a:endParaRPr lang="en-RO" sz="3200" b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547D2D-1F93-4FFF-936D-C6C95AB33C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  <p:pic>
        <p:nvPicPr>
          <p:cNvPr id="3" name="Running Water">
            <a:hlinkClick r:id="" action="ppaction://media"/>
            <a:extLst>
              <a:ext uri="{FF2B5EF4-FFF2-40B4-BE49-F238E27FC236}">
                <a16:creationId xmlns:a16="http://schemas.microsoft.com/office/drawing/2014/main" id="{C7207ACD-D34B-4DA2-8B8E-3FDF41D87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25" y="3429000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up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0582" y="2469470"/>
              <a:ext cx="2436293" cy="2033338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413347" y="4200377"/>
              <a:ext cx="1204018" cy="104813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4993699" y="21400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6201" y="2816853"/>
              <a:ext cx="2508753" cy="2093814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B3D36E24-893F-445C-B281-CDEED9C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z="3200" b="0" dirty="0"/>
              <a:t>The dog has a pup.</a:t>
            </a:r>
            <a:endParaRPr lang="en-RO" sz="3200" b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7A0986-8A3C-4F23-82FE-34A443D035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  <p:pic>
        <p:nvPicPr>
          <p:cNvPr id="7" name="dog-bark_M1H1nLE_">
            <a:hlinkClick r:id="" action="ppaction://media"/>
            <a:extLst>
              <a:ext uri="{FF2B5EF4-FFF2-40B4-BE49-F238E27FC236}">
                <a16:creationId xmlns:a16="http://schemas.microsoft.com/office/drawing/2014/main" id="{EBD07426-A057-4662-9BB3-BAD6E7ED4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69950" y="3185318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DB5DD4F-9388-4510-9F4B-E671C87A035E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307842" y="2546450"/>
            <a:chExt cx="2791660" cy="329616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307842" y="2546450"/>
              <a:ext cx="2791660" cy="3296169"/>
            </a:xfrm>
            <a:prstGeom prst="roundRect">
              <a:avLst>
                <a:gd name="adj" fmla="val 8279"/>
              </a:avLst>
            </a:prstGeom>
            <a:solidFill>
              <a:schemeClr val="bg1"/>
            </a:solidFill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4806" y="3427878"/>
              <a:ext cx="2717732" cy="1373228"/>
            </a:xfrm>
            <a:prstGeom prst="roundRect">
              <a:avLst>
                <a:gd name="adj" fmla="val 10316"/>
              </a:avLst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13619-61E8-9840-9639-203D76107F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8050" y="4213027"/>
            <a:ext cx="1469950" cy="117615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5AA1008-6EDA-487B-B305-C6704172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b="0" dirty="0"/>
              <a:t>The pig can go in the pen.</a:t>
            </a:r>
            <a:endParaRPr lang="en-RO" sz="3200" b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F5565D-1418-4B59-B6C2-02FEDAC398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6AF17C2-6F4C-4EDA-81F9-E843FBB0D147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5044499" y="25464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47076" y="2709333"/>
              <a:ext cx="2452870" cy="2576396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5044499" y="25464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0AE4A1-BA23-49F8-8412-18A06FA16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0130" y="4520419"/>
              <a:ext cx="1535470" cy="1228583"/>
            </a:xfrm>
            <a:prstGeom prst="roundRect">
              <a:avLst>
                <a:gd name="adj" fmla="val 10316"/>
              </a:avLst>
            </a:prstGeom>
          </p:spPr>
        </p:pic>
      </p:grpSp>
      <p:pic>
        <p:nvPicPr>
          <p:cNvPr id="2" name="Pig">
            <a:hlinkClick r:id="" action="ppaction://media"/>
            <a:extLst>
              <a:ext uri="{FF2B5EF4-FFF2-40B4-BE49-F238E27FC236}">
                <a16:creationId xmlns:a16="http://schemas.microsoft.com/office/drawing/2014/main" id="{D1596B57-D738-472D-9493-6782D39D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89000" y="37071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05677 -0.15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-75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327" y="2240955"/>
              <a:ext cx="1158253" cy="311844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9567A-AE09-1F48-9811-07000C5AA252}"/>
              </a:ext>
            </a:extLst>
          </p:cNvPr>
          <p:cNvGrpSpPr/>
          <p:nvPr/>
        </p:nvGrpSpPr>
        <p:grpSpPr>
          <a:xfrm>
            <a:off x="5044499" y="2352929"/>
            <a:ext cx="2791660" cy="3683209"/>
            <a:chOff x="4993699" y="1946529"/>
            <a:chExt cx="2791660" cy="368320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49936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9965" y="1946529"/>
              <a:ext cx="2603863" cy="3683209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723A3612-D299-462D-B9AC-C2B88FFB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b="0" dirty="0"/>
              <a:t>The man is sad.</a:t>
            </a:r>
            <a:endParaRPr lang="en-RO" sz="3200" b="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7C7BFF9-1379-49ED-B09E-AEE9463381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  <p:pic>
        <p:nvPicPr>
          <p:cNvPr id="2" name="male-sad-crying_f1Ab6rEd">
            <a:hlinkClick r:id="" action="ppaction://media"/>
            <a:extLst>
              <a:ext uri="{FF2B5EF4-FFF2-40B4-BE49-F238E27FC236}">
                <a16:creationId xmlns:a16="http://schemas.microsoft.com/office/drawing/2014/main" id="{6C2A2DC2-4D9B-4076-AB98-811D6763B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15669" y="3719214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2" y="2546450"/>
            <a:ext cx="2791660" cy="3296169"/>
            <a:chOff x="1132899" y="2140050"/>
            <a:chExt cx="2791660" cy="3296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031" y="2568044"/>
              <a:ext cx="2654558" cy="1575902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98190" y="3836230"/>
              <a:ext cx="498667" cy="1471419"/>
            </a:xfrm>
            <a:prstGeom prst="rect">
              <a:avLst/>
            </a:prstGeom>
          </p:spPr>
        </p:pic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109ABDB-BBDF-6A47-9304-949057C97C96}"/>
              </a:ext>
            </a:extLst>
          </p:cNvPr>
          <p:cNvSpPr/>
          <p:nvPr/>
        </p:nvSpPr>
        <p:spPr>
          <a:xfrm>
            <a:off x="5044499" y="2546450"/>
            <a:ext cx="2791660" cy="3296169"/>
          </a:xfrm>
          <a:prstGeom prst="roundRect">
            <a:avLst>
              <a:gd name="adj" fmla="val 8279"/>
            </a:avLst>
          </a:prstGeom>
          <a:noFill/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4CC129-5ABE-4D96-BD76-2CE62E444F8E}"/>
              </a:ext>
            </a:extLst>
          </p:cNvPr>
          <p:cNvGrpSpPr/>
          <p:nvPr/>
        </p:nvGrpSpPr>
        <p:grpSpPr>
          <a:xfrm>
            <a:off x="5113050" y="3454679"/>
            <a:ext cx="2654558" cy="1575902"/>
            <a:chOff x="5113050" y="3454679"/>
            <a:chExt cx="2654558" cy="15759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13050" y="3454679"/>
              <a:ext cx="2654558" cy="1575902"/>
            </a:xfrm>
            <a:prstGeom prst="roundRect">
              <a:avLst>
                <a:gd name="adj" fmla="val 10316"/>
              </a:avLst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53564-93C4-EC48-B11B-47E4B64EF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257"/>
            <a:stretch/>
          </p:blipFill>
          <p:spPr>
            <a:xfrm>
              <a:off x="6309456" y="4203169"/>
              <a:ext cx="270573" cy="365201"/>
            </a:xfrm>
            <a:prstGeom prst="rect">
              <a:avLst/>
            </a:prstGeom>
          </p:spPr>
        </p:pic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8FB3CF27-11FB-4870-A1AB-7EB0419F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b="0" dirty="0"/>
              <a:t>Nan is on the bus.</a:t>
            </a:r>
            <a:endParaRPr lang="en-RO" sz="3200" b="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EE3A297-BB91-49CA-A660-D7C93B410F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  <p:pic>
        <p:nvPicPr>
          <p:cNvPr id="3" name="bus-stop-departure_f1JjarEu">
            <a:hlinkClick r:id="" action="ppaction://media"/>
            <a:extLst>
              <a:ext uri="{FF2B5EF4-FFF2-40B4-BE49-F238E27FC236}">
                <a16:creationId xmlns:a16="http://schemas.microsoft.com/office/drawing/2014/main" id="{D4E255E9-7592-4510-B13B-EB002EBC10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38288" y="22415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91267 1.48148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4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109ABDB-BBDF-6A47-9304-949057C97C96}"/>
              </a:ext>
            </a:extLst>
          </p:cNvPr>
          <p:cNvSpPr/>
          <p:nvPr/>
        </p:nvSpPr>
        <p:spPr>
          <a:xfrm>
            <a:off x="5044499" y="2546450"/>
            <a:ext cx="2791660" cy="3296169"/>
          </a:xfrm>
          <a:prstGeom prst="roundRect">
            <a:avLst>
              <a:gd name="adj" fmla="val 8279"/>
            </a:avLst>
          </a:prstGeom>
          <a:solidFill>
            <a:schemeClr val="bg1"/>
          </a:solidFill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0ECA2-83BE-2C4E-B25E-467BBACB78BB}"/>
              </a:ext>
            </a:extLst>
          </p:cNvPr>
          <p:cNvGrpSpPr/>
          <p:nvPr/>
        </p:nvGrpSpPr>
        <p:grpSpPr>
          <a:xfrm>
            <a:off x="1307841" y="2546450"/>
            <a:ext cx="2791661" cy="3296169"/>
            <a:chOff x="1132898" y="2140050"/>
            <a:chExt cx="2791661" cy="329616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B4114EE-FB22-2A49-B74C-DF9A8EAC4CB2}"/>
                </a:ext>
              </a:extLst>
            </p:cNvPr>
            <p:cNvSpPr/>
            <p:nvPr/>
          </p:nvSpPr>
          <p:spPr>
            <a:xfrm>
              <a:off x="1132899" y="21400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713619-61E8-9840-9639-203D76107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1" r="13434"/>
            <a:stretch/>
          </p:blipFill>
          <p:spPr>
            <a:xfrm>
              <a:off x="1132898" y="3915701"/>
              <a:ext cx="2791660" cy="79007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DDFDA-A9C4-DF42-9EA2-605C3836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3296" y="2825809"/>
              <a:ext cx="2589963" cy="1408804"/>
            </a:xfrm>
            <a:prstGeom prst="roundRect">
              <a:avLst>
                <a:gd name="adj" fmla="val 10316"/>
              </a:avLst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4FD7EFB-65E6-4894-886F-2329E928E1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03" b="13679"/>
          <a:stretch/>
        </p:blipFill>
        <p:spPr>
          <a:xfrm>
            <a:off x="4823543" y="4065603"/>
            <a:ext cx="3297200" cy="1046574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F970896-4AC6-45F5-85F5-6CDEE261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b="0" dirty="0"/>
              <a:t>The fat duck is in the mud.</a:t>
            </a:r>
            <a:endParaRPr lang="en-RO" sz="3200" b="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F111500-5E2F-435D-929A-BA3BAA856C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583800" y="574782"/>
            <a:ext cx="1354667" cy="2399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82336F-7E7C-E946-A585-432B77825A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866" y="3206664"/>
            <a:ext cx="2636926" cy="1434349"/>
          </a:xfrm>
          <a:prstGeom prst="roundRect">
            <a:avLst>
              <a:gd name="adj" fmla="val 10316"/>
            </a:avLst>
          </a:prstGeom>
        </p:spPr>
      </p:pic>
      <p:pic>
        <p:nvPicPr>
          <p:cNvPr id="2" name="Duck">
            <a:hlinkClick r:id="" action="ppaction://media"/>
            <a:extLst>
              <a:ext uri="{FF2B5EF4-FFF2-40B4-BE49-F238E27FC236}">
                <a16:creationId xmlns:a16="http://schemas.microsoft.com/office/drawing/2014/main" id="{4224EB0F-DD8B-4B00-AB3D-DA77F4F3F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55725" y="3765550"/>
            <a:ext cx="487362" cy="487363"/>
          </a:xfrm>
          <a:prstGeom prst="rect">
            <a:avLst/>
          </a:prstGeom>
        </p:spPr>
      </p:pic>
      <p:pic>
        <p:nvPicPr>
          <p:cNvPr id="13" name="Duck">
            <a:hlinkClick r:id="" action="ppaction://media"/>
            <a:extLst>
              <a:ext uri="{FF2B5EF4-FFF2-40B4-BE49-F238E27FC236}">
                <a16:creationId xmlns:a16="http://schemas.microsoft.com/office/drawing/2014/main" id="{C6A76A4F-6E51-4E51-95C8-97F1A4F547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55725" y="4345208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7.40741E-7 L 0.00365 -0.13634 C 0.0033 -0.1669 0.00295 -0.18333 0.00243 -0.18333 C 0.00191 -0.18333 0.00156 -0.1669 0.00122 -0.13634 L -1.94444E-6 -7.40741E-7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91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4114EE-FB22-2A49-B74C-DF9A8EAC4CB2}"/>
              </a:ext>
            </a:extLst>
          </p:cNvPr>
          <p:cNvSpPr/>
          <p:nvPr/>
        </p:nvSpPr>
        <p:spPr>
          <a:xfrm>
            <a:off x="1307842" y="2546450"/>
            <a:ext cx="2791660" cy="3296169"/>
          </a:xfrm>
          <a:prstGeom prst="roundRect">
            <a:avLst>
              <a:gd name="adj" fmla="val 8279"/>
            </a:avLst>
          </a:prstGeom>
          <a:noFill/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13619-61E8-9840-9639-203D76107F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1" t="2997" r="19556" b="4202"/>
          <a:stretch/>
        </p:blipFill>
        <p:spPr>
          <a:xfrm>
            <a:off x="1414260" y="2665091"/>
            <a:ext cx="2578823" cy="3058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DDFDA-A9C4-DF42-9EA2-605C3836A1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9692" y="3181487"/>
            <a:ext cx="1410918" cy="1285605"/>
          </a:xfrm>
          <a:prstGeom prst="roundRect">
            <a:avLst>
              <a:gd name="adj" fmla="val 10316"/>
            </a:avLst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98D694A4-5C31-4B11-BC96-55974DD1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41" y="634049"/>
            <a:ext cx="6528317" cy="994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sz="3200" b="0" dirty="0"/>
              <a:t>The rabbit is on the hill.</a:t>
            </a:r>
            <a:endParaRPr lang="en-RO" sz="3200" b="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DD254B0-F401-4B62-83DF-EB0307795C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r="31021"/>
          <a:stretch/>
        </p:blipFill>
        <p:spPr>
          <a:xfrm>
            <a:off x="630507" y="634049"/>
            <a:ext cx="1354667" cy="23996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B2A508C-10DA-4214-9568-00BDA391CF88}"/>
              </a:ext>
            </a:extLst>
          </p:cNvPr>
          <p:cNvGrpSpPr/>
          <p:nvPr/>
        </p:nvGrpSpPr>
        <p:grpSpPr>
          <a:xfrm>
            <a:off x="5044499" y="2546450"/>
            <a:ext cx="2791660" cy="3296169"/>
            <a:chOff x="5044499" y="2546450"/>
            <a:chExt cx="2791660" cy="3296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2336F-7E7C-E946-A585-432B77825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80044" y="3901292"/>
              <a:ext cx="1920570" cy="1822684"/>
            </a:xfrm>
            <a:prstGeom prst="roundRect">
              <a:avLst>
                <a:gd name="adj" fmla="val 10316"/>
              </a:avLst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09ABDB-BBDF-6A47-9304-949057C97C96}"/>
                </a:ext>
              </a:extLst>
            </p:cNvPr>
            <p:cNvSpPr/>
            <p:nvPr/>
          </p:nvSpPr>
          <p:spPr>
            <a:xfrm>
              <a:off x="5044499" y="2546450"/>
              <a:ext cx="2791660" cy="3296169"/>
            </a:xfrm>
            <a:prstGeom prst="roundRect">
              <a:avLst>
                <a:gd name="adj" fmla="val 8279"/>
              </a:avLst>
            </a:prstGeom>
            <a:noFill/>
            <a:ln w="38100">
              <a:solidFill>
                <a:srgbClr val="E94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A00506-7F85-447A-80BE-99A148861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1490" y="2665091"/>
              <a:ext cx="1642818" cy="1496908"/>
            </a:xfrm>
            <a:prstGeom prst="roundRect">
              <a:avLst>
                <a:gd name="adj" fmla="val 10316"/>
              </a:avLst>
            </a:prstGeom>
          </p:spPr>
        </p:pic>
      </p:grpSp>
      <p:pic>
        <p:nvPicPr>
          <p:cNvPr id="2" name="Bounce">
            <a:hlinkClick r:id="" action="ppaction://media"/>
            <a:extLst>
              <a:ext uri="{FF2B5EF4-FFF2-40B4-BE49-F238E27FC236}">
                <a16:creationId xmlns:a16="http://schemas.microsoft.com/office/drawing/2014/main" id="{FC6CAAE0-92E5-4AC5-9945-C79BE7B367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33488" y="2957513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1042 L 0.03142 -0.11435 C 0.03802 -0.13727 0.04809 -0.14954 0.05833 -0.14954 C 0.07013 -0.14954 0.07951 -0.13727 0.08611 -0.11435 L 0.11788 -0.0104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696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1746</TotalTime>
  <Words>136</Words>
  <Application>Microsoft Office PowerPoint</Application>
  <PresentationFormat>On-screen Show (4:3)</PresentationFormat>
  <Paragraphs>22</Paragraphs>
  <Slides>19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Twinkl</vt:lpstr>
      <vt:lpstr>Calibri</vt:lpstr>
      <vt:lpstr>Office Theme</vt:lpstr>
      <vt:lpstr>PowerPoint Presentation</vt:lpstr>
      <vt:lpstr>Can you read the sentences and choose the  matching picture?</vt:lpstr>
      <vt:lpstr>The tap is on.</vt:lpstr>
      <vt:lpstr>The dog has a pup.</vt:lpstr>
      <vt:lpstr>The pig can go in the pen.</vt:lpstr>
      <vt:lpstr>The man is sad.</vt:lpstr>
      <vt:lpstr>Nan is on the bus.</vt:lpstr>
      <vt:lpstr>The fat duck is in the mud.</vt:lpstr>
      <vt:lpstr>The rabbit is on the hill.</vt:lpstr>
      <vt:lpstr>The cat has a big bell.</vt:lpstr>
      <vt:lpstr>The tap is on.</vt:lpstr>
      <vt:lpstr>The dog has a pup.</vt:lpstr>
      <vt:lpstr>The pig can go in the pen.</vt:lpstr>
      <vt:lpstr>The man is sad.</vt:lpstr>
      <vt:lpstr>Nan is on the bus.</vt:lpstr>
      <vt:lpstr>The fat duck is in the mud.</vt:lpstr>
      <vt:lpstr>The rabbit is on the hill.</vt:lpstr>
      <vt:lpstr>The cat has a big bell.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twiknl</dc:creator>
  <cp:lastModifiedBy>Ian Ross</cp:lastModifiedBy>
  <cp:revision>59</cp:revision>
  <dcterms:created xsi:type="dcterms:W3CDTF">2020-10-29T15:24:13Z</dcterms:created>
  <dcterms:modified xsi:type="dcterms:W3CDTF">2021-01-15T16:18:01Z</dcterms:modified>
</cp:coreProperties>
</file>