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343" autoAdjust="0"/>
  </p:normalViewPr>
  <p:slideViewPr>
    <p:cSldViewPr snapToGrid="0">
      <p:cViewPr varScale="1">
        <p:scale>
          <a:sx n="86" d="100"/>
          <a:sy n="86" d="100"/>
        </p:scale>
        <p:origin x="7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FA5706-22BE-4CA6-BF24-7465FB308595}" type="datetimeFigureOut">
              <a:rPr lang="en-GB" smtClean="0"/>
              <a:t>14/01/2021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3268AB-B90E-46C4-9442-79804FDACD42}" type="slidenum">
              <a:rPr lang="en-GB" smtClean="0"/>
              <a:t>‹#›</a:t>
            </a:fld>
            <a:endParaRPr lang="en-GB"/>
          </a:p>
        </p:txBody>
      </p:sp>
    </p:spTree>
    <p:extLst>
      <p:ext uri="{BB962C8B-B14F-4D97-AF65-F5344CB8AC3E}">
        <p14:creationId xmlns:p14="http://schemas.microsoft.com/office/powerpoint/2010/main" val="3433659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E3E35F0-0EDB-4A8C-ADCE-17A73F85B349}"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4042445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E3E35F0-0EDB-4A8C-ADCE-17A73F85B349}"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4032378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E3E35F0-0EDB-4A8C-ADCE-17A73F85B349}"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4038358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E3E35F0-0EDB-4A8C-ADCE-17A73F85B349}"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3665616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3E35F0-0EDB-4A8C-ADCE-17A73F85B349}" type="datetimeFigureOut">
              <a:rPr lang="en-GB" smtClean="0"/>
              <a:t>14/01/2021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367236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E3E35F0-0EDB-4A8C-ADCE-17A73F85B349}" type="datetimeFigureOut">
              <a:rPr lang="en-GB" smtClean="0"/>
              <a:t>14/01/2021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611083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E3E35F0-0EDB-4A8C-ADCE-17A73F85B349}" type="datetimeFigureOut">
              <a:rPr lang="en-GB" smtClean="0"/>
              <a:t>14/01/2021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1184170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E3E35F0-0EDB-4A8C-ADCE-17A73F85B349}" type="datetimeFigureOut">
              <a:rPr lang="en-GB" smtClean="0"/>
              <a:t>14/01/2021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1437615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3E35F0-0EDB-4A8C-ADCE-17A73F85B349}" type="datetimeFigureOut">
              <a:rPr lang="en-GB" smtClean="0"/>
              <a:t>14/01/2021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398410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3E35F0-0EDB-4A8C-ADCE-17A73F85B349}" type="datetimeFigureOut">
              <a:rPr lang="en-GB" smtClean="0"/>
              <a:t>14/01/2021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1946216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E3E35F0-0EDB-4A8C-ADCE-17A73F85B349}" type="datetimeFigureOut">
              <a:rPr lang="en-GB" smtClean="0"/>
              <a:t>14/01/2021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84D4EA-BD29-49F7-A86B-DBAF8E7A3618}" type="slidenum">
              <a:rPr lang="en-GB" smtClean="0"/>
              <a:t>‹#›</a:t>
            </a:fld>
            <a:endParaRPr lang="en-GB"/>
          </a:p>
        </p:txBody>
      </p:sp>
    </p:spTree>
    <p:extLst>
      <p:ext uri="{BB962C8B-B14F-4D97-AF65-F5344CB8AC3E}">
        <p14:creationId xmlns:p14="http://schemas.microsoft.com/office/powerpoint/2010/main" val="1741903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E35F0-0EDB-4A8C-ADCE-17A73F85B349}" type="datetimeFigureOut">
              <a:rPr lang="en-GB" smtClean="0"/>
              <a:t>14/01/2021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84D4EA-BD29-49F7-A86B-DBAF8E7A3618}" type="slidenum">
              <a:rPr lang="en-GB" smtClean="0"/>
              <a:t>‹#›</a:t>
            </a:fld>
            <a:endParaRPr lang="en-GB"/>
          </a:p>
        </p:txBody>
      </p:sp>
    </p:spTree>
    <p:extLst>
      <p:ext uri="{BB962C8B-B14F-4D97-AF65-F5344CB8AC3E}">
        <p14:creationId xmlns:p14="http://schemas.microsoft.com/office/powerpoint/2010/main" val="1290993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app=desktop&amp;v=Hfhka-OvLS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print"/>
          <a:srcRect l="2786" r="1094" b="14640"/>
          <a:stretch/>
        </p:blipFill>
        <p:spPr>
          <a:xfrm>
            <a:off x="2088107" y="361380"/>
            <a:ext cx="8215952" cy="4456279"/>
          </a:xfrm>
          <a:prstGeom prst="rect">
            <a:avLst/>
          </a:prstGeom>
        </p:spPr>
      </p:pic>
      <p:sp>
        <p:nvSpPr>
          <p:cNvPr id="5" name="TextBox 4"/>
          <p:cNvSpPr txBox="1"/>
          <p:nvPr/>
        </p:nvSpPr>
        <p:spPr>
          <a:xfrm>
            <a:off x="846160" y="5363570"/>
            <a:ext cx="10699845" cy="1077218"/>
          </a:xfrm>
          <a:prstGeom prst="rect">
            <a:avLst/>
          </a:prstGeom>
          <a:noFill/>
        </p:spPr>
        <p:txBody>
          <a:bodyPr wrap="square" rtlCol="0">
            <a:spAutoFit/>
          </a:bodyPr>
          <a:lstStyle/>
          <a:p>
            <a:pPr algn="ctr"/>
            <a:r>
              <a:rPr lang="en-GB" sz="3200" b="1" dirty="0" smtClean="0">
                <a:solidFill>
                  <a:srgbClr val="0070C0"/>
                </a:solidFill>
                <a:latin typeface="SassoonCRInfant" panose="02010503020300020003" pitchFamily="2" charset="0"/>
              </a:rPr>
              <a:t>ENQUIRE into Hindu ideas about God, the world and living beings</a:t>
            </a:r>
            <a:endParaRPr lang="en-GB" sz="3200" b="1" dirty="0">
              <a:solidFill>
                <a:srgbClr val="0070C0"/>
              </a:solidFill>
              <a:latin typeface="SassoonCRInfant" panose="02010503020300020003" pitchFamily="2" charset="0"/>
            </a:endParaRPr>
          </a:p>
        </p:txBody>
      </p:sp>
    </p:spTree>
    <p:extLst>
      <p:ext uri="{BB962C8B-B14F-4D97-AF65-F5344CB8AC3E}">
        <p14:creationId xmlns:p14="http://schemas.microsoft.com/office/powerpoint/2010/main" val="39468166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914" y="706344"/>
            <a:ext cx="8966579" cy="753967"/>
          </a:xfrm>
        </p:spPr>
        <p:txBody>
          <a:bodyPr>
            <a:normAutofit fontScale="90000"/>
          </a:bodyPr>
          <a:lstStyle/>
          <a:p>
            <a:pPr algn="ctr"/>
            <a:r>
              <a:rPr lang="en-GB" b="1" dirty="0">
                <a:solidFill>
                  <a:srgbClr val="7030A0"/>
                </a:solidFill>
              </a:rPr>
              <a:t>What different ideas are there about God? </a:t>
            </a:r>
            <a:r>
              <a:rPr lang="en-GB" b="1" dirty="0"/>
              <a:t/>
            </a:r>
            <a:br>
              <a:rPr lang="en-GB" b="1" dirty="0"/>
            </a:b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469924480"/>
              </p:ext>
            </p:extLst>
          </p:nvPr>
        </p:nvGraphicFramePr>
        <p:xfrm>
          <a:off x="2269763" y="4340025"/>
          <a:ext cx="7920879" cy="1800200"/>
        </p:xfrm>
        <a:graphic>
          <a:graphicData uri="http://schemas.openxmlformats.org/drawingml/2006/table">
            <a:tbl>
              <a:tblPr firstRow="1" bandRow="1">
                <a:tableStyleId>{5940675A-B579-460E-94D1-54222C63F5DA}</a:tableStyleId>
              </a:tblPr>
              <a:tblGrid>
                <a:gridCol w="2640293">
                  <a:extLst>
                    <a:ext uri="{9D8B030D-6E8A-4147-A177-3AD203B41FA5}">
                      <a16:colId xmlns:a16="http://schemas.microsoft.com/office/drawing/2014/main" val="20000"/>
                    </a:ext>
                  </a:extLst>
                </a:gridCol>
                <a:gridCol w="2640293">
                  <a:extLst>
                    <a:ext uri="{9D8B030D-6E8A-4147-A177-3AD203B41FA5}">
                      <a16:colId xmlns:a16="http://schemas.microsoft.com/office/drawing/2014/main" val="20001"/>
                    </a:ext>
                  </a:extLst>
                </a:gridCol>
                <a:gridCol w="2640293">
                  <a:extLst>
                    <a:ext uri="{9D8B030D-6E8A-4147-A177-3AD203B41FA5}">
                      <a16:colId xmlns:a16="http://schemas.microsoft.com/office/drawing/2014/main" val="20002"/>
                    </a:ext>
                  </a:extLst>
                </a:gridCol>
              </a:tblGrid>
              <a:tr h="900100">
                <a:tc>
                  <a:txBody>
                    <a:bodyPr/>
                    <a:lstStyle/>
                    <a:p>
                      <a:pPr algn="ctr"/>
                      <a:r>
                        <a:rPr lang="en-GB" sz="3200" dirty="0" smtClean="0">
                          <a:latin typeface="Comic Sans MS" panose="030F0702030302020204" pitchFamily="66" charset="0"/>
                        </a:rPr>
                        <a:t>Monotheism</a:t>
                      </a:r>
                      <a:endParaRPr lang="en-GB" sz="3200" dirty="0">
                        <a:latin typeface="Comic Sans MS" panose="030F0702030302020204" pitchFamily="66" charset="0"/>
                      </a:endParaRPr>
                    </a:p>
                  </a:txBody>
                  <a:tcPr/>
                </a:tc>
                <a:tc>
                  <a:txBody>
                    <a:bodyPr/>
                    <a:lstStyle/>
                    <a:p>
                      <a:pPr algn="ctr"/>
                      <a:r>
                        <a:rPr lang="en-GB" sz="3200" dirty="0" smtClean="0">
                          <a:latin typeface="Comic Sans MS" panose="030F0702030302020204" pitchFamily="66" charset="0"/>
                        </a:rPr>
                        <a:t>Atheism</a:t>
                      </a:r>
                      <a:endParaRPr lang="en-GB" sz="3200" dirty="0">
                        <a:latin typeface="Comic Sans MS" panose="030F0702030302020204" pitchFamily="66" charset="0"/>
                      </a:endParaRPr>
                    </a:p>
                  </a:txBody>
                  <a:tcPr/>
                </a:tc>
                <a:tc>
                  <a:txBody>
                    <a:bodyPr/>
                    <a:lstStyle/>
                    <a:p>
                      <a:pPr algn="ctr"/>
                      <a:r>
                        <a:rPr lang="en-GB" sz="3200" dirty="0" smtClean="0">
                          <a:latin typeface="Comic Sans MS" panose="030F0702030302020204" pitchFamily="66" charset="0"/>
                        </a:rPr>
                        <a:t>Pantheism</a:t>
                      </a:r>
                      <a:endParaRPr lang="en-GB" sz="3200" dirty="0">
                        <a:latin typeface="Comic Sans MS" panose="030F0702030302020204" pitchFamily="66" charset="0"/>
                      </a:endParaRPr>
                    </a:p>
                  </a:txBody>
                  <a:tcPr/>
                </a:tc>
                <a:extLst>
                  <a:ext uri="{0D108BD9-81ED-4DB2-BD59-A6C34878D82A}">
                    <a16:rowId xmlns:a16="http://schemas.microsoft.com/office/drawing/2014/main" val="10000"/>
                  </a:ext>
                </a:extLst>
              </a:tr>
              <a:tr h="900100">
                <a:tc>
                  <a:txBody>
                    <a:bodyPr/>
                    <a:lstStyle/>
                    <a:p>
                      <a:pPr algn="ctr"/>
                      <a:r>
                        <a:rPr lang="en-GB" sz="3200" dirty="0" smtClean="0">
                          <a:latin typeface="Comic Sans MS" panose="030F0702030302020204" pitchFamily="66" charset="0"/>
                        </a:rPr>
                        <a:t>Polytheism</a:t>
                      </a:r>
                      <a:endParaRPr lang="en-GB" sz="3200" dirty="0">
                        <a:latin typeface="Comic Sans MS" panose="030F0702030302020204" pitchFamily="66" charset="0"/>
                      </a:endParaRPr>
                    </a:p>
                  </a:txBody>
                  <a:tcPr/>
                </a:tc>
                <a:tc>
                  <a:txBody>
                    <a:bodyPr/>
                    <a:lstStyle/>
                    <a:p>
                      <a:pPr algn="ctr"/>
                      <a:r>
                        <a:rPr lang="en-GB" sz="3200" dirty="0" smtClean="0">
                          <a:latin typeface="Comic Sans MS" panose="030F0702030302020204" pitchFamily="66" charset="0"/>
                        </a:rPr>
                        <a:t>Henotheism</a:t>
                      </a:r>
                      <a:endParaRPr lang="en-GB" sz="3200" dirty="0">
                        <a:latin typeface="Comic Sans MS" panose="030F0702030302020204" pitchFamily="66" charset="0"/>
                      </a:endParaRPr>
                    </a:p>
                  </a:txBody>
                  <a:tcPr/>
                </a:tc>
                <a:tc>
                  <a:txBody>
                    <a:bodyPr/>
                    <a:lstStyle/>
                    <a:p>
                      <a:pPr algn="ctr"/>
                      <a:r>
                        <a:rPr lang="en-GB" sz="3200" dirty="0" smtClean="0">
                          <a:latin typeface="Comic Sans MS" panose="030F0702030302020204" pitchFamily="66" charset="0"/>
                        </a:rPr>
                        <a:t>Theism</a:t>
                      </a:r>
                      <a:endParaRPr lang="en-GB" sz="3200" dirty="0">
                        <a:latin typeface="Comic Sans MS" panose="030F0702030302020204" pitchFamily="66" charset="0"/>
                      </a:endParaRPr>
                    </a:p>
                  </a:txBody>
                  <a:tcPr/>
                </a:tc>
                <a:extLst>
                  <a:ext uri="{0D108BD9-81ED-4DB2-BD59-A6C34878D82A}">
                    <a16:rowId xmlns:a16="http://schemas.microsoft.com/office/drawing/2014/main" val="10001"/>
                  </a:ext>
                </a:extLst>
              </a:tr>
            </a:tbl>
          </a:graphicData>
        </a:graphic>
      </p:graphicFrame>
      <p:sp>
        <p:nvSpPr>
          <p:cNvPr id="4" name="TextBox 3"/>
          <p:cNvSpPr txBox="1"/>
          <p:nvPr/>
        </p:nvSpPr>
        <p:spPr>
          <a:xfrm>
            <a:off x="764275" y="1460311"/>
            <a:ext cx="10658901" cy="2677656"/>
          </a:xfrm>
          <a:prstGeom prst="rect">
            <a:avLst/>
          </a:prstGeom>
          <a:noFill/>
        </p:spPr>
        <p:txBody>
          <a:bodyPr wrap="square" rtlCol="0">
            <a:spAutoFit/>
          </a:bodyPr>
          <a:lstStyle/>
          <a:p>
            <a:r>
              <a:rPr lang="en-GB" sz="2800" dirty="0" smtClean="0"/>
              <a:t>In the Hindu religion, there are many ideas about God and they are not all the same; it depends who you ask and what aspect of the religion you look at.</a:t>
            </a:r>
          </a:p>
          <a:p>
            <a:endParaRPr lang="en-GB" sz="2800" dirty="0"/>
          </a:p>
          <a:p>
            <a:r>
              <a:rPr lang="en-GB" sz="2800" dirty="0" smtClean="0"/>
              <a:t>Using the activity sheet on the blog, match up these words and their definitions.  </a:t>
            </a:r>
            <a:endParaRPr lang="en-GB" sz="2800" dirty="0"/>
          </a:p>
        </p:txBody>
      </p:sp>
    </p:spTree>
    <p:extLst>
      <p:ext uri="{BB962C8B-B14F-4D97-AF65-F5344CB8AC3E}">
        <p14:creationId xmlns:p14="http://schemas.microsoft.com/office/powerpoint/2010/main" val="36530860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7004" y="638103"/>
            <a:ext cx="9729825" cy="1026922"/>
          </a:xfrm>
        </p:spPr>
        <p:txBody>
          <a:bodyPr>
            <a:normAutofit fontScale="90000"/>
          </a:bodyPr>
          <a:lstStyle/>
          <a:p>
            <a:pPr algn="ctr"/>
            <a:r>
              <a:rPr lang="en-GB" b="1" dirty="0">
                <a:solidFill>
                  <a:srgbClr val="7030A0"/>
                </a:solidFill>
              </a:rPr>
              <a:t>What different ideas are there about God? </a:t>
            </a:r>
            <a:r>
              <a:rPr lang="en-GB" b="1" dirty="0" smtClean="0">
                <a:solidFill>
                  <a:srgbClr val="7030A0"/>
                </a:solidFill>
              </a:rPr>
              <a:t/>
            </a:r>
            <a:br>
              <a:rPr lang="en-GB" b="1" dirty="0" smtClean="0">
                <a:solidFill>
                  <a:srgbClr val="7030A0"/>
                </a:solidFill>
              </a:rPr>
            </a:br>
            <a:r>
              <a:rPr lang="en-GB" b="1" dirty="0" smtClean="0">
                <a:solidFill>
                  <a:srgbClr val="7030A0"/>
                </a:solidFill>
              </a:rPr>
              <a:t>ANSWERS</a:t>
            </a:r>
            <a:r>
              <a:rPr lang="en-GB" b="1" dirty="0"/>
              <a:t>	</a:t>
            </a:r>
            <a:br>
              <a:rPr lang="en-GB" b="1" dirty="0"/>
            </a:b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4212728732"/>
              </p:ext>
            </p:extLst>
          </p:nvPr>
        </p:nvGraphicFramePr>
        <p:xfrm>
          <a:off x="506018" y="1458549"/>
          <a:ext cx="11031795" cy="4849992"/>
        </p:xfrm>
        <a:graphic>
          <a:graphicData uri="http://schemas.openxmlformats.org/drawingml/2006/table">
            <a:tbl>
              <a:tblPr firstRow="1" firstCol="1" bandRow="1">
                <a:tableStyleId>{5C22544A-7EE6-4342-B048-85BDC9FD1C3A}</a:tableStyleId>
              </a:tblPr>
              <a:tblGrid>
                <a:gridCol w="2712492">
                  <a:extLst>
                    <a:ext uri="{9D8B030D-6E8A-4147-A177-3AD203B41FA5}">
                      <a16:colId xmlns:a16="http://schemas.microsoft.com/office/drawing/2014/main" val="20000"/>
                    </a:ext>
                  </a:extLst>
                </a:gridCol>
                <a:gridCol w="8319303">
                  <a:extLst>
                    <a:ext uri="{9D8B030D-6E8A-4147-A177-3AD203B41FA5}">
                      <a16:colId xmlns:a16="http://schemas.microsoft.com/office/drawing/2014/main" val="20001"/>
                    </a:ext>
                  </a:extLst>
                </a:gridCol>
              </a:tblGrid>
              <a:tr h="298821">
                <a:tc>
                  <a:txBody>
                    <a:bodyPr/>
                    <a:lstStyle/>
                    <a:p>
                      <a:pPr algn="ctr">
                        <a:lnSpc>
                          <a:spcPct val="115000"/>
                        </a:lnSpc>
                        <a:spcAft>
                          <a:spcPts val="0"/>
                        </a:spcAft>
                      </a:pPr>
                      <a:r>
                        <a:rPr lang="en-GB" sz="1600" dirty="0">
                          <a:effectLst/>
                        </a:rPr>
                        <a:t>Word</a:t>
                      </a:r>
                      <a:endParaRPr lang="en-GB" sz="900" dirty="0">
                        <a:effectLst/>
                        <a:latin typeface="Calibri"/>
                        <a:ea typeface="Calibri"/>
                        <a:cs typeface="Times New Roman"/>
                      </a:endParaRPr>
                    </a:p>
                  </a:txBody>
                  <a:tcPr marL="55907" marR="55907" marT="0" marB="0"/>
                </a:tc>
                <a:tc>
                  <a:txBody>
                    <a:bodyPr/>
                    <a:lstStyle/>
                    <a:p>
                      <a:pPr algn="ctr">
                        <a:lnSpc>
                          <a:spcPct val="115000"/>
                        </a:lnSpc>
                        <a:spcAft>
                          <a:spcPts val="0"/>
                        </a:spcAft>
                      </a:pPr>
                      <a:r>
                        <a:rPr lang="en-GB" sz="1600">
                          <a:effectLst/>
                        </a:rPr>
                        <a:t>Definition</a:t>
                      </a:r>
                      <a:endParaRPr lang="en-GB" sz="900">
                        <a:effectLst/>
                        <a:latin typeface="Calibri"/>
                        <a:ea typeface="Calibri"/>
                        <a:cs typeface="Times New Roman"/>
                      </a:endParaRPr>
                    </a:p>
                  </a:txBody>
                  <a:tcPr marL="55907" marR="55907" marT="0" marB="0"/>
                </a:tc>
                <a:extLst>
                  <a:ext uri="{0D108BD9-81ED-4DB2-BD59-A6C34878D82A}">
                    <a16:rowId xmlns:a16="http://schemas.microsoft.com/office/drawing/2014/main" val="10000"/>
                  </a:ext>
                </a:extLst>
              </a:tr>
              <a:tr h="521853">
                <a:tc>
                  <a:txBody>
                    <a:bodyPr/>
                    <a:lstStyle/>
                    <a:p>
                      <a:pPr algn="ctr">
                        <a:lnSpc>
                          <a:spcPct val="115000"/>
                        </a:lnSpc>
                        <a:spcAft>
                          <a:spcPts val="0"/>
                        </a:spcAft>
                      </a:pPr>
                      <a:r>
                        <a:rPr lang="en-GB" sz="1600" dirty="0">
                          <a:effectLst/>
                        </a:rPr>
                        <a:t> </a:t>
                      </a:r>
                      <a:r>
                        <a:rPr lang="en-GB" sz="3200" dirty="0" smtClean="0">
                          <a:effectLst/>
                        </a:rPr>
                        <a:t>Monotheism</a:t>
                      </a:r>
                      <a:endParaRPr lang="en-GB" sz="1600" dirty="0">
                        <a:effectLst/>
                        <a:latin typeface="Calibri"/>
                        <a:ea typeface="Calibri"/>
                        <a:cs typeface="Times New Roman"/>
                      </a:endParaRPr>
                    </a:p>
                  </a:txBody>
                  <a:tcPr marL="55907" marR="55907" marT="0" marB="0" anchor="ctr"/>
                </a:tc>
                <a:tc>
                  <a:txBody>
                    <a:bodyPr/>
                    <a:lstStyle/>
                    <a:p>
                      <a:pPr>
                        <a:lnSpc>
                          <a:spcPct val="115000"/>
                        </a:lnSpc>
                        <a:spcAft>
                          <a:spcPts val="0"/>
                        </a:spcAft>
                      </a:pPr>
                      <a:r>
                        <a:rPr lang="en-GB" sz="2000" dirty="0">
                          <a:effectLst/>
                          <a:latin typeface="SassoonCRInfant" panose="02010503020300020003" pitchFamily="2" charset="0"/>
                        </a:rPr>
                        <a:t>A person who believes that there is only one God.</a:t>
                      </a:r>
                      <a:endParaRPr lang="en-GB" sz="1200" dirty="0">
                        <a:effectLst/>
                        <a:latin typeface="SassoonCRInfant" panose="02010503020300020003" pitchFamily="2" charset="0"/>
                        <a:ea typeface="Calibri"/>
                        <a:cs typeface="Times New Roman"/>
                      </a:endParaRPr>
                    </a:p>
                  </a:txBody>
                  <a:tcPr marL="55907" marR="55907" marT="0" marB="0" anchor="ctr"/>
                </a:tc>
                <a:extLst>
                  <a:ext uri="{0D108BD9-81ED-4DB2-BD59-A6C34878D82A}">
                    <a16:rowId xmlns:a16="http://schemas.microsoft.com/office/drawing/2014/main" val="10001"/>
                  </a:ext>
                </a:extLst>
              </a:tr>
              <a:tr h="521853">
                <a:tc>
                  <a:txBody>
                    <a:bodyPr/>
                    <a:lstStyle/>
                    <a:p>
                      <a:pPr algn="ctr">
                        <a:lnSpc>
                          <a:spcPct val="115000"/>
                        </a:lnSpc>
                        <a:spcAft>
                          <a:spcPts val="0"/>
                        </a:spcAft>
                      </a:pPr>
                      <a:r>
                        <a:rPr lang="en-GB" sz="1600" dirty="0">
                          <a:effectLst/>
                        </a:rPr>
                        <a:t> </a:t>
                      </a:r>
                      <a:r>
                        <a:rPr lang="en-GB" sz="3200" dirty="0" smtClean="0">
                          <a:effectLst/>
                        </a:rPr>
                        <a:t>Atheism</a:t>
                      </a:r>
                      <a:endParaRPr lang="en-GB" sz="1600" dirty="0">
                        <a:effectLst/>
                        <a:latin typeface="Calibri"/>
                        <a:ea typeface="Calibri"/>
                        <a:cs typeface="Times New Roman"/>
                      </a:endParaRPr>
                    </a:p>
                  </a:txBody>
                  <a:tcPr marL="55907" marR="55907" marT="0" marB="0" anchor="ctr"/>
                </a:tc>
                <a:tc>
                  <a:txBody>
                    <a:bodyPr/>
                    <a:lstStyle/>
                    <a:p>
                      <a:pPr>
                        <a:lnSpc>
                          <a:spcPct val="115000"/>
                        </a:lnSpc>
                        <a:spcAft>
                          <a:spcPts val="0"/>
                        </a:spcAft>
                      </a:pPr>
                      <a:r>
                        <a:rPr lang="en-GB" sz="2000" dirty="0">
                          <a:effectLst/>
                          <a:latin typeface="SassoonCRInfant" panose="02010503020300020003" pitchFamily="2" charset="0"/>
                        </a:rPr>
                        <a:t>A person who believes that there is no God or gods.</a:t>
                      </a:r>
                      <a:endParaRPr lang="en-GB" sz="1200" dirty="0">
                        <a:effectLst/>
                        <a:latin typeface="SassoonCRInfant" panose="02010503020300020003" pitchFamily="2" charset="0"/>
                        <a:ea typeface="Calibri"/>
                        <a:cs typeface="Times New Roman"/>
                      </a:endParaRPr>
                    </a:p>
                  </a:txBody>
                  <a:tcPr marL="55907" marR="55907" marT="0" marB="0" anchor="ctr"/>
                </a:tc>
                <a:extLst>
                  <a:ext uri="{0D108BD9-81ED-4DB2-BD59-A6C34878D82A}">
                    <a16:rowId xmlns:a16="http://schemas.microsoft.com/office/drawing/2014/main" val="10002"/>
                  </a:ext>
                </a:extLst>
              </a:tr>
              <a:tr h="956225">
                <a:tc>
                  <a:txBody>
                    <a:bodyPr/>
                    <a:lstStyle/>
                    <a:p>
                      <a:pPr algn="ctr">
                        <a:lnSpc>
                          <a:spcPct val="115000"/>
                        </a:lnSpc>
                        <a:spcAft>
                          <a:spcPts val="0"/>
                        </a:spcAft>
                      </a:pPr>
                      <a:r>
                        <a:rPr lang="en-GB" sz="1600" dirty="0">
                          <a:effectLst/>
                        </a:rPr>
                        <a:t> </a:t>
                      </a:r>
                      <a:r>
                        <a:rPr lang="en-GB" sz="3200" dirty="0" smtClean="0">
                          <a:effectLst/>
                        </a:rPr>
                        <a:t>Pantheism</a:t>
                      </a:r>
                      <a:endParaRPr lang="en-GB" sz="1600" dirty="0">
                        <a:effectLst/>
                        <a:latin typeface="Calibri"/>
                        <a:ea typeface="Calibri"/>
                        <a:cs typeface="Times New Roman"/>
                      </a:endParaRPr>
                    </a:p>
                  </a:txBody>
                  <a:tcPr marL="55907" marR="55907" marT="0" marB="0" anchor="ctr"/>
                </a:tc>
                <a:tc>
                  <a:txBody>
                    <a:bodyPr/>
                    <a:lstStyle/>
                    <a:p>
                      <a:pPr>
                        <a:lnSpc>
                          <a:spcPct val="115000"/>
                        </a:lnSpc>
                        <a:spcAft>
                          <a:spcPts val="0"/>
                        </a:spcAft>
                      </a:pPr>
                      <a:r>
                        <a:rPr lang="en-GB" sz="2000" dirty="0">
                          <a:effectLst/>
                          <a:latin typeface="SassoonCRInfant" panose="02010503020300020003" pitchFamily="2" charset="0"/>
                        </a:rPr>
                        <a:t>A belief which identifies God with the universe, or regards the universe as a version of God. It is also the worship or tolerance of many gods</a:t>
                      </a:r>
                      <a:r>
                        <a:rPr lang="en-GB" sz="2000" dirty="0" smtClean="0">
                          <a:effectLst/>
                          <a:latin typeface="SassoonCRInfant" panose="02010503020300020003" pitchFamily="2" charset="0"/>
                        </a:rPr>
                        <a:t>.</a:t>
                      </a:r>
                      <a:endParaRPr lang="en-GB" sz="1200" dirty="0">
                        <a:effectLst/>
                        <a:latin typeface="SassoonCRInfant" panose="02010503020300020003" pitchFamily="2" charset="0"/>
                      </a:endParaRPr>
                    </a:p>
                  </a:txBody>
                  <a:tcPr marL="55907" marR="55907" marT="0" marB="0" anchor="ctr"/>
                </a:tc>
                <a:extLst>
                  <a:ext uri="{0D108BD9-81ED-4DB2-BD59-A6C34878D82A}">
                    <a16:rowId xmlns:a16="http://schemas.microsoft.com/office/drawing/2014/main" val="10003"/>
                  </a:ext>
                </a:extLst>
              </a:tr>
              <a:tr h="521853">
                <a:tc>
                  <a:txBody>
                    <a:bodyPr/>
                    <a:lstStyle/>
                    <a:p>
                      <a:pPr algn="ctr">
                        <a:lnSpc>
                          <a:spcPct val="115000"/>
                        </a:lnSpc>
                        <a:spcAft>
                          <a:spcPts val="0"/>
                        </a:spcAft>
                      </a:pPr>
                      <a:r>
                        <a:rPr lang="en-GB" sz="1600" dirty="0">
                          <a:effectLst/>
                        </a:rPr>
                        <a:t> </a:t>
                      </a:r>
                      <a:r>
                        <a:rPr lang="en-GB" sz="3200" dirty="0" smtClean="0">
                          <a:effectLst/>
                        </a:rPr>
                        <a:t>Polytheism</a:t>
                      </a:r>
                      <a:endParaRPr lang="en-GB" sz="1600" dirty="0">
                        <a:effectLst/>
                        <a:latin typeface="Calibri"/>
                        <a:ea typeface="Calibri"/>
                        <a:cs typeface="Times New Roman"/>
                      </a:endParaRPr>
                    </a:p>
                  </a:txBody>
                  <a:tcPr marL="55907" marR="55907" marT="0" marB="0" anchor="ctr"/>
                </a:tc>
                <a:tc>
                  <a:txBody>
                    <a:bodyPr/>
                    <a:lstStyle/>
                    <a:p>
                      <a:pPr>
                        <a:lnSpc>
                          <a:spcPct val="115000"/>
                        </a:lnSpc>
                        <a:spcAft>
                          <a:spcPts val="0"/>
                        </a:spcAft>
                      </a:pPr>
                      <a:r>
                        <a:rPr lang="en-GB" sz="2000" dirty="0">
                          <a:effectLst/>
                          <a:latin typeface="SassoonCRInfant" panose="02010503020300020003" pitchFamily="2" charset="0"/>
                        </a:rPr>
                        <a:t>The belief in or worship of more than one god</a:t>
                      </a:r>
                      <a:r>
                        <a:rPr lang="en-GB" sz="2000" dirty="0" smtClean="0">
                          <a:effectLst/>
                          <a:latin typeface="SassoonCRInfant" panose="02010503020300020003" pitchFamily="2" charset="0"/>
                        </a:rPr>
                        <a:t>.</a:t>
                      </a:r>
                      <a:endParaRPr lang="en-GB" sz="1200" dirty="0">
                        <a:effectLst/>
                        <a:latin typeface="SassoonCRInfant" panose="02010503020300020003" pitchFamily="2" charset="0"/>
                      </a:endParaRPr>
                    </a:p>
                  </a:txBody>
                  <a:tcPr marL="55907" marR="55907" marT="0" marB="0" anchor="ctr"/>
                </a:tc>
                <a:extLst>
                  <a:ext uri="{0D108BD9-81ED-4DB2-BD59-A6C34878D82A}">
                    <a16:rowId xmlns:a16="http://schemas.microsoft.com/office/drawing/2014/main" val="10004"/>
                  </a:ext>
                </a:extLst>
              </a:tr>
              <a:tr h="956225">
                <a:tc>
                  <a:txBody>
                    <a:bodyPr/>
                    <a:lstStyle/>
                    <a:p>
                      <a:pPr algn="ctr">
                        <a:lnSpc>
                          <a:spcPct val="115000"/>
                        </a:lnSpc>
                        <a:spcAft>
                          <a:spcPts val="0"/>
                        </a:spcAft>
                      </a:pPr>
                      <a:r>
                        <a:rPr lang="en-GB" sz="3200" dirty="0" smtClean="0">
                          <a:effectLst/>
                        </a:rPr>
                        <a:t>Henotheism</a:t>
                      </a:r>
                      <a:endParaRPr lang="en-GB" sz="1600" dirty="0">
                        <a:effectLst/>
                        <a:latin typeface="Calibri"/>
                        <a:ea typeface="Calibri"/>
                        <a:cs typeface="Times New Roman"/>
                      </a:endParaRPr>
                    </a:p>
                  </a:txBody>
                  <a:tcPr marL="55907" marR="55907" marT="0" marB="0" anchor="ctr"/>
                </a:tc>
                <a:tc>
                  <a:txBody>
                    <a:bodyPr/>
                    <a:lstStyle/>
                    <a:p>
                      <a:pPr indent="5080">
                        <a:lnSpc>
                          <a:spcPct val="115000"/>
                        </a:lnSpc>
                        <a:spcAft>
                          <a:spcPts val="0"/>
                        </a:spcAft>
                      </a:pPr>
                      <a:r>
                        <a:rPr lang="en-GB" sz="2000" dirty="0">
                          <a:effectLst/>
                          <a:latin typeface="SassoonCRInfant" panose="02010503020300020003" pitchFamily="2" charset="0"/>
                        </a:rPr>
                        <a:t>Attachment or commitment to one particular god out of several, especially by a family, tribe, or other group</a:t>
                      </a:r>
                      <a:r>
                        <a:rPr lang="en-GB" sz="2000" dirty="0" smtClean="0">
                          <a:effectLst/>
                          <a:latin typeface="SassoonCRInfant" panose="02010503020300020003" pitchFamily="2" charset="0"/>
                        </a:rPr>
                        <a:t>.</a:t>
                      </a:r>
                      <a:endParaRPr lang="en-GB" sz="1200" dirty="0">
                        <a:effectLst/>
                        <a:latin typeface="SassoonCRInfant" panose="02010503020300020003" pitchFamily="2" charset="0"/>
                      </a:endParaRPr>
                    </a:p>
                  </a:txBody>
                  <a:tcPr marL="55907" marR="55907" marT="0" marB="0" anchor="ctr"/>
                </a:tc>
                <a:extLst>
                  <a:ext uri="{0D108BD9-81ED-4DB2-BD59-A6C34878D82A}">
                    <a16:rowId xmlns:a16="http://schemas.microsoft.com/office/drawing/2014/main" val="10005"/>
                  </a:ext>
                </a:extLst>
              </a:tr>
              <a:tr h="956225">
                <a:tc>
                  <a:txBody>
                    <a:bodyPr/>
                    <a:lstStyle/>
                    <a:p>
                      <a:pPr algn="ctr">
                        <a:lnSpc>
                          <a:spcPct val="115000"/>
                        </a:lnSpc>
                        <a:spcAft>
                          <a:spcPts val="0"/>
                        </a:spcAft>
                      </a:pPr>
                      <a:r>
                        <a:rPr lang="en-GB" sz="1600" dirty="0">
                          <a:effectLst/>
                        </a:rPr>
                        <a:t> </a:t>
                      </a:r>
                      <a:r>
                        <a:rPr lang="en-GB" sz="3200" dirty="0" smtClean="0">
                          <a:effectLst/>
                        </a:rPr>
                        <a:t>Theism</a:t>
                      </a:r>
                      <a:endParaRPr lang="en-GB" sz="1600" dirty="0">
                        <a:effectLst/>
                        <a:latin typeface="Calibri"/>
                        <a:ea typeface="Calibri"/>
                        <a:cs typeface="Times New Roman"/>
                      </a:endParaRPr>
                    </a:p>
                  </a:txBody>
                  <a:tcPr marL="55907" marR="55907" marT="0" marB="0" anchor="ctr"/>
                </a:tc>
                <a:tc>
                  <a:txBody>
                    <a:bodyPr/>
                    <a:lstStyle/>
                    <a:p>
                      <a:pPr>
                        <a:lnSpc>
                          <a:spcPct val="115000"/>
                        </a:lnSpc>
                        <a:spcAft>
                          <a:spcPts val="0"/>
                        </a:spcAft>
                      </a:pPr>
                      <a:r>
                        <a:rPr lang="en-GB" sz="2000" dirty="0">
                          <a:effectLst/>
                          <a:latin typeface="SassoonCRInfant" panose="02010503020300020003" pitchFamily="2" charset="0"/>
                        </a:rPr>
                        <a:t>A belief in the existence of a god or gods, specifically of a creator who intervenes in the universe</a:t>
                      </a:r>
                      <a:r>
                        <a:rPr lang="en-GB" sz="2000" dirty="0" smtClean="0">
                          <a:effectLst/>
                          <a:latin typeface="SassoonCRInfant" panose="02010503020300020003" pitchFamily="2" charset="0"/>
                        </a:rPr>
                        <a:t>.</a:t>
                      </a:r>
                      <a:endParaRPr lang="en-GB" sz="1200" dirty="0">
                        <a:effectLst/>
                        <a:latin typeface="SassoonCRInfant" panose="02010503020300020003" pitchFamily="2" charset="0"/>
                      </a:endParaRPr>
                    </a:p>
                  </a:txBody>
                  <a:tcPr marL="55907" marR="55907"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058787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930" y="125760"/>
            <a:ext cx="11232107" cy="1143000"/>
          </a:xfrm>
        </p:spPr>
        <p:txBody>
          <a:bodyPr>
            <a:normAutofit fontScale="90000"/>
          </a:bodyPr>
          <a:lstStyle/>
          <a:p>
            <a:pPr algn="ctr"/>
            <a:r>
              <a:rPr lang="en-GB" b="1" dirty="0">
                <a:solidFill>
                  <a:srgbClr val="7030A0"/>
                </a:solidFill>
              </a:rPr>
              <a:t>What ideas do you know about God in other religions? </a:t>
            </a:r>
            <a:endParaRPr lang="en-GB" dirty="0"/>
          </a:p>
        </p:txBody>
      </p:sp>
      <p:pic>
        <p:nvPicPr>
          <p:cNvPr id="2050" name="Picture 2"/>
          <p:cNvPicPr>
            <a:picLocks noChangeAspect="1" noChangeArrowheads="1"/>
          </p:cNvPicPr>
          <p:nvPr/>
        </p:nvPicPr>
        <p:blipFill>
          <a:blip r:embed="rId2" cstate="print"/>
          <a:srcRect/>
          <a:stretch>
            <a:fillRect/>
          </a:stretch>
        </p:blipFill>
        <p:spPr bwMode="auto">
          <a:xfrm>
            <a:off x="217303" y="1725960"/>
            <a:ext cx="5584555" cy="4176215"/>
          </a:xfrm>
          <a:prstGeom prst="rect">
            <a:avLst/>
          </a:prstGeom>
          <a:noFill/>
          <a:ln w="9525">
            <a:noFill/>
            <a:miter lim="800000"/>
            <a:headEnd/>
            <a:tailEnd/>
          </a:ln>
        </p:spPr>
      </p:pic>
      <p:sp>
        <p:nvSpPr>
          <p:cNvPr id="4" name="TextBox 3"/>
          <p:cNvSpPr txBox="1"/>
          <p:nvPr/>
        </p:nvSpPr>
        <p:spPr>
          <a:xfrm>
            <a:off x="5951983" y="1164134"/>
            <a:ext cx="6098990" cy="5693866"/>
          </a:xfrm>
          <a:prstGeom prst="rect">
            <a:avLst/>
          </a:prstGeom>
          <a:noFill/>
        </p:spPr>
        <p:txBody>
          <a:bodyPr wrap="square" rtlCol="0">
            <a:spAutoFit/>
          </a:bodyPr>
          <a:lstStyle/>
          <a:p>
            <a:r>
              <a:rPr lang="en-GB" sz="2800" dirty="0" smtClean="0"/>
              <a:t>The mind map shows that Christianity and Islam are both ‘monotheistic’ (they believe in one God), but in Islam, God never takes any ‘form’ whereas in Christianity, God is incarnated as Jesus.</a:t>
            </a:r>
          </a:p>
          <a:p>
            <a:endParaRPr lang="en-GB" sz="1600" dirty="0" smtClean="0"/>
          </a:p>
          <a:p>
            <a:r>
              <a:rPr lang="en-GB" sz="2800" dirty="0" smtClean="0"/>
              <a:t>Most people in a faith agree what their religion says about God; Hinduism is different.  It had no single founder and has many holy books.  Many Hindus today follow spiritual teachers or gurus who help them think about God in different ways. </a:t>
            </a:r>
            <a:endParaRPr lang="en-GB" sz="2800" dirty="0"/>
          </a:p>
        </p:txBody>
      </p:sp>
    </p:spTree>
    <p:extLst>
      <p:ext uri="{BB962C8B-B14F-4D97-AF65-F5344CB8AC3E}">
        <p14:creationId xmlns:p14="http://schemas.microsoft.com/office/powerpoint/2010/main" val="4171221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7755" y="205421"/>
            <a:ext cx="11235703" cy="1143000"/>
          </a:xfrm>
        </p:spPr>
        <p:txBody>
          <a:bodyPr>
            <a:normAutofit fontScale="90000"/>
          </a:bodyPr>
          <a:lstStyle/>
          <a:p>
            <a:r>
              <a:rPr lang="en-GB" b="1" dirty="0">
                <a:solidFill>
                  <a:srgbClr val="7030A0"/>
                </a:solidFill>
              </a:rPr>
              <a:t>What ideas do you know about God in other religions</a:t>
            </a:r>
            <a:r>
              <a:rPr lang="en-GB" b="1" dirty="0" smtClean="0">
                <a:solidFill>
                  <a:srgbClr val="7030A0"/>
                </a:solidFill>
              </a:rPr>
              <a:t>?</a:t>
            </a:r>
            <a:endParaRPr lang="en-GB" dirty="0"/>
          </a:p>
        </p:txBody>
      </p:sp>
      <p:sp>
        <p:nvSpPr>
          <p:cNvPr id="3" name="Content Placeholder 2"/>
          <p:cNvSpPr>
            <a:spLocks noGrp="1"/>
          </p:cNvSpPr>
          <p:nvPr>
            <p:ph idx="1"/>
          </p:nvPr>
        </p:nvSpPr>
        <p:spPr>
          <a:xfrm>
            <a:off x="398207" y="1348421"/>
            <a:ext cx="11415252" cy="2427166"/>
          </a:xfrm>
        </p:spPr>
        <p:txBody>
          <a:bodyPr/>
          <a:lstStyle/>
          <a:p>
            <a:pPr marL="0" indent="0">
              <a:buNone/>
            </a:pPr>
            <a:r>
              <a:rPr lang="en-GB" dirty="0" smtClean="0"/>
              <a:t>Watch </a:t>
            </a:r>
            <a:r>
              <a:rPr lang="en-GB" dirty="0" smtClean="0">
                <a:hlinkClick r:id="rId2"/>
              </a:rPr>
              <a:t>this video </a:t>
            </a:r>
            <a:r>
              <a:rPr lang="en-GB" dirty="0" smtClean="0"/>
              <a:t>about Hindus up to 6.25 minutes (the whole programme is 30 minutes)</a:t>
            </a:r>
            <a:endParaRPr lang="en-GB" sz="1600" dirty="0"/>
          </a:p>
          <a:p>
            <a:pPr marL="0" indent="0">
              <a:buNone/>
            </a:pPr>
            <a:r>
              <a:rPr lang="en-GB" dirty="0" smtClean="0"/>
              <a:t>After watching the programme, discuss with your adult at home which ‘theism’ word fits best for Hinduism and complete the sentence:</a:t>
            </a:r>
          </a:p>
          <a:p>
            <a:pPr marL="0" indent="0">
              <a:buNone/>
            </a:pPr>
            <a:r>
              <a:rPr lang="en-GB" b="1" dirty="0" smtClean="0"/>
              <a:t>We </a:t>
            </a:r>
            <a:r>
              <a:rPr lang="en-GB" b="1" dirty="0"/>
              <a:t>think Hindus are </a:t>
            </a:r>
            <a:r>
              <a:rPr lang="en-GB" b="1" dirty="0" err="1"/>
              <a:t>xxxxxx-eist</a:t>
            </a:r>
            <a:r>
              <a:rPr lang="en-GB" b="1" dirty="0"/>
              <a:t> because </a:t>
            </a:r>
            <a:r>
              <a:rPr lang="en-GB" b="1" dirty="0" err="1"/>
              <a:t>Vraj</a:t>
            </a:r>
            <a:r>
              <a:rPr lang="en-GB" b="1" dirty="0"/>
              <a:t> and </a:t>
            </a:r>
            <a:r>
              <a:rPr lang="en-GB" b="1" dirty="0" err="1"/>
              <a:t>Simran</a:t>
            </a:r>
            <a:r>
              <a:rPr lang="en-GB" b="1" dirty="0"/>
              <a:t> said …. 	</a:t>
            </a:r>
          </a:p>
        </p:txBody>
      </p:sp>
      <p:sp>
        <p:nvSpPr>
          <p:cNvPr id="4" name="TextBox 3"/>
          <p:cNvSpPr txBox="1"/>
          <p:nvPr/>
        </p:nvSpPr>
        <p:spPr>
          <a:xfrm>
            <a:off x="398207" y="3923072"/>
            <a:ext cx="11415252" cy="1815882"/>
          </a:xfrm>
          <a:prstGeom prst="rect">
            <a:avLst/>
          </a:prstGeom>
          <a:noFill/>
        </p:spPr>
        <p:txBody>
          <a:bodyPr wrap="square" rtlCol="0">
            <a:spAutoFit/>
          </a:bodyPr>
          <a:lstStyle/>
          <a:p>
            <a:r>
              <a:rPr lang="en-GB" sz="2800" dirty="0" smtClean="0"/>
              <a:t>Each word COULD apply to Hindus because their beliefs about God vary.  The word ‘PLURALIST’ could describe how Hindus approach the idea of God.  It means: </a:t>
            </a:r>
            <a:r>
              <a:rPr lang="en-GB" sz="2800" i="1" dirty="0"/>
              <a:t>a person who believes that the existence </a:t>
            </a:r>
            <a:r>
              <a:rPr lang="en-GB" sz="2800" i="1" dirty="0" smtClean="0"/>
              <a:t>of different types of people, beliefs, and opinions within a society is a good thing. </a:t>
            </a:r>
            <a:endParaRPr lang="en-GB" sz="4000" i="1" dirty="0"/>
          </a:p>
        </p:txBody>
      </p:sp>
      <p:sp>
        <p:nvSpPr>
          <p:cNvPr id="6" name="TextBox 5"/>
          <p:cNvSpPr txBox="1"/>
          <p:nvPr/>
        </p:nvSpPr>
        <p:spPr>
          <a:xfrm>
            <a:off x="398206" y="5738954"/>
            <a:ext cx="11415252" cy="954107"/>
          </a:xfrm>
          <a:prstGeom prst="rect">
            <a:avLst/>
          </a:prstGeom>
          <a:noFill/>
        </p:spPr>
        <p:txBody>
          <a:bodyPr wrap="square" rtlCol="0">
            <a:spAutoFit/>
          </a:bodyPr>
          <a:lstStyle/>
          <a:p>
            <a:r>
              <a:rPr lang="en-GB" sz="2800" dirty="0" smtClean="0"/>
              <a:t>How do you think this term ‘pluralist’ can relate to the Blind Men and the Elephant story?</a:t>
            </a:r>
            <a:endParaRPr lang="en-GB" sz="2800" dirty="0"/>
          </a:p>
        </p:txBody>
      </p:sp>
    </p:spTree>
    <p:extLst>
      <p:ext uri="{BB962C8B-B14F-4D97-AF65-F5344CB8AC3E}">
        <p14:creationId xmlns:p14="http://schemas.microsoft.com/office/powerpoint/2010/main" val="3261412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408</Words>
  <Application>Microsoft Office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Comic Sans MS</vt:lpstr>
      <vt:lpstr>SassoonCRInfant</vt:lpstr>
      <vt:lpstr>Times New Roman</vt:lpstr>
      <vt:lpstr>Office Theme</vt:lpstr>
      <vt:lpstr>PowerPoint Presentation</vt:lpstr>
      <vt:lpstr>What different ideas are there about God?  </vt:lpstr>
      <vt:lpstr>What different ideas are there about God?  ANSWERS  </vt:lpstr>
      <vt:lpstr>What ideas do you know about God in other religions? </vt:lpstr>
      <vt:lpstr>What ideas do you know about God in other religions?</vt:lpstr>
    </vt:vector>
  </TitlesOfParts>
  <Company>CPWC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Robinson</dc:creator>
  <cp:lastModifiedBy>Wendy Windmill</cp:lastModifiedBy>
  <cp:revision>8</cp:revision>
  <dcterms:created xsi:type="dcterms:W3CDTF">2021-01-07T09:53:56Z</dcterms:created>
  <dcterms:modified xsi:type="dcterms:W3CDTF">2021-01-14T11:02:15Z</dcterms:modified>
</cp:coreProperties>
</file>