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handoutMasterIdLst>
    <p:handoutMasterId r:id="rId11"/>
  </p:handoutMasterIdLst>
  <p:sldIdLst>
    <p:sldId id="493" r:id="rId2"/>
    <p:sldId id="494" r:id="rId3"/>
    <p:sldId id="513" r:id="rId4"/>
    <p:sldId id="610" r:id="rId5"/>
    <p:sldId id="419" r:id="rId6"/>
    <p:sldId id="294" r:id="rId7"/>
    <p:sldId id="295" r:id="rId8"/>
    <p:sldId id="611" r:id="rId9"/>
  </p:sldIdLst>
  <p:sldSz cx="12192000" cy="6858000"/>
  <p:notesSz cx="6889750" cy="10021888"/>
  <p:embeddedFontLst>
    <p:embeddedFont>
      <p:font typeface="Muli" pitchFamily="2" charset="77"/>
      <p:regular r:id="rId12"/>
      <p:bold r:id="rId13"/>
    </p:embeddedFont>
    <p:embeddedFont>
      <p:font typeface="OpenDyslexicAlta" pitchFamily="2" charset="77"/>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F2CC"/>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2" autoAdjust="0"/>
    <p:restoredTop sz="82514" autoAdjust="0"/>
  </p:normalViewPr>
  <p:slideViewPr>
    <p:cSldViewPr snapToGrid="0" snapToObjects="1">
      <p:cViewPr varScale="1">
        <p:scale>
          <a:sx n="128" d="100"/>
          <a:sy n="128" d="100"/>
        </p:scale>
        <p:origin x="208" y="176"/>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C3670555-72D4-BF40-B685-8412B7FA50E9}" type="datetimeFigureOut">
              <a:rPr lang="en-GB" smtClean="0">
                <a:latin typeface="Muli" pitchFamily="2" charset="77"/>
              </a:rPr>
              <a:t>15/06/2020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b="0" i="0">
                <a:latin typeface="Muli" pitchFamily="2" charset="77"/>
              </a:defRPr>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b="0" i="0">
                <a:latin typeface="Muli" pitchFamily="2" charset="77"/>
              </a:defRPr>
            </a:lvl1pPr>
          </a:lstStyle>
          <a:p>
            <a:fld id="{9C363ADC-09E6-FD4B-932E-4485A3F0108B}" type="datetimeFigureOut">
              <a:rPr lang="en-GB" smtClean="0"/>
              <a:pPr/>
              <a:t>15/06/2020</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27203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71044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91865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960434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Adding ‘</a:t>
            </a:r>
            <a:r>
              <a:rPr lang="en-GB" dirty="0" err="1"/>
              <a:t>er</a:t>
            </a:r>
            <a:r>
              <a:rPr lang="en-GB" dirty="0"/>
              <a:t>’ to words ending in ‘e’ with a consonant before it.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19</a:t>
            </a:r>
          </a:p>
        </p:txBody>
      </p:sp>
    </p:spTree>
    <p:extLst>
      <p:ext uri="{BB962C8B-B14F-4D97-AF65-F5344CB8AC3E}">
        <p14:creationId xmlns:p14="http://schemas.microsoft.com/office/powerpoint/2010/main" val="186548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19</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 Adding ‘</a:t>
            </a:r>
            <a:r>
              <a:rPr lang="en-GB" dirty="0" err="1"/>
              <a:t>er</a:t>
            </a:r>
            <a:r>
              <a:rPr lang="en-GB" dirty="0"/>
              <a:t>’ to words ending in ‘e’ with a consonant before it.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453926163"/>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When a word ends with a ‘e’ and there is a consonant before that ‘e’ then ‘r’ is added straight on the end to create the /</a:t>
                      </a:r>
                      <a:r>
                        <a:rPr lang="en-GB" sz="1700" b="0" i="0" dirty="0" err="1">
                          <a:latin typeface="Muli" pitchFamily="2" charset="77"/>
                        </a:rPr>
                        <a:t>er</a:t>
                      </a:r>
                      <a:r>
                        <a:rPr lang="en-GB" sz="1700" b="0" i="0" dirty="0">
                          <a:latin typeface="Muli" pitchFamily="2" charset="77"/>
                        </a:rPr>
                        <a:t>/ sound, ‘d’ is added to make the /ed/ sound and ‘</a:t>
                      </a:r>
                      <a:r>
                        <a:rPr lang="en-GB" sz="1700" b="0" i="0" dirty="0" err="1">
                          <a:latin typeface="Muli" pitchFamily="2" charset="77"/>
                        </a:rPr>
                        <a:t>st</a:t>
                      </a:r>
                      <a:r>
                        <a:rPr lang="en-GB" sz="1700" b="0" i="0" dirty="0">
                          <a:latin typeface="Muli" pitchFamily="2" charset="77"/>
                        </a:rPr>
                        <a:t>’ is added to create the /</a:t>
                      </a:r>
                      <a:r>
                        <a:rPr lang="en-GB" sz="1700" b="0" i="0" dirty="0" err="1">
                          <a:latin typeface="Muli" pitchFamily="2" charset="77"/>
                        </a:rPr>
                        <a:t>est</a:t>
                      </a:r>
                      <a:r>
                        <a:rPr lang="en-GB" sz="1700" b="0" i="0" dirty="0">
                          <a:latin typeface="Muli" pitchFamily="2" charset="77"/>
                        </a:rPr>
                        <a:t>/ sound.</a:t>
                      </a: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Ask the children to sort the words on the power point slide in to groups depending on their ending. Can they add any more words to their groups that match the ending?</a:t>
                      </a:r>
                      <a:br>
                        <a:rPr lang="en-GB" sz="1700" b="0" i="0" baseline="0" dirty="0">
                          <a:latin typeface="Muli" pitchFamily="2" charset="77"/>
                        </a:rPr>
                      </a:br>
                      <a:br>
                        <a:rPr lang="en-GB" sz="1700" b="0" i="0" baseline="0" dirty="0">
                          <a:latin typeface="Muli" pitchFamily="2" charset="77"/>
                        </a:rPr>
                      </a:br>
                      <a:r>
                        <a:rPr lang="en-GB" sz="1700" b="0" i="0" baseline="0" dirty="0">
                          <a:latin typeface="Muli" pitchFamily="2" charset="77"/>
                        </a:rPr>
                        <a:t>Share the groups and new words.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latin typeface="Muli" pitchFamily="2" charset="77"/>
                        </a:rPr>
                        <a:t>Children play spelling noughts and crosses (tic tac toe). On a mini whiteboard draw a nought and crosses grid (see </a:t>
                      </a:r>
                      <a:r>
                        <a:rPr lang="en-GB" sz="1600" b="0" i="0" dirty="0" err="1">
                          <a:latin typeface="Muli" pitchFamily="2" charset="77"/>
                        </a:rPr>
                        <a:t>powerpoint</a:t>
                      </a:r>
                      <a:r>
                        <a:rPr lang="en-GB" sz="1600" b="0" i="0" dirty="0">
                          <a:latin typeface="Muli" pitchFamily="2" charset="77"/>
                        </a:rPr>
                        <a:t> slide). Each child chooses a target word from the list and has to write it in one of the squares next child writes their word in another, play like noughts and crosses. First to get three words in a row wins that round. Begin again with a new word from the list. </a:t>
                      </a:r>
                    </a:p>
                    <a:p>
                      <a:endParaRPr lang="en-GB" sz="1800" b="0" i="0" kern="1200" dirty="0">
                        <a:solidFill>
                          <a:schemeClr val="tx1"/>
                        </a:solidFill>
                        <a:effectLst/>
                        <a:latin typeface="Muli" pitchFamily="2" charset="77"/>
                        <a:ea typeface="+mn-ea"/>
                        <a:cs typeface="+mn-cs"/>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901345407"/>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nicer</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writer</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baker</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hoped</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loved</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largest</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closest</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looser</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safer</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simpler</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21083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015663"/>
          </a:xfrm>
          <a:prstGeom prst="rect">
            <a:avLst/>
          </a:prstGeom>
          <a:noFill/>
        </p:spPr>
        <p:txBody>
          <a:bodyPr wrap="square" rtlCol="0">
            <a:spAutoFit/>
          </a:bodyPr>
          <a:lstStyle/>
          <a:p>
            <a:r>
              <a:rPr lang="en-GB" sz="2000" dirty="0">
                <a:latin typeface="OpenDyslexicAlta" pitchFamily="2" charset="77"/>
              </a:rPr>
              <a:t>Ask the children to create three columns on their whiteboards and sort the words below according to their endings:</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3648426221"/>
              </p:ext>
            </p:extLst>
          </p:nvPr>
        </p:nvGraphicFramePr>
        <p:xfrm>
          <a:off x="428101" y="1753172"/>
          <a:ext cx="11335797" cy="256467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854890">
                <a:tc>
                  <a:txBody>
                    <a:bodyPr/>
                    <a:lstStyle/>
                    <a:p>
                      <a:pPr algn="ctr" fontAlgn="t"/>
                      <a:r>
                        <a:rPr lang="en-GB" sz="2800" b="0" i="0" dirty="0">
                          <a:latin typeface="OpenDyslexicAlta" pitchFamily="2" charset="77"/>
                        </a:rPr>
                        <a:t>nicer</a:t>
                      </a:r>
                    </a:p>
                  </a:txBody>
                  <a:tcPr anchor="ctr"/>
                </a:tc>
                <a:tc>
                  <a:txBody>
                    <a:bodyPr/>
                    <a:lstStyle/>
                    <a:p>
                      <a:pPr algn="ctr"/>
                      <a:r>
                        <a:rPr lang="en-GB" sz="2800" b="0" i="0" dirty="0">
                          <a:latin typeface="OpenDyslexicAlta" pitchFamily="2" charset="77"/>
                        </a:rPr>
                        <a:t>fastest</a:t>
                      </a:r>
                    </a:p>
                  </a:txBody>
                  <a:tcPr anchor="ctr"/>
                </a:tc>
                <a:tc>
                  <a:txBody>
                    <a:bodyPr/>
                    <a:lstStyle/>
                    <a:p>
                      <a:pPr algn="ctr"/>
                      <a:r>
                        <a:rPr lang="en-GB" sz="2800" b="0" i="0" dirty="0">
                          <a:latin typeface="OpenDyslexicAlta" pitchFamily="2" charset="77"/>
                        </a:rPr>
                        <a:t>writer</a:t>
                      </a:r>
                    </a:p>
                  </a:txBody>
                  <a:tcPr anchor="ctr"/>
                </a:tc>
                <a:tc>
                  <a:txBody>
                    <a:bodyPr/>
                    <a:lstStyle/>
                    <a:p>
                      <a:pPr algn="ctr"/>
                      <a:r>
                        <a:rPr lang="en-GB" sz="2800" b="0" i="0" dirty="0">
                          <a:latin typeface="OpenDyslexicAlta" pitchFamily="2" charset="77"/>
                        </a:rPr>
                        <a:t>largest</a:t>
                      </a:r>
                    </a:p>
                  </a:txBody>
                  <a:tcPr anchor="ctr"/>
                </a:tc>
                <a:tc>
                  <a:txBody>
                    <a:bodyPr/>
                    <a:lstStyle/>
                    <a:p>
                      <a:pPr algn="ctr"/>
                      <a:r>
                        <a:rPr lang="en-GB" sz="2800" b="0" i="0" dirty="0">
                          <a:latin typeface="OpenDyslexicAlta" pitchFamily="2" charset="77"/>
                        </a:rPr>
                        <a:t>baked</a:t>
                      </a:r>
                    </a:p>
                  </a:txBody>
                  <a:tcPr anchor="ctr"/>
                </a:tc>
                <a:extLst>
                  <a:ext uri="{0D108BD9-81ED-4DB2-BD59-A6C34878D82A}">
                    <a16:rowId xmlns:a16="http://schemas.microsoft.com/office/drawing/2014/main" val="2756955956"/>
                  </a:ext>
                </a:extLst>
              </a:tr>
              <a:tr h="854890">
                <a:tc>
                  <a:txBody>
                    <a:bodyPr/>
                    <a:lstStyle/>
                    <a:p>
                      <a:pPr algn="ctr"/>
                      <a:r>
                        <a:rPr lang="en-GB" sz="2800" b="0" i="0" dirty="0">
                          <a:latin typeface="OpenDyslexicAlta" pitchFamily="2" charset="77"/>
                        </a:rPr>
                        <a:t>looser</a:t>
                      </a:r>
                    </a:p>
                  </a:txBody>
                  <a:tcPr anchor="ctr"/>
                </a:tc>
                <a:tc>
                  <a:txBody>
                    <a:bodyPr/>
                    <a:lstStyle/>
                    <a:p>
                      <a:pPr algn="ctr"/>
                      <a:r>
                        <a:rPr lang="en-GB" sz="2800" b="0" i="0" dirty="0">
                          <a:latin typeface="OpenDyslexicAlta" pitchFamily="2" charset="77"/>
                        </a:rPr>
                        <a:t>loved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happiest</a:t>
                      </a:r>
                    </a:p>
                  </a:txBody>
                  <a:tcPr anchor="ctr"/>
                </a:tc>
                <a:tc>
                  <a:txBody>
                    <a:bodyPr/>
                    <a:lstStyle/>
                    <a:p>
                      <a:pPr algn="ctr"/>
                      <a:r>
                        <a:rPr lang="en-GB" sz="2800" b="0" i="0" dirty="0">
                          <a:latin typeface="OpenDyslexicAlta" pitchFamily="2" charset="77"/>
                        </a:rPr>
                        <a:t>safest</a:t>
                      </a:r>
                    </a:p>
                  </a:txBody>
                  <a:tcPr anchor="ctr"/>
                </a:tc>
                <a:tc>
                  <a:txBody>
                    <a:bodyPr/>
                    <a:lstStyle/>
                    <a:p>
                      <a:pPr algn="ctr"/>
                      <a:r>
                        <a:rPr lang="en-GB" sz="2800" b="0" i="0" dirty="0">
                          <a:latin typeface="OpenDyslexicAlta" pitchFamily="2" charset="77"/>
                        </a:rPr>
                        <a:t>biker</a:t>
                      </a:r>
                    </a:p>
                  </a:txBody>
                  <a:tcPr anchor="ctr"/>
                </a:tc>
                <a:extLst>
                  <a:ext uri="{0D108BD9-81ED-4DB2-BD59-A6C34878D82A}">
                    <a16:rowId xmlns:a16="http://schemas.microsoft.com/office/drawing/2014/main" val="2964611663"/>
                  </a:ext>
                </a:extLst>
              </a:tr>
              <a:tr h="854890">
                <a:tc>
                  <a:txBody>
                    <a:bodyPr/>
                    <a:lstStyle/>
                    <a:p>
                      <a:pPr algn="ctr"/>
                      <a:r>
                        <a:rPr lang="en-GB" sz="2800" b="0" i="0" dirty="0">
                          <a:latin typeface="OpenDyslexicAlta" pitchFamily="2" charset="77"/>
                        </a:rPr>
                        <a:t>hoped</a:t>
                      </a:r>
                    </a:p>
                  </a:txBody>
                  <a:tcPr anchor="ctr"/>
                </a:tc>
                <a:tc>
                  <a:txBody>
                    <a:bodyPr/>
                    <a:lstStyle/>
                    <a:p>
                      <a:pPr algn="ctr"/>
                      <a:r>
                        <a:rPr lang="en-GB" sz="2800" b="0" i="0" dirty="0">
                          <a:latin typeface="OpenDyslexicAlta" pitchFamily="2" charset="77"/>
                        </a:rPr>
                        <a:t>nicest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safer</a:t>
                      </a:r>
                    </a:p>
                  </a:txBody>
                  <a:tcPr anchor="ctr"/>
                </a:tc>
                <a:tc>
                  <a:txBody>
                    <a:bodyPr/>
                    <a:lstStyle/>
                    <a:p>
                      <a:pPr algn="ctr"/>
                      <a:r>
                        <a:rPr lang="en-GB" sz="2800" b="0" i="0" dirty="0">
                          <a:latin typeface="OpenDyslexicAlta" pitchFamily="2" charset="77"/>
                        </a:rPr>
                        <a:t>widest</a:t>
                      </a:r>
                    </a:p>
                  </a:txBody>
                  <a:tcPr anchor="ctr"/>
                </a:tc>
                <a:tc>
                  <a:txBody>
                    <a:bodyPr/>
                    <a:lstStyle/>
                    <a:p>
                      <a:pPr algn="ctr"/>
                      <a:r>
                        <a:rPr lang="en-GB" sz="2800" b="0" i="0" dirty="0">
                          <a:latin typeface="OpenDyslexicAlta" pitchFamily="2" charset="77"/>
                        </a:rPr>
                        <a:t>happier</a:t>
                      </a:r>
                    </a:p>
                  </a:txBody>
                  <a:tcPr anchor="ctr"/>
                </a:tc>
                <a:extLst>
                  <a:ext uri="{0D108BD9-81ED-4DB2-BD59-A6C34878D82A}">
                    <a16:rowId xmlns:a16="http://schemas.microsoft.com/office/drawing/2014/main" val="2549959929"/>
                  </a:ext>
                </a:extLst>
              </a:tr>
            </a:tbl>
          </a:graphicData>
        </a:graphic>
      </p:graphicFrame>
      <p:pic>
        <p:nvPicPr>
          <p:cNvPr id="9218" name="Picture 2" descr="Pan, Pot, Cooking, Food, Kitchen, Steal">
            <a:extLst>
              <a:ext uri="{FF2B5EF4-FFF2-40B4-BE49-F238E27FC236}">
                <a16:creationId xmlns:a16="http://schemas.microsoft.com/office/drawing/2014/main" id="{7F90ADD0-4DC8-46DB-A0D9-66BDC82505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3787" y="4788913"/>
            <a:ext cx="2795587"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n, Pot, Cooking, Food, Kitchen, Steal">
            <a:extLst>
              <a:ext uri="{FF2B5EF4-FFF2-40B4-BE49-F238E27FC236}">
                <a16:creationId xmlns:a16="http://schemas.microsoft.com/office/drawing/2014/main" id="{8FCF7A50-5338-43D7-A153-A15B45390C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8747" y="4819551"/>
            <a:ext cx="2795587"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n, Pot, Cooking, Food, Kitchen, Steal">
            <a:extLst>
              <a:ext uri="{FF2B5EF4-FFF2-40B4-BE49-F238E27FC236}">
                <a16:creationId xmlns:a16="http://schemas.microsoft.com/office/drawing/2014/main" id="{BD759262-D79B-4B07-8316-33C5B034E7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52626" y="4819551"/>
            <a:ext cx="2795587" cy="1619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5EB54D-12FF-46DF-B740-355304E21918}"/>
              </a:ext>
            </a:extLst>
          </p:cNvPr>
          <p:cNvSpPr txBox="1"/>
          <p:nvPr/>
        </p:nvSpPr>
        <p:spPr>
          <a:xfrm>
            <a:off x="1831780" y="5731056"/>
            <a:ext cx="724953" cy="369332"/>
          </a:xfrm>
          <a:prstGeom prst="rect">
            <a:avLst/>
          </a:prstGeom>
          <a:noFill/>
        </p:spPr>
        <p:txBody>
          <a:bodyPr wrap="square" rtlCol="0">
            <a:spAutoFit/>
          </a:bodyPr>
          <a:lstStyle/>
          <a:p>
            <a:r>
              <a:rPr lang="en-GB" dirty="0">
                <a:latin typeface="OpenDyslexicAlta" pitchFamily="2" charset="77"/>
              </a:rPr>
              <a:t>‘</a:t>
            </a:r>
            <a:r>
              <a:rPr lang="en-GB" dirty="0" err="1">
                <a:latin typeface="OpenDyslexicAlta" pitchFamily="2" charset="77"/>
              </a:rPr>
              <a:t>er</a:t>
            </a:r>
            <a:r>
              <a:rPr lang="en-GB" dirty="0">
                <a:latin typeface="OpenDyslexicAlta" pitchFamily="2" charset="77"/>
              </a:rPr>
              <a:t>’</a:t>
            </a:r>
          </a:p>
        </p:txBody>
      </p:sp>
      <p:sp>
        <p:nvSpPr>
          <p:cNvPr id="8" name="TextBox 7">
            <a:extLst>
              <a:ext uri="{FF2B5EF4-FFF2-40B4-BE49-F238E27FC236}">
                <a16:creationId xmlns:a16="http://schemas.microsoft.com/office/drawing/2014/main" id="{8A2215EC-5260-487A-B4F6-61EED45A7B26}"/>
              </a:ext>
            </a:extLst>
          </p:cNvPr>
          <p:cNvSpPr txBox="1"/>
          <p:nvPr/>
        </p:nvSpPr>
        <p:spPr>
          <a:xfrm>
            <a:off x="5733523" y="5731056"/>
            <a:ext cx="724953" cy="369332"/>
          </a:xfrm>
          <a:prstGeom prst="rect">
            <a:avLst/>
          </a:prstGeom>
          <a:noFill/>
        </p:spPr>
        <p:txBody>
          <a:bodyPr wrap="square" rtlCol="0">
            <a:spAutoFit/>
          </a:bodyPr>
          <a:lstStyle/>
          <a:p>
            <a:r>
              <a:rPr lang="en-GB" dirty="0">
                <a:latin typeface="OpenDyslexicAlta" pitchFamily="2" charset="77"/>
              </a:rPr>
              <a:t>‘ed’</a:t>
            </a:r>
          </a:p>
        </p:txBody>
      </p:sp>
      <p:sp>
        <p:nvSpPr>
          <p:cNvPr id="9" name="TextBox 8">
            <a:extLst>
              <a:ext uri="{FF2B5EF4-FFF2-40B4-BE49-F238E27FC236}">
                <a16:creationId xmlns:a16="http://schemas.microsoft.com/office/drawing/2014/main" id="{C6D9E22B-F324-46CF-A8C1-C284C30369EF}"/>
              </a:ext>
            </a:extLst>
          </p:cNvPr>
          <p:cNvSpPr txBox="1"/>
          <p:nvPr/>
        </p:nvSpPr>
        <p:spPr>
          <a:xfrm>
            <a:off x="9378270" y="5731056"/>
            <a:ext cx="809222" cy="369332"/>
          </a:xfrm>
          <a:prstGeom prst="rect">
            <a:avLst/>
          </a:prstGeom>
          <a:noFill/>
        </p:spPr>
        <p:txBody>
          <a:bodyPr wrap="square" rtlCol="0">
            <a:spAutoFit/>
          </a:bodyPr>
          <a:lstStyle/>
          <a:p>
            <a:r>
              <a:rPr lang="en-GB" dirty="0">
                <a:latin typeface="OpenDyslexicAlta" pitchFamily="2" charset="77"/>
              </a:rPr>
              <a:t>‘</a:t>
            </a:r>
            <a:r>
              <a:rPr lang="en-GB" dirty="0" err="1">
                <a:latin typeface="OpenDyslexicAlta" pitchFamily="2" charset="77"/>
              </a:rPr>
              <a:t>est</a:t>
            </a:r>
            <a:r>
              <a:rPr lang="en-GB" dirty="0">
                <a:latin typeface="OpenDyslexicAlta" pitchFamily="2" charset="77"/>
              </a:rPr>
              <a:t>’</a:t>
            </a:r>
          </a:p>
        </p:txBody>
      </p:sp>
    </p:spTree>
    <p:extLst>
      <p:ext uri="{BB962C8B-B14F-4D97-AF65-F5344CB8AC3E}">
        <p14:creationId xmlns:p14="http://schemas.microsoft.com/office/powerpoint/2010/main" val="232083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015663"/>
          </a:xfrm>
          <a:prstGeom prst="rect">
            <a:avLst/>
          </a:prstGeom>
          <a:noFill/>
        </p:spPr>
        <p:txBody>
          <a:bodyPr wrap="square" rtlCol="0">
            <a:spAutoFit/>
          </a:bodyPr>
          <a:lstStyle/>
          <a:p>
            <a:r>
              <a:rPr lang="en-GB" sz="2000" dirty="0">
                <a:latin typeface="OpenDyslexicAlta" pitchFamily="2" charset="77"/>
              </a:rPr>
              <a:t>Ask the children to create three columns on their whiteboards and sort the words below according to their endings:</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1753172"/>
          <a:ext cx="11335797" cy="256467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854890">
                <a:tc>
                  <a:txBody>
                    <a:bodyPr/>
                    <a:lstStyle/>
                    <a:p>
                      <a:pPr algn="ctr" fontAlgn="t"/>
                      <a:r>
                        <a:rPr lang="en-GB" sz="2800" b="0" i="0" dirty="0">
                          <a:latin typeface="OpenDyslexicAlta" pitchFamily="2" charset="77"/>
                        </a:rPr>
                        <a:t>nicer</a:t>
                      </a:r>
                    </a:p>
                  </a:txBody>
                  <a:tcPr anchor="ctr"/>
                </a:tc>
                <a:tc>
                  <a:txBody>
                    <a:bodyPr/>
                    <a:lstStyle/>
                    <a:p>
                      <a:pPr algn="ctr"/>
                      <a:r>
                        <a:rPr lang="en-GB" sz="2800" b="0" i="0" dirty="0">
                          <a:latin typeface="OpenDyslexicAlta" pitchFamily="2" charset="77"/>
                        </a:rPr>
                        <a:t>fastest</a:t>
                      </a:r>
                    </a:p>
                  </a:txBody>
                  <a:tcPr anchor="ctr"/>
                </a:tc>
                <a:tc>
                  <a:txBody>
                    <a:bodyPr/>
                    <a:lstStyle/>
                    <a:p>
                      <a:pPr algn="ctr"/>
                      <a:r>
                        <a:rPr lang="en-GB" sz="2800" b="0" i="0" dirty="0">
                          <a:latin typeface="OpenDyslexicAlta" pitchFamily="2" charset="77"/>
                        </a:rPr>
                        <a:t>writer</a:t>
                      </a:r>
                    </a:p>
                  </a:txBody>
                  <a:tcPr anchor="ctr"/>
                </a:tc>
                <a:tc>
                  <a:txBody>
                    <a:bodyPr/>
                    <a:lstStyle/>
                    <a:p>
                      <a:pPr algn="ctr"/>
                      <a:r>
                        <a:rPr lang="en-GB" sz="2800" b="0" i="0" dirty="0">
                          <a:latin typeface="OpenDyslexicAlta" pitchFamily="2" charset="77"/>
                        </a:rPr>
                        <a:t>largest</a:t>
                      </a:r>
                    </a:p>
                  </a:txBody>
                  <a:tcPr anchor="ctr"/>
                </a:tc>
                <a:tc>
                  <a:txBody>
                    <a:bodyPr/>
                    <a:lstStyle/>
                    <a:p>
                      <a:pPr algn="ctr"/>
                      <a:r>
                        <a:rPr lang="en-GB" sz="2800" b="0" i="0" dirty="0">
                          <a:latin typeface="OpenDyslexicAlta" pitchFamily="2" charset="77"/>
                        </a:rPr>
                        <a:t>baked</a:t>
                      </a:r>
                    </a:p>
                  </a:txBody>
                  <a:tcPr anchor="ctr"/>
                </a:tc>
                <a:extLst>
                  <a:ext uri="{0D108BD9-81ED-4DB2-BD59-A6C34878D82A}">
                    <a16:rowId xmlns:a16="http://schemas.microsoft.com/office/drawing/2014/main" val="2756955956"/>
                  </a:ext>
                </a:extLst>
              </a:tr>
              <a:tr h="854890">
                <a:tc>
                  <a:txBody>
                    <a:bodyPr/>
                    <a:lstStyle/>
                    <a:p>
                      <a:pPr algn="ctr"/>
                      <a:r>
                        <a:rPr lang="en-GB" sz="2800" b="0" i="0" dirty="0">
                          <a:latin typeface="OpenDyslexicAlta" pitchFamily="2" charset="77"/>
                        </a:rPr>
                        <a:t>looser</a:t>
                      </a:r>
                    </a:p>
                  </a:txBody>
                  <a:tcPr anchor="ctr"/>
                </a:tc>
                <a:tc>
                  <a:txBody>
                    <a:bodyPr/>
                    <a:lstStyle/>
                    <a:p>
                      <a:pPr algn="ctr"/>
                      <a:r>
                        <a:rPr lang="en-GB" sz="2800" b="0" i="0" dirty="0">
                          <a:latin typeface="OpenDyslexicAlta" pitchFamily="2" charset="77"/>
                        </a:rPr>
                        <a:t>loved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happiest</a:t>
                      </a:r>
                    </a:p>
                  </a:txBody>
                  <a:tcPr anchor="ctr"/>
                </a:tc>
                <a:tc>
                  <a:txBody>
                    <a:bodyPr/>
                    <a:lstStyle/>
                    <a:p>
                      <a:pPr algn="ctr"/>
                      <a:r>
                        <a:rPr lang="en-GB" sz="2800" b="0" i="0" dirty="0">
                          <a:latin typeface="OpenDyslexicAlta" pitchFamily="2" charset="77"/>
                        </a:rPr>
                        <a:t>safest</a:t>
                      </a:r>
                    </a:p>
                  </a:txBody>
                  <a:tcPr anchor="ctr"/>
                </a:tc>
                <a:tc>
                  <a:txBody>
                    <a:bodyPr/>
                    <a:lstStyle/>
                    <a:p>
                      <a:pPr algn="ctr"/>
                      <a:r>
                        <a:rPr lang="en-GB" sz="2800" b="0" i="0" dirty="0">
                          <a:latin typeface="OpenDyslexicAlta" pitchFamily="2" charset="77"/>
                        </a:rPr>
                        <a:t>biker</a:t>
                      </a:r>
                    </a:p>
                  </a:txBody>
                  <a:tcPr anchor="ctr"/>
                </a:tc>
                <a:extLst>
                  <a:ext uri="{0D108BD9-81ED-4DB2-BD59-A6C34878D82A}">
                    <a16:rowId xmlns:a16="http://schemas.microsoft.com/office/drawing/2014/main" val="2964611663"/>
                  </a:ext>
                </a:extLst>
              </a:tr>
              <a:tr h="854890">
                <a:tc>
                  <a:txBody>
                    <a:bodyPr/>
                    <a:lstStyle/>
                    <a:p>
                      <a:pPr algn="ctr"/>
                      <a:r>
                        <a:rPr lang="en-GB" sz="2800" b="0" i="0" dirty="0">
                          <a:latin typeface="OpenDyslexicAlta" pitchFamily="2" charset="77"/>
                        </a:rPr>
                        <a:t>hoped</a:t>
                      </a:r>
                    </a:p>
                  </a:txBody>
                  <a:tcPr anchor="ctr"/>
                </a:tc>
                <a:tc>
                  <a:txBody>
                    <a:bodyPr/>
                    <a:lstStyle/>
                    <a:p>
                      <a:pPr algn="ctr"/>
                      <a:r>
                        <a:rPr lang="en-GB" sz="2800" b="0" i="0" dirty="0">
                          <a:latin typeface="OpenDyslexicAlta" pitchFamily="2" charset="77"/>
                        </a:rPr>
                        <a:t>nicest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safer</a:t>
                      </a:r>
                    </a:p>
                  </a:txBody>
                  <a:tcPr anchor="ctr"/>
                </a:tc>
                <a:tc>
                  <a:txBody>
                    <a:bodyPr/>
                    <a:lstStyle/>
                    <a:p>
                      <a:pPr algn="ctr"/>
                      <a:r>
                        <a:rPr lang="en-GB" sz="2800" b="0" i="0" dirty="0">
                          <a:latin typeface="OpenDyslexicAlta" pitchFamily="2" charset="77"/>
                        </a:rPr>
                        <a:t>widest</a:t>
                      </a:r>
                    </a:p>
                  </a:txBody>
                  <a:tcPr anchor="ctr"/>
                </a:tc>
                <a:tc>
                  <a:txBody>
                    <a:bodyPr/>
                    <a:lstStyle/>
                    <a:p>
                      <a:pPr algn="ctr"/>
                      <a:r>
                        <a:rPr lang="en-GB" sz="2800" b="0" i="0" dirty="0">
                          <a:latin typeface="OpenDyslexicAlta" pitchFamily="2" charset="77"/>
                        </a:rPr>
                        <a:t>happier</a:t>
                      </a:r>
                    </a:p>
                  </a:txBody>
                  <a:tcPr anchor="ctr"/>
                </a:tc>
                <a:extLst>
                  <a:ext uri="{0D108BD9-81ED-4DB2-BD59-A6C34878D82A}">
                    <a16:rowId xmlns:a16="http://schemas.microsoft.com/office/drawing/2014/main" val="2549959929"/>
                  </a:ext>
                </a:extLst>
              </a:tr>
            </a:tbl>
          </a:graphicData>
        </a:graphic>
      </p:graphicFrame>
      <p:pic>
        <p:nvPicPr>
          <p:cNvPr id="9218" name="Picture 2" descr="Pan, Pot, Cooking, Food, Kitchen, Steal">
            <a:extLst>
              <a:ext uri="{FF2B5EF4-FFF2-40B4-BE49-F238E27FC236}">
                <a16:creationId xmlns:a16="http://schemas.microsoft.com/office/drawing/2014/main" id="{7F90ADD0-4DC8-46DB-A0D9-66BDC82505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7785" y="4844775"/>
            <a:ext cx="2795587"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n, Pot, Cooking, Food, Kitchen, Steal">
            <a:extLst>
              <a:ext uri="{FF2B5EF4-FFF2-40B4-BE49-F238E27FC236}">
                <a16:creationId xmlns:a16="http://schemas.microsoft.com/office/drawing/2014/main" id="{8FCF7A50-5338-43D7-A153-A15B45390C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8747" y="4819551"/>
            <a:ext cx="2795587"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n, Pot, Cooking, Food, Kitchen, Steal">
            <a:extLst>
              <a:ext uri="{FF2B5EF4-FFF2-40B4-BE49-F238E27FC236}">
                <a16:creationId xmlns:a16="http://schemas.microsoft.com/office/drawing/2014/main" id="{BD759262-D79B-4B07-8316-33C5B034E7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52626" y="4819551"/>
            <a:ext cx="2795587" cy="1619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5EB54D-12FF-46DF-B740-355304E21918}"/>
              </a:ext>
            </a:extLst>
          </p:cNvPr>
          <p:cNvSpPr txBox="1"/>
          <p:nvPr/>
        </p:nvSpPr>
        <p:spPr>
          <a:xfrm>
            <a:off x="1827847" y="5675256"/>
            <a:ext cx="724953" cy="369332"/>
          </a:xfrm>
          <a:prstGeom prst="rect">
            <a:avLst/>
          </a:prstGeom>
          <a:noFill/>
        </p:spPr>
        <p:txBody>
          <a:bodyPr wrap="square" rtlCol="0">
            <a:spAutoFit/>
          </a:bodyPr>
          <a:lstStyle/>
          <a:p>
            <a:r>
              <a:rPr lang="en-GB" dirty="0">
                <a:latin typeface="OpenDyslexicAlta" pitchFamily="2" charset="77"/>
              </a:rPr>
              <a:t>‘</a:t>
            </a:r>
            <a:r>
              <a:rPr lang="en-GB" dirty="0" err="1">
                <a:latin typeface="OpenDyslexicAlta" pitchFamily="2" charset="77"/>
              </a:rPr>
              <a:t>er</a:t>
            </a:r>
            <a:r>
              <a:rPr lang="en-GB" dirty="0">
                <a:latin typeface="OpenDyslexicAlta" pitchFamily="2" charset="77"/>
              </a:rPr>
              <a:t>’</a:t>
            </a:r>
          </a:p>
        </p:txBody>
      </p:sp>
      <p:sp>
        <p:nvSpPr>
          <p:cNvPr id="8" name="TextBox 7">
            <a:extLst>
              <a:ext uri="{FF2B5EF4-FFF2-40B4-BE49-F238E27FC236}">
                <a16:creationId xmlns:a16="http://schemas.microsoft.com/office/drawing/2014/main" id="{8A2215EC-5260-487A-B4F6-61EED45A7B26}"/>
              </a:ext>
            </a:extLst>
          </p:cNvPr>
          <p:cNvSpPr txBox="1"/>
          <p:nvPr/>
        </p:nvSpPr>
        <p:spPr>
          <a:xfrm>
            <a:off x="5733523" y="5731056"/>
            <a:ext cx="724953" cy="369332"/>
          </a:xfrm>
          <a:prstGeom prst="rect">
            <a:avLst/>
          </a:prstGeom>
          <a:noFill/>
        </p:spPr>
        <p:txBody>
          <a:bodyPr wrap="square" rtlCol="0">
            <a:spAutoFit/>
          </a:bodyPr>
          <a:lstStyle/>
          <a:p>
            <a:r>
              <a:rPr lang="en-GB" dirty="0">
                <a:latin typeface="OpenDyslexicAlta" pitchFamily="2" charset="77"/>
              </a:rPr>
              <a:t>‘ed’</a:t>
            </a:r>
          </a:p>
        </p:txBody>
      </p:sp>
      <p:sp>
        <p:nvSpPr>
          <p:cNvPr id="9" name="TextBox 8">
            <a:extLst>
              <a:ext uri="{FF2B5EF4-FFF2-40B4-BE49-F238E27FC236}">
                <a16:creationId xmlns:a16="http://schemas.microsoft.com/office/drawing/2014/main" id="{C6D9E22B-F324-46CF-A8C1-C284C30369EF}"/>
              </a:ext>
            </a:extLst>
          </p:cNvPr>
          <p:cNvSpPr txBox="1"/>
          <p:nvPr/>
        </p:nvSpPr>
        <p:spPr>
          <a:xfrm>
            <a:off x="9378270" y="5731056"/>
            <a:ext cx="809222" cy="369332"/>
          </a:xfrm>
          <a:prstGeom prst="rect">
            <a:avLst/>
          </a:prstGeom>
          <a:noFill/>
        </p:spPr>
        <p:txBody>
          <a:bodyPr wrap="square" rtlCol="0">
            <a:spAutoFit/>
          </a:bodyPr>
          <a:lstStyle/>
          <a:p>
            <a:r>
              <a:rPr lang="en-GB" dirty="0">
                <a:latin typeface="OpenDyslexicAlta" pitchFamily="2" charset="77"/>
              </a:rPr>
              <a:t>‘</a:t>
            </a:r>
            <a:r>
              <a:rPr lang="en-GB" dirty="0" err="1">
                <a:latin typeface="OpenDyslexicAlta" pitchFamily="2" charset="77"/>
              </a:rPr>
              <a:t>est</a:t>
            </a:r>
            <a:r>
              <a:rPr lang="en-GB" dirty="0">
                <a:latin typeface="OpenDyslexicAlta" pitchFamily="2" charset="77"/>
              </a:rPr>
              <a:t>’</a:t>
            </a:r>
          </a:p>
        </p:txBody>
      </p:sp>
      <p:sp>
        <p:nvSpPr>
          <p:cNvPr id="4" name="TextBox 3">
            <a:extLst>
              <a:ext uri="{FF2B5EF4-FFF2-40B4-BE49-F238E27FC236}">
                <a16:creationId xmlns:a16="http://schemas.microsoft.com/office/drawing/2014/main" id="{B4906AE8-77CF-4842-BDC5-4A9F28A90859}"/>
              </a:ext>
            </a:extLst>
          </p:cNvPr>
          <p:cNvSpPr txBox="1"/>
          <p:nvPr/>
        </p:nvSpPr>
        <p:spPr>
          <a:xfrm>
            <a:off x="636104" y="198783"/>
            <a:ext cx="1736035" cy="369332"/>
          </a:xfrm>
          <a:prstGeom prst="rect">
            <a:avLst/>
          </a:prstGeom>
          <a:noFill/>
        </p:spPr>
        <p:txBody>
          <a:bodyPr wrap="square" rtlCol="0">
            <a:spAutoFit/>
          </a:bodyPr>
          <a:lstStyle/>
          <a:p>
            <a:r>
              <a:rPr lang="en-GB" dirty="0">
                <a:solidFill>
                  <a:srgbClr val="FF3860"/>
                </a:solidFill>
                <a:latin typeface="Muli" panose="020B0604020202020204" charset="0"/>
              </a:rPr>
              <a:t>Answers: </a:t>
            </a:r>
          </a:p>
        </p:txBody>
      </p:sp>
      <p:sp>
        <p:nvSpPr>
          <p:cNvPr id="7" name="Rectangle 6">
            <a:extLst>
              <a:ext uri="{FF2B5EF4-FFF2-40B4-BE49-F238E27FC236}">
                <a16:creationId xmlns:a16="http://schemas.microsoft.com/office/drawing/2014/main" id="{DD19BE47-2695-4A9F-9636-201981BB1F91}"/>
              </a:ext>
            </a:extLst>
          </p:cNvPr>
          <p:cNvSpPr/>
          <p:nvPr/>
        </p:nvSpPr>
        <p:spPr>
          <a:xfrm>
            <a:off x="398062" y="4815642"/>
            <a:ext cx="785793" cy="369332"/>
          </a:xfrm>
          <a:prstGeom prst="rect">
            <a:avLst/>
          </a:prstGeom>
        </p:spPr>
        <p:txBody>
          <a:bodyPr wrap="none">
            <a:spAutoFit/>
          </a:bodyPr>
          <a:lstStyle/>
          <a:p>
            <a:pPr algn="ctr" fontAlgn="t"/>
            <a:r>
              <a:rPr lang="en-GB" dirty="0">
                <a:solidFill>
                  <a:srgbClr val="FF3860"/>
                </a:solidFill>
                <a:latin typeface="OpenDyslexicAlta" pitchFamily="2" charset="77"/>
              </a:rPr>
              <a:t>nicer</a:t>
            </a:r>
          </a:p>
        </p:txBody>
      </p:sp>
      <p:sp>
        <p:nvSpPr>
          <p:cNvPr id="11" name="Rectangle 10">
            <a:extLst>
              <a:ext uri="{FF2B5EF4-FFF2-40B4-BE49-F238E27FC236}">
                <a16:creationId xmlns:a16="http://schemas.microsoft.com/office/drawing/2014/main" id="{357EFCC6-FE0E-4A0F-9D58-4679BEB846D7}"/>
              </a:ext>
            </a:extLst>
          </p:cNvPr>
          <p:cNvSpPr/>
          <p:nvPr/>
        </p:nvSpPr>
        <p:spPr>
          <a:xfrm>
            <a:off x="1159174" y="4557479"/>
            <a:ext cx="950901" cy="369332"/>
          </a:xfrm>
          <a:prstGeom prst="rect">
            <a:avLst/>
          </a:prstGeom>
        </p:spPr>
        <p:txBody>
          <a:bodyPr wrap="none">
            <a:spAutoFit/>
          </a:bodyPr>
          <a:lstStyle/>
          <a:p>
            <a:pPr algn="ctr"/>
            <a:r>
              <a:rPr lang="en-GB" dirty="0">
                <a:solidFill>
                  <a:srgbClr val="FF3860"/>
                </a:solidFill>
                <a:latin typeface="OpenDyslexicAlta" pitchFamily="2" charset="77"/>
              </a:rPr>
              <a:t>looser</a:t>
            </a:r>
          </a:p>
        </p:txBody>
      </p:sp>
      <p:sp>
        <p:nvSpPr>
          <p:cNvPr id="12" name="Rectangle 11">
            <a:extLst>
              <a:ext uri="{FF2B5EF4-FFF2-40B4-BE49-F238E27FC236}">
                <a16:creationId xmlns:a16="http://schemas.microsoft.com/office/drawing/2014/main" id="{4926E366-72DE-4CB5-8B81-FF326697E495}"/>
              </a:ext>
            </a:extLst>
          </p:cNvPr>
          <p:cNvSpPr/>
          <p:nvPr/>
        </p:nvSpPr>
        <p:spPr>
          <a:xfrm>
            <a:off x="4156608" y="4712825"/>
            <a:ext cx="930062" cy="369332"/>
          </a:xfrm>
          <a:prstGeom prst="rect">
            <a:avLst/>
          </a:prstGeom>
        </p:spPr>
        <p:txBody>
          <a:bodyPr wrap="none">
            <a:spAutoFit/>
          </a:bodyPr>
          <a:lstStyle/>
          <a:p>
            <a:pPr algn="ctr"/>
            <a:r>
              <a:rPr lang="en-GB" dirty="0">
                <a:solidFill>
                  <a:srgbClr val="FF3860"/>
                </a:solidFill>
                <a:latin typeface="OpenDyslexicAlta" pitchFamily="2" charset="77"/>
              </a:rPr>
              <a:t>hoped</a:t>
            </a:r>
          </a:p>
        </p:txBody>
      </p:sp>
      <p:sp>
        <p:nvSpPr>
          <p:cNvPr id="13" name="Rectangle 12">
            <a:extLst>
              <a:ext uri="{FF2B5EF4-FFF2-40B4-BE49-F238E27FC236}">
                <a16:creationId xmlns:a16="http://schemas.microsoft.com/office/drawing/2014/main" id="{B258E359-3B41-4263-B14C-3B679B2A12F6}"/>
              </a:ext>
            </a:extLst>
          </p:cNvPr>
          <p:cNvSpPr/>
          <p:nvPr/>
        </p:nvSpPr>
        <p:spPr>
          <a:xfrm>
            <a:off x="7752421" y="4731413"/>
            <a:ext cx="1067921" cy="369332"/>
          </a:xfrm>
          <a:prstGeom prst="rect">
            <a:avLst/>
          </a:prstGeom>
        </p:spPr>
        <p:txBody>
          <a:bodyPr wrap="none">
            <a:spAutoFit/>
          </a:bodyPr>
          <a:lstStyle/>
          <a:p>
            <a:pPr algn="ctr"/>
            <a:r>
              <a:rPr lang="en-GB" dirty="0">
                <a:solidFill>
                  <a:srgbClr val="FF3860"/>
                </a:solidFill>
                <a:latin typeface="OpenDyslexicAlta" pitchFamily="2" charset="77"/>
              </a:rPr>
              <a:t>fastest</a:t>
            </a:r>
          </a:p>
        </p:txBody>
      </p:sp>
      <p:sp>
        <p:nvSpPr>
          <p:cNvPr id="14" name="Rectangle 13">
            <a:extLst>
              <a:ext uri="{FF2B5EF4-FFF2-40B4-BE49-F238E27FC236}">
                <a16:creationId xmlns:a16="http://schemas.microsoft.com/office/drawing/2014/main" id="{C63524C8-B3A9-49E3-B998-D8C70969E7EB}"/>
              </a:ext>
            </a:extLst>
          </p:cNvPr>
          <p:cNvSpPr/>
          <p:nvPr/>
        </p:nvSpPr>
        <p:spPr>
          <a:xfrm>
            <a:off x="5076450" y="4422734"/>
            <a:ext cx="867545" cy="369332"/>
          </a:xfrm>
          <a:prstGeom prst="rect">
            <a:avLst/>
          </a:prstGeom>
        </p:spPr>
        <p:txBody>
          <a:bodyPr wrap="none">
            <a:spAutoFit/>
          </a:bodyPr>
          <a:lstStyle/>
          <a:p>
            <a:pPr algn="ctr"/>
            <a:r>
              <a:rPr lang="en-GB" dirty="0">
                <a:solidFill>
                  <a:srgbClr val="FF3860"/>
                </a:solidFill>
                <a:latin typeface="OpenDyslexicAlta" pitchFamily="2" charset="77"/>
              </a:rPr>
              <a:t>loved</a:t>
            </a:r>
          </a:p>
        </p:txBody>
      </p:sp>
      <p:sp>
        <p:nvSpPr>
          <p:cNvPr id="15" name="Rectangle 14">
            <a:extLst>
              <a:ext uri="{FF2B5EF4-FFF2-40B4-BE49-F238E27FC236}">
                <a16:creationId xmlns:a16="http://schemas.microsoft.com/office/drawing/2014/main" id="{2C00E63F-AE48-4AB6-B622-8232269891A7}"/>
              </a:ext>
            </a:extLst>
          </p:cNvPr>
          <p:cNvSpPr/>
          <p:nvPr/>
        </p:nvSpPr>
        <p:spPr>
          <a:xfrm>
            <a:off x="8591324" y="4422734"/>
            <a:ext cx="917238" cy="369332"/>
          </a:xfrm>
          <a:prstGeom prst="rect">
            <a:avLst/>
          </a:prstGeom>
        </p:spPr>
        <p:txBody>
          <a:bodyPr wrap="none">
            <a:spAutoFit/>
          </a:bodyPr>
          <a:lstStyle/>
          <a:p>
            <a:pPr algn="ctr"/>
            <a:r>
              <a:rPr lang="en-GB" dirty="0">
                <a:solidFill>
                  <a:srgbClr val="FF3860"/>
                </a:solidFill>
                <a:latin typeface="OpenDyslexicAlta" pitchFamily="2" charset="77"/>
              </a:rPr>
              <a:t>nicest</a:t>
            </a:r>
          </a:p>
        </p:txBody>
      </p:sp>
      <p:sp>
        <p:nvSpPr>
          <p:cNvPr id="16" name="Rectangle 15">
            <a:extLst>
              <a:ext uri="{FF2B5EF4-FFF2-40B4-BE49-F238E27FC236}">
                <a16:creationId xmlns:a16="http://schemas.microsoft.com/office/drawing/2014/main" id="{F319E8AA-5105-42D5-8382-91EAE8BFC719}"/>
              </a:ext>
            </a:extLst>
          </p:cNvPr>
          <p:cNvSpPr/>
          <p:nvPr/>
        </p:nvSpPr>
        <p:spPr>
          <a:xfrm>
            <a:off x="2043340" y="4423681"/>
            <a:ext cx="931665" cy="369332"/>
          </a:xfrm>
          <a:prstGeom prst="rect">
            <a:avLst/>
          </a:prstGeom>
        </p:spPr>
        <p:txBody>
          <a:bodyPr wrap="none">
            <a:spAutoFit/>
          </a:bodyPr>
          <a:lstStyle/>
          <a:p>
            <a:pPr algn="ctr"/>
            <a:r>
              <a:rPr lang="en-GB" dirty="0">
                <a:solidFill>
                  <a:srgbClr val="FF3860"/>
                </a:solidFill>
                <a:latin typeface="OpenDyslexicAlta" pitchFamily="2" charset="77"/>
              </a:rPr>
              <a:t>writer</a:t>
            </a:r>
          </a:p>
        </p:txBody>
      </p:sp>
      <p:sp>
        <p:nvSpPr>
          <p:cNvPr id="17" name="Rectangle 16">
            <a:extLst>
              <a:ext uri="{FF2B5EF4-FFF2-40B4-BE49-F238E27FC236}">
                <a16:creationId xmlns:a16="http://schemas.microsoft.com/office/drawing/2014/main" id="{6CFA335F-D463-486D-BA67-27E93AACB947}"/>
              </a:ext>
            </a:extLst>
          </p:cNvPr>
          <p:cNvSpPr/>
          <p:nvPr/>
        </p:nvSpPr>
        <p:spPr>
          <a:xfrm>
            <a:off x="9456256" y="4463516"/>
            <a:ext cx="1229824" cy="369332"/>
          </a:xfrm>
          <a:prstGeom prst="rect">
            <a:avLst/>
          </a:prstGeom>
        </p:spPr>
        <p:txBody>
          <a:bodyPr wrap="none">
            <a:spAutoFit/>
          </a:bodyPr>
          <a:lstStyle/>
          <a:p>
            <a:pPr lvl="0" algn="ctr">
              <a:defRPr/>
            </a:pPr>
            <a:r>
              <a:rPr lang="en-GB" dirty="0">
                <a:solidFill>
                  <a:srgbClr val="FF3860"/>
                </a:solidFill>
                <a:latin typeface="OpenDyslexicAlta" pitchFamily="2" charset="77"/>
              </a:rPr>
              <a:t>happiest</a:t>
            </a:r>
          </a:p>
        </p:txBody>
      </p:sp>
      <p:sp>
        <p:nvSpPr>
          <p:cNvPr id="18" name="Rectangle 17">
            <a:extLst>
              <a:ext uri="{FF2B5EF4-FFF2-40B4-BE49-F238E27FC236}">
                <a16:creationId xmlns:a16="http://schemas.microsoft.com/office/drawing/2014/main" id="{B88B689D-A2B6-49FE-9D87-48EB08D960B4}"/>
              </a:ext>
            </a:extLst>
          </p:cNvPr>
          <p:cNvSpPr/>
          <p:nvPr/>
        </p:nvSpPr>
        <p:spPr>
          <a:xfrm>
            <a:off x="2968877" y="4490580"/>
            <a:ext cx="824265" cy="369332"/>
          </a:xfrm>
          <a:prstGeom prst="rect">
            <a:avLst/>
          </a:prstGeom>
        </p:spPr>
        <p:txBody>
          <a:bodyPr wrap="none">
            <a:spAutoFit/>
          </a:bodyPr>
          <a:lstStyle/>
          <a:p>
            <a:pPr lvl="0" algn="ctr">
              <a:defRPr/>
            </a:pPr>
            <a:r>
              <a:rPr lang="en-GB" dirty="0">
                <a:solidFill>
                  <a:srgbClr val="FF3860"/>
                </a:solidFill>
                <a:latin typeface="OpenDyslexicAlta" pitchFamily="2" charset="77"/>
              </a:rPr>
              <a:t>safer</a:t>
            </a:r>
          </a:p>
        </p:txBody>
      </p:sp>
      <p:sp>
        <p:nvSpPr>
          <p:cNvPr id="19" name="Rectangle 18">
            <a:extLst>
              <a:ext uri="{FF2B5EF4-FFF2-40B4-BE49-F238E27FC236}">
                <a16:creationId xmlns:a16="http://schemas.microsoft.com/office/drawing/2014/main" id="{73EBF9B7-2F5E-47FD-BA00-C89EF6B6BD19}"/>
              </a:ext>
            </a:extLst>
          </p:cNvPr>
          <p:cNvSpPr/>
          <p:nvPr/>
        </p:nvSpPr>
        <p:spPr>
          <a:xfrm>
            <a:off x="10781874" y="4596182"/>
            <a:ext cx="1055097" cy="369332"/>
          </a:xfrm>
          <a:prstGeom prst="rect">
            <a:avLst/>
          </a:prstGeom>
        </p:spPr>
        <p:txBody>
          <a:bodyPr wrap="none">
            <a:spAutoFit/>
          </a:bodyPr>
          <a:lstStyle/>
          <a:p>
            <a:pPr algn="ctr"/>
            <a:r>
              <a:rPr lang="en-GB" dirty="0">
                <a:solidFill>
                  <a:srgbClr val="FF3860"/>
                </a:solidFill>
                <a:latin typeface="OpenDyslexicAlta" pitchFamily="2" charset="77"/>
              </a:rPr>
              <a:t>largest</a:t>
            </a:r>
          </a:p>
        </p:txBody>
      </p:sp>
      <p:sp>
        <p:nvSpPr>
          <p:cNvPr id="20" name="Rectangle 19">
            <a:extLst>
              <a:ext uri="{FF2B5EF4-FFF2-40B4-BE49-F238E27FC236}">
                <a16:creationId xmlns:a16="http://schemas.microsoft.com/office/drawing/2014/main" id="{BA6DFE5B-7F7D-4E4A-A5D5-4693B2F472F8}"/>
              </a:ext>
            </a:extLst>
          </p:cNvPr>
          <p:cNvSpPr/>
          <p:nvPr/>
        </p:nvSpPr>
        <p:spPr>
          <a:xfrm>
            <a:off x="7791026" y="5163740"/>
            <a:ext cx="955710" cy="369332"/>
          </a:xfrm>
          <a:prstGeom prst="rect">
            <a:avLst/>
          </a:prstGeom>
        </p:spPr>
        <p:txBody>
          <a:bodyPr wrap="none">
            <a:spAutoFit/>
          </a:bodyPr>
          <a:lstStyle/>
          <a:p>
            <a:pPr algn="ctr"/>
            <a:r>
              <a:rPr lang="en-GB" dirty="0">
                <a:solidFill>
                  <a:srgbClr val="FF3860"/>
                </a:solidFill>
                <a:latin typeface="OpenDyslexicAlta" pitchFamily="2" charset="77"/>
              </a:rPr>
              <a:t>safest</a:t>
            </a:r>
          </a:p>
        </p:txBody>
      </p:sp>
      <p:sp>
        <p:nvSpPr>
          <p:cNvPr id="21" name="Rectangle 20">
            <a:extLst>
              <a:ext uri="{FF2B5EF4-FFF2-40B4-BE49-F238E27FC236}">
                <a16:creationId xmlns:a16="http://schemas.microsoft.com/office/drawing/2014/main" id="{57F0394D-0D2B-4410-A6D1-30C880783DCC}"/>
              </a:ext>
            </a:extLst>
          </p:cNvPr>
          <p:cNvSpPr/>
          <p:nvPr/>
        </p:nvSpPr>
        <p:spPr>
          <a:xfrm>
            <a:off x="10918526" y="4965514"/>
            <a:ext cx="989373" cy="369332"/>
          </a:xfrm>
          <a:prstGeom prst="rect">
            <a:avLst/>
          </a:prstGeom>
        </p:spPr>
        <p:txBody>
          <a:bodyPr wrap="none">
            <a:spAutoFit/>
          </a:bodyPr>
          <a:lstStyle/>
          <a:p>
            <a:pPr algn="ctr"/>
            <a:r>
              <a:rPr lang="en-GB" dirty="0">
                <a:solidFill>
                  <a:srgbClr val="FF3860"/>
                </a:solidFill>
                <a:latin typeface="OpenDyslexicAlta" pitchFamily="2" charset="77"/>
              </a:rPr>
              <a:t>widest</a:t>
            </a:r>
          </a:p>
        </p:txBody>
      </p:sp>
      <p:sp>
        <p:nvSpPr>
          <p:cNvPr id="22" name="Rectangle 21">
            <a:extLst>
              <a:ext uri="{FF2B5EF4-FFF2-40B4-BE49-F238E27FC236}">
                <a16:creationId xmlns:a16="http://schemas.microsoft.com/office/drawing/2014/main" id="{BF505065-25AD-41DE-963F-9592457E2FAE}"/>
              </a:ext>
            </a:extLst>
          </p:cNvPr>
          <p:cNvSpPr/>
          <p:nvPr/>
        </p:nvSpPr>
        <p:spPr>
          <a:xfrm>
            <a:off x="6123577" y="4439711"/>
            <a:ext cx="920445" cy="369332"/>
          </a:xfrm>
          <a:prstGeom prst="rect">
            <a:avLst/>
          </a:prstGeom>
        </p:spPr>
        <p:txBody>
          <a:bodyPr wrap="none">
            <a:spAutoFit/>
          </a:bodyPr>
          <a:lstStyle/>
          <a:p>
            <a:pPr algn="ctr"/>
            <a:r>
              <a:rPr lang="en-GB" dirty="0">
                <a:solidFill>
                  <a:srgbClr val="FF3860"/>
                </a:solidFill>
                <a:latin typeface="OpenDyslexicAlta" pitchFamily="2" charset="77"/>
              </a:rPr>
              <a:t>baked</a:t>
            </a:r>
          </a:p>
        </p:txBody>
      </p:sp>
      <p:sp>
        <p:nvSpPr>
          <p:cNvPr id="23" name="Rectangle 22">
            <a:extLst>
              <a:ext uri="{FF2B5EF4-FFF2-40B4-BE49-F238E27FC236}">
                <a16:creationId xmlns:a16="http://schemas.microsoft.com/office/drawing/2014/main" id="{D2C22803-11D8-489D-A05E-3A23F0858A3C}"/>
              </a:ext>
            </a:extLst>
          </p:cNvPr>
          <p:cNvSpPr/>
          <p:nvPr/>
        </p:nvSpPr>
        <p:spPr>
          <a:xfrm>
            <a:off x="336616" y="5269078"/>
            <a:ext cx="801822" cy="369332"/>
          </a:xfrm>
          <a:prstGeom prst="rect">
            <a:avLst/>
          </a:prstGeom>
        </p:spPr>
        <p:txBody>
          <a:bodyPr wrap="none">
            <a:spAutoFit/>
          </a:bodyPr>
          <a:lstStyle/>
          <a:p>
            <a:pPr algn="ctr"/>
            <a:r>
              <a:rPr lang="en-GB" dirty="0">
                <a:solidFill>
                  <a:srgbClr val="FF3860"/>
                </a:solidFill>
                <a:latin typeface="OpenDyslexicAlta" pitchFamily="2" charset="77"/>
              </a:rPr>
              <a:t>biker</a:t>
            </a:r>
          </a:p>
        </p:txBody>
      </p:sp>
      <p:sp>
        <p:nvSpPr>
          <p:cNvPr id="24" name="Rectangle 23">
            <a:extLst>
              <a:ext uri="{FF2B5EF4-FFF2-40B4-BE49-F238E27FC236}">
                <a16:creationId xmlns:a16="http://schemas.microsoft.com/office/drawing/2014/main" id="{FC5E7C02-C68A-45F7-B271-19BA2BAB116A}"/>
              </a:ext>
            </a:extLst>
          </p:cNvPr>
          <p:cNvSpPr/>
          <p:nvPr/>
        </p:nvSpPr>
        <p:spPr>
          <a:xfrm>
            <a:off x="256514" y="4382133"/>
            <a:ext cx="1098378" cy="369332"/>
          </a:xfrm>
          <a:prstGeom prst="rect">
            <a:avLst/>
          </a:prstGeom>
        </p:spPr>
        <p:txBody>
          <a:bodyPr wrap="none">
            <a:spAutoFit/>
          </a:bodyPr>
          <a:lstStyle/>
          <a:p>
            <a:pPr algn="ctr"/>
            <a:r>
              <a:rPr lang="en-GB" dirty="0">
                <a:solidFill>
                  <a:srgbClr val="FF3860"/>
                </a:solidFill>
                <a:latin typeface="OpenDyslexicAlta" pitchFamily="2" charset="77"/>
              </a:rPr>
              <a:t>happier</a:t>
            </a:r>
          </a:p>
        </p:txBody>
      </p:sp>
      <p:cxnSp>
        <p:nvCxnSpPr>
          <p:cNvPr id="26" name="Straight Arrow Connector 25">
            <a:extLst>
              <a:ext uri="{FF2B5EF4-FFF2-40B4-BE49-F238E27FC236}">
                <a16:creationId xmlns:a16="http://schemas.microsoft.com/office/drawing/2014/main" id="{A85EF61C-212A-0D4F-A78F-F9B392B7E6F8}"/>
              </a:ext>
            </a:extLst>
          </p:cNvPr>
          <p:cNvCxnSpPr>
            <a:cxnSpLocks/>
          </p:cNvCxnSpPr>
          <p:nvPr/>
        </p:nvCxnSpPr>
        <p:spPr>
          <a:xfrm>
            <a:off x="943787" y="4675246"/>
            <a:ext cx="802207" cy="464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6355E87-C7F2-9743-A139-22414C1571EC}"/>
              </a:ext>
            </a:extLst>
          </p:cNvPr>
          <p:cNvCxnSpPr>
            <a:cxnSpLocks/>
          </p:cNvCxnSpPr>
          <p:nvPr/>
        </p:nvCxnSpPr>
        <p:spPr>
          <a:xfrm>
            <a:off x="1642881" y="4882552"/>
            <a:ext cx="334661" cy="328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5D34289-2D9E-AF42-832C-8CCCB35D86CB}"/>
              </a:ext>
            </a:extLst>
          </p:cNvPr>
          <p:cNvCxnSpPr>
            <a:cxnSpLocks/>
          </p:cNvCxnSpPr>
          <p:nvPr/>
        </p:nvCxnSpPr>
        <p:spPr>
          <a:xfrm>
            <a:off x="1138438" y="5082157"/>
            <a:ext cx="529962" cy="137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5827054-8729-B043-AA84-F6EAD13C2740}"/>
              </a:ext>
            </a:extLst>
          </p:cNvPr>
          <p:cNvCxnSpPr>
            <a:cxnSpLocks/>
          </p:cNvCxnSpPr>
          <p:nvPr/>
        </p:nvCxnSpPr>
        <p:spPr>
          <a:xfrm flipV="1">
            <a:off x="1126858" y="5343284"/>
            <a:ext cx="557305" cy="148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10EA200-4454-B646-89A8-7A554DF6A497}"/>
              </a:ext>
            </a:extLst>
          </p:cNvPr>
          <p:cNvCxnSpPr>
            <a:cxnSpLocks/>
            <a:stCxn id="16" idx="2"/>
          </p:cNvCxnSpPr>
          <p:nvPr/>
        </p:nvCxnSpPr>
        <p:spPr>
          <a:xfrm flipH="1">
            <a:off x="2289075" y="4793013"/>
            <a:ext cx="220098" cy="482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74DC130-2D35-9649-A689-AAE54366C732}"/>
              </a:ext>
            </a:extLst>
          </p:cNvPr>
          <p:cNvCxnSpPr>
            <a:cxnSpLocks/>
          </p:cNvCxnSpPr>
          <p:nvPr/>
        </p:nvCxnSpPr>
        <p:spPr>
          <a:xfrm flipH="1">
            <a:off x="2571060" y="4815642"/>
            <a:ext cx="575922" cy="423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EB5BB13-E2AC-434E-9022-588EAE6BE381}"/>
              </a:ext>
            </a:extLst>
          </p:cNvPr>
          <p:cNvCxnSpPr>
            <a:cxnSpLocks/>
          </p:cNvCxnSpPr>
          <p:nvPr/>
        </p:nvCxnSpPr>
        <p:spPr>
          <a:xfrm>
            <a:off x="5053455" y="5000308"/>
            <a:ext cx="595354" cy="264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79E0174-E83A-5C4F-BB11-B009236999B7}"/>
              </a:ext>
            </a:extLst>
          </p:cNvPr>
          <p:cNvCxnSpPr/>
          <p:nvPr/>
        </p:nvCxnSpPr>
        <p:spPr>
          <a:xfrm>
            <a:off x="5396915" y="4751465"/>
            <a:ext cx="492016" cy="501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D5F852C-0C49-0F49-838B-DFC433D9AAE1}"/>
              </a:ext>
            </a:extLst>
          </p:cNvPr>
          <p:cNvCxnSpPr>
            <a:cxnSpLocks/>
          </p:cNvCxnSpPr>
          <p:nvPr/>
        </p:nvCxnSpPr>
        <p:spPr>
          <a:xfrm flipH="1">
            <a:off x="6210219" y="4803566"/>
            <a:ext cx="254421" cy="398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19D9793-D1E7-6A4C-8827-BFE62A255BC6}"/>
              </a:ext>
            </a:extLst>
          </p:cNvPr>
          <p:cNvCxnSpPr>
            <a:cxnSpLocks/>
            <a:stCxn id="6" idx="0"/>
          </p:cNvCxnSpPr>
          <p:nvPr/>
        </p:nvCxnSpPr>
        <p:spPr>
          <a:xfrm flipH="1">
            <a:off x="9732931" y="4819551"/>
            <a:ext cx="117489" cy="365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04DD5E5-8A8F-8E4D-ACDF-B64FFE5CA2F7}"/>
              </a:ext>
            </a:extLst>
          </p:cNvPr>
          <p:cNvCxnSpPr>
            <a:cxnSpLocks/>
            <a:stCxn id="15" idx="2"/>
          </p:cNvCxnSpPr>
          <p:nvPr/>
        </p:nvCxnSpPr>
        <p:spPr>
          <a:xfrm>
            <a:off x="9049943" y="4792066"/>
            <a:ext cx="497786" cy="347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A65FBDA-DE0B-6244-9264-18C8991130FC}"/>
              </a:ext>
            </a:extLst>
          </p:cNvPr>
          <p:cNvCxnSpPr>
            <a:cxnSpLocks/>
          </p:cNvCxnSpPr>
          <p:nvPr/>
        </p:nvCxnSpPr>
        <p:spPr>
          <a:xfrm>
            <a:off x="8820178" y="5008916"/>
            <a:ext cx="683666" cy="2558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4B1F445-A07B-E340-9BAF-74FD615E8633}"/>
              </a:ext>
            </a:extLst>
          </p:cNvPr>
          <p:cNvCxnSpPr/>
          <p:nvPr/>
        </p:nvCxnSpPr>
        <p:spPr>
          <a:xfrm flipV="1">
            <a:off x="8723467" y="5292910"/>
            <a:ext cx="622761" cy="83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F970603-19F4-ED4E-9C9E-949FAE29AD64}"/>
              </a:ext>
            </a:extLst>
          </p:cNvPr>
          <p:cNvCxnSpPr>
            <a:cxnSpLocks/>
          </p:cNvCxnSpPr>
          <p:nvPr/>
        </p:nvCxnSpPr>
        <p:spPr>
          <a:xfrm flipH="1">
            <a:off x="9912325" y="4890061"/>
            <a:ext cx="1068216" cy="263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94F3AC1-4769-934D-A198-F987D68A93B5}"/>
              </a:ext>
            </a:extLst>
          </p:cNvPr>
          <p:cNvCxnSpPr>
            <a:cxnSpLocks/>
          </p:cNvCxnSpPr>
          <p:nvPr/>
        </p:nvCxnSpPr>
        <p:spPr>
          <a:xfrm flipH="1">
            <a:off x="9932331" y="5211020"/>
            <a:ext cx="1019610" cy="62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41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925804"/>
            <a:ext cx="8780813" cy="988003"/>
          </a:xfrm>
        </p:spPr>
        <p:txBody>
          <a:bodyPr>
            <a:normAutofit fontScale="90000"/>
          </a:bodyPr>
          <a:lstStyle/>
          <a:p>
            <a:r>
              <a:rPr lang="en-GB" sz="3600" dirty="0">
                <a:latin typeface="OpenDyslexicAlta" pitchFamily="2" charset="77"/>
              </a:rPr>
              <a:t>Word Tic Tac Toe</a:t>
            </a:r>
            <a:br>
              <a:rPr lang="en-GB" sz="3600" dirty="0">
                <a:latin typeface="OpenDyslexicAlta" pitchFamily="2" charset="77"/>
              </a:rPr>
            </a:br>
            <a:br>
              <a:rPr lang="en-GB" sz="3600" dirty="0">
                <a:latin typeface="OpenDyslexicAlta" pitchFamily="2" charset="77"/>
              </a:rPr>
            </a:br>
            <a:r>
              <a:rPr lang="en-GB" sz="2000" dirty="0">
                <a:latin typeface="OpenDyslexicAlta" pitchFamily="2" charset="77"/>
              </a:rPr>
              <a:t>In pairs, each choose a word from the spelling list and try to write it correctly in a row of three. The winner gets three words in a line and then choose a new word and start again!</a:t>
            </a:r>
            <a:br>
              <a:rPr lang="en-GB" sz="3600" dirty="0">
                <a:latin typeface="OpenDyslexicAlta" pitchFamily="2" charset="77"/>
              </a:rPr>
            </a:br>
            <a:endParaRPr lang="en-GB" sz="3600" dirty="0">
              <a:latin typeface="OpenDyslexicAlta" pitchFamily="2" charset="77"/>
            </a:endParaRPr>
          </a:p>
        </p:txBody>
      </p:sp>
      <p:cxnSp>
        <p:nvCxnSpPr>
          <p:cNvPr id="4" name="Straight Connector 3">
            <a:extLst>
              <a:ext uri="{FF2B5EF4-FFF2-40B4-BE49-F238E27FC236}">
                <a16:creationId xmlns:a16="http://schemas.microsoft.com/office/drawing/2014/main" id="{0B132A3E-8358-4F0A-A306-5FFF31B1F75D}"/>
              </a:ext>
            </a:extLst>
          </p:cNvPr>
          <p:cNvCxnSpPr>
            <a:cxnSpLocks/>
          </p:cNvCxnSpPr>
          <p:nvPr/>
        </p:nvCxnSpPr>
        <p:spPr>
          <a:xfrm>
            <a:off x="5177612" y="2566711"/>
            <a:ext cx="0" cy="398145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A30C45C9-4DB2-4B12-A858-DDC4ADBB1E2A}"/>
              </a:ext>
            </a:extLst>
          </p:cNvPr>
          <p:cNvCxnSpPr>
            <a:cxnSpLocks/>
          </p:cNvCxnSpPr>
          <p:nvPr/>
        </p:nvCxnSpPr>
        <p:spPr>
          <a:xfrm>
            <a:off x="6977837" y="2566711"/>
            <a:ext cx="0" cy="405765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A40EEA51-36C6-4E17-991A-6D22CB74C70C}"/>
              </a:ext>
            </a:extLst>
          </p:cNvPr>
          <p:cNvCxnSpPr>
            <a:cxnSpLocks/>
          </p:cNvCxnSpPr>
          <p:nvPr/>
        </p:nvCxnSpPr>
        <p:spPr>
          <a:xfrm flipH="1">
            <a:off x="3625037" y="5186086"/>
            <a:ext cx="478155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81AC4408-FB84-43DD-A6D7-2C8DBDFFF46E}"/>
              </a:ext>
            </a:extLst>
          </p:cNvPr>
          <p:cNvCxnSpPr>
            <a:cxnSpLocks/>
          </p:cNvCxnSpPr>
          <p:nvPr/>
        </p:nvCxnSpPr>
        <p:spPr>
          <a:xfrm flipH="1">
            <a:off x="3625037" y="3966886"/>
            <a:ext cx="478155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7A1D936F-C4A1-492E-B85D-B1EB0B1CD692}"/>
              </a:ext>
            </a:extLst>
          </p:cNvPr>
          <p:cNvSpPr txBox="1"/>
          <p:nvPr/>
        </p:nvSpPr>
        <p:spPr>
          <a:xfrm>
            <a:off x="3258482" y="2381459"/>
            <a:ext cx="1676763" cy="461665"/>
          </a:xfrm>
          <a:prstGeom prst="rect">
            <a:avLst/>
          </a:prstGeom>
          <a:noFill/>
        </p:spPr>
        <p:txBody>
          <a:bodyPr wrap="square" rtlCol="0">
            <a:spAutoFit/>
          </a:bodyPr>
          <a:lstStyle/>
          <a:p>
            <a:pPr algn="ctr"/>
            <a:r>
              <a:rPr lang="en-GB" sz="2400" dirty="0">
                <a:latin typeface="OpenDyslexicAlta" pitchFamily="2" charset="77"/>
              </a:rPr>
              <a:t>nicer</a:t>
            </a:r>
            <a:endParaRPr lang="en-GB" dirty="0">
              <a:latin typeface="OpenDyslexicAlta" pitchFamily="2" charset="77"/>
            </a:endParaRPr>
          </a:p>
        </p:txBody>
      </p:sp>
      <p:cxnSp>
        <p:nvCxnSpPr>
          <p:cNvPr id="11" name="Straight Connector 10">
            <a:extLst>
              <a:ext uri="{FF2B5EF4-FFF2-40B4-BE49-F238E27FC236}">
                <a16:creationId xmlns:a16="http://schemas.microsoft.com/office/drawing/2014/main" id="{C78A0D85-F308-48A2-B9CE-2F6B9C4473C7}"/>
              </a:ext>
            </a:extLst>
          </p:cNvPr>
          <p:cNvCxnSpPr>
            <a:cxnSpLocks/>
          </p:cNvCxnSpPr>
          <p:nvPr/>
        </p:nvCxnSpPr>
        <p:spPr>
          <a:xfrm>
            <a:off x="6026446" y="2654840"/>
            <a:ext cx="0" cy="38933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2AEADB-8E4C-44E3-96CF-3D73D4EA371F}"/>
              </a:ext>
            </a:extLst>
          </p:cNvPr>
          <p:cNvSpPr txBox="1"/>
          <p:nvPr/>
        </p:nvSpPr>
        <p:spPr>
          <a:xfrm>
            <a:off x="5216824" y="5771462"/>
            <a:ext cx="1619245" cy="461665"/>
          </a:xfrm>
          <a:prstGeom prst="rect">
            <a:avLst/>
          </a:prstGeom>
          <a:noFill/>
        </p:spPr>
        <p:txBody>
          <a:bodyPr wrap="square" rtlCol="0">
            <a:spAutoFit/>
          </a:bodyPr>
          <a:lstStyle/>
          <a:p>
            <a:pPr algn="ctr"/>
            <a:r>
              <a:rPr lang="en-GB" sz="2400" dirty="0">
                <a:latin typeface="OpenDyslexicAlta" pitchFamily="2" charset="77"/>
              </a:rPr>
              <a:t>largest</a:t>
            </a:r>
            <a:endParaRPr lang="en-GB" dirty="0">
              <a:latin typeface="OpenDyslexicAlta" pitchFamily="2" charset="77"/>
            </a:endParaRPr>
          </a:p>
        </p:txBody>
      </p:sp>
      <p:sp>
        <p:nvSpPr>
          <p:cNvPr id="15" name="TextBox 14">
            <a:extLst>
              <a:ext uri="{FF2B5EF4-FFF2-40B4-BE49-F238E27FC236}">
                <a16:creationId xmlns:a16="http://schemas.microsoft.com/office/drawing/2014/main" id="{D2FEABE2-115C-42EA-BA43-8FA21B63DBAE}"/>
              </a:ext>
            </a:extLst>
          </p:cNvPr>
          <p:cNvSpPr txBox="1"/>
          <p:nvPr/>
        </p:nvSpPr>
        <p:spPr>
          <a:xfrm>
            <a:off x="6997066" y="5698498"/>
            <a:ext cx="1676763" cy="461665"/>
          </a:xfrm>
          <a:prstGeom prst="rect">
            <a:avLst/>
          </a:prstGeom>
          <a:noFill/>
        </p:spPr>
        <p:txBody>
          <a:bodyPr wrap="square" rtlCol="0">
            <a:spAutoFit/>
          </a:bodyPr>
          <a:lstStyle/>
          <a:p>
            <a:pPr algn="ctr"/>
            <a:r>
              <a:rPr lang="en-GB" sz="2400" dirty="0">
                <a:latin typeface="OpenDyslexicAlta" pitchFamily="2" charset="77"/>
              </a:rPr>
              <a:t>nicer</a:t>
            </a:r>
            <a:endParaRPr lang="en-GB" dirty="0">
              <a:latin typeface="OpenDyslexicAlta" pitchFamily="2" charset="77"/>
            </a:endParaRPr>
          </a:p>
        </p:txBody>
      </p:sp>
      <p:sp>
        <p:nvSpPr>
          <p:cNvPr id="16" name="TextBox 15">
            <a:extLst>
              <a:ext uri="{FF2B5EF4-FFF2-40B4-BE49-F238E27FC236}">
                <a16:creationId xmlns:a16="http://schemas.microsoft.com/office/drawing/2014/main" id="{B454DF21-38CB-4665-87D0-1D161C19D2AB}"/>
              </a:ext>
            </a:extLst>
          </p:cNvPr>
          <p:cNvSpPr txBox="1"/>
          <p:nvPr/>
        </p:nvSpPr>
        <p:spPr>
          <a:xfrm>
            <a:off x="5177612" y="4320097"/>
            <a:ext cx="1619245" cy="461665"/>
          </a:xfrm>
          <a:prstGeom prst="rect">
            <a:avLst/>
          </a:prstGeom>
          <a:noFill/>
        </p:spPr>
        <p:txBody>
          <a:bodyPr wrap="square" rtlCol="0">
            <a:spAutoFit/>
          </a:bodyPr>
          <a:lstStyle/>
          <a:p>
            <a:pPr algn="ctr"/>
            <a:r>
              <a:rPr lang="en-GB" sz="2400" dirty="0">
                <a:latin typeface="OpenDyslexicAlta" pitchFamily="2" charset="77"/>
              </a:rPr>
              <a:t>largest</a:t>
            </a:r>
            <a:endParaRPr lang="en-GB" dirty="0">
              <a:latin typeface="OpenDyslexicAlta" pitchFamily="2" charset="77"/>
            </a:endParaRPr>
          </a:p>
        </p:txBody>
      </p:sp>
      <p:sp>
        <p:nvSpPr>
          <p:cNvPr id="17" name="TextBox 16">
            <a:extLst>
              <a:ext uri="{FF2B5EF4-FFF2-40B4-BE49-F238E27FC236}">
                <a16:creationId xmlns:a16="http://schemas.microsoft.com/office/drawing/2014/main" id="{26F3B482-CD0D-46F5-9B56-B575C3FFECC9}"/>
              </a:ext>
            </a:extLst>
          </p:cNvPr>
          <p:cNvSpPr txBox="1"/>
          <p:nvPr/>
        </p:nvSpPr>
        <p:spPr>
          <a:xfrm>
            <a:off x="5116225" y="2980821"/>
            <a:ext cx="1619245" cy="461665"/>
          </a:xfrm>
          <a:prstGeom prst="rect">
            <a:avLst/>
          </a:prstGeom>
          <a:noFill/>
        </p:spPr>
        <p:txBody>
          <a:bodyPr wrap="square" rtlCol="0">
            <a:spAutoFit/>
          </a:bodyPr>
          <a:lstStyle/>
          <a:p>
            <a:pPr algn="ctr"/>
            <a:r>
              <a:rPr lang="en-GB" sz="2400" dirty="0">
                <a:latin typeface="OpenDyslexicAlta" pitchFamily="2" charset="77"/>
              </a:rPr>
              <a:t>largest</a:t>
            </a:r>
            <a:endParaRPr lang="en-GB" dirty="0">
              <a:latin typeface="OpenDyslexicAlta" pitchFamily="2" charset="77"/>
            </a:endParaRPr>
          </a:p>
        </p:txBody>
      </p:sp>
    </p:spTree>
    <p:extLst>
      <p:ext uri="{BB962C8B-B14F-4D97-AF65-F5344CB8AC3E}">
        <p14:creationId xmlns:p14="http://schemas.microsoft.com/office/powerpoint/2010/main" val="372201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0049689"/>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854399419"/>
                    </a:ext>
                  </a:extLst>
                </a:gridCol>
                <a:gridCol w="1858433">
                  <a:extLst>
                    <a:ext uri="{9D8B030D-6E8A-4147-A177-3AD203B41FA5}">
                      <a16:colId xmlns:a16="http://schemas.microsoft.com/office/drawing/2014/main" val="284702184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nicer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writer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baker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hoped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loved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largest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closest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looser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safer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simpler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349540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Adding ‘</a:t>
                      </a:r>
                      <a:r>
                        <a:rPr lang="en-GB" sz="1400" baseline="0" dirty="0" err="1">
                          <a:latin typeface="Muli" pitchFamily="2" charset="77"/>
                        </a:rPr>
                        <a:t>er</a:t>
                      </a:r>
                      <a:r>
                        <a:rPr lang="en-GB" sz="1400" baseline="0" dirty="0">
                          <a:latin typeface="Muli" pitchFamily="2" charset="77"/>
                        </a:rPr>
                        <a:t>’ to words ending in ‘e’ with a consonant before 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20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6355397"/>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nicer</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writer</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baker</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hoped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loved</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largest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closest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looser</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safer</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simpler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9470342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a:t>
                      </a:r>
                      <a:r>
                        <a:rPr lang="en-GB" sz="1400" baseline="0" dirty="0" err="1">
                          <a:latin typeface="Muli" pitchFamily="2" charset="77"/>
                        </a:rPr>
                        <a:t>er</a:t>
                      </a:r>
                      <a:r>
                        <a:rPr lang="en-GB" sz="1400" baseline="0" dirty="0">
                          <a:latin typeface="Muli" pitchFamily="2" charset="77"/>
                        </a:rPr>
                        <a:t>’ to words ending in ‘e’ with a consonant before 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2736" y="1396998"/>
            <a:ext cx="3128962" cy="3098834"/>
          </a:xfrm>
          <a:prstGeom prst="rect">
            <a:avLst/>
          </a:prstGeom>
        </p:spPr>
      </p:pic>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1198" y="3759166"/>
            <a:ext cx="3128962" cy="3098834"/>
          </a:xfrm>
          <a:prstGeom prst="rect">
            <a:avLst/>
          </a:prstGeom>
        </p:spPr>
      </p:pic>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4148" y="1396998"/>
            <a:ext cx="3128962" cy="3098834"/>
          </a:xfrm>
          <a:prstGeom prst="rect">
            <a:avLst/>
          </a:prstGeom>
        </p:spPr>
      </p:pic>
      <p:sp>
        <p:nvSpPr>
          <p:cNvPr id="10" name="TextBox 9"/>
          <p:cNvSpPr txBox="1"/>
          <p:nvPr/>
        </p:nvSpPr>
        <p:spPr>
          <a:xfrm>
            <a:off x="6215063" y="1836275"/>
            <a:ext cx="2886074" cy="1077218"/>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Sort your spellings between the sticky notes. Can you add any of your own words?</a:t>
            </a:r>
          </a:p>
        </p:txBody>
      </p:sp>
      <p:sp>
        <p:nvSpPr>
          <p:cNvPr id="11" name="TextBox 10"/>
          <p:cNvSpPr txBox="1"/>
          <p:nvPr/>
        </p:nvSpPr>
        <p:spPr>
          <a:xfrm>
            <a:off x="2933019" y="1524089"/>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er</a:t>
            </a:r>
            <a:endParaRPr lang="en-GB" sz="3200" dirty="0">
              <a:latin typeface="OpenDyslexicAlta" pitchFamily="2" charset="77"/>
              <a:ea typeface="OpenDyslexic" charset="0"/>
              <a:cs typeface="OpenDyslexic" charset="0"/>
            </a:endParaRPr>
          </a:p>
        </p:txBody>
      </p:sp>
      <p:sp>
        <p:nvSpPr>
          <p:cNvPr id="12" name="TextBox 11"/>
          <p:cNvSpPr txBox="1"/>
          <p:nvPr/>
        </p:nvSpPr>
        <p:spPr>
          <a:xfrm>
            <a:off x="8821511" y="1476251"/>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ed</a:t>
            </a:r>
            <a:endParaRPr lang="en-GB" sz="3200" dirty="0">
              <a:latin typeface="OpenDyslexicAlta" pitchFamily="2" charset="77"/>
              <a:ea typeface="OpenDyslexic" charset="0"/>
              <a:cs typeface="OpenDyslexic" charset="0"/>
            </a:endParaRPr>
          </a:p>
        </p:txBody>
      </p:sp>
      <p:sp>
        <p:nvSpPr>
          <p:cNvPr id="13" name="TextBox 12"/>
          <p:cNvSpPr txBox="1"/>
          <p:nvPr/>
        </p:nvSpPr>
        <p:spPr>
          <a:xfrm>
            <a:off x="5959589" y="3795006"/>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est</a:t>
            </a:r>
            <a:endParaRPr lang="en-GB" sz="3200" dirty="0">
              <a:latin typeface="OpenDyslexicAlta" pitchFamily="2" charset="77"/>
              <a:ea typeface="OpenDyslexic" charset="0"/>
              <a:cs typeface="OpenDyslexic" charset="0"/>
            </a:endParaRPr>
          </a:p>
        </p:txBody>
      </p:sp>
      <p:sp>
        <p:nvSpPr>
          <p:cNvPr id="14" name="TextBox 13"/>
          <p:cNvSpPr txBox="1"/>
          <p:nvPr/>
        </p:nvSpPr>
        <p:spPr>
          <a:xfrm>
            <a:off x="3536838" y="4622923"/>
            <a:ext cx="2422751" cy="156966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Remember</a:t>
            </a:r>
            <a:r>
              <a:rPr lang="mr-IN" sz="1600" dirty="0">
                <a:latin typeface="OpenDyslexicAlta" pitchFamily="2" charset="77"/>
                <a:ea typeface="OpenDyslexic" charset="0"/>
                <a:cs typeface="OpenDyslexic" charset="0"/>
              </a:rPr>
              <a:t>…</a:t>
            </a:r>
            <a:endParaRPr lang="en-GB" sz="1600" dirty="0">
              <a:latin typeface="OpenDyslexicAlta" pitchFamily="2" charset="77"/>
              <a:ea typeface="OpenDyslexic" charset="0"/>
              <a:cs typeface="OpenDyslexic" charset="0"/>
            </a:endParaRPr>
          </a:p>
          <a:p>
            <a:pPr algn="ctr"/>
            <a:r>
              <a:rPr lang="en-GB" sz="1600" dirty="0">
                <a:latin typeface="OpenDyslexicAlta" pitchFamily="2" charset="77"/>
                <a:ea typeface="OpenDyslexic" charset="0"/>
                <a:cs typeface="OpenDyslexic" charset="0"/>
              </a:rPr>
              <a:t>The root word should have an ‘e’ on the end, so be careful when adding your suffix.</a:t>
            </a:r>
          </a:p>
        </p:txBody>
      </p:sp>
      <p:sp>
        <p:nvSpPr>
          <p:cNvPr id="15" name="TextBox 14"/>
          <p:cNvSpPr txBox="1"/>
          <p:nvPr/>
        </p:nvSpPr>
        <p:spPr>
          <a:xfrm>
            <a:off x="9524321" y="4549928"/>
            <a:ext cx="2422751" cy="156966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CHALLENGE </a:t>
            </a:r>
          </a:p>
          <a:p>
            <a:pPr algn="ctr"/>
            <a:r>
              <a:rPr lang="en-GB" sz="1600" dirty="0">
                <a:latin typeface="OpenDyslexicAlta" pitchFamily="2" charset="77"/>
                <a:ea typeface="OpenDyslexic" charset="0"/>
                <a:cs typeface="OpenDyslexic" charset="0"/>
              </a:rPr>
              <a:t>Can you find a root word which could be changed and added to all three sticky notes?</a:t>
            </a:r>
          </a:p>
        </p:txBody>
      </p:sp>
    </p:spTree>
    <p:extLst>
      <p:ext uri="{BB962C8B-B14F-4D97-AF65-F5344CB8AC3E}">
        <p14:creationId xmlns:p14="http://schemas.microsoft.com/office/powerpoint/2010/main" val="142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nicer</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writer</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baker</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hoped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loved</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largest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closest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looser</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safer</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simpler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1240163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a:t>
                      </a:r>
                      <a:r>
                        <a:rPr lang="en-GB" sz="1400" baseline="0" dirty="0" err="1">
                          <a:latin typeface="Muli" pitchFamily="2" charset="77"/>
                        </a:rPr>
                        <a:t>er</a:t>
                      </a:r>
                      <a:r>
                        <a:rPr lang="en-GB" sz="1400" baseline="0" dirty="0">
                          <a:latin typeface="Muli" pitchFamily="2" charset="77"/>
                        </a:rPr>
                        <a:t>’ to words ending in ‘e’ with a consonant before 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2736" y="1396998"/>
            <a:ext cx="3128962" cy="3098834"/>
          </a:xfrm>
          <a:prstGeom prst="rect">
            <a:avLst/>
          </a:prstGeom>
        </p:spPr>
      </p:pic>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1198" y="3759166"/>
            <a:ext cx="3128962" cy="3098834"/>
          </a:xfrm>
          <a:prstGeom prst="rect">
            <a:avLst/>
          </a:prstGeom>
        </p:spPr>
      </p:pic>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4148" y="1396998"/>
            <a:ext cx="3128962" cy="3098834"/>
          </a:xfrm>
          <a:prstGeom prst="rect">
            <a:avLst/>
          </a:prstGeom>
        </p:spPr>
      </p:pic>
      <p:sp>
        <p:nvSpPr>
          <p:cNvPr id="10" name="TextBox 9"/>
          <p:cNvSpPr txBox="1"/>
          <p:nvPr/>
        </p:nvSpPr>
        <p:spPr>
          <a:xfrm>
            <a:off x="6215063" y="1836275"/>
            <a:ext cx="2886074" cy="1077218"/>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Sort your spellings between the sticky notes. Can you add any of your own words?</a:t>
            </a:r>
          </a:p>
        </p:txBody>
      </p:sp>
      <p:sp>
        <p:nvSpPr>
          <p:cNvPr id="11" name="TextBox 10"/>
          <p:cNvSpPr txBox="1"/>
          <p:nvPr/>
        </p:nvSpPr>
        <p:spPr>
          <a:xfrm>
            <a:off x="2933019" y="1524089"/>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er</a:t>
            </a:r>
            <a:endParaRPr lang="en-GB" sz="3200" dirty="0">
              <a:latin typeface="OpenDyslexicAlta" pitchFamily="2" charset="77"/>
              <a:ea typeface="OpenDyslexic" charset="0"/>
              <a:cs typeface="OpenDyslexic" charset="0"/>
            </a:endParaRPr>
          </a:p>
        </p:txBody>
      </p:sp>
      <p:sp>
        <p:nvSpPr>
          <p:cNvPr id="12" name="TextBox 11"/>
          <p:cNvSpPr txBox="1"/>
          <p:nvPr/>
        </p:nvSpPr>
        <p:spPr>
          <a:xfrm>
            <a:off x="8821511" y="1476251"/>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ed</a:t>
            </a:r>
            <a:endParaRPr lang="en-GB" sz="3200" dirty="0">
              <a:latin typeface="OpenDyslexicAlta" pitchFamily="2" charset="77"/>
              <a:ea typeface="OpenDyslexic" charset="0"/>
              <a:cs typeface="OpenDyslexic" charset="0"/>
            </a:endParaRPr>
          </a:p>
        </p:txBody>
      </p:sp>
      <p:sp>
        <p:nvSpPr>
          <p:cNvPr id="13" name="TextBox 12"/>
          <p:cNvSpPr txBox="1"/>
          <p:nvPr/>
        </p:nvSpPr>
        <p:spPr>
          <a:xfrm>
            <a:off x="5959589" y="3795006"/>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est</a:t>
            </a:r>
            <a:endParaRPr lang="en-GB" sz="3200" dirty="0">
              <a:latin typeface="OpenDyslexicAlta" pitchFamily="2" charset="77"/>
              <a:ea typeface="OpenDyslexic" charset="0"/>
              <a:cs typeface="OpenDyslexic" charset="0"/>
            </a:endParaRPr>
          </a:p>
        </p:txBody>
      </p:sp>
      <p:sp>
        <p:nvSpPr>
          <p:cNvPr id="14" name="TextBox 13"/>
          <p:cNvSpPr txBox="1"/>
          <p:nvPr/>
        </p:nvSpPr>
        <p:spPr>
          <a:xfrm>
            <a:off x="3536838" y="4622923"/>
            <a:ext cx="2422751" cy="156966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Remember</a:t>
            </a:r>
            <a:r>
              <a:rPr lang="mr-IN" sz="1600" dirty="0">
                <a:latin typeface="OpenDyslexicAlta" pitchFamily="2" charset="77"/>
                <a:ea typeface="OpenDyslexic" charset="0"/>
                <a:cs typeface="OpenDyslexic" charset="0"/>
              </a:rPr>
              <a:t>…</a:t>
            </a:r>
            <a:endParaRPr lang="en-GB" sz="1600" dirty="0">
              <a:latin typeface="OpenDyslexicAlta" pitchFamily="2" charset="77"/>
              <a:ea typeface="OpenDyslexic" charset="0"/>
              <a:cs typeface="OpenDyslexic" charset="0"/>
            </a:endParaRPr>
          </a:p>
          <a:p>
            <a:pPr algn="ctr"/>
            <a:r>
              <a:rPr lang="en-GB" sz="1600" dirty="0">
                <a:latin typeface="OpenDyslexicAlta" pitchFamily="2" charset="77"/>
                <a:ea typeface="OpenDyslexic" charset="0"/>
                <a:cs typeface="OpenDyslexic" charset="0"/>
              </a:rPr>
              <a:t>The root word should have an ‘e’ on the end, so be careful when adding your suffix.</a:t>
            </a:r>
          </a:p>
        </p:txBody>
      </p:sp>
      <p:sp>
        <p:nvSpPr>
          <p:cNvPr id="15" name="TextBox 14"/>
          <p:cNvSpPr txBox="1"/>
          <p:nvPr/>
        </p:nvSpPr>
        <p:spPr>
          <a:xfrm>
            <a:off x="9524321" y="4549928"/>
            <a:ext cx="2422751" cy="156966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CHALLENGE </a:t>
            </a:r>
          </a:p>
          <a:p>
            <a:pPr algn="ctr"/>
            <a:r>
              <a:rPr lang="en-GB" sz="1600" dirty="0">
                <a:latin typeface="OpenDyslexicAlta" pitchFamily="2" charset="77"/>
                <a:ea typeface="OpenDyslexic" charset="0"/>
                <a:cs typeface="OpenDyslexic" charset="0"/>
              </a:rPr>
              <a:t>Can you find a root word which could be changed and added to all three sticky notes?</a:t>
            </a:r>
          </a:p>
        </p:txBody>
      </p:sp>
      <p:sp>
        <p:nvSpPr>
          <p:cNvPr id="2" name="Rectangle 1">
            <a:extLst>
              <a:ext uri="{FF2B5EF4-FFF2-40B4-BE49-F238E27FC236}">
                <a16:creationId xmlns:a16="http://schemas.microsoft.com/office/drawing/2014/main" id="{00F8E117-5125-44F1-B46B-3873C7D1A0F5}"/>
              </a:ext>
            </a:extLst>
          </p:cNvPr>
          <p:cNvSpPr/>
          <p:nvPr/>
        </p:nvSpPr>
        <p:spPr>
          <a:xfrm>
            <a:off x="3505313" y="2127396"/>
            <a:ext cx="785793"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nicer</a:t>
            </a:r>
          </a:p>
        </p:txBody>
      </p:sp>
      <p:sp>
        <p:nvSpPr>
          <p:cNvPr id="3" name="Rectangle 2">
            <a:extLst>
              <a:ext uri="{FF2B5EF4-FFF2-40B4-BE49-F238E27FC236}">
                <a16:creationId xmlns:a16="http://schemas.microsoft.com/office/drawing/2014/main" id="{3AF90513-ECB1-4230-BB6D-B8E0990FF069}"/>
              </a:ext>
            </a:extLst>
          </p:cNvPr>
          <p:cNvSpPr/>
          <p:nvPr/>
        </p:nvSpPr>
        <p:spPr>
          <a:xfrm>
            <a:off x="3505313" y="2472204"/>
            <a:ext cx="931665"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writer</a:t>
            </a:r>
          </a:p>
        </p:txBody>
      </p:sp>
      <p:sp>
        <p:nvSpPr>
          <p:cNvPr id="7" name="Rectangle 6">
            <a:extLst>
              <a:ext uri="{FF2B5EF4-FFF2-40B4-BE49-F238E27FC236}">
                <a16:creationId xmlns:a16="http://schemas.microsoft.com/office/drawing/2014/main" id="{208C0C15-7DB4-4363-88DE-9F38D07657A6}"/>
              </a:ext>
            </a:extLst>
          </p:cNvPr>
          <p:cNvSpPr/>
          <p:nvPr/>
        </p:nvSpPr>
        <p:spPr>
          <a:xfrm>
            <a:off x="3505313" y="2817012"/>
            <a:ext cx="881973"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baker</a:t>
            </a:r>
          </a:p>
        </p:txBody>
      </p:sp>
      <p:sp>
        <p:nvSpPr>
          <p:cNvPr id="16" name="Rectangle 15">
            <a:extLst>
              <a:ext uri="{FF2B5EF4-FFF2-40B4-BE49-F238E27FC236}">
                <a16:creationId xmlns:a16="http://schemas.microsoft.com/office/drawing/2014/main" id="{713A08F8-1D9C-4098-8265-697E4CE374A4}"/>
              </a:ext>
            </a:extLst>
          </p:cNvPr>
          <p:cNvSpPr/>
          <p:nvPr/>
        </p:nvSpPr>
        <p:spPr>
          <a:xfrm>
            <a:off x="9454736" y="2147881"/>
            <a:ext cx="930063"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hoped</a:t>
            </a:r>
          </a:p>
        </p:txBody>
      </p:sp>
      <p:sp>
        <p:nvSpPr>
          <p:cNvPr id="17" name="Rectangle 16">
            <a:extLst>
              <a:ext uri="{FF2B5EF4-FFF2-40B4-BE49-F238E27FC236}">
                <a16:creationId xmlns:a16="http://schemas.microsoft.com/office/drawing/2014/main" id="{E266EC1D-2E5B-44F5-8F1A-E70E8C88AACE}"/>
              </a:ext>
            </a:extLst>
          </p:cNvPr>
          <p:cNvSpPr/>
          <p:nvPr/>
        </p:nvSpPr>
        <p:spPr>
          <a:xfrm>
            <a:off x="9485996" y="2563937"/>
            <a:ext cx="867545"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loved</a:t>
            </a:r>
          </a:p>
        </p:txBody>
      </p:sp>
      <p:sp>
        <p:nvSpPr>
          <p:cNvPr id="18" name="Rectangle 17">
            <a:extLst>
              <a:ext uri="{FF2B5EF4-FFF2-40B4-BE49-F238E27FC236}">
                <a16:creationId xmlns:a16="http://schemas.microsoft.com/office/drawing/2014/main" id="{CCD673F2-E5A3-4D9E-B6D5-3C17916F9FE9}"/>
              </a:ext>
            </a:extLst>
          </p:cNvPr>
          <p:cNvSpPr/>
          <p:nvPr/>
        </p:nvSpPr>
        <p:spPr>
          <a:xfrm>
            <a:off x="6483672" y="4411824"/>
            <a:ext cx="1055097"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largest</a:t>
            </a:r>
          </a:p>
        </p:txBody>
      </p:sp>
      <p:sp>
        <p:nvSpPr>
          <p:cNvPr id="19" name="Rectangle 18">
            <a:extLst>
              <a:ext uri="{FF2B5EF4-FFF2-40B4-BE49-F238E27FC236}">
                <a16:creationId xmlns:a16="http://schemas.microsoft.com/office/drawing/2014/main" id="{B7134AA7-864D-43DA-8C3A-E51E4B4263FF}"/>
              </a:ext>
            </a:extLst>
          </p:cNvPr>
          <p:cNvSpPr/>
          <p:nvPr/>
        </p:nvSpPr>
        <p:spPr>
          <a:xfrm>
            <a:off x="6472451" y="4806455"/>
            <a:ext cx="1066318"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closest</a:t>
            </a:r>
          </a:p>
        </p:txBody>
      </p:sp>
      <p:sp>
        <p:nvSpPr>
          <p:cNvPr id="20" name="Rectangle 19">
            <a:extLst>
              <a:ext uri="{FF2B5EF4-FFF2-40B4-BE49-F238E27FC236}">
                <a16:creationId xmlns:a16="http://schemas.microsoft.com/office/drawing/2014/main" id="{4A5ABA14-49BA-4D39-A7DB-8FF7222D73E6}"/>
              </a:ext>
            </a:extLst>
          </p:cNvPr>
          <p:cNvSpPr/>
          <p:nvPr/>
        </p:nvSpPr>
        <p:spPr>
          <a:xfrm>
            <a:off x="3505313" y="3161820"/>
            <a:ext cx="950901"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looser</a:t>
            </a:r>
          </a:p>
        </p:txBody>
      </p:sp>
      <p:sp>
        <p:nvSpPr>
          <p:cNvPr id="21" name="Rectangle 20">
            <a:extLst>
              <a:ext uri="{FF2B5EF4-FFF2-40B4-BE49-F238E27FC236}">
                <a16:creationId xmlns:a16="http://schemas.microsoft.com/office/drawing/2014/main" id="{3B26F0AC-A80E-4488-8F86-01EB8BB31C1F}"/>
              </a:ext>
            </a:extLst>
          </p:cNvPr>
          <p:cNvSpPr/>
          <p:nvPr/>
        </p:nvSpPr>
        <p:spPr>
          <a:xfrm>
            <a:off x="3505313" y="3506628"/>
            <a:ext cx="824265"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safer</a:t>
            </a:r>
          </a:p>
        </p:txBody>
      </p:sp>
      <p:sp>
        <p:nvSpPr>
          <p:cNvPr id="22" name="Rectangle 21">
            <a:extLst>
              <a:ext uri="{FF2B5EF4-FFF2-40B4-BE49-F238E27FC236}">
                <a16:creationId xmlns:a16="http://schemas.microsoft.com/office/drawing/2014/main" id="{2B1DCE14-7238-4916-B052-57986C46FB56}"/>
              </a:ext>
            </a:extLst>
          </p:cNvPr>
          <p:cNvSpPr/>
          <p:nvPr/>
        </p:nvSpPr>
        <p:spPr>
          <a:xfrm>
            <a:off x="4489567" y="2102872"/>
            <a:ext cx="109196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simpler</a:t>
            </a:r>
          </a:p>
        </p:txBody>
      </p:sp>
    </p:spTree>
    <p:extLst>
      <p:ext uri="{BB962C8B-B14F-4D97-AF65-F5344CB8AC3E}">
        <p14:creationId xmlns:p14="http://schemas.microsoft.com/office/powerpoint/2010/main" val="2927428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16744</TotalTime>
  <Words>658</Words>
  <Application>Microsoft Macintosh PowerPoint</Application>
  <PresentationFormat>Widescreen</PresentationFormat>
  <Paragraphs>166</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OpenDyslexicAlta</vt:lpstr>
      <vt:lpstr>Muli</vt:lpstr>
      <vt:lpstr>Office Theme</vt:lpstr>
      <vt:lpstr>PowerPoint Presentation</vt:lpstr>
      <vt:lpstr>PowerPoint Presentation</vt:lpstr>
      <vt:lpstr>PowerPoint Presentation</vt:lpstr>
      <vt:lpstr>PowerPoint Presentation</vt:lpstr>
      <vt:lpstr>Word Tic Tac Toe  In pairs, each choose a word from the spelling list and try to write it correctly in a row of three. The winner gets three words in a line and then choose a new word and start again!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360</cp:revision>
  <cp:lastPrinted>2019-04-15T12:15:01Z</cp:lastPrinted>
  <dcterms:created xsi:type="dcterms:W3CDTF">2018-08-06T08:16:18Z</dcterms:created>
  <dcterms:modified xsi:type="dcterms:W3CDTF">2020-06-15T20:04:49Z</dcterms:modified>
</cp:coreProperties>
</file>