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2"/>
  </p:notesMasterIdLst>
  <p:sldIdLst>
    <p:sldId id="260" r:id="rId2"/>
    <p:sldId id="320" r:id="rId3"/>
    <p:sldId id="261" r:id="rId4"/>
    <p:sldId id="262" r:id="rId5"/>
    <p:sldId id="263" r:id="rId6"/>
    <p:sldId id="278" r:id="rId7"/>
    <p:sldId id="321" r:id="rId8"/>
    <p:sldId id="280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283" r:id="rId17"/>
    <p:sldId id="290" r:id="rId18"/>
    <p:sldId id="329" r:id="rId19"/>
    <p:sldId id="292" r:id="rId20"/>
    <p:sldId id="264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Sassoon Infant Md" panose="02000603050000020003" pitchFamily="50" charset="0"/>
      <p:regular r:id="rId31"/>
    </p:embeddedFont>
    <p:embeddedFont>
      <p:font typeface="Tuffy" panose="020B0603060100000000" pitchFamily="34" charset="0"/>
      <p:regular r:id="rId32"/>
      <p:bold r:id="rId33"/>
      <p:italic r:id="rId34"/>
      <p:boldItalic r:id="rId35"/>
    </p:embeddedFont>
    <p:embeddedFont>
      <p:font typeface="Twinkl" pitchFamily="2" charset="0"/>
      <p:regular r:id="rId36"/>
      <p:bold r:id="rId37"/>
    </p:embeddedFont>
    <p:embeddedFont>
      <p:font typeface="Twinkl SemiBold" pitchFamily="2" charset="0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551"/>
    <a:srgbClr val="A973AF"/>
    <a:srgbClr val="78477D"/>
    <a:srgbClr val="B64643"/>
    <a:srgbClr val="C00000"/>
    <a:srgbClr val="0C1017"/>
    <a:srgbClr val="4B6939"/>
    <a:srgbClr val="60A918"/>
    <a:srgbClr val="AED479"/>
    <a:srgbClr val="FFE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433" autoAdjust="0"/>
  </p:normalViewPr>
  <p:slideViewPr>
    <p:cSldViewPr snapToGrid="0" showGuides="1">
      <p:cViewPr varScale="1">
        <p:scale>
          <a:sx n="96" d="100"/>
          <a:sy n="96" d="100"/>
        </p:scale>
        <p:origin x="84" y="378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7F4E9-C05F-4156-8AF1-18DBB804C200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4B422-07D6-419B-87D3-53EB7CCDE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95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4B422-07D6-419B-87D3-53EB7CCDE7E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16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jpeg"/><Relationship Id="rId7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34.jpe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winkl.co.uk/resource/t-n-2546453-y2-addition-and-subtraction-planit-maths-steps-to-progression-overview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planit-maths-primary-teaching-resources-year-2/planit-maths-primary-teaching-resources-year-2-number---addition-and-subtraction/planit-maths-primary-teaching-resources-year-2-number-addition-and-subtraction-add-and-subtract-numbers-using-concrete-objects-pictorial-representations-and-mentally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planit-maths-primary-teaching-resources-year-2/planit-maths-primary-teaching-resources-year-2-number---addition-and-subtraction/planit-maths-primary-teaching-resources-year-2-number-addition-and-subtraction-add-and-subtract-numbers-using-concrete-objects-pictorial-representations-and-mentally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if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| Year 2 | Addition and Subtraction | Strategies | </a:t>
            </a:r>
            <a:r>
              <a:rPr lang="en-GB" altLang="en-US" sz="8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Lesson 3 of 13: Add Across 10</a:t>
            </a:r>
            <a:endParaRPr lang="en-GB" altLang="en-US" sz="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Addition and Subtraction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 b="29431"/>
          <a:stretch/>
        </p:blipFill>
        <p:spPr>
          <a:xfrm>
            <a:off x="755650" y="1476375"/>
            <a:ext cx="7632700" cy="34178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458B09-3C83-4D4D-9554-268A0B831F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4795716" y="1619794"/>
            <a:ext cx="2466297" cy="32744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9B4FB3-7204-4C30-A36A-0641091EEA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 flipH="1">
            <a:off x="2100737" y="1593668"/>
            <a:ext cx="2485974" cy="33005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00164" y="697112"/>
            <a:ext cx="154369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Pick It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85445-BC82-481D-8628-E30D1EECF9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9"/>
          <a:stretch/>
        </p:blipFill>
        <p:spPr>
          <a:xfrm flipH="1">
            <a:off x="6856144" y="2960914"/>
            <a:ext cx="1468162" cy="193330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7AF6126-06B9-4169-8DBC-751F32941E50}"/>
              </a:ext>
            </a:extLst>
          </p:cNvPr>
          <p:cNvSpPr/>
          <p:nvPr/>
        </p:nvSpPr>
        <p:spPr>
          <a:xfrm>
            <a:off x="1306286" y="4990012"/>
            <a:ext cx="2516778" cy="1114697"/>
          </a:xfrm>
          <a:prstGeom prst="rect">
            <a:avLst/>
          </a:prstGeom>
          <a:solidFill>
            <a:srgbClr val="6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7C198C-CB01-4765-BEF8-B74C568CE2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8" t="-2972" r="798" b="47747"/>
          <a:stretch/>
        </p:blipFill>
        <p:spPr>
          <a:xfrm>
            <a:off x="755266" y="2919526"/>
            <a:ext cx="1657010" cy="196598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2DBB9CE3-F6ED-4E06-997D-4ADD8B1AC894}"/>
              </a:ext>
            </a:extLst>
          </p:cNvPr>
          <p:cNvSpPr/>
          <p:nvPr/>
        </p:nvSpPr>
        <p:spPr>
          <a:xfrm>
            <a:off x="5320937" y="4990012"/>
            <a:ext cx="2516778" cy="1114697"/>
          </a:xfrm>
          <a:prstGeom prst="rect">
            <a:avLst/>
          </a:prstGeom>
          <a:solidFill>
            <a:srgbClr val="6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4" name="Table 19">
            <a:extLst>
              <a:ext uri="{FF2B5EF4-FFF2-40B4-BE49-F238E27FC236}">
                <a16:creationId xmlns:a16="http://schemas.microsoft.com/office/drawing/2014/main" id="{0E20AAE7-52C1-459C-98E2-C3FFA4424419}"/>
              </a:ext>
            </a:extLst>
          </p:cNvPr>
          <p:cNvGraphicFramePr>
            <a:graphicFrameLocks noGrp="1"/>
          </p:cNvGraphicFramePr>
          <p:nvPr/>
        </p:nvGraphicFramePr>
        <p:xfrm>
          <a:off x="5408018" y="5068389"/>
          <a:ext cx="2345650" cy="94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30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47280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B0D695-D272-48B2-BE72-524BB91C16E3}"/>
              </a:ext>
            </a:extLst>
          </p:cNvPr>
          <p:cNvSpPr/>
          <p:nvPr/>
        </p:nvSpPr>
        <p:spPr>
          <a:xfrm>
            <a:off x="923109" y="4118258"/>
            <a:ext cx="768832" cy="305696"/>
          </a:xfrm>
          <a:prstGeom prst="roundRect">
            <a:avLst>
              <a:gd name="adj" fmla="val 10544"/>
            </a:avLst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Frank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C2E9AC9-02CA-464C-9886-FC81E64CE9AD}"/>
              </a:ext>
            </a:extLst>
          </p:cNvPr>
          <p:cNvSpPr/>
          <p:nvPr/>
        </p:nvSpPr>
        <p:spPr>
          <a:xfrm>
            <a:off x="7393573" y="4153990"/>
            <a:ext cx="748937" cy="287382"/>
          </a:xfrm>
          <a:prstGeom prst="roundRect">
            <a:avLst>
              <a:gd name="adj" fmla="val 10544"/>
            </a:avLst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Theo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34C96BA7-CB66-48EF-9364-D58073EDA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095933"/>
              </p:ext>
            </p:extLst>
          </p:nvPr>
        </p:nvGraphicFramePr>
        <p:xfrm>
          <a:off x="1402076" y="5068389"/>
          <a:ext cx="2345650" cy="94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30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47280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pic>
        <p:nvPicPr>
          <p:cNvPr id="30" name="Whole Class">
            <a:extLst>
              <a:ext uri="{FF2B5EF4-FFF2-40B4-BE49-F238E27FC236}">
                <a16:creationId xmlns:a16="http://schemas.microsoft.com/office/drawing/2014/main" id="{8D34E245-4E26-498F-A4BB-07A9F24C4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B7478F-4ACB-4928-BBCB-0F45EE4E8A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97" y="1811383"/>
            <a:ext cx="314064" cy="422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81E587-E0F4-4E8B-9635-47B0EF4141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96" y="1820092"/>
            <a:ext cx="313865" cy="4223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F9CB62E-55ED-4870-A59B-AFD7304015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627">
            <a:off x="6160444" y="2403566"/>
            <a:ext cx="313865" cy="4223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BA96A-F5FA-4CD6-A8A6-8D3290F1CB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58" y="2664823"/>
            <a:ext cx="313865" cy="4223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73AAB9E-9A09-4394-9CB1-5B21F432FE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83" y="2316480"/>
            <a:ext cx="314064" cy="4223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1F1AFCB-851D-402C-B730-E9ED70CD69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62" y="2751910"/>
            <a:ext cx="314064" cy="4223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8813CD2-E179-4896-9BC0-05B530456E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76" y="3544390"/>
            <a:ext cx="314064" cy="42236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62CB932-A6C3-47B0-8322-1D528038F0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77" y="3596641"/>
            <a:ext cx="314064" cy="4223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1342632-2E46-424B-84A5-752A311AF4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05" y="3648892"/>
            <a:ext cx="314064" cy="4223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C2C58E0-9083-4C74-96AD-BFA40D7E2E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47" y="3204755"/>
            <a:ext cx="314064" cy="422366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5618BB7-B4DC-4B70-A760-756B29413212}"/>
              </a:ext>
            </a:extLst>
          </p:cNvPr>
          <p:cNvSpPr/>
          <p:nvPr/>
        </p:nvSpPr>
        <p:spPr>
          <a:xfrm>
            <a:off x="1375954" y="4354286"/>
            <a:ext cx="2351315" cy="5747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B6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9</a:t>
            </a:r>
            <a:r>
              <a:rPr lang="en-GB" sz="2800" b="1" dirty="0">
                <a:solidFill>
                  <a:schemeClr val="tx1"/>
                </a:solidFill>
              </a:rPr>
              <a:t> + </a:t>
            </a:r>
            <a:r>
              <a:rPr lang="en-GB" sz="2800" b="1" dirty="0">
                <a:solidFill>
                  <a:srgbClr val="6B9551"/>
                </a:solidFill>
              </a:rPr>
              <a:t>1</a:t>
            </a:r>
            <a:r>
              <a:rPr lang="en-GB" sz="2800" b="1" dirty="0">
                <a:solidFill>
                  <a:schemeClr val="tx1"/>
                </a:solidFill>
              </a:rPr>
              <a:t> = 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8EEE72-D0E2-46F1-94D9-65A4A7B9A47F}"/>
              </a:ext>
            </a:extLst>
          </p:cNvPr>
          <p:cNvSpPr txBox="1"/>
          <p:nvPr/>
        </p:nvSpPr>
        <p:spPr>
          <a:xfrm>
            <a:off x="2286000" y="5327860"/>
            <a:ext cx="41767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10 +</a:t>
            </a:r>
            <a:endParaRPr lang="en-GB" sz="2400" b="1" dirty="0">
              <a:solidFill>
                <a:srgbClr val="6B955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91FAE3-116D-4A70-89C5-7EF9B1520021}"/>
              </a:ext>
            </a:extLst>
          </p:cNvPr>
          <p:cNvSpPr txBox="1"/>
          <p:nvPr/>
        </p:nvSpPr>
        <p:spPr>
          <a:xfrm>
            <a:off x="731520" y="1488219"/>
            <a:ext cx="7689668" cy="387191"/>
          </a:xfrm>
          <a:prstGeom prst="roundRect">
            <a:avLst>
              <a:gd name="adj" fmla="val 8142"/>
            </a:avLst>
          </a:prstGeom>
          <a:solidFill>
            <a:schemeClr val="bg1"/>
          </a:solidFill>
          <a:ln w="19050">
            <a:solidFill>
              <a:srgbClr val="4B693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Find the total by making a number fact of ten. Then add the other part.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9A2CBFC-A519-4AA8-9AAB-407D6E855D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24" y="3230880"/>
            <a:ext cx="313865" cy="4223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A5D7B0-AD6A-4E05-A222-428D745CDFD4}"/>
              </a:ext>
            </a:extLst>
          </p:cNvPr>
          <p:cNvSpPr/>
          <p:nvPr/>
        </p:nvSpPr>
        <p:spPr>
          <a:xfrm>
            <a:off x="3788229" y="2185851"/>
            <a:ext cx="1924594" cy="51380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C10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B64643"/>
                </a:solidFill>
              </a:rPr>
              <a:t>9</a:t>
            </a:r>
            <a:r>
              <a:rPr lang="en-GB" sz="3200" b="1" dirty="0">
                <a:solidFill>
                  <a:schemeClr val="tx1"/>
                </a:solidFill>
              </a:rPr>
              <a:t> + </a:t>
            </a:r>
            <a:r>
              <a:rPr lang="en-GB" sz="3200" b="1" dirty="0">
                <a:solidFill>
                  <a:srgbClr val="4B6939"/>
                </a:solidFill>
              </a:rPr>
              <a:t>4  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55F2E7E-43F4-4D4B-A935-7FC3F3FF1BD6}"/>
              </a:ext>
            </a:extLst>
          </p:cNvPr>
          <p:cNvSpPr/>
          <p:nvPr/>
        </p:nvSpPr>
        <p:spPr>
          <a:xfrm>
            <a:off x="4467496" y="2769326"/>
            <a:ext cx="505097" cy="505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C10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7544ADC-2264-411E-A4B4-82D860F004EE}"/>
              </a:ext>
            </a:extLst>
          </p:cNvPr>
          <p:cNvCxnSpPr>
            <a:cxnSpLocks/>
          </p:cNvCxnSpPr>
          <p:nvPr/>
        </p:nvCxnSpPr>
        <p:spPr>
          <a:xfrm flipH="1" flipV="1">
            <a:off x="5216436" y="2603866"/>
            <a:ext cx="217712" cy="217712"/>
          </a:xfrm>
          <a:prstGeom prst="line">
            <a:avLst/>
          </a:prstGeom>
          <a:ln w="28575">
            <a:solidFill>
              <a:srgbClr val="0C10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6E89BB2-B030-4F63-8AA4-CEC3B006DF37}"/>
              </a:ext>
            </a:extLst>
          </p:cNvPr>
          <p:cNvSpPr txBox="1"/>
          <p:nvPr/>
        </p:nvSpPr>
        <p:spPr>
          <a:xfrm>
            <a:off x="4558939" y="2776249"/>
            <a:ext cx="291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6B9551"/>
                </a:solidFill>
              </a:rPr>
              <a:t>1</a:t>
            </a:r>
            <a:endParaRPr lang="en-GB" sz="24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94C0516-B1E3-411F-A6A7-4E1388288081}"/>
              </a:ext>
            </a:extLst>
          </p:cNvPr>
          <p:cNvSpPr/>
          <p:nvPr/>
        </p:nvSpPr>
        <p:spPr>
          <a:xfrm rot="19866806">
            <a:off x="4310742" y="2142307"/>
            <a:ext cx="539932" cy="1245326"/>
          </a:xfrm>
          <a:prstGeom prst="roundRect">
            <a:avLst/>
          </a:prstGeom>
          <a:noFill/>
          <a:ln w="19050">
            <a:solidFill>
              <a:srgbClr val="B6464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F35FE3F-981F-43F7-9535-E27BF997AC68}"/>
              </a:ext>
            </a:extLst>
          </p:cNvPr>
          <p:cNvSpPr/>
          <p:nvPr/>
        </p:nvSpPr>
        <p:spPr>
          <a:xfrm>
            <a:off x="5242560" y="2786743"/>
            <a:ext cx="505097" cy="505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C10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BCB8100-A2F8-462F-8D47-F5132E38C82D}"/>
              </a:ext>
            </a:extLst>
          </p:cNvPr>
          <p:cNvCxnSpPr/>
          <p:nvPr/>
        </p:nvCxnSpPr>
        <p:spPr>
          <a:xfrm flipV="1">
            <a:off x="4781006" y="2577738"/>
            <a:ext cx="174172" cy="209005"/>
          </a:xfrm>
          <a:prstGeom prst="line">
            <a:avLst/>
          </a:prstGeom>
          <a:ln w="28575">
            <a:solidFill>
              <a:srgbClr val="0C10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569D03D-21CA-494F-A2AF-0E5781AFAFE1}"/>
              </a:ext>
            </a:extLst>
          </p:cNvPr>
          <p:cNvSpPr txBox="1"/>
          <p:nvPr/>
        </p:nvSpPr>
        <p:spPr>
          <a:xfrm>
            <a:off x="5334002" y="2793666"/>
            <a:ext cx="387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6B9551"/>
                </a:solidFill>
              </a:rPr>
              <a:t>3</a:t>
            </a:r>
            <a:endParaRPr lang="en-GB" sz="24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52BB67-C309-4719-B3C6-BC5998AFF636}"/>
              </a:ext>
            </a:extLst>
          </p:cNvPr>
          <p:cNvSpPr/>
          <p:nvPr/>
        </p:nvSpPr>
        <p:spPr>
          <a:xfrm>
            <a:off x="5573482" y="2055223"/>
            <a:ext cx="827317" cy="8273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4B6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4B6939"/>
                </a:solidFill>
              </a:rPr>
              <a:t>13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1873EC-ADE4-47C7-A208-39B193337173}"/>
              </a:ext>
            </a:extLst>
          </p:cNvPr>
          <p:cNvSpPr txBox="1"/>
          <p:nvPr/>
        </p:nvSpPr>
        <p:spPr>
          <a:xfrm>
            <a:off x="5216434" y="2157940"/>
            <a:ext cx="426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=</a:t>
            </a:r>
            <a:endParaRPr lang="en-GB" sz="32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88C5A85-AE70-455D-AB4B-CD3EC58033F3}"/>
              </a:ext>
            </a:extLst>
          </p:cNvPr>
          <p:cNvSpPr txBox="1"/>
          <p:nvPr/>
        </p:nvSpPr>
        <p:spPr>
          <a:xfrm>
            <a:off x="731520" y="1496927"/>
            <a:ext cx="7689668" cy="677585"/>
          </a:xfrm>
          <a:prstGeom prst="roundRect">
            <a:avLst>
              <a:gd name="adj" fmla="val 8142"/>
            </a:avLst>
          </a:prstGeom>
          <a:solidFill>
            <a:schemeClr val="bg1"/>
          </a:solidFill>
          <a:ln w="19050">
            <a:solidFill>
              <a:srgbClr val="4B693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They added across ten by making a number fact of ten. </a:t>
            </a:r>
            <a:br>
              <a:rPr lang="en-GB" dirty="0"/>
            </a:br>
            <a:r>
              <a:rPr lang="en-GB" dirty="0"/>
              <a:t>Then they added the other part.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FE3DB8B-85B4-450B-9437-34477696D0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20" y="2290354"/>
            <a:ext cx="314064" cy="42236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1513C38-70D1-4CDF-94F8-2D810A5212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63" y="3030584"/>
            <a:ext cx="314064" cy="42236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B12B756-9F44-4E80-AEFC-D830C2549C1A}"/>
              </a:ext>
            </a:extLst>
          </p:cNvPr>
          <p:cNvSpPr txBox="1"/>
          <p:nvPr/>
        </p:nvSpPr>
        <p:spPr>
          <a:xfrm>
            <a:off x="4649492" y="5331417"/>
            <a:ext cx="774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6B9551"/>
                </a:solidFill>
              </a:rPr>
              <a:t>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590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0782 0.4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2.59259E-6 L 0.01979 0.478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239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-4.44444E-6 L -0.20417 0.411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20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1.85185E-6 L -0.1144 0.276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3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-2.96296E-6 L -0.09167 0.211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0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4.07407E-6 L -0.10487 0.219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109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4.81481E-6 L -0.21077 0.29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1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-4.81481E-6 L -0.10782 0.4784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239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4.81481E-6 L -0.09531 0.369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27847 0.54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07465 0.389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1946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08993 0.2715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1356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7396 0.3525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761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47" grpId="0"/>
      <p:bldP spid="51" grpId="0" animBg="1"/>
      <p:bldP spid="50" grpId="0" animBg="1"/>
      <p:bldP spid="53" grpId="0"/>
      <p:bldP spid="53" grpId="1"/>
      <p:bldP spid="55" grpId="0" animBg="1"/>
      <p:bldP spid="55" grpId="1" animBg="1"/>
      <p:bldP spid="56" grpId="0" animBg="1"/>
      <p:bldP spid="58" grpId="1"/>
      <p:bldP spid="58" grpId="2"/>
      <p:bldP spid="48" grpId="0" animBg="1"/>
      <p:bldP spid="49" grpId="0"/>
      <p:bldP spid="62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 b="29431"/>
          <a:stretch/>
        </p:blipFill>
        <p:spPr>
          <a:xfrm>
            <a:off x="755650" y="1476375"/>
            <a:ext cx="7632700" cy="34178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458B09-3C83-4D4D-9554-268A0B831F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4795716" y="1619794"/>
            <a:ext cx="2466297" cy="32744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9B4FB3-7204-4C30-A36A-0641091EEA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 flipH="1">
            <a:off x="2100737" y="1593668"/>
            <a:ext cx="2485974" cy="33005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34441" y="697112"/>
            <a:ext cx="167513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Pack It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85445-BC82-481D-8628-E30D1EECF9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9"/>
          <a:stretch/>
        </p:blipFill>
        <p:spPr>
          <a:xfrm flipH="1">
            <a:off x="6856144" y="2960914"/>
            <a:ext cx="1468162" cy="193330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7AF6126-06B9-4169-8DBC-751F32941E50}"/>
              </a:ext>
            </a:extLst>
          </p:cNvPr>
          <p:cNvSpPr/>
          <p:nvPr/>
        </p:nvSpPr>
        <p:spPr>
          <a:xfrm>
            <a:off x="1306286" y="4990012"/>
            <a:ext cx="2516778" cy="1114697"/>
          </a:xfrm>
          <a:prstGeom prst="rect">
            <a:avLst/>
          </a:prstGeom>
          <a:solidFill>
            <a:srgbClr val="6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7C198C-CB01-4765-BEF8-B74C568CE2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8" t="-2972" r="798" b="47747"/>
          <a:stretch/>
        </p:blipFill>
        <p:spPr>
          <a:xfrm>
            <a:off x="755266" y="2919526"/>
            <a:ext cx="1657010" cy="196598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2DBB9CE3-F6ED-4E06-997D-4ADD8B1AC894}"/>
              </a:ext>
            </a:extLst>
          </p:cNvPr>
          <p:cNvSpPr/>
          <p:nvPr/>
        </p:nvSpPr>
        <p:spPr>
          <a:xfrm>
            <a:off x="5320937" y="4990012"/>
            <a:ext cx="2516778" cy="1114697"/>
          </a:xfrm>
          <a:prstGeom prst="rect">
            <a:avLst/>
          </a:prstGeom>
          <a:solidFill>
            <a:srgbClr val="6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4" name="Table 19">
            <a:extLst>
              <a:ext uri="{FF2B5EF4-FFF2-40B4-BE49-F238E27FC236}">
                <a16:creationId xmlns:a16="http://schemas.microsoft.com/office/drawing/2014/main" id="{0E20AAE7-52C1-459C-98E2-C3FFA4424419}"/>
              </a:ext>
            </a:extLst>
          </p:cNvPr>
          <p:cNvGraphicFramePr>
            <a:graphicFrameLocks noGrp="1"/>
          </p:cNvGraphicFramePr>
          <p:nvPr/>
        </p:nvGraphicFramePr>
        <p:xfrm>
          <a:off x="5408018" y="5068389"/>
          <a:ext cx="2345650" cy="94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30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47280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B0D695-D272-48B2-BE72-524BB91C16E3}"/>
              </a:ext>
            </a:extLst>
          </p:cNvPr>
          <p:cNvSpPr/>
          <p:nvPr/>
        </p:nvSpPr>
        <p:spPr>
          <a:xfrm>
            <a:off x="923109" y="4118258"/>
            <a:ext cx="768832" cy="305696"/>
          </a:xfrm>
          <a:prstGeom prst="roundRect">
            <a:avLst>
              <a:gd name="adj" fmla="val 10544"/>
            </a:avLst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Frank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C2E9AC9-02CA-464C-9886-FC81E64CE9AD}"/>
              </a:ext>
            </a:extLst>
          </p:cNvPr>
          <p:cNvSpPr/>
          <p:nvPr/>
        </p:nvSpPr>
        <p:spPr>
          <a:xfrm>
            <a:off x="7393573" y="4153990"/>
            <a:ext cx="748937" cy="287382"/>
          </a:xfrm>
          <a:prstGeom prst="roundRect">
            <a:avLst>
              <a:gd name="adj" fmla="val 10544"/>
            </a:avLst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Theo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34C96BA7-CB66-48EF-9364-D58073EDA02E}"/>
              </a:ext>
            </a:extLst>
          </p:cNvPr>
          <p:cNvGraphicFramePr>
            <a:graphicFrameLocks noGrp="1"/>
          </p:cNvGraphicFramePr>
          <p:nvPr/>
        </p:nvGraphicFramePr>
        <p:xfrm>
          <a:off x="1402076" y="5068389"/>
          <a:ext cx="2345650" cy="94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30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47280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pic>
        <p:nvPicPr>
          <p:cNvPr id="30" name="Whole Class">
            <a:extLst>
              <a:ext uri="{FF2B5EF4-FFF2-40B4-BE49-F238E27FC236}">
                <a16:creationId xmlns:a16="http://schemas.microsoft.com/office/drawing/2014/main" id="{8D34E245-4E26-498F-A4BB-07A9F24C4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B7478F-4ACB-4928-BBCB-0F45EE4E8A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97" y="1811383"/>
            <a:ext cx="314064" cy="422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81E587-E0F4-4E8B-9635-47B0EF4141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96" y="1820092"/>
            <a:ext cx="313865" cy="4223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F9CB62E-55ED-4870-A59B-AFD7304015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627">
            <a:off x="6160444" y="2403566"/>
            <a:ext cx="313865" cy="4223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BA96A-F5FA-4CD6-A8A6-8D3290F1CB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58" y="2664823"/>
            <a:ext cx="313865" cy="4223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73AAB9E-9A09-4394-9CB1-5B21F432FE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83" y="2316480"/>
            <a:ext cx="314064" cy="4223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1F1AFCB-851D-402C-B730-E9ED70CD69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62" y="2751910"/>
            <a:ext cx="314064" cy="4223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8813CD2-E179-4896-9BC0-05B530456E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33" y="3074128"/>
            <a:ext cx="314064" cy="42236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62CB932-A6C3-47B0-8322-1D528038F0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77" y="3596641"/>
            <a:ext cx="314064" cy="4223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1342632-2E46-424B-84A5-752A311AF4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05" y="3648892"/>
            <a:ext cx="314064" cy="4223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C2C58E0-9083-4C74-96AD-BFA40D7E2E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47" y="3204755"/>
            <a:ext cx="314064" cy="422366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5618BB7-B4DC-4B70-A760-756B29413212}"/>
              </a:ext>
            </a:extLst>
          </p:cNvPr>
          <p:cNvSpPr/>
          <p:nvPr/>
        </p:nvSpPr>
        <p:spPr>
          <a:xfrm>
            <a:off x="1375954" y="4354286"/>
            <a:ext cx="2351315" cy="5747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B6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8</a:t>
            </a:r>
            <a:r>
              <a:rPr lang="en-GB" sz="2800" b="1" dirty="0">
                <a:solidFill>
                  <a:schemeClr val="tx1"/>
                </a:solidFill>
              </a:rPr>
              <a:t> + </a:t>
            </a:r>
            <a:r>
              <a:rPr lang="en-GB" sz="2800" b="1" dirty="0">
                <a:solidFill>
                  <a:srgbClr val="6B9551"/>
                </a:solidFill>
              </a:rPr>
              <a:t>2</a:t>
            </a:r>
            <a:r>
              <a:rPr lang="en-GB" sz="2800" b="1" dirty="0">
                <a:solidFill>
                  <a:schemeClr val="tx1"/>
                </a:solidFill>
              </a:rPr>
              <a:t> = 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8EEE72-D0E2-46F1-94D9-65A4A7B9A47F}"/>
              </a:ext>
            </a:extLst>
          </p:cNvPr>
          <p:cNvSpPr txBox="1"/>
          <p:nvPr/>
        </p:nvSpPr>
        <p:spPr>
          <a:xfrm>
            <a:off x="2286000" y="5327860"/>
            <a:ext cx="43398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10 +</a:t>
            </a:r>
            <a:endParaRPr lang="en-GB" sz="2400" b="1" dirty="0">
              <a:solidFill>
                <a:srgbClr val="6B955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91FAE3-116D-4A70-89C5-7EF9B1520021}"/>
              </a:ext>
            </a:extLst>
          </p:cNvPr>
          <p:cNvSpPr txBox="1"/>
          <p:nvPr/>
        </p:nvSpPr>
        <p:spPr>
          <a:xfrm>
            <a:off x="731520" y="1488219"/>
            <a:ext cx="7689668" cy="387191"/>
          </a:xfrm>
          <a:prstGeom prst="roundRect">
            <a:avLst>
              <a:gd name="adj" fmla="val 8142"/>
            </a:avLst>
          </a:prstGeom>
          <a:solidFill>
            <a:schemeClr val="bg1"/>
          </a:solidFill>
          <a:ln w="19050">
            <a:solidFill>
              <a:srgbClr val="4B693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Find the total by making a number fact of ten. Then add the other part.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9A2CBFC-A519-4AA8-9AAB-407D6E855D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24" y="3230880"/>
            <a:ext cx="313865" cy="4223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A5D7B0-AD6A-4E05-A222-428D745CDFD4}"/>
              </a:ext>
            </a:extLst>
          </p:cNvPr>
          <p:cNvSpPr/>
          <p:nvPr/>
        </p:nvSpPr>
        <p:spPr>
          <a:xfrm>
            <a:off x="3788229" y="2185851"/>
            <a:ext cx="1924594" cy="51380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C10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B64643"/>
                </a:solidFill>
              </a:rPr>
              <a:t>8</a:t>
            </a:r>
            <a:r>
              <a:rPr lang="en-GB" sz="3200" b="1" dirty="0">
                <a:solidFill>
                  <a:schemeClr val="tx1"/>
                </a:solidFill>
              </a:rPr>
              <a:t> + </a:t>
            </a:r>
            <a:r>
              <a:rPr lang="en-GB" sz="3200" b="1" dirty="0">
                <a:solidFill>
                  <a:srgbClr val="4B6939"/>
                </a:solidFill>
              </a:rPr>
              <a:t>6  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55F2E7E-43F4-4D4B-A935-7FC3F3FF1BD6}"/>
              </a:ext>
            </a:extLst>
          </p:cNvPr>
          <p:cNvSpPr/>
          <p:nvPr/>
        </p:nvSpPr>
        <p:spPr>
          <a:xfrm>
            <a:off x="4467496" y="2769326"/>
            <a:ext cx="505097" cy="505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C10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7544ADC-2264-411E-A4B4-82D860F004EE}"/>
              </a:ext>
            </a:extLst>
          </p:cNvPr>
          <p:cNvCxnSpPr>
            <a:cxnSpLocks/>
          </p:cNvCxnSpPr>
          <p:nvPr/>
        </p:nvCxnSpPr>
        <p:spPr>
          <a:xfrm flipH="1" flipV="1">
            <a:off x="5216436" y="2603866"/>
            <a:ext cx="217712" cy="217712"/>
          </a:xfrm>
          <a:prstGeom prst="line">
            <a:avLst/>
          </a:prstGeom>
          <a:ln w="28575">
            <a:solidFill>
              <a:srgbClr val="0C10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6E89BB2-B030-4F63-8AA4-CEC3B006DF37}"/>
              </a:ext>
            </a:extLst>
          </p:cNvPr>
          <p:cNvSpPr txBox="1"/>
          <p:nvPr/>
        </p:nvSpPr>
        <p:spPr>
          <a:xfrm>
            <a:off x="4558939" y="2776249"/>
            <a:ext cx="291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6B9551"/>
                </a:solidFill>
              </a:rPr>
              <a:t>2</a:t>
            </a:r>
            <a:endParaRPr lang="en-GB" sz="24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94C0516-B1E3-411F-A6A7-4E1388288081}"/>
              </a:ext>
            </a:extLst>
          </p:cNvPr>
          <p:cNvSpPr/>
          <p:nvPr/>
        </p:nvSpPr>
        <p:spPr>
          <a:xfrm rot="19866806">
            <a:off x="4310742" y="2142307"/>
            <a:ext cx="539932" cy="1245326"/>
          </a:xfrm>
          <a:prstGeom prst="roundRect">
            <a:avLst/>
          </a:prstGeom>
          <a:noFill/>
          <a:ln w="19050">
            <a:solidFill>
              <a:srgbClr val="B6464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F35FE3F-981F-43F7-9535-E27BF997AC68}"/>
              </a:ext>
            </a:extLst>
          </p:cNvPr>
          <p:cNvSpPr/>
          <p:nvPr/>
        </p:nvSpPr>
        <p:spPr>
          <a:xfrm>
            <a:off x="5242560" y="2786743"/>
            <a:ext cx="505097" cy="505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C10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BCB8100-A2F8-462F-8D47-F5132E38C82D}"/>
              </a:ext>
            </a:extLst>
          </p:cNvPr>
          <p:cNvCxnSpPr/>
          <p:nvPr/>
        </p:nvCxnSpPr>
        <p:spPr>
          <a:xfrm flipV="1">
            <a:off x="4781006" y="2577738"/>
            <a:ext cx="174172" cy="209005"/>
          </a:xfrm>
          <a:prstGeom prst="line">
            <a:avLst/>
          </a:prstGeom>
          <a:ln w="28575">
            <a:solidFill>
              <a:srgbClr val="0C10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569D03D-21CA-494F-A2AF-0E5781AFAFE1}"/>
              </a:ext>
            </a:extLst>
          </p:cNvPr>
          <p:cNvSpPr txBox="1"/>
          <p:nvPr/>
        </p:nvSpPr>
        <p:spPr>
          <a:xfrm>
            <a:off x="5334002" y="2793666"/>
            <a:ext cx="387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6B9551"/>
                </a:solidFill>
              </a:rPr>
              <a:t>4</a:t>
            </a:r>
            <a:endParaRPr lang="en-GB" sz="24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52BB67-C309-4719-B3C6-BC5998AFF636}"/>
              </a:ext>
            </a:extLst>
          </p:cNvPr>
          <p:cNvSpPr/>
          <p:nvPr/>
        </p:nvSpPr>
        <p:spPr>
          <a:xfrm>
            <a:off x="5573482" y="1985555"/>
            <a:ext cx="896986" cy="896986"/>
          </a:xfrm>
          <a:prstGeom prst="ellipse">
            <a:avLst/>
          </a:prstGeom>
          <a:solidFill>
            <a:schemeClr val="bg1"/>
          </a:solidFill>
          <a:ln w="28575">
            <a:solidFill>
              <a:srgbClr val="4B6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4B6939"/>
                </a:solidFill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1873EC-ADE4-47C7-A208-39B193337173}"/>
              </a:ext>
            </a:extLst>
          </p:cNvPr>
          <p:cNvSpPr txBox="1"/>
          <p:nvPr/>
        </p:nvSpPr>
        <p:spPr>
          <a:xfrm>
            <a:off x="5216434" y="2157940"/>
            <a:ext cx="426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=</a:t>
            </a:r>
            <a:endParaRPr lang="en-GB" sz="32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88C5A85-AE70-455D-AB4B-CD3EC58033F3}"/>
              </a:ext>
            </a:extLst>
          </p:cNvPr>
          <p:cNvSpPr txBox="1"/>
          <p:nvPr/>
        </p:nvSpPr>
        <p:spPr>
          <a:xfrm>
            <a:off x="731520" y="1496927"/>
            <a:ext cx="7689668" cy="677585"/>
          </a:xfrm>
          <a:prstGeom prst="roundRect">
            <a:avLst>
              <a:gd name="adj" fmla="val 8142"/>
            </a:avLst>
          </a:prstGeom>
          <a:solidFill>
            <a:schemeClr val="bg1"/>
          </a:solidFill>
          <a:ln w="19050">
            <a:solidFill>
              <a:srgbClr val="4B693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They added across ten by making a number fact of </a:t>
            </a:r>
            <a:br>
              <a:rPr lang="en-GB" dirty="0"/>
            </a:br>
            <a:r>
              <a:rPr lang="en-GB" dirty="0"/>
              <a:t>ten and then added the other part.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FE3DB8B-85B4-450B-9437-34477696D0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20" y="2290354"/>
            <a:ext cx="314064" cy="42236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5941166-CEE1-4B6F-B1BC-359B332EBA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84" y="3492137"/>
            <a:ext cx="313865" cy="4223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0A9B965-BD85-44E5-8E91-09A06F49FD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55" y="3230880"/>
            <a:ext cx="313865" cy="42236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935B801-AAAF-42AF-AACC-364321ECB911}"/>
              </a:ext>
            </a:extLst>
          </p:cNvPr>
          <p:cNvSpPr txBox="1"/>
          <p:nvPr/>
        </p:nvSpPr>
        <p:spPr>
          <a:xfrm>
            <a:off x="4733779" y="5308767"/>
            <a:ext cx="569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6B9551"/>
                </a:solidFill>
              </a:rPr>
              <a:t>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2945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0782 0.4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2.59259E-6 L 0.01979 0.478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239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-4.44444E-6 L -0.20417 0.411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20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1.85185E-6 L -0.1144 0.276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3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-2.96296E-6 L -0.09167 0.211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0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4.07407E-6 L -0.10487 0.219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109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4.81481E-6 L -0.20295 0.364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182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-4.81481E-6 L -0.10782 0.4784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27847 0.54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272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1.85185E-6 L -0.24513 0.340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07465 0.389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1946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7396 0.352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76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05296 0.2344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1171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06996 0.2726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47" grpId="0"/>
      <p:bldP spid="51" grpId="0" animBg="1"/>
      <p:bldP spid="50" grpId="0" animBg="1"/>
      <p:bldP spid="53" grpId="0"/>
      <p:bldP spid="53" grpId="1"/>
      <p:bldP spid="55" grpId="0" animBg="1"/>
      <p:bldP spid="55" grpId="1" animBg="1"/>
      <p:bldP spid="56" grpId="0" animBg="1"/>
      <p:bldP spid="58" grpId="0"/>
      <p:bldP spid="58" grpId="1"/>
      <p:bldP spid="48" grpId="0" animBg="1"/>
      <p:bldP spid="49" grpId="0"/>
      <p:bldP spid="62" grpId="0" animBg="1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0C7B89-B681-4DF1-98CE-472855A8C509}"/>
              </a:ext>
            </a:extLst>
          </p:cNvPr>
          <p:cNvSpPr/>
          <p:nvPr/>
        </p:nvSpPr>
        <p:spPr>
          <a:xfrm>
            <a:off x="775063" y="1985554"/>
            <a:ext cx="6078583" cy="4223657"/>
          </a:xfrm>
          <a:prstGeom prst="roundRect">
            <a:avLst>
              <a:gd name="adj" fmla="val 182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C4877C-FB9D-41B7-94FE-3E5052DF3CE6}"/>
              </a:ext>
            </a:extLst>
          </p:cNvPr>
          <p:cNvSpPr/>
          <p:nvPr/>
        </p:nvSpPr>
        <p:spPr>
          <a:xfrm>
            <a:off x="984068" y="4990012"/>
            <a:ext cx="2516778" cy="1114697"/>
          </a:xfrm>
          <a:prstGeom prst="rect">
            <a:avLst/>
          </a:prstGeom>
          <a:solidFill>
            <a:srgbClr val="6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1A6240-F870-4A72-BFA2-753201E2A43E}"/>
              </a:ext>
            </a:extLst>
          </p:cNvPr>
          <p:cNvSpPr/>
          <p:nvPr/>
        </p:nvSpPr>
        <p:spPr>
          <a:xfrm>
            <a:off x="4188820" y="4990012"/>
            <a:ext cx="2516778" cy="1114697"/>
          </a:xfrm>
          <a:prstGeom prst="rect">
            <a:avLst/>
          </a:prstGeom>
          <a:solidFill>
            <a:srgbClr val="6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8" name="Table 19">
            <a:extLst>
              <a:ext uri="{FF2B5EF4-FFF2-40B4-BE49-F238E27FC236}">
                <a16:creationId xmlns:a16="http://schemas.microsoft.com/office/drawing/2014/main" id="{E1BEDD90-D745-4EC0-BD14-F0B5F9229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138634"/>
              </p:ext>
            </p:extLst>
          </p:nvPr>
        </p:nvGraphicFramePr>
        <p:xfrm>
          <a:off x="4275901" y="5068389"/>
          <a:ext cx="2345650" cy="94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30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47280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graphicFrame>
        <p:nvGraphicFramePr>
          <p:cNvPr id="39" name="Table 19">
            <a:extLst>
              <a:ext uri="{FF2B5EF4-FFF2-40B4-BE49-F238E27FC236}">
                <a16:creationId xmlns:a16="http://schemas.microsoft.com/office/drawing/2014/main" id="{18720C24-4761-4D51-854E-CDE76D2C7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971019"/>
              </p:ext>
            </p:extLst>
          </p:nvPr>
        </p:nvGraphicFramePr>
        <p:xfrm>
          <a:off x="1079858" y="5068389"/>
          <a:ext cx="2345650" cy="94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30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47280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92339" y="715205"/>
            <a:ext cx="135934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Try It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55650" y="1516828"/>
            <a:ext cx="7632700" cy="408791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Find 6 counters in one colour and 5 counters in another colour.</a:t>
            </a:r>
          </a:p>
        </p:txBody>
      </p:sp>
      <p:pic>
        <p:nvPicPr>
          <p:cNvPr id="23" name="Whole Class">
            <a:extLst>
              <a:ext uri="{FF2B5EF4-FFF2-40B4-BE49-F238E27FC236}">
                <a16:creationId xmlns:a16="http://schemas.microsoft.com/office/drawing/2014/main" id="{D4313D49-9BCD-4BB1-9C91-3BE736C0C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2B1D155-4DAF-4953-817E-8D490789BB90}"/>
              </a:ext>
            </a:extLst>
          </p:cNvPr>
          <p:cNvSpPr/>
          <p:nvPr/>
        </p:nvSpPr>
        <p:spPr>
          <a:xfrm>
            <a:off x="2856407" y="2464526"/>
            <a:ext cx="2020389" cy="574766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6</a:t>
            </a:r>
            <a:r>
              <a:rPr lang="en-GB" sz="2800" b="1" dirty="0">
                <a:solidFill>
                  <a:schemeClr val="tx1"/>
                </a:solidFill>
              </a:rPr>
              <a:t> + </a:t>
            </a:r>
            <a:r>
              <a:rPr lang="en-GB" sz="2800" b="1" dirty="0">
                <a:solidFill>
                  <a:srgbClr val="00B0F0"/>
                </a:solidFill>
              </a:rPr>
              <a:t>5</a:t>
            </a:r>
            <a:r>
              <a:rPr lang="en-GB" sz="2800" b="1" dirty="0">
                <a:solidFill>
                  <a:schemeClr val="tx1"/>
                </a:solidFill>
              </a:rPr>
              <a:t> = 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202BA7-9C13-4021-A285-29D93DB6C328}"/>
              </a:ext>
            </a:extLst>
          </p:cNvPr>
          <p:cNvSpPr/>
          <p:nvPr/>
        </p:nvSpPr>
        <p:spPr>
          <a:xfrm>
            <a:off x="3405047" y="3100251"/>
            <a:ext cx="505097" cy="5050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B9CDE9D-53CF-4619-8C29-42BF9DEAF79C}"/>
              </a:ext>
            </a:extLst>
          </p:cNvPr>
          <p:cNvSpPr/>
          <p:nvPr/>
        </p:nvSpPr>
        <p:spPr>
          <a:xfrm>
            <a:off x="4119150" y="3100251"/>
            <a:ext cx="505097" cy="5050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5263FE-78EF-4E69-AC40-32876ABCAD94}"/>
              </a:ext>
            </a:extLst>
          </p:cNvPr>
          <p:cNvCxnSpPr>
            <a:stCxn id="3" idx="0"/>
          </p:cNvCxnSpPr>
          <p:nvPr/>
        </p:nvCxnSpPr>
        <p:spPr>
          <a:xfrm flipV="1">
            <a:off x="3657596" y="2891246"/>
            <a:ext cx="174172" cy="20900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BA2B16C-06C4-4000-8EA8-FA3B167EE8EB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4153987" y="2882539"/>
            <a:ext cx="217712" cy="21771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B899B25-9F45-4A3A-9812-DB3FF4E0ED5A}"/>
              </a:ext>
            </a:extLst>
          </p:cNvPr>
          <p:cNvSpPr txBox="1"/>
          <p:nvPr/>
        </p:nvSpPr>
        <p:spPr>
          <a:xfrm>
            <a:off x="3496490" y="3107174"/>
            <a:ext cx="291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4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BF8F78-718B-444C-B2A6-E0DC8AB8B85E}"/>
              </a:ext>
            </a:extLst>
          </p:cNvPr>
          <p:cNvSpPr txBox="1"/>
          <p:nvPr/>
        </p:nvSpPr>
        <p:spPr>
          <a:xfrm>
            <a:off x="4210592" y="3107174"/>
            <a:ext cx="387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1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FB712B-111B-4084-A910-D626581ADAD7}"/>
              </a:ext>
            </a:extLst>
          </p:cNvPr>
          <p:cNvSpPr txBox="1"/>
          <p:nvPr/>
        </p:nvSpPr>
        <p:spPr>
          <a:xfrm>
            <a:off x="4480555" y="2480156"/>
            <a:ext cx="483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11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40D871-800B-4490-997A-553A20F9F1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1"/>
          <a:stretch/>
        </p:blipFill>
        <p:spPr>
          <a:xfrm>
            <a:off x="6104408" y="2379215"/>
            <a:ext cx="2845722" cy="4030463"/>
          </a:xfrm>
          <a:prstGeom prst="rect">
            <a:avLst/>
          </a:prstGeom>
        </p:spPr>
      </p:pic>
      <p:sp>
        <p:nvSpPr>
          <p:cNvPr id="45" name="Rounded Rectangular Callout 12">
            <a:extLst>
              <a:ext uri="{FF2B5EF4-FFF2-40B4-BE49-F238E27FC236}">
                <a16:creationId xmlns:a16="http://schemas.microsoft.com/office/drawing/2014/main" id="{E34DC9FD-C50C-444A-AEA1-3BB715CFB6C1}"/>
              </a:ext>
            </a:extLst>
          </p:cNvPr>
          <p:cNvSpPr/>
          <p:nvPr/>
        </p:nvSpPr>
        <p:spPr>
          <a:xfrm>
            <a:off x="5042263" y="3326673"/>
            <a:ext cx="2151017" cy="714103"/>
          </a:xfrm>
          <a:prstGeom prst="wedgeRoundRectCallout">
            <a:avLst>
              <a:gd name="adj1" fmla="val 56157"/>
              <a:gd name="adj2" fmla="val -32503"/>
              <a:gd name="adj3" fmla="val 16667"/>
            </a:avLst>
          </a:prstGeom>
          <a:solidFill>
            <a:srgbClr val="A973AF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Put 6 counters in the ten-frame.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A55B0F-6780-4E7D-A670-9994DBB90E0A}"/>
              </a:ext>
            </a:extLst>
          </p:cNvPr>
          <p:cNvSpPr/>
          <p:nvPr/>
        </p:nvSpPr>
        <p:spPr>
          <a:xfrm>
            <a:off x="1132114" y="5129349"/>
            <a:ext cx="365760" cy="3570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476A28E-5006-4D51-A01C-9A47BCEE5F75}"/>
              </a:ext>
            </a:extLst>
          </p:cNvPr>
          <p:cNvSpPr/>
          <p:nvPr/>
        </p:nvSpPr>
        <p:spPr>
          <a:xfrm>
            <a:off x="1602377" y="5129349"/>
            <a:ext cx="365760" cy="3570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6F921C7-620B-4B89-B98F-6EDA088AF285}"/>
              </a:ext>
            </a:extLst>
          </p:cNvPr>
          <p:cNvSpPr/>
          <p:nvPr/>
        </p:nvSpPr>
        <p:spPr>
          <a:xfrm>
            <a:off x="2063931" y="5129349"/>
            <a:ext cx="365760" cy="3570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EF040D7-C36D-47B9-A3D3-830BE871BC8A}"/>
              </a:ext>
            </a:extLst>
          </p:cNvPr>
          <p:cNvSpPr/>
          <p:nvPr/>
        </p:nvSpPr>
        <p:spPr>
          <a:xfrm>
            <a:off x="2542902" y="5129349"/>
            <a:ext cx="365760" cy="3570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D313686-DF30-422A-ADA9-B94A32790757}"/>
              </a:ext>
            </a:extLst>
          </p:cNvPr>
          <p:cNvSpPr/>
          <p:nvPr/>
        </p:nvSpPr>
        <p:spPr>
          <a:xfrm>
            <a:off x="3004457" y="5129349"/>
            <a:ext cx="365760" cy="3570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3E6883E-8170-4CEA-A441-A2A86AECC23D}"/>
              </a:ext>
            </a:extLst>
          </p:cNvPr>
          <p:cNvSpPr/>
          <p:nvPr/>
        </p:nvSpPr>
        <p:spPr>
          <a:xfrm>
            <a:off x="1132114" y="5608321"/>
            <a:ext cx="365760" cy="3570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ounded Rectangular Callout 12">
            <a:extLst>
              <a:ext uri="{FF2B5EF4-FFF2-40B4-BE49-F238E27FC236}">
                <a16:creationId xmlns:a16="http://schemas.microsoft.com/office/drawing/2014/main" id="{2443D2EA-BB67-42F5-A6BA-3D686F681D7D}"/>
              </a:ext>
            </a:extLst>
          </p:cNvPr>
          <p:cNvSpPr/>
          <p:nvPr/>
        </p:nvSpPr>
        <p:spPr>
          <a:xfrm>
            <a:off x="4963887" y="3265714"/>
            <a:ext cx="2281646" cy="992778"/>
          </a:xfrm>
          <a:prstGeom prst="wedgeRoundRectCallout">
            <a:avLst>
              <a:gd name="adj1" fmla="val 56157"/>
              <a:gd name="adj2" fmla="val -32503"/>
              <a:gd name="adj3" fmla="val 16667"/>
            </a:avLst>
          </a:prstGeom>
          <a:solidFill>
            <a:srgbClr val="A973AF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Fill the spaces with counters from your set of 5.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44ECBD-ECF5-4CAF-8A7B-34ABDAAEF1FC}"/>
              </a:ext>
            </a:extLst>
          </p:cNvPr>
          <p:cNvSpPr/>
          <p:nvPr/>
        </p:nvSpPr>
        <p:spPr>
          <a:xfrm>
            <a:off x="1602377" y="5599611"/>
            <a:ext cx="365760" cy="3570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47AA55E-D62D-4AE7-B9D0-48E2CD7E693B}"/>
              </a:ext>
            </a:extLst>
          </p:cNvPr>
          <p:cNvSpPr/>
          <p:nvPr/>
        </p:nvSpPr>
        <p:spPr>
          <a:xfrm>
            <a:off x="2063931" y="5599611"/>
            <a:ext cx="365760" cy="3570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FA7CA44-2C75-442E-89A6-40EFCEB34EB6}"/>
              </a:ext>
            </a:extLst>
          </p:cNvPr>
          <p:cNvSpPr/>
          <p:nvPr/>
        </p:nvSpPr>
        <p:spPr>
          <a:xfrm>
            <a:off x="2542902" y="5599611"/>
            <a:ext cx="365760" cy="3570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9DE11AB-891A-400C-A33E-9E8EEBD603F6}"/>
              </a:ext>
            </a:extLst>
          </p:cNvPr>
          <p:cNvSpPr/>
          <p:nvPr/>
        </p:nvSpPr>
        <p:spPr>
          <a:xfrm>
            <a:off x="3004457" y="5599611"/>
            <a:ext cx="365760" cy="3570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ounded Rectangular Callout 12">
            <a:extLst>
              <a:ext uri="{FF2B5EF4-FFF2-40B4-BE49-F238E27FC236}">
                <a16:creationId xmlns:a16="http://schemas.microsoft.com/office/drawing/2014/main" id="{1FEBF348-CEEF-44E7-BFF1-273D5115B9B7}"/>
              </a:ext>
            </a:extLst>
          </p:cNvPr>
          <p:cNvSpPr/>
          <p:nvPr/>
        </p:nvSpPr>
        <p:spPr>
          <a:xfrm>
            <a:off x="4850674" y="3274423"/>
            <a:ext cx="2368733" cy="705394"/>
          </a:xfrm>
          <a:prstGeom prst="wedgeRoundRectCallout">
            <a:avLst>
              <a:gd name="adj1" fmla="val 56157"/>
              <a:gd name="adj2" fmla="val -32503"/>
              <a:gd name="adj3" fmla="val 16667"/>
            </a:avLst>
          </a:prstGeom>
          <a:solidFill>
            <a:srgbClr val="A973AF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Is this a number fact that you know?</a:t>
            </a:r>
          </a:p>
        </p:txBody>
      </p:sp>
      <p:sp>
        <p:nvSpPr>
          <p:cNvPr id="61" name="Rounded Rectangular Callout 12">
            <a:extLst>
              <a:ext uri="{FF2B5EF4-FFF2-40B4-BE49-F238E27FC236}">
                <a16:creationId xmlns:a16="http://schemas.microsoft.com/office/drawing/2014/main" id="{D59E31B4-F512-42D4-92AD-886258F0187E}"/>
              </a:ext>
            </a:extLst>
          </p:cNvPr>
          <p:cNvSpPr/>
          <p:nvPr/>
        </p:nvSpPr>
        <p:spPr>
          <a:xfrm>
            <a:off x="5042263" y="3265714"/>
            <a:ext cx="2002972" cy="914400"/>
          </a:xfrm>
          <a:prstGeom prst="wedgeRoundRectCallout">
            <a:avLst>
              <a:gd name="adj1" fmla="val 56157"/>
              <a:gd name="adj2" fmla="val -32503"/>
              <a:gd name="adj3" fmla="val 16667"/>
            </a:avLst>
          </a:prstGeom>
          <a:solidFill>
            <a:srgbClr val="A973AF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Put the other counter in the next ten-frame.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D421483-9858-4557-8F25-1663BE362EA6}"/>
              </a:ext>
            </a:extLst>
          </p:cNvPr>
          <p:cNvSpPr/>
          <p:nvPr/>
        </p:nvSpPr>
        <p:spPr>
          <a:xfrm>
            <a:off x="4319451" y="5129348"/>
            <a:ext cx="365760" cy="3570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ounded Rectangular Callout 12">
            <a:extLst>
              <a:ext uri="{FF2B5EF4-FFF2-40B4-BE49-F238E27FC236}">
                <a16:creationId xmlns:a16="http://schemas.microsoft.com/office/drawing/2014/main" id="{AE4B705A-98E7-4C0A-ACA8-9D39D50BDE88}"/>
              </a:ext>
            </a:extLst>
          </p:cNvPr>
          <p:cNvSpPr/>
          <p:nvPr/>
        </p:nvSpPr>
        <p:spPr>
          <a:xfrm>
            <a:off x="5033555" y="3274422"/>
            <a:ext cx="2002972" cy="740229"/>
          </a:xfrm>
          <a:prstGeom prst="wedgeRoundRectCallout">
            <a:avLst>
              <a:gd name="adj1" fmla="val 56157"/>
              <a:gd name="adj2" fmla="val -32503"/>
              <a:gd name="adj3" fmla="val 16667"/>
            </a:avLst>
          </a:prstGeom>
          <a:solidFill>
            <a:srgbClr val="A973AF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Add 10 and 1 to find the total.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1FDB65-D825-41EC-B03A-B0F46BE06B28}"/>
              </a:ext>
            </a:extLst>
          </p:cNvPr>
          <p:cNvSpPr txBox="1"/>
          <p:nvPr/>
        </p:nvSpPr>
        <p:spPr>
          <a:xfrm>
            <a:off x="3453619" y="4459458"/>
            <a:ext cx="794825" cy="374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10 + 1</a:t>
            </a:r>
          </a:p>
        </p:txBody>
      </p:sp>
    </p:spTree>
    <p:extLst>
      <p:ext uri="{BB962C8B-B14F-4D97-AF65-F5344CB8AC3E}">
        <p14:creationId xmlns:p14="http://schemas.microsoft.com/office/powerpoint/2010/main" val="37635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4" grpId="0"/>
      <p:bldP spid="45" grpId="0" animBg="1"/>
      <p:bldP spid="45" grpId="1" animBg="1"/>
      <p:bldP spid="10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3" grpId="0" animBg="1"/>
      <p:bldP spid="53" grpId="1" animBg="1"/>
      <p:bldP spid="55" grpId="0" animBg="1"/>
      <p:bldP spid="56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0C7B89-B681-4DF1-98CE-472855A8C509}"/>
              </a:ext>
            </a:extLst>
          </p:cNvPr>
          <p:cNvSpPr/>
          <p:nvPr/>
        </p:nvSpPr>
        <p:spPr>
          <a:xfrm>
            <a:off x="775063" y="1985554"/>
            <a:ext cx="6078583" cy="4223657"/>
          </a:xfrm>
          <a:prstGeom prst="roundRect">
            <a:avLst>
              <a:gd name="adj" fmla="val 182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C4877C-FB9D-41B7-94FE-3E5052DF3CE6}"/>
              </a:ext>
            </a:extLst>
          </p:cNvPr>
          <p:cNvSpPr/>
          <p:nvPr/>
        </p:nvSpPr>
        <p:spPr>
          <a:xfrm>
            <a:off x="984068" y="4990012"/>
            <a:ext cx="2516778" cy="1114697"/>
          </a:xfrm>
          <a:prstGeom prst="rect">
            <a:avLst/>
          </a:prstGeom>
          <a:solidFill>
            <a:srgbClr val="6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1A6240-F870-4A72-BFA2-753201E2A43E}"/>
              </a:ext>
            </a:extLst>
          </p:cNvPr>
          <p:cNvSpPr/>
          <p:nvPr/>
        </p:nvSpPr>
        <p:spPr>
          <a:xfrm>
            <a:off x="4188820" y="4990012"/>
            <a:ext cx="2516778" cy="1114697"/>
          </a:xfrm>
          <a:prstGeom prst="rect">
            <a:avLst/>
          </a:prstGeom>
          <a:solidFill>
            <a:srgbClr val="6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8" name="Table 19">
            <a:extLst>
              <a:ext uri="{FF2B5EF4-FFF2-40B4-BE49-F238E27FC236}">
                <a16:creationId xmlns:a16="http://schemas.microsoft.com/office/drawing/2014/main" id="{E1BEDD90-D745-4EC0-BD14-F0B5F922928F}"/>
              </a:ext>
            </a:extLst>
          </p:cNvPr>
          <p:cNvGraphicFramePr>
            <a:graphicFrameLocks noGrp="1"/>
          </p:cNvGraphicFramePr>
          <p:nvPr/>
        </p:nvGraphicFramePr>
        <p:xfrm>
          <a:off x="4275901" y="5068389"/>
          <a:ext cx="2345650" cy="94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30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47280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graphicFrame>
        <p:nvGraphicFramePr>
          <p:cNvPr id="39" name="Table 19">
            <a:extLst>
              <a:ext uri="{FF2B5EF4-FFF2-40B4-BE49-F238E27FC236}">
                <a16:creationId xmlns:a16="http://schemas.microsoft.com/office/drawing/2014/main" id="{18720C24-4761-4D51-854E-CDE76D2C71F4}"/>
              </a:ext>
            </a:extLst>
          </p:cNvPr>
          <p:cNvGraphicFramePr>
            <a:graphicFrameLocks noGrp="1"/>
          </p:cNvGraphicFramePr>
          <p:nvPr/>
        </p:nvGraphicFramePr>
        <p:xfrm>
          <a:off x="1079858" y="5068389"/>
          <a:ext cx="2345650" cy="94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30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47280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92339" y="715205"/>
            <a:ext cx="135934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Try It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55650" y="1516828"/>
            <a:ext cx="7632700" cy="408791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Pick 8 counters in one colour and 7 counters in another colour.</a:t>
            </a:r>
          </a:p>
        </p:txBody>
      </p:sp>
      <p:pic>
        <p:nvPicPr>
          <p:cNvPr id="23" name="Whole Class">
            <a:extLst>
              <a:ext uri="{FF2B5EF4-FFF2-40B4-BE49-F238E27FC236}">
                <a16:creationId xmlns:a16="http://schemas.microsoft.com/office/drawing/2014/main" id="{D4313D49-9BCD-4BB1-9C91-3BE736C0C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2B1D155-4DAF-4953-817E-8D490789BB90}"/>
              </a:ext>
            </a:extLst>
          </p:cNvPr>
          <p:cNvSpPr/>
          <p:nvPr/>
        </p:nvSpPr>
        <p:spPr>
          <a:xfrm>
            <a:off x="2856407" y="2464526"/>
            <a:ext cx="2020389" cy="574766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8</a:t>
            </a:r>
            <a:r>
              <a:rPr lang="en-GB" sz="2800" b="1" dirty="0">
                <a:solidFill>
                  <a:schemeClr val="tx1"/>
                </a:solidFill>
              </a:rPr>
              <a:t> + </a:t>
            </a:r>
            <a:r>
              <a:rPr lang="en-GB" sz="2800" b="1" dirty="0">
                <a:solidFill>
                  <a:srgbClr val="00B0F0"/>
                </a:solidFill>
              </a:rPr>
              <a:t>7</a:t>
            </a:r>
            <a:r>
              <a:rPr lang="en-GB" sz="2800" b="1" dirty="0">
                <a:solidFill>
                  <a:schemeClr val="tx1"/>
                </a:solidFill>
              </a:rPr>
              <a:t> = 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202BA7-9C13-4021-A285-29D93DB6C328}"/>
              </a:ext>
            </a:extLst>
          </p:cNvPr>
          <p:cNvSpPr/>
          <p:nvPr/>
        </p:nvSpPr>
        <p:spPr>
          <a:xfrm>
            <a:off x="3405047" y="3100251"/>
            <a:ext cx="505097" cy="5050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B9CDE9D-53CF-4619-8C29-42BF9DEAF79C}"/>
              </a:ext>
            </a:extLst>
          </p:cNvPr>
          <p:cNvSpPr/>
          <p:nvPr/>
        </p:nvSpPr>
        <p:spPr>
          <a:xfrm>
            <a:off x="4119150" y="3100251"/>
            <a:ext cx="505097" cy="5050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5263FE-78EF-4E69-AC40-32876ABCAD94}"/>
              </a:ext>
            </a:extLst>
          </p:cNvPr>
          <p:cNvCxnSpPr>
            <a:stCxn id="3" idx="0"/>
          </p:cNvCxnSpPr>
          <p:nvPr/>
        </p:nvCxnSpPr>
        <p:spPr>
          <a:xfrm flipV="1">
            <a:off x="3657596" y="2891246"/>
            <a:ext cx="174172" cy="20900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BA2B16C-06C4-4000-8EA8-FA3B167EE8EB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4153987" y="2882539"/>
            <a:ext cx="217712" cy="21771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B899B25-9F45-4A3A-9812-DB3FF4E0ED5A}"/>
              </a:ext>
            </a:extLst>
          </p:cNvPr>
          <p:cNvSpPr txBox="1"/>
          <p:nvPr/>
        </p:nvSpPr>
        <p:spPr>
          <a:xfrm>
            <a:off x="3496490" y="3107174"/>
            <a:ext cx="291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2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BF8F78-718B-444C-B2A6-E0DC8AB8B85E}"/>
              </a:ext>
            </a:extLst>
          </p:cNvPr>
          <p:cNvSpPr txBox="1"/>
          <p:nvPr/>
        </p:nvSpPr>
        <p:spPr>
          <a:xfrm>
            <a:off x="4210592" y="3107174"/>
            <a:ext cx="387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5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FB712B-111B-4084-A910-D626581ADAD7}"/>
              </a:ext>
            </a:extLst>
          </p:cNvPr>
          <p:cNvSpPr txBox="1"/>
          <p:nvPr/>
        </p:nvSpPr>
        <p:spPr>
          <a:xfrm>
            <a:off x="4480555" y="2480156"/>
            <a:ext cx="587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15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40D871-800B-4490-997A-553A20F9F1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1"/>
          <a:stretch/>
        </p:blipFill>
        <p:spPr>
          <a:xfrm>
            <a:off x="6104408" y="2379215"/>
            <a:ext cx="2845722" cy="4030463"/>
          </a:xfrm>
          <a:prstGeom prst="rect">
            <a:avLst/>
          </a:prstGeom>
        </p:spPr>
      </p:pic>
      <p:sp>
        <p:nvSpPr>
          <p:cNvPr id="45" name="Rounded Rectangular Callout 12">
            <a:extLst>
              <a:ext uri="{FF2B5EF4-FFF2-40B4-BE49-F238E27FC236}">
                <a16:creationId xmlns:a16="http://schemas.microsoft.com/office/drawing/2014/main" id="{E34DC9FD-C50C-444A-AEA1-3BB715CFB6C1}"/>
              </a:ext>
            </a:extLst>
          </p:cNvPr>
          <p:cNvSpPr/>
          <p:nvPr/>
        </p:nvSpPr>
        <p:spPr>
          <a:xfrm>
            <a:off x="5042263" y="3326673"/>
            <a:ext cx="2151017" cy="714103"/>
          </a:xfrm>
          <a:prstGeom prst="wedgeRoundRectCallout">
            <a:avLst>
              <a:gd name="adj1" fmla="val 56157"/>
              <a:gd name="adj2" fmla="val -32503"/>
              <a:gd name="adj3" fmla="val 16667"/>
            </a:avLst>
          </a:prstGeom>
          <a:solidFill>
            <a:srgbClr val="A973AF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Put 8 counters in the ten-frame.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A55B0F-6780-4E7D-A670-9994DBB90E0A}"/>
              </a:ext>
            </a:extLst>
          </p:cNvPr>
          <p:cNvSpPr/>
          <p:nvPr/>
        </p:nvSpPr>
        <p:spPr>
          <a:xfrm>
            <a:off x="1132114" y="5129349"/>
            <a:ext cx="365760" cy="3570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476A28E-5006-4D51-A01C-9A47BCEE5F75}"/>
              </a:ext>
            </a:extLst>
          </p:cNvPr>
          <p:cNvSpPr/>
          <p:nvPr/>
        </p:nvSpPr>
        <p:spPr>
          <a:xfrm>
            <a:off x="1602377" y="5129349"/>
            <a:ext cx="365760" cy="3570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6F921C7-620B-4B89-B98F-6EDA088AF285}"/>
              </a:ext>
            </a:extLst>
          </p:cNvPr>
          <p:cNvSpPr/>
          <p:nvPr/>
        </p:nvSpPr>
        <p:spPr>
          <a:xfrm>
            <a:off x="2063931" y="5129349"/>
            <a:ext cx="365760" cy="3570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EF040D7-C36D-47B9-A3D3-830BE871BC8A}"/>
              </a:ext>
            </a:extLst>
          </p:cNvPr>
          <p:cNvSpPr/>
          <p:nvPr/>
        </p:nvSpPr>
        <p:spPr>
          <a:xfrm>
            <a:off x="2542902" y="5129349"/>
            <a:ext cx="365760" cy="3570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D313686-DF30-422A-ADA9-B94A32790757}"/>
              </a:ext>
            </a:extLst>
          </p:cNvPr>
          <p:cNvSpPr/>
          <p:nvPr/>
        </p:nvSpPr>
        <p:spPr>
          <a:xfrm>
            <a:off x="3004457" y="5129349"/>
            <a:ext cx="365760" cy="3570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3E6883E-8170-4CEA-A441-A2A86AECC23D}"/>
              </a:ext>
            </a:extLst>
          </p:cNvPr>
          <p:cNvSpPr/>
          <p:nvPr/>
        </p:nvSpPr>
        <p:spPr>
          <a:xfrm>
            <a:off x="1132114" y="5608321"/>
            <a:ext cx="365760" cy="3570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ounded Rectangular Callout 12">
            <a:extLst>
              <a:ext uri="{FF2B5EF4-FFF2-40B4-BE49-F238E27FC236}">
                <a16:creationId xmlns:a16="http://schemas.microsoft.com/office/drawing/2014/main" id="{2443D2EA-BB67-42F5-A6BA-3D686F681D7D}"/>
              </a:ext>
            </a:extLst>
          </p:cNvPr>
          <p:cNvSpPr/>
          <p:nvPr/>
        </p:nvSpPr>
        <p:spPr>
          <a:xfrm>
            <a:off x="5199016" y="3152503"/>
            <a:ext cx="1976847" cy="992778"/>
          </a:xfrm>
          <a:prstGeom prst="wedgeRoundRectCallout">
            <a:avLst>
              <a:gd name="adj1" fmla="val 56157"/>
              <a:gd name="adj2" fmla="val -32503"/>
              <a:gd name="adj3" fmla="val 16667"/>
            </a:avLst>
          </a:prstGeom>
          <a:solidFill>
            <a:srgbClr val="A973AF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How many more will you need to make 10?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44ECBD-ECF5-4CAF-8A7B-34ABDAAEF1FC}"/>
              </a:ext>
            </a:extLst>
          </p:cNvPr>
          <p:cNvSpPr/>
          <p:nvPr/>
        </p:nvSpPr>
        <p:spPr>
          <a:xfrm>
            <a:off x="1602377" y="5599611"/>
            <a:ext cx="365760" cy="3570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47AA55E-D62D-4AE7-B9D0-48E2CD7E693B}"/>
              </a:ext>
            </a:extLst>
          </p:cNvPr>
          <p:cNvSpPr/>
          <p:nvPr/>
        </p:nvSpPr>
        <p:spPr>
          <a:xfrm>
            <a:off x="2063931" y="5599611"/>
            <a:ext cx="365760" cy="3570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FA7CA44-2C75-442E-89A6-40EFCEB34EB6}"/>
              </a:ext>
            </a:extLst>
          </p:cNvPr>
          <p:cNvSpPr/>
          <p:nvPr/>
        </p:nvSpPr>
        <p:spPr>
          <a:xfrm>
            <a:off x="2542902" y="5599611"/>
            <a:ext cx="365760" cy="3570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9DE11AB-891A-400C-A33E-9E8EEBD603F6}"/>
              </a:ext>
            </a:extLst>
          </p:cNvPr>
          <p:cNvSpPr/>
          <p:nvPr/>
        </p:nvSpPr>
        <p:spPr>
          <a:xfrm>
            <a:off x="3004457" y="5599611"/>
            <a:ext cx="365760" cy="3570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ounded Rectangular Callout 12">
            <a:extLst>
              <a:ext uri="{FF2B5EF4-FFF2-40B4-BE49-F238E27FC236}">
                <a16:creationId xmlns:a16="http://schemas.microsoft.com/office/drawing/2014/main" id="{1FEBF348-CEEF-44E7-BFF1-273D5115B9B7}"/>
              </a:ext>
            </a:extLst>
          </p:cNvPr>
          <p:cNvSpPr/>
          <p:nvPr/>
        </p:nvSpPr>
        <p:spPr>
          <a:xfrm>
            <a:off x="4754881" y="3274422"/>
            <a:ext cx="2368733" cy="1053737"/>
          </a:xfrm>
          <a:prstGeom prst="wedgeRoundRectCallout">
            <a:avLst>
              <a:gd name="adj1" fmla="val 56157"/>
              <a:gd name="adj2" fmla="val -32503"/>
              <a:gd name="adj3" fmla="val 16667"/>
            </a:avLst>
          </a:prstGeom>
          <a:solidFill>
            <a:srgbClr val="A973AF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Fill the spaces with counters from your set of 7.</a:t>
            </a:r>
          </a:p>
        </p:txBody>
      </p:sp>
      <p:sp>
        <p:nvSpPr>
          <p:cNvPr id="61" name="Rounded Rectangular Callout 12">
            <a:extLst>
              <a:ext uri="{FF2B5EF4-FFF2-40B4-BE49-F238E27FC236}">
                <a16:creationId xmlns:a16="http://schemas.microsoft.com/office/drawing/2014/main" id="{D59E31B4-F512-42D4-92AD-886258F0187E}"/>
              </a:ext>
            </a:extLst>
          </p:cNvPr>
          <p:cNvSpPr/>
          <p:nvPr/>
        </p:nvSpPr>
        <p:spPr>
          <a:xfrm>
            <a:off x="4641669" y="3352800"/>
            <a:ext cx="2185851" cy="914400"/>
          </a:xfrm>
          <a:prstGeom prst="wedgeRoundRectCallout">
            <a:avLst>
              <a:gd name="adj1" fmla="val 56157"/>
              <a:gd name="adj2" fmla="val -32503"/>
              <a:gd name="adj3" fmla="val 16667"/>
            </a:avLst>
          </a:prstGeom>
          <a:solidFill>
            <a:srgbClr val="A973AF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Put the rest of the counters in the next ten-frame.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D421483-9858-4557-8F25-1663BE362EA6}"/>
              </a:ext>
            </a:extLst>
          </p:cNvPr>
          <p:cNvSpPr/>
          <p:nvPr/>
        </p:nvSpPr>
        <p:spPr>
          <a:xfrm>
            <a:off x="4319451" y="5129348"/>
            <a:ext cx="365760" cy="3570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ounded Rectangular Callout 12">
            <a:extLst>
              <a:ext uri="{FF2B5EF4-FFF2-40B4-BE49-F238E27FC236}">
                <a16:creationId xmlns:a16="http://schemas.microsoft.com/office/drawing/2014/main" id="{AE4B705A-98E7-4C0A-ACA8-9D39D50BDE88}"/>
              </a:ext>
            </a:extLst>
          </p:cNvPr>
          <p:cNvSpPr/>
          <p:nvPr/>
        </p:nvSpPr>
        <p:spPr>
          <a:xfrm>
            <a:off x="4650377" y="3361506"/>
            <a:ext cx="2612572" cy="746260"/>
          </a:xfrm>
          <a:prstGeom prst="wedgeRoundRectCallout">
            <a:avLst>
              <a:gd name="adj1" fmla="val 56157"/>
              <a:gd name="adj2" fmla="val -32503"/>
              <a:gd name="adj3" fmla="val 16667"/>
            </a:avLst>
          </a:prstGeom>
          <a:solidFill>
            <a:srgbClr val="A973AF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Add 10 and 5 to find the total.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B7C3FA0-F634-455B-87E9-62BDA31EBD90}"/>
              </a:ext>
            </a:extLst>
          </p:cNvPr>
          <p:cNvSpPr/>
          <p:nvPr/>
        </p:nvSpPr>
        <p:spPr>
          <a:xfrm>
            <a:off x="4798422" y="5129348"/>
            <a:ext cx="365760" cy="3570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D925C1D-B262-4E19-9837-0F9E05A13B2F}"/>
              </a:ext>
            </a:extLst>
          </p:cNvPr>
          <p:cNvSpPr/>
          <p:nvPr/>
        </p:nvSpPr>
        <p:spPr>
          <a:xfrm>
            <a:off x="5259976" y="5129348"/>
            <a:ext cx="365760" cy="3570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DCC2870-4C5A-4DAB-890B-E495A797F5F2}"/>
              </a:ext>
            </a:extLst>
          </p:cNvPr>
          <p:cNvSpPr/>
          <p:nvPr/>
        </p:nvSpPr>
        <p:spPr>
          <a:xfrm>
            <a:off x="5721531" y="5129348"/>
            <a:ext cx="365760" cy="3570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35D8541-8395-4923-80B5-70DA41FE2422}"/>
              </a:ext>
            </a:extLst>
          </p:cNvPr>
          <p:cNvSpPr/>
          <p:nvPr/>
        </p:nvSpPr>
        <p:spPr>
          <a:xfrm>
            <a:off x="6217920" y="5129348"/>
            <a:ext cx="365760" cy="3570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B4E6881-CAC8-4B16-964D-4C4B08EE1275}"/>
              </a:ext>
            </a:extLst>
          </p:cNvPr>
          <p:cNvSpPr txBox="1"/>
          <p:nvPr/>
        </p:nvSpPr>
        <p:spPr>
          <a:xfrm>
            <a:off x="3453619" y="4459458"/>
            <a:ext cx="1005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10 + 5</a:t>
            </a:r>
          </a:p>
        </p:txBody>
      </p:sp>
    </p:spTree>
    <p:extLst>
      <p:ext uri="{BB962C8B-B14F-4D97-AF65-F5344CB8AC3E}">
        <p14:creationId xmlns:p14="http://schemas.microsoft.com/office/powerpoint/2010/main" val="170150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4" grpId="0"/>
      <p:bldP spid="45" grpId="0" animBg="1"/>
      <p:bldP spid="45" grpId="1" animBg="1"/>
      <p:bldP spid="10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3" grpId="0" animBg="1"/>
      <p:bldP spid="53" grpId="1" animBg="1"/>
      <p:bldP spid="55" grpId="0" animBg="1"/>
      <p:bldP spid="56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  <p:bldP spid="35" grpId="0" animBg="1"/>
      <p:bldP spid="40" grpId="0" animBg="1"/>
      <p:bldP spid="41" grpId="0" animBg="1"/>
      <p:bldP spid="64" grpId="0" animBg="1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0C7B89-B681-4DF1-98CE-472855A8C509}"/>
              </a:ext>
            </a:extLst>
          </p:cNvPr>
          <p:cNvSpPr/>
          <p:nvPr/>
        </p:nvSpPr>
        <p:spPr>
          <a:xfrm>
            <a:off x="775063" y="1985554"/>
            <a:ext cx="6078583" cy="4223657"/>
          </a:xfrm>
          <a:prstGeom prst="roundRect">
            <a:avLst>
              <a:gd name="adj" fmla="val 182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C4877C-FB9D-41B7-94FE-3E5052DF3CE6}"/>
              </a:ext>
            </a:extLst>
          </p:cNvPr>
          <p:cNvSpPr/>
          <p:nvPr/>
        </p:nvSpPr>
        <p:spPr>
          <a:xfrm>
            <a:off x="984068" y="4990012"/>
            <a:ext cx="2516778" cy="1114697"/>
          </a:xfrm>
          <a:prstGeom prst="rect">
            <a:avLst/>
          </a:prstGeom>
          <a:solidFill>
            <a:srgbClr val="6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1A6240-F870-4A72-BFA2-753201E2A43E}"/>
              </a:ext>
            </a:extLst>
          </p:cNvPr>
          <p:cNvSpPr/>
          <p:nvPr/>
        </p:nvSpPr>
        <p:spPr>
          <a:xfrm>
            <a:off x="4188820" y="4990012"/>
            <a:ext cx="2516778" cy="1114697"/>
          </a:xfrm>
          <a:prstGeom prst="rect">
            <a:avLst/>
          </a:prstGeom>
          <a:solidFill>
            <a:srgbClr val="6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8" name="Table 19">
            <a:extLst>
              <a:ext uri="{FF2B5EF4-FFF2-40B4-BE49-F238E27FC236}">
                <a16:creationId xmlns:a16="http://schemas.microsoft.com/office/drawing/2014/main" id="{E1BEDD90-D745-4EC0-BD14-F0B5F922928F}"/>
              </a:ext>
            </a:extLst>
          </p:cNvPr>
          <p:cNvGraphicFramePr>
            <a:graphicFrameLocks noGrp="1"/>
          </p:cNvGraphicFramePr>
          <p:nvPr/>
        </p:nvGraphicFramePr>
        <p:xfrm>
          <a:off x="4275901" y="5068389"/>
          <a:ext cx="2345650" cy="94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30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47280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graphicFrame>
        <p:nvGraphicFramePr>
          <p:cNvPr id="39" name="Table 19">
            <a:extLst>
              <a:ext uri="{FF2B5EF4-FFF2-40B4-BE49-F238E27FC236}">
                <a16:creationId xmlns:a16="http://schemas.microsoft.com/office/drawing/2014/main" id="{18720C24-4761-4D51-854E-CDE76D2C71F4}"/>
              </a:ext>
            </a:extLst>
          </p:cNvPr>
          <p:cNvGraphicFramePr>
            <a:graphicFrameLocks noGrp="1"/>
          </p:cNvGraphicFramePr>
          <p:nvPr/>
        </p:nvGraphicFramePr>
        <p:xfrm>
          <a:off x="1079858" y="5068389"/>
          <a:ext cx="2345650" cy="94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30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47280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92339" y="715205"/>
            <a:ext cx="135934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Try It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55650" y="1516828"/>
            <a:ext cx="7632700" cy="408791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Pick 9 counters in one colour and 5 counters in another colour.</a:t>
            </a:r>
          </a:p>
        </p:txBody>
      </p:sp>
      <p:pic>
        <p:nvPicPr>
          <p:cNvPr id="23" name="Whole Class">
            <a:extLst>
              <a:ext uri="{FF2B5EF4-FFF2-40B4-BE49-F238E27FC236}">
                <a16:creationId xmlns:a16="http://schemas.microsoft.com/office/drawing/2014/main" id="{D4313D49-9BCD-4BB1-9C91-3BE736C0C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2B1D155-4DAF-4953-817E-8D490789BB90}"/>
              </a:ext>
            </a:extLst>
          </p:cNvPr>
          <p:cNvSpPr/>
          <p:nvPr/>
        </p:nvSpPr>
        <p:spPr>
          <a:xfrm>
            <a:off x="2856407" y="2464526"/>
            <a:ext cx="2020389" cy="574766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9</a:t>
            </a:r>
            <a:r>
              <a:rPr lang="en-GB" sz="2800" b="1" dirty="0">
                <a:solidFill>
                  <a:schemeClr val="tx1"/>
                </a:solidFill>
              </a:rPr>
              <a:t> + </a:t>
            </a:r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</a:t>
            </a:r>
            <a:r>
              <a:rPr lang="en-GB" sz="2800" b="1" dirty="0">
                <a:solidFill>
                  <a:schemeClr val="tx1"/>
                </a:solidFill>
              </a:rPr>
              <a:t> = 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202BA7-9C13-4021-A285-29D93DB6C328}"/>
              </a:ext>
            </a:extLst>
          </p:cNvPr>
          <p:cNvSpPr/>
          <p:nvPr/>
        </p:nvSpPr>
        <p:spPr>
          <a:xfrm>
            <a:off x="3405047" y="3100251"/>
            <a:ext cx="505097" cy="5050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B9CDE9D-53CF-4619-8C29-42BF9DEAF79C}"/>
              </a:ext>
            </a:extLst>
          </p:cNvPr>
          <p:cNvSpPr/>
          <p:nvPr/>
        </p:nvSpPr>
        <p:spPr>
          <a:xfrm>
            <a:off x="4119150" y="3100251"/>
            <a:ext cx="505097" cy="5050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5263FE-78EF-4E69-AC40-32876ABCAD94}"/>
              </a:ext>
            </a:extLst>
          </p:cNvPr>
          <p:cNvCxnSpPr>
            <a:stCxn id="3" idx="0"/>
          </p:cNvCxnSpPr>
          <p:nvPr/>
        </p:nvCxnSpPr>
        <p:spPr>
          <a:xfrm flipV="1">
            <a:off x="3657596" y="2891246"/>
            <a:ext cx="174172" cy="2090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BA2B16C-06C4-4000-8EA8-FA3B167EE8EB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4153987" y="2882539"/>
            <a:ext cx="217712" cy="21771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B899B25-9F45-4A3A-9812-DB3FF4E0ED5A}"/>
              </a:ext>
            </a:extLst>
          </p:cNvPr>
          <p:cNvSpPr txBox="1"/>
          <p:nvPr/>
        </p:nvSpPr>
        <p:spPr>
          <a:xfrm>
            <a:off x="3496490" y="3107174"/>
            <a:ext cx="291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BF8F78-718B-444C-B2A6-E0DC8AB8B85E}"/>
              </a:ext>
            </a:extLst>
          </p:cNvPr>
          <p:cNvSpPr txBox="1"/>
          <p:nvPr/>
        </p:nvSpPr>
        <p:spPr>
          <a:xfrm>
            <a:off x="4210592" y="3107174"/>
            <a:ext cx="387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FB712B-111B-4084-A910-D626581ADAD7}"/>
              </a:ext>
            </a:extLst>
          </p:cNvPr>
          <p:cNvSpPr txBox="1"/>
          <p:nvPr/>
        </p:nvSpPr>
        <p:spPr>
          <a:xfrm>
            <a:off x="4480555" y="2480156"/>
            <a:ext cx="587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14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40D871-800B-4490-997A-553A20F9F1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1"/>
          <a:stretch/>
        </p:blipFill>
        <p:spPr>
          <a:xfrm>
            <a:off x="6104408" y="2379215"/>
            <a:ext cx="2845722" cy="4030463"/>
          </a:xfrm>
          <a:prstGeom prst="rect">
            <a:avLst/>
          </a:prstGeom>
        </p:spPr>
      </p:pic>
      <p:sp>
        <p:nvSpPr>
          <p:cNvPr id="45" name="Rounded Rectangular Callout 12">
            <a:extLst>
              <a:ext uri="{FF2B5EF4-FFF2-40B4-BE49-F238E27FC236}">
                <a16:creationId xmlns:a16="http://schemas.microsoft.com/office/drawing/2014/main" id="{E34DC9FD-C50C-444A-AEA1-3BB715CFB6C1}"/>
              </a:ext>
            </a:extLst>
          </p:cNvPr>
          <p:cNvSpPr/>
          <p:nvPr/>
        </p:nvSpPr>
        <p:spPr>
          <a:xfrm>
            <a:off x="5042263" y="3326673"/>
            <a:ext cx="2151017" cy="714103"/>
          </a:xfrm>
          <a:prstGeom prst="wedgeRoundRectCallout">
            <a:avLst>
              <a:gd name="adj1" fmla="val 56157"/>
              <a:gd name="adj2" fmla="val -32503"/>
              <a:gd name="adj3" fmla="val 16667"/>
            </a:avLst>
          </a:prstGeom>
          <a:solidFill>
            <a:srgbClr val="A973AF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Put 9 counters in the ten-frame.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A55B0F-6780-4E7D-A670-9994DBB90E0A}"/>
              </a:ext>
            </a:extLst>
          </p:cNvPr>
          <p:cNvSpPr/>
          <p:nvPr/>
        </p:nvSpPr>
        <p:spPr>
          <a:xfrm>
            <a:off x="1132114" y="5129349"/>
            <a:ext cx="365760" cy="3570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476A28E-5006-4D51-A01C-9A47BCEE5F75}"/>
              </a:ext>
            </a:extLst>
          </p:cNvPr>
          <p:cNvSpPr/>
          <p:nvPr/>
        </p:nvSpPr>
        <p:spPr>
          <a:xfrm>
            <a:off x="1602377" y="5129349"/>
            <a:ext cx="365760" cy="3570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6F921C7-620B-4B89-B98F-6EDA088AF285}"/>
              </a:ext>
            </a:extLst>
          </p:cNvPr>
          <p:cNvSpPr/>
          <p:nvPr/>
        </p:nvSpPr>
        <p:spPr>
          <a:xfrm>
            <a:off x="2063931" y="5129349"/>
            <a:ext cx="365760" cy="3570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EF040D7-C36D-47B9-A3D3-830BE871BC8A}"/>
              </a:ext>
            </a:extLst>
          </p:cNvPr>
          <p:cNvSpPr/>
          <p:nvPr/>
        </p:nvSpPr>
        <p:spPr>
          <a:xfrm>
            <a:off x="2542902" y="5129349"/>
            <a:ext cx="365760" cy="3570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D313686-DF30-422A-ADA9-B94A32790757}"/>
              </a:ext>
            </a:extLst>
          </p:cNvPr>
          <p:cNvSpPr/>
          <p:nvPr/>
        </p:nvSpPr>
        <p:spPr>
          <a:xfrm>
            <a:off x="3004457" y="5129349"/>
            <a:ext cx="365760" cy="3570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3E6883E-8170-4CEA-A441-A2A86AECC23D}"/>
              </a:ext>
            </a:extLst>
          </p:cNvPr>
          <p:cNvSpPr/>
          <p:nvPr/>
        </p:nvSpPr>
        <p:spPr>
          <a:xfrm>
            <a:off x="1132114" y="5608321"/>
            <a:ext cx="365760" cy="3570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ounded Rectangular Callout 12">
            <a:extLst>
              <a:ext uri="{FF2B5EF4-FFF2-40B4-BE49-F238E27FC236}">
                <a16:creationId xmlns:a16="http://schemas.microsoft.com/office/drawing/2014/main" id="{2443D2EA-BB67-42F5-A6BA-3D686F681D7D}"/>
              </a:ext>
            </a:extLst>
          </p:cNvPr>
          <p:cNvSpPr/>
          <p:nvPr/>
        </p:nvSpPr>
        <p:spPr>
          <a:xfrm>
            <a:off x="5085806" y="3335383"/>
            <a:ext cx="1976847" cy="705394"/>
          </a:xfrm>
          <a:prstGeom prst="wedgeRoundRectCallout">
            <a:avLst>
              <a:gd name="adj1" fmla="val 56157"/>
              <a:gd name="adj2" fmla="val -32503"/>
              <a:gd name="adj3" fmla="val 16667"/>
            </a:avLst>
          </a:prstGeom>
          <a:solidFill>
            <a:srgbClr val="A973AF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What parts of 5 do you need?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44ECBD-ECF5-4CAF-8A7B-34ABDAAEF1FC}"/>
              </a:ext>
            </a:extLst>
          </p:cNvPr>
          <p:cNvSpPr/>
          <p:nvPr/>
        </p:nvSpPr>
        <p:spPr>
          <a:xfrm>
            <a:off x="1602377" y="5599611"/>
            <a:ext cx="365760" cy="3570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47AA55E-D62D-4AE7-B9D0-48E2CD7E693B}"/>
              </a:ext>
            </a:extLst>
          </p:cNvPr>
          <p:cNvSpPr/>
          <p:nvPr/>
        </p:nvSpPr>
        <p:spPr>
          <a:xfrm>
            <a:off x="2063931" y="5599611"/>
            <a:ext cx="365760" cy="3570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FA7CA44-2C75-442E-89A6-40EFCEB34EB6}"/>
              </a:ext>
            </a:extLst>
          </p:cNvPr>
          <p:cNvSpPr/>
          <p:nvPr/>
        </p:nvSpPr>
        <p:spPr>
          <a:xfrm>
            <a:off x="2542902" y="5599611"/>
            <a:ext cx="365760" cy="3570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9DE11AB-891A-400C-A33E-9E8EEBD603F6}"/>
              </a:ext>
            </a:extLst>
          </p:cNvPr>
          <p:cNvSpPr/>
          <p:nvPr/>
        </p:nvSpPr>
        <p:spPr>
          <a:xfrm>
            <a:off x="3004457" y="5599611"/>
            <a:ext cx="365760" cy="3570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ounded Rectangular Callout 12">
            <a:extLst>
              <a:ext uri="{FF2B5EF4-FFF2-40B4-BE49-F238E27FC236}">
                <a16:creationId xmlns:a16="http://schemas.microsoft.com/office/drawing/2014/main" id="{1FEBF348-CEEF-44E7-BFF1-273D5115B9B7}"/>
              </a:ext>
            </a:extLst>
          </p:cNvPr>
          <p:cNvSpPr/>
          <p:nvPr/>
        </p:nvSpPr>
        <p:spPr>
          <a:xfrm>
            <a:off x="5024846" y="3326672"/>
            <a:ext cx="2368733" cy="722813"/>
          </a:xfrm>
          <a:prstGeom prst="wedgeRoundRectCallout">
            <a:avLst>
              <a:gd name="adj1" fmla="val 56157"/>
              <a:gd name="adj2" fmla="val -32503"/>
              <a:gd name="adj3" fmla="val 16667"/>
            </a:avLst>
          </a:prstGeom>
          <a:solidFill>
            <a:srgbClr val="A973AF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Put the remaining counters here.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D421483-9858-4557-8F25-1663BE362EA6}"/>
              </a:ext>
            </a:extLst>
          </p:cNvPr>
          <p:cNvSpPr/>
          <p:nvPr/>
        </p:nvSpPr>
        <p:spPr>
          <a:xfrm>
            <a:off x="4319451" y="5129348"/>
            <a:ext cx="365760" cy="3570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B7C3FA0-F634-455B-87E9-62BDA31EBD90}"/>
              </a:ext>
            </a:extLst>
          </p:cNvPr>
          <p:cNvSpPr/>
          <p:nvPr/>
        </p:nvSpPr>
        <p:spPr>
          <a:xfrm>
            <a:off x="4798422" y="5129348"/>
            <a:ext cx="365760" cy="3570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D925C1D-B262-4E19-9837-0F9E05A13B2F}"/>
              </a:ext>
            </a:extLst>
          </p:cNvPr>
          <p:cNvSpPr/>
          <p:nvPr/>
        </p:nvSpPr>
        <p:spPr>
          <a:xfrm>
            <a:off x="5259976" y="5129348"/>
            <a:ext cx="365760" cy="3570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DCC2870-4C5A-4DAB-890B-E495A797F5F2}"/>
              </a:ext>
            </a:extLst>
          </p:cNvPr>
          <p:cNvSpPr/>
          <p:nvPr/>
        </p:nvSpPr>
        <p:spPr>
          <a:xfrm>
            <a:off x="5721531" y="5129348"/>
            <a:ext cx="365760" cy="3570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89D6F51-E514-43BF-8C2A-1B29E8AECBF6}"/>
              </a:ext>
            </a:extLst>
          </p:cNvPr>
          <p:cNvSpPr/>
          <p:nvPr/>
        </p:nvSpPr>
        <p:spPr>
          <a:xfrm>
            <a:off x="4868092" y="4223657"/>
            <a:ext cx="287383" cy="548640"/>
          </a:xfrm>
          <a:prstGeom prst="downArrow">
            <a:avLst/>
          </a:prstGeom>
          <a:solidFill>
            <a:srgbClr val="A973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4" grpId="0"/>
      <p:bldP spid="45" grpId="0" animBg="1"/>
      <p:bldP spid="45" grpId="1" animBg="1"/>
      <p:bldP spid="10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3" grpId="0" animBg="1"/>
      <p:bldP spid="53" grpId="1" animBg="1"/>
      <p:bldP spid="55" grpId="0" animBg="1"/>
      <p:bldP spid="56" grpId="0" animBg="1"/>
      <p:bldP spid="58" grpId="0" animBg="1"/>
      <p:bldP spid="59" grpId="0" animBg="1"/>
      <p:bldP spid="60" grpId="1" animBg="1"/>
      <p:bldP spid="60" grpId="2" animBg="1"/>
      <p:bldP spid="62" grpId="0" animBg="1"/>
      <p:bldP spid="35" grpId="0" animBg="1"/>
      <p:bldP spid="40" grpId="0" animBg="1"/>
      <p:bldP spid="41" grpId="0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0C7B89-B681-4DF1-98CE-472855A8C509}"/>
              </a:ext>
            </a:extLst>
          </p:cNvPr>
          <p:cNvSpPr/>
          <p:nvPr/>
        </p:nvSpPr>
        <p:spPr>
          <a:xfrm>
            <a:off x="775063" y="1985554"/>
            <a:ext cx="6078583" cy="4223657"/>
          </a:xfrm>
          <a:prstGeom prst="roundRect">
            <a:avLst>
              <a:gd name="adj" fmla="val 182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C4877C-FB9D-41B7-94FE-3E5052DF3CE6}"/>
              </a:ext>
            </a:extLst>
          </p:cNvPr>
          <p:cNvSpPr/>
          <p:nvPr/>
        </p:nvSpPr>
        <p:spPr>
          <a:xfrm>
            <a:off x="984068" y="4990012"/>
            <a:ext cx="2516778" cy="1114697"/>
          </a:xfrm>
          <a:prstGeom prst="rect">
            <a:avLst/>
          </a:prstGeom>
          <a:solidFill>
            <a:srgbClr val="6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1A6240-F870-4A72-BFA2-753201E2A43E}"/>
              </a:ext>
            </a:extLst>
          </p:cNvPr>
          <p:cNvSpPr/>
          <p:nvPr/>
        </p:nvSpPr>
        <p:spPr>
          <a:xfrm>
            <a:off x="4188820" y="4990012"/>
            <a:ext cx="2516778" cy="1114697"/>
          </a:xfrm>
          <a:prstGeom prst="rect">
            <a:avLst/>
          </a:prstGeom>
          <a:solidFill>
            <a:srgbClr val="6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8" name="Table 19">
            <a:extLst>
              <a:ext uri="{FF2B5EF4-FFF2-40B4-BE49-F238E27FC236}">
                <a16:creationId xmlns:a16="http://schemas.microsoft.com/office/drawing/2014/main" id="{E1BEDD90-D745-4EC0-BD14-F0B5F922928F}"/>
              </a:ext>
            </a:extLst>
          </p:cNvPr>
          <p:cNvGraphicFramePr>
            <a:graphicFrameLocks noGrp="1"/>
          </p:cNvGraphicFramePr>
          <p:nvPr/>
        </p:nvGraphicFramePr>
        <p:xfrm>
          <a:off x="4275901" y="5068389"/>
          <a:ext cx="2345650" cy="94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30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47280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graphicFrame>
        <p:nvGraphicFramePr>
          <p:cNvPr id="39" name="Table 19">
            <a:extLst>
              <a:ext uri="{FF2B5EF4-FFF2-40B4-BE49-F238E27FC236}">
                <a16:creationId xmlns:a16="http://schemas.microsoft.com/office/drawing/2014/main" id="{18720C24-4761-4D51-854E-CDE76D2C71F4}"/>
              </a:ext>
            </a:extLst>
          </p:cNvPr>
          <p:cNvGraphicFramePr>
            <a:graphicFrameLocks noGrp="1"/>
          </p:cNvGraphicFramePr>
          <p:nvPr/>
        </p:nvGraphicFramePr>
        <p:xfrm>
          <a:off x="1079858" y="5068389"/>
          <a:ext cx="2345650" cy="94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30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47280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92339" y="715205"/>
            <a:ext cx="135934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Try It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55650" y="1516828"/>
            <a:ext cx="7632700" cy="408791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Pick 7 counters in one colour and 4 counters in another colour.</a:t>
            </a:r>
          </a:p>
        </p:txBody>
      </p:sp>
      <p:pic>
        <p:nvPicPr>
          <p:cNvPr id="23" name="Whole Class">
            <a:extLst>
              <a:ext uri="{FF2B5EF4-FFF2-40B4-BE49-F238E27FC236}">
                <a16:creationId xmlns:a16="http://schemas.microsoft.com/office/drawing/2014/main" id="{D4313D49-9BCD-4BB1-9C91-3BE736C0C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2B1D155-4DAF-4953-817E-8D490789BB90}"/>
              </a:ext>
            </a:extLst>
          </p:cNvPr>
          <p:cNvSpPr/>
          <p:nvPr/>
        </p:nvSpPr>
        <p:spPr>
          <a:xfrm>
            <a:off x="2856407" y="2464526"/>
            <a:ext cx="2020389" cy="574766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B64643"/>
                </a:solidFill>
              </a:rPr>
              <a:t>7</a:t>
            </a:r>
            <a:r>
              <a:rPr lang="en-GB" sz="2800" b="1" dirty="0">
                <a:solidFill>
                  <a:schemeClr val="tx1"/>
                </a:solidFill>
              </a:rPr>
              <a:t> + </a:t>
            </a: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en-GB" sz="2800" b="1" dirty="0">
                <a:solidFill>
                  <a:schemeClr val="tx1"/>
                </a:solidFill>
              </a:rPr>
              <a:t> = 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202BA7-9C13-4021-A285-29D93DB6C328}"/>
              </a:ext>
            </a:extLst>
          </p:cNvPr>
          <p:cNvSpPr/>
          <p:nvPr/>
        </p:nvSpPr>
        <p:spPr>
          <a:xfrm>
            <a:off x="3405047" y="3100251"/>
            <a:ext cx="505097" cy="5050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B9CDE9D-53CF-4619-8C29-42BF9DEAF79C}"/>
              </a:ext>
            </a:extLst>
          </p:cNvPr>
          <p:cNvSpPr/>
          <p:nvPr/>
        </p:nvSpPr>
        <p:spPr>
          <a:xfrm>
            <a:off x="4119150" y="3100251"/>
            <a:ext cx="505097" cy="5050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5263FE-78EF-4E69-AC40-32876ABCAD94}"/>
              </a:ext>
            </a:extLst>
          </p:cNvPr>
          <p:cNvCxnSpPr>
            <a:stCxn id="3" idx="0"/>
          </p:cNvCxnSpPr>
          <p:nvPr/>
        </p:nvCxnSpPr>
        <p:spPr>
          <a:xfrm flipV="1">
            <a:off x="3657596" y="2891246"/>
            <a:ext cx="174172" cy="209005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BA2B16C-06C4-4000-8EA8-FA3B167EE8EB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4153987" y="2882539"/>
            <a:ext cx="217712" cy="217712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B899B25-9F45-4A3A-9812-DB3FF4E0ED5A}"/>
              </a:ext>
            </a:extLst>
          </p:cNvPr>
          <p:cNvSpPr txBox="1"/>
          <p:nvPr/>
        </p:nvSpPr>
        <p:spPr>
          <a:xfrm>
            <a:off x="3496490" y="3107174"/>
            <a:ext cx="291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GB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BF8F78-718B-444C-B2A6-E0DC8AB8B85E}"/>
              </a:ext>
            </a:extLst>
          </p:cNvPr>
          <p:cNvSpPr txBox="1"/>
          <p:nvPr/>
        </p:nvSpPr>
        <p:spPr>
          <a:xfrm>
            <a:off x="4210592" y="3107174"/>
            <a:ext cx="387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en-GB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FB712B-111B-4084-A910-D626581ADAD7}"/>
              </a:ext>
            </a:extLst>
          </p:cNvPr>
          <p:cNvSpPr txBox="1"/>
          <p:nvPr/>
        </p:nvSpPr>
        <p:spPr>
          <a:xfrm>
            <a:off x="4480555" y="2480156"/>
            <a:ext cx="587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11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40D871-800B-4490-997A-553A20F9F1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1"/>
          <a:stretch/>
        </p:blipFill>
        <p:spPr>
          <a:xfrm>
            <a:off x="6104408" y="2379215"/>
            <a:ext cx="2845722" cy="4030463"/>
          </a:xfrm>
          <a:prstGeom prst="rect">
            <a:avLst/>
          </a:prstGeom>
        </p:spPr>
      </p:pic>
      <p:sp>
        <p:nvSpPr>
          <p:cNvPr id="45" name="Rounded Rectangular Callout 12">
            <a:extLst>
              <a:ext uri="{FF2B5EF4-FFF2-40B4-BE49-F238E27FC236}">
                <a16:creationId xmlns:a16="http://schemas.microsoft.com/office/drawing/2014/main" id="{E34DC9FD-C50C-444A-AEA1-3BB715CFB6C1}"/>
              </a:ext>
            </a:extLst>
          </p:cNvPr>
          <p:cNvSpPr/>
          <p:nvPr/>
        </p:nvSpPr>
        <p:spPr>
          <a:xfrm>
            <a:off x="5042263" y="3326673"/>
            <a:ext cx="2151017" cy="714103"/>
          </a:xfrm>
          <a:prstGeom prst="wedgeRoundRectCallout">
            <a:avLst>
              <a:gd name="adj1" fmla="val 56157"/>
              <a:gd name="adj2" fmla="val -32503"/>
              <a:gd name="adj3" fmla="val 16667"/>
            </a:avLst>
          </a:prstGeom>
          <a:solidFill>
            <a:srgbClr val="A973AF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Put 7 counters in the ten-frame.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A55B0F-6780-4E7D-A670-9994DBB90E0A}"/>
              </a:ext>
            </a:extLst>
          </p:cNvPr>
          <p:cNvSpPr/>
          <p:nvPr/>
        </p:nvSpPr>
        <p:spPr>
          <a:xfrm>
            <a:off x="1132114" y="5129349"/>
            <a:ext cx="365760" cy="357052"/>
          </a:xfrm>
          <a:prstGeom prst="ellipse">
            <a:avLst/>
          </a:prstGeom>
          <a:solidFill>
            <a:srgbClr val="B64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476A28E-5006-4D51-A01C-9A47BCEE5F75}"/>
              </a:ext>
            </a:extLst>
          </p:cNvPr>
          <p:cNvSpPr/>
          <p:nvPr/>
        </p:nvSpPr>
        <p:spPr>
          <a:xfrm>
            <a:off x="1602377" y="5129349"/>
            <a:ext cx="365760" cy="357052"/>
          </a:xfrm>
          <a:prstGeom prst="ellipse">
            <a:avLst/>
          </a:prstGeom>
          <a:solidFill>
            <a:srgbClr val="B64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6F921C7-620B-4B89-B98F-6EDA088AF285}"/>
              </a:ext>
            </a:extLst>
          </p:cNvPr>
          <p:cNvSpPr/>
          <p:nvPr/>
        </p:nvSpPr>
        <p:spPr>
          <a:xfrm>
            <a:off x="2063931" y="5129349"/>
            <a:ext cx="365760" cy="357052"/>
          </a:xfrm>
          <a:prstGeom prst="ellipse">
            <a:avLst/>
          </a:prstGeom>
          <a:solidFill>
            <a:srgbClr val="B64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EF040D7-C36D-47B9-A3D3-830BE871BC8A}"/>
              </a:ext>
            </a:extLst>
          </p:cNvPr>
          <p:cNvSpPr/>
          <p:nvPr/>
        </p:nvSpPr>
        <p:spPr>
          <a:xfrm>
            <a:off x="2542902" y="5129349"/>
            <a:ext cx="365760" cy="357052"/>
          </a:xfrm>
          <a:prstGeom prst="ellipse">
            <a:avLst/>
          </a:prstGeom>
          <a:solidFill>
            <a:srgbClr val="B64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D313686-DF30-422A-ADA9-B94A32790757}"/>
              </a:ext>
            </a:extLst>
          </p:cNvPr>
          <p:cNvSpPr/>
          <p:nvPr/>
        </p:nvSpPr>
        <p:spPr>
          <a:xfrm>
            <a:off x="3004457" y="5129349"/>
            <a:ext cx="365760" cy="357052"/>
          </a:xfrm>
          <a:prstGeom prst="ellipse">
            <a:avLst/>
          </a:prstGeom>
          <a:solidFill>
            <a:srgbClr val="B64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3E6883E-8170-4CEA-A441-A2A86AECC23D}"/>
              </a:ext>
            </a:extLst>
          </p:cNvPr>
          <p:cNvSpPr/>
          <p:nvPr/>
        </p:nvSpPr>
        <p:spPr>
          <a:xfrm>
            <a:off x="1132114" y="5608321"/>
            <a:ext cx="365760" cy="357052"/>
          </a:xfrm>
          <a:prstGeom prst="ellipse">
            <a:avLst/>
          </a:prstGeom>
          <a:solidFill>
            <a:srgbClr val="B64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ounded Rectangular Callout 12">
            <a:extLst>
              <a:ext uri="{FF2B5EF4-FFF2-40B4-BE49-F238E27FC236}">
                <a16:creationId xmlns:a16="http://schemas.microsoft.com/office/drawing/2014/main" id="{2443D2EA-BB67-42F5-A6BA-3D686F681D7D}"/>
              </a:ext>
            </a:extLst>
          </p:cNvPr>
          <p:cNvSpPr/>
          <p:nvPr/>
        </p:nvSpPr>
        <p:spPr>
          <a:xfrm>
            <a:off x="4711337" y="3352799"/>
            <a:ext cx="2621283" cy="740230"/>
          </a:xfrm>
          <a:prstGeom prst="wedgeRoundRectCallout">
            <a:avLst>
              <a:gd name="adj1" fmla="val 56157"/>
              <a:gd name="adj2" fmla="val -32503"/>
              <a:gd name="adj3" fmla="val 16667"/>
            </a:avLst>
          </a:prstGeom>
          <a:solidFill>
            <a:srgbClr val="A973AF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Make 10 with a number fact you know.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44ECBD-ECF5-4CAF-8A7B-34ABDAAEF1FC}"/>
              </a:ext>
            </a:extLst>
          </p:cNvPr>
          <p:cNvSpPr/>
          <p:nvPr/>
        </p:nvSpPr>
        <p:spPr>
          <a:xfrm>
            <a:off x="1602377" y="5599611"/>
            <a:ext cx="365760" cy="357052"/>
          </a:xfrm>
          <a:prstGeom prst="ellipse">
            <a:avLst/>
          </a:prstGeom>
          <a:solidFill>
            <a:srgbClr val="B64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47AA55E-D62D-4AE7-B9D0-48E2CD7E693B}"/>
              </a:ext>
            </a:extLst>
          </p:cNvPr>
          <p:cNvSpPr/>
          <p:nvPr/>
        </p:nvSpPr>
        <p:spPr>
          <a:xfrm>
            <a:off x="2063931" y="5599611"/>
            <a:ext cx="365760" cy="3570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FA7CA44-2C75-442E-89A6-40EFCEB34EB6}"/>
              </a:ext>
            </a:extLst>
          </p:cNvPr>
          <p:cNvSpPr/>
          <p:nvPr/>
        </p:nvSpPr>
        <p:spPr>
          <a:xfrm>
            <a:off x="2542902" y="5599611"/>
            <a:ext cx="365760" cy="3570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9DE11AB-891A-400C-A33E-9E8EEBD603F6}"/>
              </a:ext>
            </a:extLst>
          </p:cNvPr>
          <p:cNvSpPr/>
          <p:nvPr/>
        </p:nvSpPr>
        <p:spPr>
          <a:xfrm>
            <a:off x="3004457" y="5599611"/>
            <a:ext cx="365760" cy="3570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ounded Rectangular Callout 12">
            <a:extLst>
              <a:ext uri="{FF2B5EF4-FFF2-40B4-BE49-F238E27FC236}">
                <a16:creationId xmlns:a16="http://schemas.microsoft.com/office/drawing/2014/main" id="{1FEBF348-CEEF-44E7-BFF1-273D5115B9B7}"/>
              </a:ext>
            </a:extLst>
          </p:cNvPr>
          <p:cNvSpPr/>
          <p:nvPr/>
        </p:nvSpPr>
        <p:spPr>
          <a:xfrm>
            <a:off x="4711338" y="3370216"/>
            <a:ext cx="2368733" cy="722813"/>
          </a:xfrm>
          <a:prstGeom prst="wedgeRoundRectCallout">
            <a:avLst>
              <a:gd name="adj1" fmla="val 56157"/>
              <a:gd name="adj2" fmla="val -32503"/>
              <a:gd name="adj3" fmla="val 16667"/>
            </a:avLst>
          </a:prstGeom>
          <a:solidFill>
            <a:srgbClr val="A973AF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Put the remaining counters here.</a:t>
            </a:r>
          </a:p>
        </p:txBody>
      </p:sp>
      <p:sp>
        <p:nvSpPr>
          <p:cNvPr id="61" name="Rounded Rectangular Callout 12">
            <a:extLst>
              <a:ext uri="{FF2B5EF4-FFF2-40B4-BE49-F238E27FC236}">
                <a16:creationId xmlns:a16="http://schemas.microsoft.com/office/drawing/2014/main" id="{D59E31B4-F512-42D4-92AD-886258F0187E}"/>
              </a:ext>
            </a:extLst>
          </p:cNvPr>
          <p:cNvSpPr/>
          <p:nvPr/>
        </p:nvSpPr>
        <p:spPr>
          <a:xfrm>
            <a:off x="4737460" y="3300548"/>
            <a:ext cx="2586446" cy="931817"/>
          </a:xfrm>
          <a:prstGeom prst="wedgeRoundRectCallout">
            <a:avLst>
              <a:gd name="adj1" fmla="val 56157"/>
              <a:gd name="adj2" fmla="val -32503"/>
              <a:gd name="adj3" fmla="val 16667"/>
            </a:avLst>
          </a:prstGeom>
          <a:solidFill>
            <a:srgbClr val="A973AF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Add the ten with the ones to find the total.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D421483-9858-4557-8F25-1663BE362EA6}"/>
              </a:ext>
            </a:extLst>
          </p:cNvPr>
          <p:cNvSpPr/>
          <p:nvPr/>
        </p:nvSpPr>
        <p:spPr>
          <a:xfrm>
            <a:off x="4319451" y="5129348"/>
            <a:ext cx="365760" cy="3570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89D6F51-E514-43BF-8C2A-1B29E8AECBF6}"/>
              </a:ext>
            </a:extLst>
          </p:cNvPr>
          <p:cNvSpPr/>
          <p:nvPr/>
        </p:nvSpPr>
        <p:spPr>
          <a:xfrm>
            <a:off x="4868092" y="4223657"/>
            <a:ext cx="287383" cy="548640"/>
          </a:xfrm>
          <a:prstGeom prst="downArrow">
            <a:avLst/>
          </a:prstGeom>
          <a:solidFill>
            <a:srgbClr val="A973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93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4" grpId="0"/>
      <p:bldP spid="45" grpId="0" animBg="1"/>
      <p:bldP spid="45" grpId="1" animBg="1"/>
      <p:bldP spid="10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3" grpId="0" animBg="1"/>
      <p:bldP spid="53" grpId="1" animBg="1"/>
      <p:bldP spid="55" grpId="0" animBg="1"/>
      <p:bldP spid="56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 animBg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392964"/>
            <a:ext cx="7632700" cy="4699861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70264" y="697112"/>
            <a:ext cx="735874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Add Across 10 Activity Sheets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236" y="1516601"/>
            <a:ext cx="3150568" cy="44553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6893" y="1516601"/>
            <a:ext cx="3150568" cy="44553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C3C6A7-BB24-445A-A2E6-D9B0A3ADC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2082" y="1516601"/>
            <a:ext cx="3150568" cy="44553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ICONS">
            <a:extLst>
              <a:ext uri="{FF2B5EF4-FFF2-40B4-BE49-F238E27FC236}">
                <a16:creationId xmlns:a16="http://schemas.microsoft.com/office/drawing/2014/main" id="{B1872E56-45ED-40B5-9DFC-8F52B9D0DCB1}"/>
              </a:ext>
            </a:extLst>
          </p:cNvPr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15" name="Assessment" hidden="1">
              <a:extLst>
                <a:ext uri="{FF2B5EF4-FFF2-40B4-BE49-F238E27FC236}">
                  <a16:creationId xmlns:a16="http://schemas.microsoft.com/office/drawing/2014/main" id="{9C0B9C49-6C7F-493A-9D8C-F4453346E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6" name="Mental and Oral Starter" hidden="1">
              <a:extLst>
                <a:ext uri="{FF2B5EF4-FFF2-40B4-BE49-F238E27FC236}">
                  <a16:creationId xmlns:a16="http://schemas.microsoft.com/office/drawing/2014/main" id="{6EA5E837-4EC3-46C0-82C9-B89685BC9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Group Work" hidden="1">
              <a:extLst>
                <a:ext uri="{FF2B5EF4-FFF2-40B4-BE49-F238E27FC236}">
                  <a16:creationId xmlns:a16="http://schemas.microsoft.com/office/drawing/2014/main" id="{F5445F0F-638D-4646-8F27-F65D9594C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8" name="Talking Partners" hidden="1">
              <a:extLst>
                <a:ext uri="{FF2B5EF4-FFF2-40B4-BE49-F238E27FC236}">
                  <a16:creationId xmlns:a16="http://schemas.microsoft.com/office/drawing/2014/main" id="{C47A3314-50D9-44A4-A030-F06E5ACF4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Pairs" hidden="1">
              <a:extLst>
                <a:ext uri="{FF2B5EF4-FFF2-40B4-BE49-F238E27FC236}">
                  <a16:creationId xmlns:a16="http://schemas.microsoft.com/office/drawing/2014/main" id="{08080682-FBDF-4F47-AA92-3ECACF0AB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0" name="Individual Work">
              <a:extLst>
                <a:ext uri="{FF2B5EF4-FFF2-40B4-BE49-F238E27FC236}">
                  <a16:creationId xmlns:a16="http://schemas.microsoft.com/office/drawing/2014/main" id="{CE893F9E-11C7-4932-9AF9-7EBD1D5EF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1" name="Whole Class" hidden="1">
              <a:extLst>
                <a:ext uri="{FF2B5EF4-FFF2-40B4-BE49-F238E27FC236}">
                  <a16:creationId xmlns:a16="http://schemas.microsoft.com/office/drawing/2014/main" id="{55BBBAD4-B950-44D7-BB21-542D12ACA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2800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92167EA9-4E4D-4CF1-8DA8-A217BA6A67E4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703224"/>
            <a:ext cx="7942262" cy="5391189"/>
            <a:chOff x="445574" y="702824"/>
            <a:chExt cx="7942776" cy="53923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BFF175-1A36-4D90-AAED-1CBD8BCEBC8D}"/>
                </a:ext>
              </a:extLst>
            </p:cNvPr>
            <p:cNvSpPr/>
            <p:nvPr/>
          </p:nvSpPr>
          <p:spPr>
            <a:xfrm>
              <a:off x="755156" y="1822297"/>
              <a:ext cx="3816597" cy="4271318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4" name="Picture 11">
              <a:extLst>
                <a:ext uri="{FF2B5EF4-FFF2-40B4-BE49-F238E27FC236}">
                  <a16:creationId xmlns:a16="http://schemas.microsoft.com/office/drawing/2014/main" id="{02F3D5AA-1FBC-4361-8E9A-7E186DEE0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" r="20609" b="-37"/>
            <a:stretch>
              <a:fillRect/>
            </a:stretch>
          </p:blipFill>
          <p:spPr bwMode="auto">
            <a:xfrm>
              <a:off x="755650" y="2068829"/>
              <a:ext cx="3816350" cy="402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781C61-E381-4193-8340-92C3910ECC62}"/>
                </a:ext>
              </a:extLst>
            </p:cNvPr>
            <p:cNvSpPr/>
            <p:nvPr/>
          </p:nvSpPr>
          <p:spPr>
            <a:xfrm>
              <a:off x="4571753" y="1819122"/>
              <a:ext cx="3816597" cy="4274494"/>
            </a:xfrm>
            <a:prstGeom prst="rect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25D1AFB1-9E24-4FFF-9589-450A1EBD8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49" y="1364071"/>
              <a:ext cx="7632701" cy="458757"/>
            </a:xfrm>
            <a:prstGeom prst="rect">
              <a:avLst/>
            </a:prstGeom>
            <a:solidFill>
              <a:srgbClr val="C7E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Dive in by completing your own activity!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9509BEF8-C1A9-4E19-84CB-16B6CD2B9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74" y="702824"/>
              <a:ext cx="2214877" cy="355354"/>
            </a:xfrm>
            <a:prstGeom prst="rect">
              <a:avLst/>
            </a:prstGeom>
            <a:solidFill>
              <a:srgbClr val="072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0" tIns="36000" rIns="180000" bIns="72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chemeClr val="bg1"/>
                  </a:solidFill>
                </a:rPr>
                <a:t>Diving into Mastery</a:t>
              </a:r>
            </a:p>
          </p:txBody>
        </p:sp>
      </p:grpSp>
      <p:pic>
        <p:nvPicPr>
          <p:cNvPr id="9" name="Picture 17">
            <a:extLst>
              <a:ext uri="{FF2B5EF4-FFF2-40B4-BE49-F238E27FC236}">
                <a16:creationId xmlns:a16="http://schemas.microsoft.com/office/drawing/2014/main" id="{95E069C2-DE2B-4ABE-846C-BFBF10A8A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1" r="-139"/>
          <a:stretch/>
        </p:blipFill>
        <p:spPr bwMode="auto">
          <a:xfrm>
            <a:off x="5564216" y="2018765"/>
            <a:ext cx="2730426" cy="3872982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A7D126F6-0E95-4EAA-BA21-51404CBAD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6" r="-40"/>
          <a:stretch/>
        </p:blipFill>
        <p:spPr bwMode="auto">
          <a:xfrm>
            <a:off x="5115743" y="2018763"/>
            <a:ext cx="2730425" cy="3872986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98E79629-A1C2-4FA6-9B08-DF8DDFD67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8" r="42"/>
          <a:stretch/>
        </p:blipFill>
        <p:spPr bwMode="auto">
          <a:xfrm>
            <a:off x="4666726" y="2020352"/>
            <a:ext cx="2716039" cy="3869808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772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2A564AE-B58F-4D90-80C4-2EFA933C85D2}"/>
              </a:ext>
            </a:extLst>
          </p:cNvPr>
          <p:cNvCxnSpPr>
            <a:cxnSpLocks/>
          </p:cNvCxnSpPr>
          <p:nvPr/>
        </p:nvCxnSpPr>
        <p:spPr>
          <a:xfrm flipV="1">
            <a:off x="2020389" y="4093028"/>
            <a:ext cx="2577737" cy="15762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BC4722-43B4-4FE3-A246-E127C814C397}"/>
              </a:ext>
            </a:extLst>
          </p:cNvPr>
          <p:cNvCxnSpPr/>
          <p:nvPr/>
        </p:nvCxnSpPr>
        <p:spPr>
          <a:xfrm>
            <a:off x="1959429" y="2621280"/>
            <a:ext cx="2534194" cy="30741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92339" y="715205"/>
            <a:ext cx="135934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Try It</a:t>
            </a:r>
            <a:endParaRPr lang="en-GB" sz="4000" b="1" dirty="0">
              <a:latin typeface="Twinkl" pitchFamily="2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09BC8AA-E8BC-4893-8CF7-66E0295EBD06}"/>
              </a:ext>
            </a:extLst>
          </p:cNvPr>
          <p:cNvCxnSpPr>
            <a:cxnSpLocks/>
          </p:cNvCxnSpPr>
          <p:nvPr/>
        </p:nvCxnSpPr>
        <p:spPr>
          <a:xfrm flipV="1">
            <a:off x="2020389" y="2534194"/>
            <a:ext cx="2577737" cy="15762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755650" y="1516828"/>
            <a:ext cx="7632700" cy="408791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Match the calculations with the ten-frames.</a:t>
            </a:r>
          </a:p>
        </p:txBody>
      </p:sp>
      <p:pic>
        <p:nvPicPr>
          <p:cNvPr id="23" name="Whole Class">
            <a:extLst>
              <a:ext uri="{FF2B5EF4-FFF2-40B4-BE49-F238E27FC236}">
                <a16:creationId xmlns:a16="http://schemas.microsoft.com/office/drawing/2014/main" id="{D4313D49-9BCD-4BB1-9C91-3BE736C0C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AB0F6DC-4466-48FE-B6B9-EA7C158F9AD8}"/>
              </a:ext>
            </a:extLst>
          </p:cNvPr>
          <p:cNvGrpSpPr/>
          <p:nvPr/>
        </p:nvGrpSpPr>
        <p:grpSpPr>
          <a:xfrm>
            <a:off x="4476206" y="2229393"/>
            <a:ext cx="3971108" cy="1001486"/>
            <a:chOff x="4476206" y="2081348"/>
            <a:chExt cx="3971108" cy="100148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B917F59-3E9C-494E-82CC-3ED8519BDBE0}"/>
                </a:ext>
              </a:extLst>
            </p:cNvPr>
            <p:cNvSpPr/>
            <p:nvPr/>
          </p:nvSpPr>
          <p:spPr>
            <a:xfrm>
              <a:off x="4476206" y="2081348"/>
              <a:ext cx="3971108" cy="1001486"/>
            </a:xfrm>
            <a:prstGeom prst="roundRect">
              <a:avLst>
                <a:gd name="adj" fmla="val 9710"/>
              </a:avLst>
            </a:prstGeom>
            <a:solidFill>
              <a:schemeClr val="bg1"/>
            </a:solidFill>
            <a:ln w="28575"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02F5844B-AA06-4D6A-860D-D3A40F4CF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2603" y="2172868"/>
              <a:ext cx="3733494" cy="82578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007843-ADE7-4956-9D65-8FAB73602AF6}"/>
              </a:ext>
            </a:extLst>
          </p:cNvPr>
          <p:cNvGrpSpPr/>
          <p:nvPr/>
        </p:nvGrpSpPr>
        <p:grpSpPr>
          <a:xfrm>
            <a:off x="4450080" y="3666308"/>
            <a:ext cx="3971108" cy="1001486"/>
            <a:chOff x="4476206" y="3239588"/>
            <a:chExt cx="3971108" cy="1001486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C1FDE089-ED4D-4181-85C3-5D99FF4A1CFB}"/>
                </a:ext>
              </a:extLst>
            </p:cNvPr>
            <p:cNvSpPr/>
            <p:nvPr/>
          </p:nvSpPr>
          <p:spPr>
            <a:xfrm>
              <a:off x="4476206" y="3239588"/>
              <a:ext cx="3971108" cy="1001486"/>
            </a:xfrm>
            <a:prstGeom prst="roundRect">
              <a:avLst>
                <a:gd name="adj" fmla="val 9710"/>
              </a:avLst>
            </a:prstGeom>
            <a:solidFill>
              <a:schemeClr val="bg1"/>
            </a:solidFill>
            <a:ln w="28575"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E0A11B9-414B-4530-BBB8-318BE04A6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2664" y="3330601"/>
              <a:ext cx="3733494" cy="83160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4165888-FC01-45ED-A089-1FB7B2F9FCBE}"/>
              </a:ext>
            </a:extLst>
          </p:cNvPr>
          <p:cNvGrpSpPr/>
          <p:nvPr/>
        </p:nvGrpSpPr>
        <p:grpSpPr>
          <a:xfrm>
            <a:off x="4432663" y="5068386"/>
            <a:ext cx="3971108" cy="1001486"/>
            <a:chOff x="4476206" y="4397826"/>
            <a:chExt cx="3971108" cy="1001486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2591861E-5C31-489F-AB6F-BFF1A2EF8464}"/>
                </a:ext>
              </a:extLst>
            </p:cNvPr>
            <p:cNvSpPr/>
            <p:nvPr/>
          </p:nvSpPr>
          <p:spPr>
            <a:xfrm>
              <a:off x="4476206" y="4397826"/>
              <a:ext cx="3971108" cy="1001486"/>
            </a:xfrm>
            <a:prstGeom prst="roundRect">
              <a:avLst>
                <a:gd name="adj" fmla="val 9710"/>
              </a:avLst>
            </a:prstGeom>
            <a:solidFill>
              <a:schemeClr val="bg1"/>
            </a:solidFill>
            <a:ln w="28575"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1FD1300-54E8-4C7D-B37A-FF515BB09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34059" y="4516947"/>
              <a:ext cx="3690703" cy="78920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E35066-6918-4FB1-8CF4-7E15BB64AEA8}"/>
              </a:ext>
            </a:extLst>
          </p:cNvPr>
          <p:cNvGrpSpPr/>
          <p:nvPr/>
        </p:nvGrpSpPr>
        <p:grpSpPr>
          <a:xfrm>
            <a:off x="836023" y="3526971"/>
            <a:ext cx="1314994" cy="1045029"/>
            <a:chOff x="836023" y="3526971"/>
            <a:chExt cx="1314994" cy="1045029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46F84CD3-8236-4777-A5D1-2753C23838EF}"/>
                </a:ext>
              </a:extLst>
            </p:cNvPr>
            <p:cNvSpPr/>
            <p:nvPr/>
          </p:nvSpPr>
          <p:spPr>
            <a:xfrm>
              <a:off x="836023" y="3526971"/>
              <a:ext cx="1314994" cy="104502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28575">
              <a:solidFill>
                <a:srgbClr val="A9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77909A9-79C3-4AED-91DF-381BD0B82E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151" t="5537" r="13713" b="4448"/>
            <a:stretch/>
          </p:blipFill>
          <p:spPr>
            <a:xfrm>
              <a:off x="914400" y="3605348"/>
              <a:ext cx="1140823" cy="923109"/>
            </a:xfrm>
            <a:prstGeom prst="rect">
              <a:avLst/>
            </a:prstGeom>
            <a:ln w="28575">
              <a:noFill/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724F25-8584-49C4-9479-0B7FBFC1897A}"/>
              </a:ext>
            </a:extLst>
          </p:cNvPr>
          <p:cNvGrpSpPr/>
          <p:nvPr/>
        </p:nvGrpSpPr>
        <p:grpSpPr>
          <a:xfrm>
            <a:off x="836023" y="5007428"/>
            <a:ext cx="1314994" cy="1045029"/>
            <a:chOff x="836023" y="5007428"/>
            <a:chExt cx="1314994" cy="1045029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161D08A5-E8BD-43E1-9EB6-1BAEBF412F79}"/>
                </a:ext>
              </a:extLst>
            </p:cNvPr>
            <p:cNvSpPr/>
            <p:nvPr/>
          </p:nvSpPr>
          <p:spPr>
            <a:xfrm>
              <a:off x="836023" y="5007428"/>
              <a:ext cx="1314994" cy="104502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28575">
              <a:solidFill>
                <a:srgbClr val="A9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28A7A05-8E23-4690-8C1E-AD00AFC45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92" t="4958" r="5749" b="4875"/>
            <a:stretch/>
          </p:blipFill>
          <p:spPr>
            <a:xfrm>
              <a:off x="905691" y="5085806"/>
              <a:ext cx="1201783" cy="905692"/>
            </a:xfrm>
            <a:prstGeom prst="rect">
              <a:avLst/>
            </a:prstGeom>
            <a:ln w="38100">
              <a:noFill/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92D2EA-50C0-412E-8928-B38DA0F21F24}"/>
              </a:ext>
            </a:extLst>
          </p:cNvPr>
          <p:cNvGrpSpPr/>
          <p:nvPr/>
        </p:nvGrpSpPr>
        <p:grpSpPr>
          <a:xfrm>
            <a:off x="836023" y="2185851"/>
            <a:ext cx="1314994" cy="1045029"/>
            <a:chOff x="836023" y="2185851"/>
            <a:chExt cx="1314994" cy="104502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FA3EAD2-E99F-49A0-BE2E-17A6F227007E}"/>
                </a:ext>
              </a:extLst>
            </p:cNvPr>
            <p:cNvSpPr/>
            <p:nvPr/>
          </p:nvSpPr>
          <p:spPr>
            <a:xfrm>
              <a:off x="836023" y="2185851"/>
              <a:ext cx="1314994" cy="104502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28575">
              <a:solidFill>
                <a:srgbClr val="A9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2954749-87A2-48E0-B009-7CCA53F48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9378" y="2217051"/>
              <a:ext cx="1287262" cy="984028"/>
            </a:xfrm>
            <a:prstGeom prst="roundRect">
              <a:avLst>
                <a:gd name="adj" fmla="val 37907"/>
              </a:avLst>
            </a:prstGeom>
            <a:ln w="381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941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To add across 10. 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13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recall number facts of 10.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use ten-frames to add across ten.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use part-whole models to add across ten.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85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7FE90BD4-C5DF-41D9-87F9-92E9995F0286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002060">
              <a:alpha val="94902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D8074F-EBDA-435A-B2AE-D0DCC5B8407C}"/>
              </a:ext>
            </a:extLst>
          </p:cNvPr>
          <p:cNvSpPr/>
          <p:nvPr/>
        </p:nvSpPr>
        <p:spPr>
          <a:xfrm>
            <a:off x="766722" y="5443352"/>
            <a:ext cx="6369802" cy="76620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Twinkl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PlanIt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is our award-winning scheme of work with </a:t>
            </a:r>
            <a:b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4000 resources.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EE17B-0E86-45BD-AE40-26F06C105A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24" y="5443352"/>
            <a:ext cx="1251826" cy="8307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3D8062-B2F6-4C94-962D-E5D5A4B92D4E}"/>
              </a:ext>
            </a:extLst>
          </p:cNvPr>
          <p:cNvSpPr/>
          <p:nvPr/>
        </p:nvSpPr>
        <p:spPr>
          <a:xfrm rot="60000">
            <a:off x="475559" y="803738"/>
            <a:ext cx="8191789" cy="1079884"/>
          </a:xfrm>
          <a:prstGeom prst="rect">
            <a:avLst/>
          </a:prstGeom>
          <a:solidFill>
            <a:srgbClr val="001746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Need a coherently planned sequence of lessons to complement this resource?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F94FAF-4798-4D3C-8717-AFA415C96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2440">
            <a:off x="826059" y="2424586"/>
            <a:ext cx="3471144" cy="24528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BFFEFA-8B45-4B71-A4D2-1F5D79D1F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1963" y="2273037"/>
            <a:ext cx="3471144" cy="24528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F6BD46-7EC7-4EE0-B5FD-766CEAE17D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412">
            <a:off x="4917205" y="2424586"/>
            <a:ext cx="3471144" cy="24528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F74567E-1BC8-4C89-B9EC-A4F4A63C7E98}"/>
              </a:ext>
            </a:extLst>
          </p:cNvPr>
          <p:cNvSpPr/>
          <p:nvPr/>
        </p:nvSpPr>
        <p:spPr>
          <a:xfrm rot="21540000">
            <a:off x="621475" y="4693168"/>
            <a:ext cx="790105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See our </a:t>
            </a:r>
            <a:r>
              <a:rPr lang="en-GB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Addition and Subtraction Steps to Progression</a:t>
            </a:r>
            <a:r>
              <a:rPr lang="en-GB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document.</a:t>
            </a: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967D7BF5-4488-43B5-86BC-6C3283723610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002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587B7AC4-3721-43A5-8BAB-14D7E3378652}"/>
              </a:ext>
            </a:extLst>
          </p:cNvPr>
          <p:cNvSpPr/>
          <p:nvPr/>
        </p:nvSpPr>
        <p:spPr>
          <a:xfrm>
            <a:off x="4069976" y="3074894"/>
            <a:ext cx="1013012" cy="708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629D9FA-7053-48C6-AC31-FE5E5546529F}"/>
              </a:ext>
            </a:extLst>
          </p:cNvPr>
          <p:cNvSpPr/>
          <p:nvPr/>
        </p:nvSpPr>
        <p:spPr>
          <a:xfrm>
            <a:off x="4069976" y="5495365"/>
            <a:ext cx="1013012" cy="708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To add across 10.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13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recall number facts of 10.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use ten-frames to add across 10.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use part-whole models to add across 10.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81216" y="697112"/>
            <a:ext cx="298158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Remember It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1524240"/>
            <a:ext cx="7632700" cy="731280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 you remember number facts of ten?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Pick an apple and hold up your fingers to show the missing part.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/>
          <p:cNvSpPr/>
          <p:nvPr/>
        </p:nvSpPr>
        <p:spPr>
          <a:xfrm>
            <a:off x="792480" y="2342607"/>
            <a:ext cx="7595870" cy="3857896"/>
          </a:xfrm>
          <a:prstGeom prst="roundRect">
            <a:avLst>
              <a:gd name="adj" fmla="val 3392"/>
            </a:avLst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62814A-42EA-4B34-917E-2242BF75E5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46"/>
          <a:stretch/>
        </p:blipFill>
        <p:spPr>
          <a:xfrm>
            <a:off x="322381" y="3452870"/>
            <a:ext cx="1835062" cy="37938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2B3BB6-3615-4BAD-8383-DDF181B47CDD}"/>
              </a:ext>
            </a:extLst>
          </p:cNvPr>
          <p:cNvSpPr txBox="1"/>
          <p:nvPr/>
        </p:nvSpPr>
        <p:spPr>
          <a:xfrm>
            <a:off x="2286000" y="574587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on the apple to reveal the answer.</a:t>
            </a: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80B0DC-213A-4AEC-ABA8-614AE020BFE0}"/>
              </a:ext>
            </a:extLst>
          </p:cNvPr>
          <p:cNvSpPr txBox="1"/>
          <p:nvPr/>
        </p:nvSpPr>
        <p:spPr>
          <a:xfrm>
            <a:off x="3991701" y="3671391"/>
            <a:ext cx="11974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/>
              <a:t>10</a:t>
            </a:r>
            <a:endParaRPr lang="en-GB" sz="7200" b="1" dirty="0"/>
          </a:p>
        </p:txBody>
      </p:sp>
      <p:pic>
        <p:nvPicPr>
          <p:cNvPr id="17" name="8">
            <a:extLst>
              <a:ext uri="{FF2B5EF4-FFF2-40B4-BE49-F238E27FC236}">
                <a16:creationId xmlns:a16="http://schemas.microsoft.com/office/drawing/2014/main" id="{03754C33-059A-42E5-B7D4-6B42CEDE35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6" y="2430845"/>
            <a:ext cx="747067" cy="1004687"/>
          </a:xfrm>
          <a:prstGeom prst="rect">
            <a:avLst/>
          </a:prstGeom>
        </p:spPr>
      </p:pic>
      <p:pic>
        <p:nvPicPr>
          <p:cNvPr id="18" name="2">
            <a:extLst>
              <a:ext uri="{FF2B5EF4-FFF2-40B4-BE49-F238E27FC236}">
                <a16:creationId xmlns:a16="http://schemas.microsoft.com/office/drawing/2014/main" id="{52A78D96-41AC-478B-9F6F-EB4F23628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22" y="2622433"/>
            <a:ext cx="747067" cy="1004687"/>
          </a:xfrm>
          <a:prstGeom prst="rect">
            <a:avLst/>
          </a:prstGeom>
        </p:spPr>
      </p:pic>
      <p:pic>
        <p:nvPicPr>
          <p:cNvPr id="19" name="5">
            <a:extLst>
              <a:ext uri="{FF2B5EF4-FFF2-40B4-BE49-F238E27FC236}">
                <a16:creationId xmlns:a16="http://schemas.microsoft.com/office/drawing/2014/main" id="{9CCF891A-83D7-4829-ACFB-910CFAF16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88" y="2439552"/>
            <a:ext cx="747067" cy="1004687"/>
          </a:xfrm>
          <a:prstGeom prst="rect">
            <a:avLst/>
          </a:prstGeom>
        </p:spPr>
      </p:pic>
      <p:pic>
        <p:nvPicPr>
          <p:cNvPr id="20" name="9">
            <a:extLst>
              <a:ext uri="{FF2B5EF4-FFF2-40B4-BE49-F238E27FC236}">
                <a16:creationId xmlns:a16="http://schemas.microsoft.com/office/drawing/2014/main" id="{6063F73C-55E5-4BA9-B1FA-6B76C7FF8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85" y="3467163"/>
            <a:ext cx="747067" cy="1004687"/>
          </a:xfrm>
          <a:prstGeom prst="rect">
            <a:avLst/>
          </a:prstGeom>
        </p:spPr>
      </p:pic>
      <p:pic>
        <p:nvPicPr>
          <p:cNvPr id="21" name="1">
            <a:extLst>
              <a:ext uri="{FF2B5EF4-FFF2-40B4-BE49-F238E27FC236}">
                <a16:creationId xmlns:a16="http://schemas.microsoft.com/office/drawing/2014/main" id="{796D309A-6ACD-4CF8-8779-D864A32601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33" y="2430842"/>
            <a:ext cx="747067" cy="1004687"/>
          </a:xfrm>
          <a:prstGeom prst="rect">
            <a:avLst/>
          </a:prstGeom>
        </p:spPr>
      </p:pic>
      <p:pic>
        <p:nvPicPr>
          <p:cNvPr id="22" name="7">
            <a:extLst>
              <a:ext uri="{FF2B5EF4-FFF2-40B4-BE49-F238E27FC236}">
                <a16:creationId xmlns:a16="http://schemas.microsoft.com/office/drawing/2014/main" id="{65ABDD41-060B-4B94-9DD2-1693A62794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56" y="3693587"/>
            <a:ext cx="747067" cy="1004687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id="{8635A8AE-953C-4A8A-9A3D-331A304A05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68" y="4555735"/>
            <a:ext cx="747067" cy="1004687"/>
          </a:xfrm>
          <a:prstGeom prst="rect">
            <a:avLst/>
          </a:prstGeom>
        </p:spPr>
      </p:pic>
      <p:pic>
        <p:nvPicPr>
          <p:cNvPr id="24" name="10">
            <a:extLst>
              <a:ext uri="{FF2B5EF4-FFF2-40B4-BE49-F238E27FC236}">
                <a16:creationId xmlns:a16="http://schemas.microsoft.com/office/drawing/2014/main" id="{C632C35E-C5FD-4D25-8E04-1AB05D1CF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22" y="4634112"/>
            <a:ext cx="747067" cy="1004687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1704C8CD-420E-4C7A-829D-F856C2C0BF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05" y="4860533"/>
            <a:ext cx="747067" cy="1004687"/>
          </a:xfrm>
          <a:prstGeom prst="rect">
            <a:avLst/>
          </a:prstGeom>
        </p:spPr>
      </p:pic>
      <p:pic>
        <p:nvPicPr>
          <p:cNvPr id="26" name="3">
            <a:extLst>
              <a:ext uri="{FF2B5EF4-FFF2-40B4-BE49-F238E27FC236}">
                <a16:creationId xmlns:a16="http://schemas.microsoft.com/office/drawing/2014/main" id="{E5A520D3-55B5-43DE-AA07-F74248378C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36" y="3441036"/>
            <a:ext cx="747067" cy="1004687"/>
          </a:xfrm>
          <a:prstGeom prst="rect">
            <a:avLst/>
          </a:prstGeom>
        </p:spPr>
      </p:pic>
      <p:sp>
        <p:nvSpPr>
          <p:cNvPr id="29" name="TextBox 8">
            <a:extLst>
              <a:ext uri="{FF2B5EF4-FFF2-40B4-BE49-F238E27FC236}">
                <a16:creationId xmlns:a16="http://schemas.microsoft.com/office/drawing/2014/main" id="{35AA8F16-6478-4963-B101-239510366F84}"/>
              </a:ext>
            </a:extLst>
          </p:cNvPr>
          <p:cNvSpPr txBox="1"/>
          <p:nvPr/>
        </p:nvSpPr>
        <p:spPr>
          <a:xfrm>
            <a:off x="1563188" y="2872042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2 +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5C389B-711B-4E63-9A73-B65DA29C9990}"/>
              </a:ext>
            </a:extLst>
          </p:cNvPr>
          <p:cNvSpPr txBox="1"/>
          <p:nvPr/>
        </p:nvSpPr>
        <p:spPr>
          <a:xfrm>
            <a:off x="1943099" y="2875086"/>
            <a:ext cx="959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92D050"/>
                </a:solidFill>
              </a:rPr>
              <a:t>8</a:t>
            </a:r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id="{E6AC5D43-7085-49CC-A9C3-84592CD3838C}"/>
              </a:ext>
            </a:extLst>
          </p:cNvPr>
          <p:cNvSpPr txBox="1"/>
          <p:nvPr/>
        </p:nvSpPr>
        <p:spPr>
          <a:xfrm>
            <a:off x="3451753" y="3069265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8 +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9D23DC-D2A6-4136-82A0-89E5567A3666}"/>
              </a:ext>
            </a:extLst>
          </p:cNvPr>
          <p:cNvSpPr txBox="1"/>
          <p:nvPr/>
        </p:nvSpPr>
        <p:spPr>
          <a:xfrm>
            <a:off x="3841417" y="3069265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2</a:t>
            </a:r>
            <a:endParaRPr lang="en-GB" sz="1800" b="1" dirty="0">
              <a:solidFill>
                <a:srgbClr val="92D050"/>
              </a:solidFill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14D28450-8FB3-40A6-A5EC-FCAF770446B7}"/>
              </a:ext>
            </a:extLst>
          </p:cNvPr>
          <p:cNvSpPr txBox="1"/>
          <p:nvPr/>
        </p:nvSpPr>
        <p:spPr>
          <a:xfrm>
            <a:off x="4605213" y="2895947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5 +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9B3126-2EA4-4781-8510-DE13EE82DBC5}"/>
              </a:ext>
            </a:extLst>
          </p:cNvPr>
          <p:cNvSpPr txBox="1"/>
          <p:nvPr/>
        </p:nvSpPr>
        <p:spPr>
          <a:xfrm>
            <a:off x="4988901" y="2895947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5</a:t>
            </a:r>
            <a:endParaRPr lang="en-GB" sz="1800" b="1" dirty="0">
              <a:solidFill>
                <a:srgbClr val="92D050"/>
              </a:solidFill>
            </a:endParaRP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F2729C75-55F3-401F-A953-E8D6007E0446}"/>
              </a:ext>
            </a:extLst>
          </p:cNvPr>
          <p:cNvSpPr txBox="1"/>
          <p:nvPr/>
        </p:nvSpPr>
        <p:spPr>
          <a:xfrm>
            <a:off x="6613307" y="2895947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9 +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F5C4DA-D0FE-4C9D-B185-EE4AFD7A5554}"/>
              </a:ext>
            </a:extLst>
          </p:cNvPr>
          <p:cNvSpPr txBox="1"/>
          <p:nvPr/>
        </p:nvSpPr>
        <p:spPr>
          <a:xfrm>
            <a:off x="6996995" y="2895947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1</a:t>
            </a:r>
            <a:endParaRPr lang="en-GB" sz="1800" b="1" dirty="0">
              <a:solidFill>
                <a:srgbClr val="92D050"/>
              </a:solidFill>
            </a:endParaRP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983BD9F-AE1B-4B6A-8895-0472E20889B5}"/>
              </a:ext>
            </a:extLst>
          </p:cNvPr>
          <p:cNvSpPr txBox="1"/>
          <p:nvPr/>
        </p:nvSpPr>
        <p:spPr>
          <a:xfrm>
            <a:off x="2244504" y="4139054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3 +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A0DCD6-378A-45F8-9F8A-1FFAF693AF08}"/>
              </a:ext>
            </a:extLst>
          </p:cNvPr>
          <p:cNvSpPr txBox="1"/>
          <p:nvPr/>
        </p:nvSpPr>
        <p:spPr>
          <a:xfrm>
            <a:off x="2634168" y="4139054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7</a:t>
            </a:r>
            <a:endParaRPr lang="en-GB" sz="1800" b="1" dirty="0">
              <a:solidFill>
                <a:srgbClr val="92D050"/>
              </a:solidFill>
            </a:endParaRP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56F767AA-8A12-4969-A76E-30438135C2D4}"/>
              </a:ext>
            </a:extLst>
          </p:cNvPr>
          <p:cNvSpPr txBox="1"/>
          <p:nvPr/>
        </p:nvSpPr>
        <p:spPr>
          <a:xfrm>
            <a:off x="3248553" y="5017595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6 +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77FBFE-4168-4B54-A2FD-B80EA02697D2}"/>
              </a:ext>
            </a:extLst>
          </p:cNvPr>
          <p:cNvSpPr txBox="1"/>
          <p:nvPr/>
        </p:nvSpPr>
        <p:spPr>
          <a:xfrm>
            <a:off x="3638217" y="5017595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4</a:t>
            </a:r>
            <a:endParaRPr lang="en-GB" sz="1800" b="1" dirty="0">
              <a:solidFill>
                <a:srgbClr val="92D050"/>
              </a:solidFill>
            </a:endParaRP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376F061C-4922-40A7-BBA1-6351C86C8F6A}"/>
              </a:ext>
            </a:extLst>
          </p:cNvPr>
          <p:cNvSpPr txBox="1"/>
          <p:nvPr/>
        </p:nvSpPr>
        <p:spPr>
          <a:xfrm>
            <a:off x="5740740" y="3923901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1 +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1465F9-6C05-4DC4-B66E-DF7967DE364C}"/>
              </a:ext>
            </a:extLst>
          </p:cNvPr>
          <p:cNvSpPr txBox="1"/>
          <p:nvPr/>
        </p:nvSpPr>
        <p:spPr>
          <a:xfrm>
            <a:off x="6112476" y="3923901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9</a:t>
            </a:r>
            <a:endParaRPr lang="en-GB" sz="1800" b="1" dirty="0">
              <a:solidFill>
                <a:srgbClr val="92D050"/>
              </a:solidFill>
            </a:endParaRPr>
          </a:p>
        </p:txBody>
      </p:sp>
      <p:sp>
        <p:nvSpPr>
          <p:cNvPr id="43" name="TextBox 10">
            <a:extLst>
              <a:ext uri="{FF2B5EF4-FFF2-40B4-BE49-F238E27FC236}">
                <a16:creationId xmlns:a16="http://schemas.microsoft.com/office/drawing/2014/main" id="{9260EEC9-582F-4C4B-9702-83716AD44327}"/>
              </a:ext>
            </a:extLst>
          </p:cNvPr>
          <p:cNvSpPr txBox="1"/>
          <p:nvPr/>
        </p:nvSpPr>
        <p:spPr>
          <a:xfrm>
            <a:off x="5232740" y="5095289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0</a:t>
            </a:r>
            <a:r>
              <a:rPr lang="en-GB" sz="1800" b="1" dirty="0"/>
              <a:t> +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387795-6B7D-49FF-B1A1-A4F267832FCD}"/>
              </a:ext>
            </a:extLst>
          </p:cNvPr>
          <p:cNvSpPr txBox="1"/>
          <p:nvPr/>
        </p:nvSpPr>
        <p:spPr>
          <a:xfrm>
            <a:off x="5604476" y="5095289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92D050"/>
                </a:solidFill>
              </a:rPr>
              <a:t>10</a:t>
            </a:r>
          </a:p>
        </p:txBody>
      </p:sp>
      <p:sp>
        <p:nvSpPr>
          <p:cNvPr id="47" name="TextBox 3">
            <a:extLst>
              <a:ext uri="{FF2B5EF4-FFF2-40B4-BE49-F238E27FC236}">
                <a16:creationId xmlns:a16="http://schemas.microsoft.com/office/drawing/2014/main" id="{A85CD6BA-B98F-4A43-A2A6-180C78B65BDE}"/>
              </a:ext>
            </a:extLst>
          </p:cNvPr>
          <p:cNvSpPr txBox="1"/>
          <p:nvPr/>
        </p:nvSpPr>
        <p:spPr>
          <a:xfrm>
            <a:off x="7318528" y="3923901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7 +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7D0AC0-CFFA-4055-AA28-68AFFF21B17C}"/>
              </a:ext>
            </a:extLst>
          </p:cNvPr>
          <p:cNvSpPr txBox="1"/>
          <p:nvPr/>
        </p:nvSpPr>
        <p:spPr>
          <a:xfrm>
            <a:off x="7690264" y="3923901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3</a:t>
            </a:r>
            <a:endParaRPr lang="en-GB" sz="1800" b="1" dirty="0">
              <a:solidFill>
                <a:srgbClr val="92D050"/>
              </a:solidFill>
            </a:endParaRPr>
          </a:p>
        </p:txBody>
      </p:sp>
      <p:sp>
        <p:nvSpPr>
          <p:cNvPr id="49" name="TextBox 6">
            <a:extLst>
              <a:ext uri="{FF2B5EF4-FFF2-40B4-BE49-F238E27FC236}">
                <a16:creationId xmlns:a16="http://schemas.microsoft.com/office/drawing/2014/main" id="{9E53196E-47E2-43C9-A761-ED73AE4CD691}"/>
              </a:ext>
            </a:extLst>
          </p:cNvPr>
          <p:cNvSpPr txBox="1"/>
          <p:nvPr/>
        </p:nvSpPr>
        <p:spPr>
          <a:xfrm>
            <a:off x="7079472" y="5322395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4 +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CB6C70-3570-4038-AEE2-BD066B09BA0A}"/>
              </a:ext>
            </a:extLst>
          </p:cNvPr>
          <p:cNvSpPr txBox="1"/>
          <p:nvPr/>
        </p:nvSpPr>
        <p:spPr>
          <a:xfrm>
            <a:off x="7451208" y="5322395"/>
            <a:ext cx="69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6</a:t>
            </a:r>
            <a:endParaRPr lang="en-GB" sz="1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2" grpId="0"/>
      <p:bldP spid="32" grpId="1"/>
      <p:bldP spid="34" grpId="0"/>
      <p:bldP spid="34" grpId="1"/>
      <p:bldP spid="36" grpId="0"/>
      <p:bldP spid="36" grpId="1"/>
      <p:bldP spid="36" grpId="2"/>
      <p:bldP spid="38" grpId="0"/>
      <p:bldP spid="38" grpId="1"/>
      <p:bldP spid="40" grpId="0"/>
      <p:bldP spid="40" grpId="1"/>
      <p:bldP spid="42" grpId="0"/>
      <p:bldP spid="42" grpId="1"/>
      <p:bldP spid="44" grpId="0"/>
      <p:bldP spid="48" grpId="0"/>
      <p:bldP spid="48" grpId="1"/>
      <p:bldP spid="50" grpId="0"/>
      <p:bldP spid="5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 b="7212"/>
          <a:stretch/>
        </p:blipFill>
        <p:spPr>
          <a:xfrm>
            <a:off x="755650" y="1476375"/>
            <a:ext cx="7632700" cy="4616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34441" y="697112"/>
            <a:ext cx="167513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Pack It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35054-CBCC-40B0-A990-7B2C4154AC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7" t="2919" b="29905"/>
          <a:stretch/>
        </p:blipFill>
        <p:spPr>
          <a:xfrm flipH="1">
            <a:off x="5378548" y="1470174"/>
            <a:ext cx="3007806" cy="4617117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3065418" y="1603319"/>
            <a:ext cx="2646464" cy="1096338"/>
          </a:xfrm>
          <a:prstGeom prst="wedgeRoundRectCallout">
            <a:avLst>
              <a:gd name="adj1" fmla="val -57130"/>
              <a:gd name="adj2" fmla="val 3173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We’re becoming experts at recalling number facts of 10.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85445-BC82-481D-8628-E30D1EECF9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9"/>
          <a:stretch/>
        </p:blipFill>
        <p:spPr>
          <a:xfrm flipH="1">
            <a:off x="6577471" y="2116182"/>
            <a:ext cx="1912806" cy="3971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7C198C-CB01-4765-BEF8-B74C568CE2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8" t="-2972" r="798" b="16435"/>
          <a:stretch/>
        </p:blipFill>
        <p:spPr>
          <a:xfrm>
            <a:off x="624636" y="2029097"/>
            <a:ext cx="2182789" cy="405819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B0D695-D272-48B2-BE72-524BB91C16E3}"/>
              </a:ext>
            </a:extLst>
          </p:cNvPr>
          <p:cNvSpPr/>
          <p:nvPr/>
        </p:nvSpPr>
        <p:spPr>
          <a:xfrm>
            <a:off x="1584958" y="4023361"/>
            <a:ext cx="748937" cy="287382"/>
          </a:xfrm>
          <a:prstGeom prst="roundRect">
            <a:avLst>
              <a:gd name="adj" fmla="val 10544"/>
            </a:avLst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Frank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C2E9AC9-02CA-464C-9886-FC81E64CE9AD}"/>
              </a:ext>
            </a:extLst>
          </p:cNvPr>
          <p:cNvSpPr/>
          <p:nvPr/>
        </p:nvSpPr>
        <p:spPr>
          <a:xfrm>
            <a:off x="7158442" y="4171407"/>
            <a:ext cx="748937" cy="287382"/>
          </a:xfrm>
          <a:prstGeom prst="roundRect">
            <a:avLst>
              <a:gd name="adj" fmla="val 10544"/>
            </a:avLst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Theo</a:t>
            </a:r>
          </a:p>
        </p:txBody>
      </p:sp>
      <p:sp>
        <p:nvSpPr>
          <p:cNvPr id="18" name="Rounded Rectangular Callout 12">
            <a:extLst>
              <a:ext uri="{FF2B5EF4-FFF2-40B4-BE49-F238E27FC236}">
                <a16:creationId xmlns:a16="http://schemas.microsoft.com/office/drawing/2014/main" id="{B83987FB-D8EA-4294-A702-9916C011E101}"/>
              </a:ext>
            </a:extLst>
          </p:cNvPr>
          <p:cNvSpPr/>
          <p:nvPr/>
        </p:nvSpPr>
        <p:spPr>
          <a:xfrm>
            <a:off x="3770812" y="2744142"/>
            <a:ext cx="2646464" cy="1096338"/>
          </a:xfrm>
          <a:prstGeom prst="wedgeRoundRectCallout">
            <a:avLst>
              <a:gd name="adj1" fmla="val 55410"/>
              <a:gd name="adj2" fmla="val 2378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But what if we add 2 numbers and the total is more than 10?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34C96BA7-CB66-48EF-9364-D58073EDA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599393"/>
              </p:ext>
            </p:extLst>
          </p:nvPr>
        </p:nvGraphicFramePr>
        <p:xfrm>
          <a:off x="2690944" y="4720046"/>
          <a:ext cx="2734495" cy="110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899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546899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546899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546899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546899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5511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80545F4F-6FDA-4C10-8F35-489954837D6C}"/>
              </a:ext>
            </a:extLst>
          </p:cNvPr>
          <p:cNvSpPr/>
          <p:nvPr/>
        </p:nvSpPr>
        <p:spPr>
          <a:xfrm>
            <a:off x="5939246" y="4458789"/>
            <a:ext cx="618308" cy="618308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9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AD3E8F-0342-4FA8-953B-7DA8CBAE1BD8}"/>
              </a:ext>
            </a:extLst>
          </p:cNvPr>
          <p:cNvSpPr/>
          <p:nvPr/>
        </p:nvSpPr>
        <p:spPr>
          <a:xfrm>
            <a:off x="5547359" y="5233851"/>
            <a:ext cx="618308" cy="618308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9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5FCB91-40DE-4883-803A-9FD6551B1AE3}"/>
              </a:ext>
            </a:extLst>
          </p:cNvPr>
          <p:cNvSpPr/>
          <p:nvPr/>
        </p:nvSpPr>
        <p:spPr>
          <a:xfrm>
            <a:off x="6365965" y="5233851"/>
            <a:ext cx="618308" cy="618308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9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E7DEC5-5556-4693-8455-C2671E5F4434}"/>
              </a:ext>
            </a:extLst>
          </p:cNvPr>
          <p:cNvCxnSpPr>
            <a:cxnSpLocks/>
            <a:stCxn id="20" idx="3"/>
            <a:endCxn id="21" idx="0"/>
          </p:cNvCxnSpPr>
          <p:nvPr/>
        </p:nvCxnSpPr>
        <p:spPr>
          <a:xfrm flipH="1">
            <a:off x="5856513" y="4986548"/>
            <a:ext cx="173282" cy="247303"/>
          </a:xfrm>
          <a:prstGeom prst="line">
            <a:avLst/>
          </a:prstGeom>
          <a:ln w="28575">
            <a:solidFill>
              <a:srgbClr val="4B6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A1A754-8D01-4943-87B3-C83797187DCB}"/>
              </a:ext>
            </a:extLst>
          </p:cNvPr>
          <p:cNvCxnSpPr>
            <a:stCxn id="20" idx="5"/>
            <a:endCxn id="22" idx="0"/>
          </p:cNvCxnSpPr>
          <p:nvPr/>
        </p:nvCxnSpPr>
        <p:spPr>
          <a:xfrm>
            <a:off x="6467005" y="4986548"/>
            <a:ext cx="208114" cy="247303"/>
          </a:xfrm>
          <a:prstGeom prst="line">
            <a:avLst/>
          </a:prstGeom>
          <a:ln w="28575">
            <a:solidFill>
              <a:srgbClr val="4B6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12">
            <a:extLst>
              <a:ext uri="{FF2B5EF4-FFF2-40B4-BE49-F238E27FC236}">
                <a16:creationId xmlns:a16="http://schemas.microsoft.com/office/drawing/2014/main" id="{A871479D-A19B-4AF3-A4BC-3A87D4B574D7}"/>
              </a:ext>
            </a:extLst>
          </p:cNvPr>
          <p:cNvSpPr/>
          <p:nvPr/>
        </p:nvSpPr>
        <p:spPr>
          <a:xfrm>
            <a:off x="3061064" y="1616382"/>
            <a:ext cx="2646464" cy="1096338"/>
          </a:xfrm>
          <a:prstGeom prst="wedgeRoundRectCallout">
            <a:avLst>
              <a:gd name="adj1" fmla="val -57130"/>
              <a:gd name="adj2" fmla="val 3173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 can still use number facts of 10 to help us find the total.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12">
            <a:extLst>
              <a:ext uri="{FF2B5EF4-FFF2-40B4-BE49-F238E27FC236}">
                <a16:creationId xmlns:a16="http://schemas.microsoft.com/office/drawing/2014/main" id="{8A01B7C7-CD3B-47D3-A0BD-54C22D3EB8F0}"/>
              </a:ext>
            </a:extLst>
          </p:cNvPr>
          <p:cNvSpPr/>
          <p:nvPr/>
        </p:nvSpPr>
        <p:spPr>
          <a:xfrm>
            <a:off x="3766458" y="2757205"/>
            <a:ext cx="2646464" cy="1096338"/>
          </a:xfrm>
          <a:prstGeom prst="wedgeRoundRectCallout">
            <a:avLst>
              <a:gd name="adj1" fmla="val 55410"/>
              <a:gd name="adj2" fmla="val 2378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Let’s use ten-frames and part-whole models to help us.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Whole Class">
            <a:extLst>
              <a:ext uri="{FF2B5EF4-FFF2-40B4-BE49-F238E27FC236}">
                <a16:creationId xmlns:a16="http://schemas.microsoft.com/office/drawing/2014/main" id="{8D34E245-4E26-498F-A4BB-07A9F24C44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89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8" grpId="0" animBg="1"/>
      <p:bldP spid="18" grpId="1" animBg="1"/>
      <p:bldP spid="20" grpId="0" animBg="1"/>
      <p:bldP spid="21" grpId="0" animBg="1"/>
      <p:bldP spid="22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 b="29431"/>
          <a:stretch/>
        </p:blipFill>
        <p:spPr>
          <a:xfrm>
            <a:off x="755650" y="1476375"/>
            <a:ext cx="7632700" cy="34178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458B09-3C83-4D4D-9554-268A0B831F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4795716" y="1619794"/>
            <a:ext cx="2466297" cy="32744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9B4FB3-7204-4C30-A36A-0641091EEA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 flipH="1">
            <a:off x="2100737" y="1593668"/>
            <a:ext cx="2485974" cy="33005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34441" y="697112"/>
            <a:ext cx="167513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Pack It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85445-BC82-481D-8628-E30D1EECF9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9"/>
          <a:stretch/>
        </p:blipFill>
        <p:spPr>
          <a:xfrm flipH="1">
            <a:off x="6856144" y="2960914"/>
            <a:ext cx="1468162" cy="193330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7AF6126-06B9-4169-8DBC-751F32941E50}"/>
              </a:ext>
            </a:extLst>
          </p:cNvPr>
          <p:cNvSpPr/>
          <p:nvPr/>
        </p:nvSpPr>
        <p:spPr>
          <a:xfrm>
            <a:off x="1306286" y="4990012"/>
            <a:ext cx="2516778" cy="1114697"/>
          </a:xfrm>
          <a:prstGeom prst="rect">
            <a:avLst/>
          </a:prstGeom>
          <a:solidFill>
            <a:srgbClr val="6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7C198C-CB01-4765-BEF8-B74C568CE2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8" t="-2972" r="798" b="47747"/>
          <a:stretch/>
        </p:blipFill>
        <p:spPr>
          <a:xfrm>
            <a:off x="755266" y="2919526"/>
            <a:ext cx="1657010" cy="196598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2DBB9CE3-F6ED-4E06-997D-4ADD8B1AC894}"/>
              </a:ext>
            </a:extLst>
          </p:cNvPr>
          <p:cNvSpPr/>
          <p:nvPr/>
        </p:nvSpPr>
        <p:spPr>
          <a:xfrm>
            <a:off x="5320937" y="4990012"/>
            <a:ext cx="2516778" cy="1114697"/>
          </a:xfrm>
          <a:prstGeom prst="rect">
            <a:avLst/>
          </a:prstGeom>
          <a:solidFill>
            <a:srgbClr val="6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4" name="Table 19">
            <a:extLst>
              <a:ext uri="{FF2B5EF4-FFF2-40B4-BE49-F238E27FC236}">
                <a16:creationId xmlns:a16="http://schemas.microsoft.com/office/drawing/2014/main" id="{0E20AAE7-52C1-459C-98E2-C3FFA4424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256890"/>
              </p:ext>
            </p:extLst>
          </p:nvPr>
        </p:nvGraphicFramePr>
        <p:xfrm>
          <a:off x="5408018" y="5068389"/>
          <a:ext cx="2345650" cy="94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30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47280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B0D695-D272-48B2-BE72-524BB91C16E3}"/>
              </a:ext>
            </a:extLst>
          </p:cNvPr>
          <p:cNvSpPr/>
          <p:nvPr/>
        </p:nvSpPr>
        <p:spPr>
          <a:xfrm>
            <a:off x="1262743" y="4214052"/>
            <a:ext cx="768832" cy="305696"/>
          </a:xfrm>
          <a:prstGeom prst="roundRect">
            <a:avLst>
              <a:gd name="adj" fmla="val 10544"/>
            </a:avLst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Frank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C2E9AC9-02CA-464C-9886-FC81E64CE9AD}"/>
              </a:ext>
            </a:extLst>
          </p:cNvPr>
          <p:cNvSpPr/>
          <p:nvPr/>
        </p:nvSpPr>
        <p:spPr>
          <a:xfrm>
            <a:off x="7289070" y="4249784"/>
            <a:ext cx="748937" cy="287382"/>
          </a:xfrm>
          <a:prstGeom prst="roundRect">
            <a:avLst>
              <a:gd name="adj" fmla="val 10544"/>
            </a:avLst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Theo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34C96BA7-CB66-48EF-9364-D58073EDA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363312"/>
              </p:ext>
            </p:extLst>
          </p:nvPr>
        </p:nvGraphicFramePr>
        <p:xfrm>
          <a:off x="1402076" y="5068389"/>
          <a:ext cx="2345650" cy="94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30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47280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pic>
        <p:nvPicPr>
          <p:cNvPr id="30" name="Whole Class">
            <a:extLst>
              <a:ext uri="{FF2B5EF4-FFF2-40B4-BE49-F238E27FC236}">
                <a16:creationId xmlns:a16="http://schemas.microsoft.com/office/drawing/2014/main" id="{8D34E245-4E26-498F-A4BB-07A9F24C4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B7478F-4ACB-4928-BBCB-0F45EE4E8A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97" y="1811383"/>
            <a:ext cx="314064" cy="422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81E587-E0F4-4E8B-9635-47B0EF4141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96" y="1820092"/>
            <a:ext cx="313865" cy="4223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F9CB62E-55ED-4870-A59B-AFD7304015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627">
            <a:off x="6160444" y="2403566"/>
            <a:ext cx="313865" cy="4223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BA96A-F5FA-4CD6-A8A6-8D3290F1CB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58" y="2664823"/>
            <a:ext cx="313865" cy="4223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5D2DCD-19CE-455B-B6AB-C0D7AF4800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91" y="2116183"/>
            <a:ext cx="314064" cy="4223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73AAB9E-9A09-4394-9CB1-5B21F432FE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83" y="2316480"/>
            <a:ext cx="314064" cy="4223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1F1AFCB-851D-402C-B730-E9ED70CD69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62" y="2751910"/>
            <a:ext cx="314064" cy="4223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8813CD2-E179-4896-9BC0-05B530456E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76" y="3544390"/>
            <a:ext cx="314064" cy="42236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62CB932-A6C3-47B0-8322-1D528038F0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77" y="3596641"/>
            <a:ext cx="314064" cy="4223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1342632-2E46-424B-84A5-752A311AF4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05" y="3648892"/>
            <a:ext cx="314064" cy="4223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C2C58E0-9083-4C74-96AD-BFA40D7E2E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47" y="3204755"/>
            <a:ext cx="314064" cy="4223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52F4D3C-1738-4A4C-B217-ABEF169C6985}"/>
              </a:ext>
            </a:extLst>
          </p:cNvPr>
          <p:cNvSpPr/>
          <p:nvPr/>
        </p:nvSpPr>
        <p:spPr>
          <a:xfrm>
            <a:off x="3770812" y="2708366"/>
            <a:ext cx="600891" cy="600891"/>
          </a:xfrm>
          <a:prstGeom prst="ellipse">
            <a:avLst/>
          </a:prstGeom>
          <a:solidFill>
            <a:schemeClr val="bg1"/>
          </a:solidFill>
          <a:ln w="28575">
            <a:solidFill>
              <a:srgbClr val="B64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540036" y="3369326"/>
            <a:ext cx="3352798" cy="687977"/>
          </a:xfrm>
          <a:prstGeom prst="wedgeRoundRectCallout">
            <a:avLst>
              <a:gd name="adj1" fmla="val -56771"/>
              <a:gd name="adj2" fmla="val -1948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I’ll put my apples in this box.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There’s room for more.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BC56DDA-165E-4A47-82AC-EE536D5D791E}"/>
              </a:ext>
            </a:extLst>
          </p:cNvPr>
          <p:cNvSpPr/>
          <p:nvPr/>
        </p:nvSpPr>
        <p:spPr>
          <a:xfrm>
            <a:off x="4998722" y="2708366"/>
            <a:ext cx="600891" cy="600891"/>
          </a:xfrm>
          <a:prstGeom prst="ellipse">
            <a:avLst/>
          </a:prstGeom>
          <a:solidFill>
            <a:schemeClr val="bg1"/>
          </a:solidFill>
          <a:ln w="28575">
            <a:solidFill>
              <a:srgbClr val="60A9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4ECCED-657B-4ED7-94CE-A7A7A2EF8DCD}"/>
              </a:ext>
            </a:extLst>
          </p:cNvPr>
          <p:cNvSpPr txBox="1"/>
          <p:nvPr/>
        </p:nvSpPr>
        <p:spPr>
          <a:xfrm>
            <a:off x="4484915" y="2758832"/>
            <a:ext cx="426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+</a:t>
            </a:r>
            <a:endParaRPr lang="en-GB" sz="3200" dirty="0"/>
          </a:p>
        </p:txBody>
      </p:sp>
      <p:sp>
        <p:nvSpPr>
          <p:cNvPr id="45" name="Rounded Rectangular Callout 12">
            <a:extLst>
              <a:ext uri="{FF2B5EF4-FFF2-40B4-BE49-F238E27FC236}">
                <a16:creationId xmlns:a16="http://schemas.microsoft.com/office/drawing/2014/main" id="{BF620896-2946-43C9-9233-32E476E8CC13}"/>
              </a:ext>
            </a:extLst>
          </p:cNvPr>
          <p:cNvSpPr/>
          <p:nvPr/>
        </p:nvSpPr>
        <p:spPr>
          <a:xfrm>
            <a:off x="3053640" y="4135780"/>
            <a:ext cx="3997235" cy="687977"/>
          </a:xfrm>
          <a:prstGeom prst="wedgeRoundRectCallout">
            <a:avLst>
              <a:gd name="adj1" fmla="val 55288"/>
              <a:gd name="adj2" fmla="val -4005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OK, I’ll finish filling it,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then I’ll put the rest in the next box.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5618BB7-B4DC-4B70-A760-756B29413212}"/>
              </a:ext>
            </a:extLst>
          </p:cNvPr>
          <p:cNvSpPr/>
          <p:nvPr/>
        </p:nvSpPr>
        <p:spPr>
          <a:xfrm>
            <a:off x="3387634" y="4180115"/>
            <a:ext cx="2351315" cy="5747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B6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8</a:t>
            </a:r>
            <a:r>
              <a:rPr lang="en-GB" sz="2800" b="1" dirty="0">
                <a:solidFill>
                  <a:schemeClr val="tx1"/>
                </a:solidFill>
              </a:rPr>
              <a:t> + </a:t>
            </a:r>
            <a:r>
              <a:rPr lang="en-GB" sz="2800" b="1" dirty="0">
                <a:solidFill>
                  <a:srgbClr val="6B9551"/>
                </a:solidFill>
              </a:rPr>
              <a:t>2</a:t>
            </a:r>
            <a:r>
              <a:rPr lang="en-GB" sz="2800" b="1" dirty="0">
                <a:solidFill>
                  <a:schemeClr val="tx1"/>
                </a:solidFill>
              </a:rPr>
              <a:t> = 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8EEE72-D0E2-46F1-94D9-65A4A7B9A47F}"/>
              </a:ext>
            </a:extLst>
          </p:cNvPr>
          <p:cNvSpPr txBox="1"/>
          <p:nvPr/>
        </p:nvSpPr>
        <p:spPr>
          <a:xfrm>
            <a:off x="2286000" y="532786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10 + </a:t>
            </a:r>
            <a:r>
              <a:rPr lang="en-GB" sz="2400" b="1" dirty="0">
                <a:solidFill>
                  <a:srgbClr val="6B9551"/>
                </a:solidFill>
              </a:rPr>
              <a:t>1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52BB67-C309-4719-B3C6-BC5998AFF636}"/>
              </a:ext>
            </a:extLst>
          </p:cNvPr>
          <p:cNvSpPr/>
          <p:nvPr/>
        </p:nvSpPr>
        <p:spPr>
          <a:xfrm>
            <a:off x="6165670" y="2690950"/>
            <a:ext cx="618307" cy="618307"/>
          </a:xfrm>
          <a:prstGeom prst="ellipse">
            <a:avLst/>
          </a:prstGeom>
          <a:solidFill>
            <a:schemeClr val="bg1"/>
          </a:solidFill>
          <a:ln w="28575">
            <a:solidFill>
              <a:srgbClr val="4B6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4B6939"/>
                </a:solidFill>
              </a:rPr>
              <a:t>11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1873EC-ADE4-47C7-A208-39B193337173}"/>
              </a:ext>
            </a:extLst>
          </p:cNvPr>
          <p:cNvSpPr txBox="1"/>
          <p:nvPr/>
        </p:nvSpPr>
        <p:spPr>
          <a:xfrm>
            <a:off x="5651863" y="2758832"/>
            <a:ext cx="426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=</a:t>
            </a:r>
            <a:endParaRPr lang="en-GB" sz="32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91FAE3-116D-4A70-89C5-7EF9B1520021}"/>
              </a:ext>
            </a:extLst>
          </p:cNvPr>
          <p:cNvSpPr txBox="1"/>
          <p:nvPr/>
        </p:nvSpPr>
        <p:spPr>
          <a:xfrm>
            <a:off x="1136468" y="1610139"/>
            <a:ext cx="6953795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B693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They made a number fact of ten, then added the other part.</a:t>
            </a:r>
            <a:endParaRPr lang="en-US" sz="18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84871C4-8931-44B8-BE85-8C3530731800}"/>
              </a:ext>
            </a:extLst>
          </p:cNvPr>
          <p:cNvSpPr txBox="1"/>
          <p:nvPr/>
        </p:nvSpPr>
        <p:spPr>
          <a:xfrm>
            <a:off x="731520" y="1623301"/>
            <a:ext cx="7689668" cy="387191"/>
          </a:xfrm>
          <a:prstGeom prst="roundRect">
            <a:avLst>
              <a:gd name="adj" fmla="val 8142"/>
            </a:avLst>
          </a:prstGeom>
          <a:solidFill>
            <a:schemeClr val="bg1"/>
          </a:solidFill>
          <a:ln w="19050">
            <a:solidFill>
              <a:srgbClr val="4B693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Frank and Theo are picking apples. Each box can hold ten apples.</a:t>
            </a:r>
          </a:p>
        </p:txBody>
      </p:sp>
    </p:spTree>
    <p:extLst>
      <p:ext uri="{BB962C8B-B14F-4D97-AF65-F5344CB8AC3E}">
        <p14:creationId xmlns:p14="http://schemas.microsoft.com/office/powerpoint/2010/main" val="5299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1.48148E-6 L -0.00782 0.4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0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2.59259E-6 L 0.01979 0.478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239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1.85185E-6 L -0.17829 0.50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24" y="25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-4.44444E-6 L -0.20417 0.411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205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1.85185E-6 L -0.1144 0.276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38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-2.96296E-6 L -0.09167 0.211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057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4.07407E-6 L -0.10487 0.219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1094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4.81481E-6 L -0.15747 0.29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0 L -0.07465 0.389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1946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4.44444E-6 L -0.3165 0.422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111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3.7037E-6 L -0.27847 0.54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5" grpId="0" animBg="1"/>
      <p:bldP spid="45" grpId="1" animBg="1"/>
      <p:bldP spid="26" grpId="0" animBg="1"/>
      <p:bldP spid="26" grpId="1" animBg="1"/>
      <p:bldP spid="47" grpId="0"/>
      <p:bldP spid="48" grpId="0" animBg="1"/>
      <p:bldP spid="49" grpId="0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CC4877C-FB9D-41B7-94FE-3E5052DF3CE6}"/>
              </a:ext>
            </a:extLst>
          </p:cNvPr>
          <p:cNvSpPr/>
          <p:nvPr/>
        </p:nvSpPr>
        <p:spPr>
          <a:xfrm>
            <a:off x="1306286" y="4990012"/>
            <a:ext cx="2516778" cy="1114697"/>
          </a:xfrm>
          <a:prstGeom prst="rect">
            <a:avLst/>
          </a:prstGeom>
          <a:solidFill>
            <a:srgbClr val="6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1A6240-F870-4A72-BFA2-753201E2A43E}"/>
              </a:ext>
            </a:extLst>
          </p:cNvPr>
          <p:cNvSpPr/>
          <p:nvPr/>
        </p:nvSpPr>
        <p:spPr>
          <a:xfrm>
            <a:off x="5320937" y="4990012"/>
            <a:ext cx="2516778" cy="1114697"/>
          </a:xfrm>
          <a:prstGeom prst="rect">
            <a:avLst/>
          </a:prstGeom>
          <a:solidFill>
            <a:srgbClr val="6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8" name="Table 19">
            <a:extLst>
              <a:ext uri="{FF2B5EF4-FFF2-40B4-BE49-F238E27FC236}">
                <a16:creationId xmlns:a16="http://schemas.microsoft.com/office/drawing/2014/main" id="{E1BEDD90-D745-4EC0-BD14-F0B5F9229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59882"/>
              </p:ext>
            </p:extLst>
          </p:nvPr>
        </p:nvGraphicFramePr>
        <p:xfrm>
          <a:off x="5408018" y="5068389"/>
          <a:ext cx="2345650" cy="94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30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47280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graphicFrame>
        <p:nvGraphicFramePr>
          <p:cNvPr id="39" name="Table 19">
            <a:extLst>
              <a:ext uri="{FF2B5EF4-FFF2-40B4-BE49-F238E27FC236}">
                <a16:creationId xmlns:a16="http://schemas.microsoft.com/office/drawing/2014/main" id="{18720C24-4761-4D51-854E-CDE76D2C7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2751"/>
              </p:ext>
            </p:extLst>
          </p:nvPr>
        </p:nvGraphicFramePr>
        <p:xfrm>
          <a:off x="1402076" y="5068389"/>
          <a:ext cx="2345650" cy="94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30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47280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734442" y="715205"/>
            <a:ext cx="167513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Pack It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55650" y="1516828"/>
            <a:ext cx="7632700" cy="408791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Frank and Theo made a number fact of ten.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3" name="Whole Class">
            <a:extLst>
              <a:ext uri="{FF2B5EF4-FFF2-40B4-BE49-F238E27FC236}">
                <a16:creationId xmlns:a16="http://schemas.microsoft.com/office/drawing/2014/main" id="{D4313D49-9BCD-4BB1-9C91-3BE736C0C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56">
            <a:extLst>
              <a:ext uri="{FF2B5EF4-FFF2-40B4-BE49-F238E27FC236}">
                <a16:creationId xmlns:a16="http://schemas.microsoft.com/office/drawing/2014/main" id="{EA50DA99-0D1C-4D3C-8722-1851ED6B859D}"/>
              </a:ext>
            </a:extLst>
          </p:cNvPr>
          <p:cNvSpPr/>
          <p:nvPr/>
        </p:nvSpPr>
        <p:spPr>
          <a:xfrm>
            <a:off x="755650" y="1957891"/>
            <a:ext cx="7632700" cy="408791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Then they added the other part.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304A8B5-787C-4110-853C-8A6D61081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30" y="3225246"/>
            <a:ext cx="313865" cy="4223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436CBB1-C95F-4BB1-8723-4386BFD5AA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33" y="3225246"/>
            <a:ext cx="314064" cy="4223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016E1F0-0638-4D91-8419-943C230233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85" y="3225246"/>
            <a:ext cx="314064" cy="4223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AB7DC76-F22D-4A35-B9BB-D2C4C890B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0" y="3225246"/>
            <a:ext cx="314064" cy="4223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3090DE-9D10-49BC-8946-C95AFB5A9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2" y="3225246"/>
            <a:ext cx="314064" cy="4223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156604-E48D-4411-95F5-5A8F4C25BC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39" y="3225246"/>
            <a:ext cx="314064" cy="4223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0E009D1-08BC-4CF5-85B8-5C64E0DD13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1" y="3225246"/>
            <a:ext cx="314064" cy="4223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8393BA9-5EB9-4B61-8FD7-B9A0CEE8CC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36" y="3225246"/>
            <a:ext cx="314064" cy="4223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7EF863E-D6F8-4512-98DB-79E6654791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88" y="3225246"/>
            <a:ext cx="314064" cy="4223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6B71373-AA43-47B7-BC0E-D56019364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71" y="3225246"/>
            <a:ext cx="313865" cy="4223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20093B4-E0C7-4F0F-A0B3-0C08D9EAB7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06" y="3225246"/>
            <a:ext cx="313865" cy="422366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B948889-7DCB-41BC-9357-BB56A1B5C5DE}"/>
              </a:ext>
            </a:extLst>
          </p:cNvPr>
          <p:cNvSpPr/>
          <p:nvPr/>
        </p:nvSpPr>
        <p:spPr>
          <a:xfrm>
            <a:off x="1367245" y="4319452"/>
            <a:ext cx="2351315" cy="5747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B6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8</a:t>
            </a:r>
            <a:r>
              <a:rPr lang="en-GB" sz="2800" b="1" dirty="0">
                <a:solidFill>
                  <a:schemeClr val="tx1"/>
                </a:solidFill>
              </a:rPr>
              <a:t> + </a:t>
            </a:r>
            <a:r>
              <a:rPr lang="en-GB" sz="2800" b="1" dirty="0">
                <a:solidFill>
                  <a:srgbClr val="6B9551"/>
                </a:solidFill>
              </a:rPr>
              <a:t>2</a:t>
            </a:r>
            <a:r>
              <a:rPr lang="en-GB" sz="2800" b="1" dirty="0">
                <a:solidFill>
                  <a:schemeClr val="tx1"/>
                </a:solidFill>
              </a:rPr>
              <a:t> = 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0CBA52-1146-4CBD-AFCF-7272FAFBAAD5}"/>
              </a:ext>
            </a:extLst>
          </p:cNvPr>
          <p:cNvSpPr txBox="1"/>
          <p:nvPr/>
        </p:nvSpPr>
        <p:spPr>
          <a:xfrm>
            <a:off x="2286000" y="532786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10 + </a:t>
            </a:r>
            <a:r>
              <a:rPr lang="en-GB" sz="2400" b="1" dirty="0">
                <a:solidFill>
                  <a:srgbClr val="6B9551"/>
                </a:solidFill>
              </a:rPr>
              <a:t>1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2B1D155-4DAF-4953-817E-8D490789BB90}"/>
              </a:ext>
            </a:extLst>
          </p:cNvPr>
          <p:cNvSpPr/>
          <p:nvPr/>
        </p:nvSpPr>
        <p:spPr>
          <a:xfrm>
            <a:off x="3361508" y="2464526"/>
            <a:ext cx="2020389" cy="574766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8</a:t>
            </a:r>
            <a:r>
              <a:rPr lang="en-GB" sz="2800" b="1" dirty="0">
                <a:solidFill>
                  <a:schemeClr val="tx1"/>
                </a:solidFill>
              </a:rPr>
              <a:t> + </a:t>
            </a:r>
            <a:r>
              <a:rPr lang="en-GB" sz="2800" b="1" dirty="0">
                <a:solidFill>
                  <a:srgbClr val="6B9551"/>
                </a:solidFill>
              </a:rPr>
              <a:t>3</a:t>
            </a:r>
            <a:r>
              <a:rPr lang="en-GB" sz="2800" b="1" dirty="0">
                <a:solidFill>
                  <a:schemeClr val="tx1"/>
                </a:solidFill>
              </a:rPr>
              <a:t> = 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202BA7-9C13-4021-A285-29D93DB6C328}"/>
              </a:ext>
            </a:extLst>
          </p:cNvPr>
          <p:cNvSpPr/>
          <p:nvPr/>
        </p:nvSpPr>
        <p:spPr>
          <a:xfrm>
            <a:off x="3910148" y="3100251"/>
            <a:ext cx="505097" cy="505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9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B9CDE9D-53CF-4619-8C29-42BF9DEAF79C}"/>
              </a:ext>
            </a:extLst>
          </p:cNvPr>
          <p:cNvSpPr/>
          <p:nvPr/>
        </p:nvSpPr>
        <p:spPr>
          <a:xfrm>
            <a:off x="4624251" y="3100251"/>
            <a:ext cx="505097" cy="505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9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5263FE-78EF-4E69-AC40-32876ABCAD94}"/>
              </a:ext>
            </a:extLst>
          </p:cNvPr>
          <p:cNvCxnSpPr>
            <a:stCxn id="3" idx="0"/>
          </p:cNvCxnSpPr>
          <p:nvPr/>
        </p:nvCxnSpPr>
        <p:spPr>
          <a:xfrm flipV="1">
            <a:off x="4162697" y="2891246"/>
            <a:ext cx="174172" cy="209005"/>
          </a:xfrm>
          <a:prstGeom prst="line">
            <a:avLst/>
          </a:prstGeom>
          <a:ln w="28575">
            <a:solidFill>
              <a:srgbClr val="6B9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BA2B16C-06C4-4000-8EA8-FA3B167EE8EB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4659088" y="2882539"/>
            <a:ext cx="217712" cy="217712"/>
          </a:xfrm>
          <a:prstGeom prst="line">
            <a:avLst/>
          </a:prstGeom>
          <a:ln w="28575">
            <a:solidFill>
              <a:srgbClr val="6B9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B899B25-9F45-4A3A-9812-DB3FF4E0ED5A}"/>
              </a:ext>
            </a:extLst>
          </p:cNvPr>
          <p:cNvSpPr txBox="1"/>
          <p:nvPr/>
        </p:nvSpPr>
        <p:spPr>
          <a:xfrm>
            <a:off x="4001591" y="3107174"/>
            <a:ext cx="291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6B9551"/>
                </a:solidFill>
              </a:rPr>
              <a:t>2</a:t>
            </a:r>
            <a:endParaRPr lang="en-GB" sz="2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BF8F78-718B-444C-B2A6-E0DC8AB8B85E}"/>
              </a:ext>
            </a:extLst>
          </p:cNvPr>
          <p:cNvSpPr txBox="1"/>
          <p:nvPr/>
        </p:nvSpPr>
        <p:spPr>
          <a:xfrm>
            <a:off x="4715693" y="3107174"/>
            <a:ext cx="387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6B9551"/>
                </a:solidFill>
              </a:rPr>
              <a:t>1</a:t>
            </a:r>
            <a:endParaRPr lang="en-GB" sz="2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1232E5-ED97-47CB-87AB-9856D2D254EA}"/>
              </a:ext>
            </a:extLst>
          </p:cNvPr>
          <p:cNvSpPr/>
          <p:nvPr/>
        </p:nvSpPr>
        <p:spPr>
          <a:xfrm rot="19866806">
            <a:off x="3762103" y="2499359"/>
            <a:ext cx="539932" cy="1245326"/>
          </a:xfrm>
          <a:prstGeom prst="roundRect">
            <a:avLst/>
          </a:prstGeom>
          <a:noFill/>
          <a:ln w="19050">
            <a:solidFill>
              <a:srgbClr val="B6464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FB712B-111B-4084-A910-D626581ADAD7}"/>
              </a:ext>
            </a:extLst>
          </p:cNvPr>
          <p:cNvSpPr txBox="1"/>
          <p:nvPr/>
        </p:nvSpPr>
        <p:spPr>
          <a:xfrm>
            <a:off x="4985656" y="2480156"/>
            <a:ext cx="483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11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720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12777 0.3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17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0401 0.339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16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0.00399 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35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0125 0.27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36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02777 0.27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136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0132 0.3395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169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01076 0.27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36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00017 0.272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1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36355 0.339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169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35209 0.340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03975 0.2722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 animBg="1"/>
      <p:bldP spid="40" grpId="1" animBg="1"/>
      <p:bldP spid="41" grpId="0"/>
      <p:bldP spid="3" grpId="0" animBg="1"/>
      <p:bldP spid="43" grpId="0" animBg="1"/>
      <p:bldP spid="49" grpId="0"/>
      <p:bldP spid="50" grpId="0"/>
      <p:bldP spid="50" grpId="1"/>
      <p:bldP spid="15" grpId="0" animBg="1"/>
      <p:bldP spid="15" grpId="1" animBg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 b="29431"/>
          <a:stretch/>
        </p:blipFill>
        <p:spPr>
          <a:xfrm>
            <a:off x="755650" y="1476375"/>
            <a:ext cx="7632700" cy="34178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458B09-3C83-4D4D-9554-268A0B831F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4795716" y="1619794"/>
            <a:ext cx="2466297" cy="32744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9B4FB3-7204-4C30-A36A-0641091EEA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 flipH="1">
            <a:off x="2100737" y="1593668"/>
            <a:ext cx="2485974" cy="33005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34441" y="697112"/>
            <a:ext cx="167513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Pack It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85445-BC82-481D-8628-E30D1EECF9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9"/>
          <a:stretch/>
        </p:blipFill>
        <p:spPr>
          <a:xfrm flipH="1">
            <a:off x="6856144" y="2960914"/>
            <a:ext cx="1468162" cy="193330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7AF6126-06B9-4169-8DBC-751F32941E50}"/>
              </a:ext>
            </a:extLst>
          </p:cNvPr>
          <p:cNvSpPr/>
          <p:nvPr/>
        </p:nvSpPr>
        <p:spPr>
          <a:xfrm>
            <a:off x="1306286" y="4990012"/>
            <a:ext cx="2516778" cy="1114697"/>
          </a:xfrm>
          <a:prstGeom prst="rect">
            <a:avLst/>
          </a:prstGeom>
          <a:solidFill>
            <a:srgbClr val="6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7C198C-CB01-4765-BEF8-B74C568CE2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8" t="-2972" r="798" b="47747"/>
          <a:stretch/>
        </p:blipFill>
        <p:spPr>
          <a:xfrm>
            <a:off x="755266" y="2919526"/>
            <a:ext cx="1657010" cy="196598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2DBB9CE3-F6ED-4E06-997D-4ADD8B1AC894}"/>
              </a:ext>
            </a:extLst>
          </p:cNvPr>
          <p:cNvSpPr/>
          <p:nvPr/>
        </p:nvSpPr>
        <p:spPr>
          <a:xfrm>
            <a:off x="5320937" y="4990012"/>
            <a:ext cx="2516778" cy="1114697"/>
          </a:xfrm>
          <a:prstGeom prst="rect">
            <a:avLst/>
          </a:prstGeom>
          <a:solidFill>
            <a:srgbClr val="6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4" name="Table 19">
            <a:extLst>
              <a:ext uri="{FF2B5EF4-FFF2-40B4-BE49-F238E27FC236}">
                <a16:creationId xmlns:a16="http://schemas.microsoft.com/office/drawing/2014/main" id="{0E20AAE7-52C1-459C-98E2-C3FFA4424419}"/>
              </a:ext>
            </a:extLst>
          </p:cNvPr>
          <p:cNvGraphicFramePr>
            <a:graphicFrameLocks noGrp="1"/>
          </p:cNvGraphicFramePr>
          <p:nvPr/>
        </p:nvGraphicFramePr>
        <p:xfrm>
          <a:off x="5408018" y="5068389"/>
          <a:ext cx="2345650" cy="94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30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47280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B0D695-D272-48B2-BE72-524BB91C16E3}"/>
              </a:ext>
            </a:extLst>
          </p:cNvPr>
          <p:cNvSpPr/>
          <p:nvPr/>
        </p:nvSpPr>
        <p:spPr>
          <a:xfrm>
            <a:off x="923109" y="4118258"/>
            <a:ext cx="768832" cy="305696"/>
          </a:xfrm>
          <a:prstGeom prst="roundRect">
            <a:avLst>
              <a:gd name="adj" fmla="val 10544"/>
            </a:avLst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Frank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C2E9AC9-02CA-464C-9886-FC81E64CE9AD}"/>
              </a:ext>
            </a:extLst>
          </p:cNvPr>
          <p:cNvSpPr/>
          <p:nvPr/>
        </p:nvSpPr>
        <p:spPr>
          <a:xfrm>
            <a:off x="7393573" y="4153990"/>
            <a:ext cx="748937" cy="287382"/>
          </a:xfrm>
          <a:prstGeom prst="roundRect">
            <a:avLst>
              <a:gd name="adj" fmla="val 10544"/>
            </a:avLst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Theo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34C96BA7-CB66-48EF-9364-D58073EDA02E}"/>
              </a:ext>
            </a:extLst>
          </p:cNvPr>
          <p:cNvGraphicFramePr>
            <a:graphicFrameLocks noGrp="1"/>
          </p:cNvGraphicFramePr>
          <p:nvPr/>
        </p:nvGraphicFramePr>
        <p:xfrm>
          <a:off x="1402076" y="5068389"/>
          <a:ext cx="2345650" cy="94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30">
                  <a:extLst>
                    <a:ext uri="{9D8B030D-6E8A-4147-A177-3AD203B41FA5}">
                      <a16:colId xmlns:a16="http://schemas.microsoft.com/office/drawing/2014/main" val="1364095579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3752920795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878778522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039731480"/>
                    </a:ext>
                  </a:extLst>
                </a:gridCol>
                <a:gridCol w="469130">
                  <a:extLst>
                    <a:ext uri="{9D8B030D-6E8A-4147-A177-3AD203B41FA5}">
                      <a16:colId xmlns:a16="http://schemas.microsoft.com/office/drawing/2014/main" val="1690410753"/>
                    </a:ext>
                  </a:extLst>
                </a:gridCol>
              </a:tblGrid>
              <a:tr h="47280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061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8437" marR="78437" marT="39219" marB="392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2757"/>
                  </a:ext>
                </a:extLst>
              </a:tr>
            </a:tbl>
          </a:graphicData>
        </a:graphic>
      </p:graphicFrame>
      <p:pic>
        <p:nvPicPr>
          <p:cNvPr id="30" name="Whole Class">
            <a:extLst>
              <a:ext uri="{FF2B5EF4-FFF2-40B4-BE49-F238E27FC236}">
                <a16:creationId xmlns:a16="http://schemas.microsoft.com/office/drawing/2014/main" id="{8D34E245-4E26-498F-A4BB-07A9F24C4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B7478F-4ACB-4928-BBCB-0F45EE4E8A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97" y="1811383"/>
            <a:ext cx="314064" cy="422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81E587-E0F4-4E8B-9635-47B0EF4141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96" y="1820092"/>
            <a:ext cx="313865" cy="4223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F9CB62E-55ED-4870-A59B-AFD7304015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627">
            <a:off x="6160444" y="2403566"/>
            <a:ext cx="313865" cy="4223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BA96A-F5FA-4CD6-A8A6-8D3290F1CB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58" y="2664823"/>
            <a:ext cx="313865" cy="4223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73AAB9E-9A09-4394-9CB1-5B21F432FE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83" y="2316480"/>
            <a:ext cx="314064" cy="4223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1F1AFCB-851D-402C-B730-E9ED70CD69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62" y="2751910"/>
            <a:ext cx="314064" cy="4223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8813CD2-E179-4896-9BC0-05B530456E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76" y="3544390"/>
            <a:ext cx="314064" cy="42236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62CB932-A6C3-47B0-8322-1D528038F0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77" y="3596641"/>
            <a:ext cx="314064" cy="4223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1342632-2E46-424B-84A5-752A311AF4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05" y="3648892"/>
            <a:ext cx="314064" cy="4223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C2C58E0-9083-4C74-96AD-BFA40D7E2E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47" y="3204755"/>
            <a:ext cx="314064" cy="422366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5618BB7-B4DC-4B70-A760-756B29413212}"/>
              </a:ext>
            </a:extLst>
          </p:cNvPr>
          <p:cNvSpPr/>
          <p:nvPr/>
        </p:nvSpPr>
        <p:spPr>
          <a:xfrm>
            <a:off x="1375954" y="4354286"/>
            <a:ext cx="2351315" cy="5747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B6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7</a:t>
            </a:r>
            <a:r>
              <a:rPr lang="en-GB" sz="2800" b="1" dirty="0">
                <a:solidFill>
                  <a:schemeClr val="tx1"/>
                </a:solidFill>
              </a:rPr>
              <a:t> + </a:t>
            </a:r>
            <a:r>
              <a:rPr lang="en-GB" sz="2800" b="1" dirty="0">
                <a:solidFill>
                  <a:srgbClr val="6B9551"/>
                </a:solidFill>
              </a:rPr>
              <a:t>3</a:t>
            </a:r>
            <a:r>
              <a:rPr lang="en-GB" sz="2800" b="1" dirty="0">
                <a:solidFill>
                  <a:schemeClr val="tx1"/>
                </a:solidFill>
              </a:rPr>
              <a:t> = 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8EEE72-D0E2-46F1-94D9-65A4A7B9A47F}"/>
              </a:ext>
            </a:extLst>
          </p:cNvPr>
          <p:cNvSpPr txBox="1"/>
          <p:nvPr/>
        </p:nvSpPr>
        <p:spPr>
          <a:xfrm>
            <a:off x="2131017" y="532786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10 +</a:t>
            </a:r>
            <a:endParaRPr lang="en-GB" sz="2400" b="1" dirty="0">
              <a:solidFill>
                <a:srgbClr val="6B955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91FAE3-116D-4A70-89C5-7EF9B1520021}"/>
              </a:ext>
            </a:extLst>
          </p:cNvPr>
          <p:cNvSpPr txBox="1"/>
          <p:nvPr/>
        </p:nvSpPr>
        <p:spPr>
          <a:xfrm>
            <a:off x="731520" y="1488219"/>
            <a:ext cx="7689668" cy="408623"/>
          </a:xfrm>
          <a:prstGeom prst="roundRect">
            <a:avLst>
              <a:gd name="adj" fmla="val 8142"/>
            </a:avLst>
          </a:prstGeom>
          <a:solidFill>
            <a:schemeClr val="bg1"/>
          </a:solidFill>
          <a:ln w="19050">
            <a:solidFill>
              <a:srgbClr val="4B693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Find the total by making a number fact of ten. Then add the other part.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9A2CBFC-A519-4AA8-9AAB-407D6E855D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24" y="3230880"/>
            <a:ext cx="313865" cy="4223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E2ECF18-0FC6-4EB0-9F50-F79042B35D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04" y="3500846"/>
            <a:ext cx="313865" cy="4223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A5D7B0-AD6A-4E05-A222-428D745CDFD4}"/>
              </a:ext>
            </a:extLst>
          </p:cNvPr>
          <p:cNvSpPr/>
          <p:nvPr/>
        </p:nvSpPr>
        <p:spPr>
          <a:xfrm>
            <a:off x="3788229" y="2185851"/>
            <a:ext cx="1924594" cy="51380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C10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B64643"/>
                </a:solidFill>
              </a:rPr>
              <a:t>7</a:t>
            </a:r>
            <a:r>
              <a:rPr lang="en-GB" sz="3200" b="1" dirty="0">
                <a:solidFill>
                  <a:schemeClr val="tx1"/>
                </a:solidFill>
              </a:rPr>
              <a:t> + </a:t>
            </a:r>
            <a:r>
              <a:rPr lang="en-GB" sz="3200" b="1" dirty="0">
                <a:solidFill>
                  <a:srgbClr val="4B6939"/>
                </a:solidFill>
              </a:rPr>
              <a:t>5  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55F2E7E-43F4-4D4B-A935-7FC3F3FF1BD6}"/>
              </a:ext>
            </a:extLst>
          </p:cNvPr>
          <p:cNvSpPr/>
          <p:nvPr/>
        </p:nvSpPr>
        <p:spPr>
          <a:xfrm>
            <a:off x="4467496" y="2769326"/>
            <a:ext cx="505097" cy="505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C10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7544ADC-2264-411E-A4B4-82D860F004EE}"/>
              </a:ext>
            </a:extLst>
          </p:cNvPr>
          <p:cNvCxnSpPr>
            <a:cxnSpLocks/>
          </p:cNvCxnSpPr>
          <p:nvPr/>
        </p:nvCxnSpPr>
        <p:spPr>
          <a:xfrm flipH="1" flipV="1">
            <a:off x="5216436" y="2603866"/>
            <a:ext cx="217712" cy="217712"/>
          </a:xfrm>
          <a:prstGeom prst="line">
            <a:avLst/>
          </a:prstGeom>
          <a:ln w="28575">
            <a:solidFill>
              <a:srgbClr val="0C10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6E89BB2-B030-4F63-8AA4-CEC3B006DF37}"/>
              </a:ext>
            </a:extLst>
          </p:cNvPr>
          <p:cNvSpPr txBox="1"/>
          <p:nvPr/>
        </p:nvSpPr>
        <p:spPr>
          <a:xfrm>
            <a:off x="4558939" y="2776249"/>
            <a:ext cx="291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6B9551"/>
                </a:solidFill>
              </a:rPr>
              <a:t>3</a:t>
            </a:r>
            <a:endParaRPr lang="en-GB" sz="24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94C0516-B1E3-411F-A6A7-4E1388288081}"/>
              </a:ext>
            </a:extLst>
          </p:cNvPr>
          <p:cNvSpPr/>
          <p:nvPr/>
        </p:nvSpPr>
        <p:spPr>
          <a:xfrm rot="19866806">
            <a:off x="4310742" y="2142307"/>
            <a:ext cx="539932" cy="1245326"/>
          </a:xfrm>
          <a:prstGeom prst="roundRect">
            <a:avLst/>
          </a:prstGeom>
          <a:noFill/>
          <a:ln w="19050">
            <a:solidFill>
              <a:srgbClr val="B6464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F35FE3F-981F-43F7-9535-E27BF997AC68}"/>
              </a:ext>
            </a:extLst>
          </p:cNvPr>
          <p:cNvSpPr/>
          <p:nvPr/>
        </p:nvSpPr>
        <p:spPr>
          <a:xfrm>
            <a:off x="5242560" y="2786743"/>
            <a:ext cx="505097" cy="505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C10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BCB8100-A2F8-462F-8D47-F5132E38C82D}"/>
              </a:ext>
            </a:extLst>
          </p:cNvPr>
          <p:cNvCxnSpPr/>
          <p:nvPr/>
        </p:nvCxnSpPr>
        <p:spPr>
          <a:xfrm flipV="1">
            <a:off x="4781006" y="2577738"/>
            <a:ext cx="174172" cy="209005"/>
          </a:xfrm>
          <a:prstGeom prst="line">
            <a:avLst/>
          </a:prstGeom>
          <a:ln w="28575">
            <a:solidFill>
              <a:srgbClr val="0C10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569D03D-21CA-494F-A2AF-0E5781AFAFE1}"/>
              </a:ext>
            </a:extLst>
          </p:cNvPr>
          <p:cNvSpPr txBox="1"/>
          <p:nvPr/>
        </p:nvSpPr>
        <p:spPr>
          <a:xfrm>
            <a:off x="5334002" y="2793666"/>
            <a:ext cx="387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6B9551"/>
                </a:solidFill>
              </a:rPr>
              <a:t>2</a:t>
            </a:r>
            <a:endParaRPr lang="en-GB" sz="24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52BB67-C309-4719-B3C6-BC5998AFF636}"/>
              </a:ext>
            </a:extLst>
          </p:cNvPr>
          <p:cNvSpPr/>
          <p:nvPr/>
        </p:nvSpPr>
        <p:spPr>
          <a:xfrm>
            <a:off x="5573482" y="2055223"/>
            <a:ext cx="827317" cy="8273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4B6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4B6939"/>
                </a:solidFill>
              </a:rPr>
              <a:t>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1873EC-ADE4-47C7-A208-39B193337173}"/>
              </a:ext>
            </a:extLst>
          </p:cNvPr>
          <p:cNvSpPr txBox="1"/>
          <p:nvPr/>
        </p:nvSpPr>
        <p:spPr>
          <a:xfrm>
            <a:off x="5216434" y="2157940"/>
            <a:ext cx="426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=</a:t>
            </a:r>
            <a:endParaRPr lang="en-GB" sz="32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88C5A85-AE70-455D-AB4B-CD3EC58033F3}"/>
              </a:ext>
            </a:extLst>
          </p:cNvPr>
          <p:cNvSpPr txBox="1"/>
          <p:nvPr/>
        </p:nvSpPr>
        <p:spPr>
          <a:xfrm>
            <a:off x="731520" y="1496927"/>
            <a:ext cx="7689668" cy="677585"/>
          </a:xfrm>
          <a:prstGeom prst="roundRect">
            <a:avLst>
              <a:gd name="adj" fmla="val 8142"/>
            </a:avLst>
          </a:prstGeom>
          <a:solidFill>
            <a:schemeClr val="bg1"/>
          </a:solidFill>
          <a:ln w="19050">
            <a:solidFill>
              <a:srgbClr val="4B693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They added across ten by making a number fact of ten </a:t>
            </a:r>
            <a:br>
              <a:rPr lang="en-GB" dirty="0"/>
            </a:br>
            <a:r>
              <a:rPr lang="en-GB" dirty="0"/>
              <a:t>then added the other part.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9DB3D2-252C-4BC2-855A-49C8D3E24B23}"/>
              </a:ext>
            </a:extLst>
          </p:cNvPr>
          <p:cNvSpPr txBox="1"/>
          <p:nvPr/>
        </p:nvSpPr>
        <p:spPr>
          <a:xfrm>
            <a:off x="4695988" y="5340479"/>
            <a:ext cx="511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6B9551"/>
                </a:solidFill>
              </a:rPr>
              <a:t>2</a:t>
            </a:r>
            <a:endParaRPr lang="en-GB" sz="2400" dirty="0">
              <a:solidFill>
                <a:srgbClr val="6B95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0782 0.4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2.59259E-6 L 0.01979 0.478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239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-4.44444E-6 L -0.20417 0.411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20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1.85185E-6 L -0.1144 0.276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3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-2.96296E-6 L -0.09167 0.211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0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4.07407E-6 L -0.10487 0.219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109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4.81481E-6 L -0.21077 0.29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3165 0.422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11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1.85185E-6 L -0.29566 0.341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706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3.7037E-6 L -0.27847 0.54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07465 0.3895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1946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254 L 0.03768 0.2307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47" grpId="0"/>
      <p:bldP spid="51" grpId="0" animBg="1"/>
      <p:bldP spid="50" grpId="0" animBg="1"/>
      <p:bldP spid="53" grpId="0"/>
      <p:bldP spid="53" grpId="1"/>
      <p:bldP spid="55" grpId="0" animBg="1"/>
      <p:bldP spid="55" grpId="1" animBg="1"/>
      <p:bldP spid="56" grpId="0" animBg="1"/>
      <p:bldP spid="58" grpId="0"/>
      <p:bldP spid="58" grpId="1"/>
      <p:bldP spid="58" grpId="2"/>
      <p:bldP spid="48" grpId="0" animBg="1"/>
      <p:bldP spid="49" grpId="0"/>
      <p:bldP spid="62" grpId="0" animBg="1"/>
      <p:bldP spid="42" grpId="0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9EAF7601-D4AA-488C-886E-A74EB165D862}" vid="{4FBA0018-CAF8-4EF1-890E-3E338F9F54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797</Words>
  <Application>Microsoft Office PowerPoint</Application>
  <PresentationFormat>On-screen Show (4:3)</PresentationFormat>
  <Paragraphs>169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Tuffy</vt:lpstr>
      <vt:lpstr>Arial</vt:lpstr>
      <vt:lpstr>Twinkl SemiBold</vt:lpstr>
      <vt:lpstr>Twinkl</vt:lpstr>
      <vt:lpstr>Sassoon Infant Md</vt:lpstr>
      <vt:lpstr>Roboto</vt:lpstr>
      <vt:lpstr>Calibri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Aamina Rammah</cp:lastModifiedBy>
  <cp:revision>69</cp:revision>
  <dcterms:created xsi:type="dcterms:W3CDTF">2017-09-28T08:56:25Z</dcterms:created>
  <dcterms:modified xsi:type="dcterms:W3CDTF">2021-01-14T08:53:03Z</dcterms:modified>
</cp:coreProperties>
</file>