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57" r:id="rId6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CC00"/>
    <a:srgbClr val="FF9933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408" y="20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8666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3467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86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856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472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82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8666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3467">
                <a:solidFill>
                  <a:schemeClr val="tx1"/>
                </a:solidFill>
              </a:defRPr>
            </a:lvl1pPr>
            <a:lvl2pPr marL="660380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5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8113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51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89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27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65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303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161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4/7/25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471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4/7/25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743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4/7/25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297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4/7/25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640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4/7/25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287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4622"/>
            </a:lvl1pPr>
            <a:lvl2pPr marL="660380" indent="0">
              <a:buNone/>
              <a:defRPr sz="4044"/>
            </a:lvl2pPr>
            <a:lvl3pPr marL="1320759" indent="0">
              <a:buNone/>
              <a:defRPr sz="3467"/>
            </a:lvl3pPr>
            <a:lvl4pPr marL="1981139" indent="0">
              <a:buNone/>
              <a:defRPr sz="2889"/>
            </a:lvl4pPr>
            <a:lvl5pPr marL="2641519" indent="0">
              <a:buNone/>
              <a:defRPr sz="2889"/>
            </a:lvl5pPr>
            <a:lvl6pPr marL="3301898" indent="0">
              <a:buNone/>
              <a:defRPr sz="2889"/>
            </a:lvl6pPr>
            <a:lvl7pPr marL="3962278" indent="0">
              <a:buNone/>
              <a:defRPr sz="2889"/>
            </a:lvl7pPr>
            <a:lvl8pPr marL="4622658" indent="0">
              <a:buNone/>
              <a:defRPr sz="2889"/>
            </a:lvl8pPr>
            <a:lvl9pPr marL="5283037" indent="0">
              <a:buNone/>
              <a:defRPr sz="288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4/7/25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497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125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E6E8933-0A7B-4008-AB2B-0CA495D0E51D}"/>
              </a:ext>
            </a:extLst>
          </p:cNvPr>
          <p:cNvSpPr txBox="1"/>
          <p:nvPr/>
        </p:nvSpPr>
        <p:spPr>
          <a:xfrm>
            <a:off x="4057195" y="2499072"/>
            <a:ext cx="3779448" cy="12926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GB" sz="1400" b="1" dirty="0">
                <a:solidFill>
                  <a:srgbClr val="FF0000"/>
                </a:solidFill>
                <a:latin typeface="Comic Sans MS"/>
              </a:rPr>
              <a:t>In Art, </a:t>
            </a:r>
            <a:r>
              <a:rPr lang="en-GB" sz="1400" dirty="0">
                <a:solidFill>
                  <a:srgbClr val="FF0000"/>
                </a:solidFill>
                <a:latin typeface="Comic Sans MS"/>
              </a:rPr>
              <a:t>we will be looking at </a:t>
            </a:r>
            <a:r>
              <a:rPr lang="en-GB" sz="1400" b="1" dirty="0">
                <a:solidFill>
                  <a:srgbClr val="FF0000"/>
                </a:solidFill>
                <a:latin typeface="Comic Sans MS"/>
              </a:rPr>
              <a:t>3D Art</a:t>
            </a:r>
          </a:p>
          <a:p>
            <a:pPr algn="ctr"/>
            <a:endParaRPr lang="en-GB" sz="800" b="1" dirty="0">
              <a:solidFill>
                <a:srgbClr val="002060"/>
              </a:solidFill>
              <a:latin typeface="Comic Sans MS"/>
            </a:endParaRPr>
          </a:p>
          <a:p>
            <a:r>
              <a:rPr lang="en-GB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artists, 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we will create 3D forms using a variety of techniques.  We will need to consider our use of colour, pattern and texture as we combine pieces to form 3D structures.</a:t>
            </a:r>
            <a:endParaRPr lang="en-GB" sz="1400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6E8933-0A7B-4008-AB2B-0CA495D0E51D}"/>
              </a:ext>
            </a:extLst>
          </p:cNvPr>
          <p:cNvSpPr txBox="1"/>
          <p:nvPr/>
        </p:nvSpPr>
        <p:spPr>
          <a:xfrm>
            <a:off x="4475970" y="3934274"/>
            <a:ext cx="509482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GB" sz="1400" b="1" dirty="0">
                <a:solidFill>
                  <a:srgbClr val="FF0000"/>
                </a:solidFill>
                <a:latin typeface="Comic Sans MS"/>
              </a:rPr>
              <a:t>In Geography, </a:t>
            </a:r>
            <a:r>
              <a:rPr lang="en-GB" sz="1400" dirty="0">
                <a:solidFill>
                  <a:srgbClr val="FF0000"/>
                </a:solidFill>
                <a:latin typeface="Comic Sans MS"/>
              </a:rPr>
              <a:t>we will be studying</a:t>
            </a:r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map skills + fieldwork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6E8933-0A7B-4008-AB2B-0CA495D0E51D}"/>
              </a:ext>
            </a:extLst>
          </p:cNvPr>
          <p:cNvSpPr txBox="1"/>
          <p:nvPr/>
        </p:nvSpPr>
        <p:spPr>
          <a:xfrm>
            <a:off x="4953000" y="726604"/>
            <a:ext cx="4857265" cy="12926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GB" sz="1400" b="1" dirty="0">
                <a:solidFill>
                  <a:srgbClr val="FF0000"/>
                </a:solidFill>
                <a:latin typeface="Comic Sans MS"/>
              </a:rPr>
              <a:t>In PSHE </a:t>
            </a:r>
            <a:r>
              <a:rPr lang="en-GB" sz="1400" dirty="0">
                <a:solidFill>
                  <a:srgbClr val="FF0000"/>
                </a:solidFill>
                <a:latin typeface="Comic Sans MS"/>
              </a:rPr>
              <a:t>we will be focusing on </a:t>
            </a:r>
            <a:r>
              <a:rPr lang="en-GB" sz="1400" b="1" dirty="0">
                <a:solidFill>
                  <a:srgbClr val="FF0000"/>
                </a:solidFill>
                <a:latin typeface="Comic Sans MS"/>
              </a:rPr>
              <a:t>Risk Taking and Personal Safety</a:t>
            </a:r>
          </a:p>
          <a:p>
            <a:pPr algn="ctr"/>
            <a:endParaRPr lang="en-GB" sz="800" b="1" dirty="0">
              <a:solidFill>
                <a:srgbClr val="002060"/>
              </a:solidFill>
              <a:latin typeface="Comic Sans MS"/>
            </a:endParaRPr>
          </a:p>
          <a:p>
            <a:r>
              <a:rPr lang="en-GB" sz="1400" dirty="0"/>
              <a:t>We will explore the positive and negative aspects of risk and learn strategies to deal with risky situations.  We will look at safety contexts and how to keep ourselves safe.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4994DF-E007-49E0-8D67-CA16E6D08495}"/>
              </a:ext>
            </a:extLst>
          </p:cNvPr>
          <p:cNvSpPr txBox="1"/>
          <p:nvPr/>
        </p:nvSpPr>
        <p:spPr>
          <a:xfrm>
            <a:off x="4953000" y="119851"/>
            <a:ext cx="480649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GB" sz="2400" b="1">
                <a:solidFill>
                  <a:srgbClr val="FF0000"/>
                </a:solidFill>
              </a:rPr>
              <a:t>Foxes </a:t>
            </a:r>
            <a:r>
              <a:rPr lang="en-GB" sz="2400" b="1" dirty="0">
                <a:solidFill>
                  <a:srgbClr val="FF0000"/>
                </a:solidFill>
              </a:rPr>
              <a:t>Class:  Summer 1 – 2025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9B1FCE-78A9-42B6-B2E8-B2897640D6C5}"/>
              </a:ext>
            </a:extLst>
          </p:cNvPr>
          <p:cNvSpPr txBox="1"/>
          <p:nvPr/>
        </p:nvSpPr>
        <p:spPr>
          <a:xfrm>
            <a:off x="179635" y="2399360"/>
            <a:ext cx="377944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GB" sz="1400" b="1" dirty="0">
                <a:solidFill>
                  <a:srgbClr val="FF0000"/>
                </a:solidFill>
                <a:latin typeface="Comic Sans MS"/>
              </a:rPr>
              <a:t>In Science, </a:t>
            </a:r>
            <a:r>
              <a:rPr lang="en-GB" sz="1400" dirty="0">
                <a:solidFill>
                  <a:srgbClr val="FF0000"/>
                </a:solidFill>
                <a:latin typeface="Comic Sans MS"/>
              </a:rPr>
              <a:t>we will be studying</a:t>
            </a:r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Electricity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6C12B1-980F-420C-B7A0-87EF1A912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0625" y="2381326"/>
            <a:ext cx="1728874" cy="15081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8212455-6FD1-4E0B-A4DB-34CE32D19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492" y="2766046"/>
            <a:ext cx="3517111" cy="22268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162CA0A-20ED-409A-B6EB-18BB1439BF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9226" y="137398"/>
            <a:ext cx="1520941" cy="22165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2C4EF1F-05E8-4F2C-9832-F3E250CDFE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779" y="5169923"/>
            <a:ext cx="1207448" cy="14966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9C48D63-A731-4E0F-AC6F-65DB6D8201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5174" y="5169923"/>
            <a:ext cx="1281321" cy="149151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5972E37-3972-4A9E-88C4-48B002474C56}"/>
              </a:ext>
            </a:extLst>
          </p:cNvPr>
          <p:cNvSpPr txBox="1"/>
          <p:nvPr/>
        </p:nvSpPr>
        <p:spPr>
          <a:xfrm>
            <a:off x="2825217" y="6163455"/>
            <a:ext cx="823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Dale Chihuly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34BA27D-847D-4F21-AB91-A425868DE4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4128" y="5024148"/>
            <a:ext cx="932161" cy="108783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AA54CA9-218B-4D0C-9E3A-58212812577F}"/>
              </a:ext>
            </a:extLst>
          </p:cNvPr>
          <p:cNvSpPr txBox="1"/>
          <p:nvPr/>
        </p:nvSpPr>
        <p:spPr>
          <a:xfrm>
            <a:off x="95735" y="374570"/>
            <a:ext cx="2888919" cy="150810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FF0000"/>
                </a:solidFill>
                <a:latin typeface="Comic Sans MS"/>
              </a:rPr>
              <a:t>In English, we will be:</a:t>
            </a:r>
            <a:endParaRPr lang="en-GB" sz="1400" b="1" dirty="0">
              <a:solidFill>
                <a:srgbClr val="FF0000"/>
              </a:solidFill>
              <a:latin typeface="Comic Sans MS"/>
              <a:cs typeface="Calibri"/>
            </a:endParaRPr>
          </a:p>
          <a:p>
            <a:pPr algn="ctr"/>
            <a:endParaRPr lang="en-GB" sz="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1400" dirty="0"/>
              <a:t>Writing – extended third person adventure narratives; Shakespeare Sonnets.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1400" dirty="0"/>
              <a:t>Reading – extracts from ‘Oliver Twist’ by Charles Dickens.</a:t>
            </a:r>
            <a:endParaRPr lang="en-GB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EAEF5C-0BFC-46D1-A0B4-8F3FCC89284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083" r="678"/>
          <a:stretch/>
        </p:blipFill>
        <p:spPr>
          <a:xfrm>
            <a:off x="4475970" y="4278154"/>
            <a:ext cx="5025081" cy="257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819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842CC7C-612E-40C2-ACBA-E36B0C1D00EB}"/>
              </a:ext>
            </a:extLst>
          </p:cNvPr>
          <p:cNvSpPr txBox="1"/>
          <p:nvPr/>
        </p:nvSpPr>
        <p:spPr>
          <a:xfrm>
            <a:off x="5686697" y="3997303"/>
            <a:ext cx="4126304" cy="2793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GB" sz="1500" b="1" dirty="0">
                <a:solidFill>
                  <a:srgbClr val="FF0000"/>
                </a:solidFill>
                <a:latin typeface="Comic Sans MS"/>
              </a:rPr>
              <a:t>Physical development, Health, Well-being + Curriculum Enrichment</a:t>
            </a:r>
          </a:p>
          <a:p>
            <a:endParaRPr lang="en-GB" sz="1050" dirty="0">
              <a:latin typeface="Comic Sans MS"/>
            </a:endParaRPr>
          </a:p>
          <a:p>
            <a:r>
              <a:rPr lang="en-GB" sz="1500" b="1" dirty="0">
                <a:latin typeface="Calibri" panose="020F0502020204030204" pitchFamily="34" charset="0"/>
                <a:cs typeface="Calibri" panose="020F0502020204030204" pitchFamily="34" charset="0"/>
              </a:rPr>
              <a:t>Curriculum drivers: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Outdoor Learning and Environment</a:t>
            </a:r>
          </a:p>
          <a:p>
            <a:r>
              <a:rPr lang="en-GB" sz="1500" b="1" dirty="0">
                <a:latin typeface="Calibri" panose="020F0502020204030204" pitchFamily="34" charset="0"/>
                <a:cs typeface="Calibri" panose="020F0502020204030204" pitchFamily="34" charset="0"/>
              </a:rPr>
              <a:t>PE: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Cricket and athletics</a:t>
            </a:r>
          </a:p>
          <a:p>
            <a:r>
              <a:rPr lang="en-GB" sz="1500" b="1" dirty="0">
                <a:latin typeface="Calibri" panose="020F0502020204030204" pitchFamily="34" charset="0"/>
                <a:cs typeface="Calibri" panose="020F0502020204030204" pitchFamily="34" charset="0"/>
              </a:rPr>
              <a:t>Value: 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Service</a:t>
            </a:r>
          </a:p>
          <a:p>
            <a:r>
              <a:rPr lang="en-GB" sz="1500" b="1" dirty="0">
                <a:latin typeface="Calibri" panose="020F0502020204030204" pitchFamily="34" charset="0"/>
                <a:cs typeface="Calibri" panose="020F0502020204030204" pitchFamily="34" charset="0"/>
              </a:rPr>
              <a:t>French: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The Natural World</a:t>
            </a:r>
          </a:p>
          <a:p>
            <a:r>
              <a:rPr lang="en-GB" sz="1500" b="1" dirty="0">
                <a:latin typeface="Calibri" panose="020F0502020204030204" pitchFamily="34" charset="0"/>
                <a:cs typeface="Calibri" panose="020F0502020204030204" pitchFamily="34" charset="0"/>
              </a:rPr>
              <a:t>Computing: 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Creating Media: Vector Drawing</a:t>
            </a:r>
          </a:p>
          <a:p>
            <a:r>
              <a:rPr lang="en-GB" sz="1500" b="1" dirty="0">
                <a:latin typeface="Calibri" panose="020F0502020204030204" pitchFamily="34" charset="0"/>
                <a:cs typeface="Calibri" panose="020F0502020204030204" pitchFamily="34" charset="0"/>
              </a:rPr>
              <a:t>Music: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Clarinet tuition</a:t>
            </a:r>
          </a:p>
          <a:p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Follow the Ship visit – 30.4.25; netball + football tournaments – 22.5.25 + 23.5.25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031AD0A-75A3-4E8C-AF2E-D8EF05B784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707132"/>
              </p:ext>
            </p:extLst>
          </p:nvPr>
        </p:nvGraphicFramePr>
        <p:xfrm>
          <a:off x="93001" y="65706"/>
          <a:ext cx="9720000" cy="3773789"/>
        </p:xfrm>
        <a:graphic>
          <a:graphicData uri="http://schemas.openxmlformats.org/drawingml/2006/table">
            <a:tbl>
              <a:tblPr/>
              <a:tblGrid>
                <a:gridCol w="1105418">
                  <a:extLst>
                    <a:ext uri="{9D8B030D-6E8A-4147-A177-3AD203B41FA5}">
                      <a16:colId xmlns:a16="http://schemas.microsoft.com/office/drawing/2014/main" val="530950332"/>
                    </a:ext>
                  </a:extLst>
                </a:gridCol>
                <a:gridCol w="3626131">
                  <a:extLst>
                    <a:ext uri="{9D8B030D-6E8A-4147-A177-3AD203B41FA5}">
                      <a16:colId xmlns:a16="http://schemas.microsoft.com/office/drawing/2014/main" val="2059879002"/>
                    </a:ext>
                  </a:extLst>
                </a:gridCol>
                <a:gridCol w="1254034">
                  <a:extLst>
                    <a:ext uri="{9D8B030D-6E8A-4147-A177-3AD203B41FA5}">
                      <a16:colId xmlns:a16="http://schemas.microsoft.com/office/drawing/2014/main" val="1540019209"/>
                    </a:ext>
                  </a:extLst>
                </a:gridCol>
                <a:gridCol w="3734417">
                  <a:extLst>
                    <a:ext uri="{9D8B030D-6E8A-4147-A177-3AD203B41FA5}">
                      <a16:colId xmlns:a16="http://schemas.microsoft.com/office/drawing/2014/main" val="1558825345"/>
                    </a:ext>
                  </a:extLst>
                </a:gridCol>
              </a:tblGrid>
              <a:tr h="448802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Key Vocabulary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2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6594" marR="86594" marT="43297" marB="43297" anchor="ctr">
                    <a:lnL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0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Definition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24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6594" marR="86594" marT="43297" marB="43297" anchor="ctr">
                    <a:lnL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Key Vocabulary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2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6594" marR="86594" marT="43297" marB="43297" anchor="ctr">
                    <a:lnL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0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Definition​</a:t>
                      </a:r>
                      <a:endParaRPr lang="en-US" sz="2400" b="1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6594" marR="86594" marT="43297" marB="43297" anchor="ctr">
                    <a:lnL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266946"/>
                  </a:ext>
                </a:extLst>
              </a:tr>
              <a:tr h="528893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b="1" i="0" dirty="0">
                          <a:solidFill>
                            <a:srgbClr val="FF0000"/>
                          </a:solidFill>
                          <a:effectLst/>
                        </a:rPr>
                        <a:t>proton</a:t>
                      </a:r>
                    </a:p>
                  </a:txBody>
                  <a:tcPr marL="86594" marR="86594" marT="43297" marB="43297" anchor="ctr">
                    <a:lnL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6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 subatomic particle with a positive electric charge.</a:t>
                      </a:r>
                    </a:p>
                  </a:txBody>
                  <a:tcPr marL="86594" marR="86594" marT="43297" marB="43297" anchor="ctr">
                    <a:lnL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rgbClr val="FF0000"/>
                          </a:solidFill>
                        </a:rPr>
                        <a:t>contour</a:t>
                      </a:r>
                    </a:p>
                    <a:p>
                      <a:pPr algn="ctr"/>
                      <a:r>
                        <a:rPr lang="en-GB" sz="1700" b="1" dirty="0">
                          <a:solidFill>
                            <a:srgbClr val="FF0000"/>
                          </a:solidFill>
                        </a:rPr>
                        <a:t>line</a:t>
                      </a:r>
                    </a:p>
                  </a:txBody>
                  <a:tcPr marL="86594" marR="86594" marT="43297" marB="43297" anchor="ctr">
                    <a:lnL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Line on a map joining points of equal height.</a:t>
                      </a:r>
                    </a:p>
                  </a:txBody>
                  <a:tcPr marL="86594" marR="86594" marT="43297" marB="43297" anchor="ctr">
                    <a:lnL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9110544"/>
                  </a:ext>
                </a:extLst>
              </a:tr>
              <a:tr h="5413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i="0" dirty="0">
                          <a:solidFill>
                            <a:srgbClr val="FF0000"/>
                          </a:solidFill>
                          <a:effectLst/>
                        </a:rPr>
                        <a:t>neutron</a:t>
                      </a:r>
                    </a:p>
                  </a:txBody>
                  <a:tcPr marL="86594" marR="86594" marT="43297" marB="43297" anchor="ctr">
                    <a:lnL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i="0" dirty="0">
                          <a:solidFill>
                            <a:srgbClr val="000000"/>
                          </a:solidFill>
                          <a:effectLst/>
                        </a:rPr>
                        <a:t>A subatomic particle with no electric charge.</a:t>
                      </a:r>
                    </a:p>
                  </a:txBody>
                  <a:tcPr marL="86594" marR="86594" marT="43297" marB="43297" anchor="ctr">
                    <a:lnL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b="1" i="0" dirty="0">
                          <a:solidFill>
                            <a:srgbClr val="FF0000"/>
                          </a:solidFill>
                          <a:effectLst/>
                        </a:rPr>
                        <a:t>plateau</a:t>
                      </a:r>
                    </a:p>
                  </a:txBody>
                  <a:tcPr marL="86594" marR="86594" marT="43297" marB="43297" anchor="ctr">
                    <a:lnL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i="0" dirty="0">
                          <a:solidFill>
                            <a:srgbClr val="000000"/>
                          </a:solidFill>
                          <a:effectLst/>
                        </a:rPr>
                        <a:t>An area of fairly level high ground.</a:t>
                      </a:r>
                    </a:p>
                  </a:txBody>
                  <a:tcPr marL="86594" marR="86594" marT="43297" marB="43297" anchor="ctr">
                    <a:lnL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7937844"/>
                  </a:ext>
                </a:extLst>
              </a:tr>
              <a:tr h="541365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b="1" i="0" dirty="0">
                          <a:solidFill>
                            <a:srgbClr val="FF0000"/>
                          </a:solidFill>
                          <a:effectLst/>
                        </a:rPr>
                        <a:t>electron</a:t>
                      </a:r>
                    </a:p>
                  </a:txBody>
                  <a:tcPr marL="86594" marR="86594" marT="43297" marB="43297" anchor="ctr">
                    <a:lnL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subatomic particle with a negative electric charge.</a:t>
                      </a:r>
                    </a:p>
                  </a:txBody>
                  <a:tcPr marL="86594" marR="86594" marT="43297" marB="43297" anchor="ctr">
                    <a:lnL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b="1" i="0" dirty="0">
                          <a:solidFill>
                            <a:srgbClr val="FF0000"/>
                          </a:solidFill>
                          <a:effectLst/>
                        </a:rPr>
                        <a:t>terrain</a:t>
                      </a:r>
                    </a:p>
                  </a:txBody>
                  <a:tcPr marL="86594" marR="86594" marT="43297" marB="43297" anchor="ctr">
                    <a:lnL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700" b="0" i="0" dirty="0">
                          <a:solidFill>
                            <a:srgbClr val="000000"/>
                          </a:solidFill>
                          <a:effectLst/>
                        </a:rPr>
                        <a:t>The physical features of an area of land.</a:t>
                      </a:r>
                    </a:p>
                  </a:txBody>
                  <a:tcPr marL="86594" marR="86594" marT="43297" marB="43297" anchor="ctr">
                    <a:lnL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5795751"/>
                  </a:ext>
                </a:extLst>
              </a:tr>
              <a:tr h="3891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>
                          <a:solidFill>
                            <a:srgbClr val="FF0000"/>
                          </a:solidFill>
                        </a:rPr>
                        <a:t>terminal</a:t>
                      </a:r>
                    </a:p>
                  </a:txBody>
                  <a:tcPr marL="86594" marR="86594" marT="43297" marB="43297" anchor="ctr">
                    <a:lnL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One end of a battery.</a:t>
                      </a:r>
                    </a:p>
                  </a:txBody>
                  <a:tcPr marL="86594" marR="86594" marT="43297" marB="43297" anchor="ctr">
                    <a:lnL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1" i="0" dirty="0">
                          <a:solidFill>
                            <a:srgbClr val="FF0000"/>
                          </a:solidFill>
                          <a:effectLst/>
                        </a:rPr>
                        <a:t>intersect</a:t>
                      </a:r>
                    </a:p>
                  </a:txBody>
                  <a:tcPr marL="86594" marR="86594" marT="43297" marB="43297" anchor="ctr">
                    <a:lnL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7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(of lines or roads) To cross each other.</a:t>
                      </a:r>
                    </a:p>
                  </a:txBody>
                  <a:tcPr marL="86594" marR="86594" marT="43297" marB="43297" anchor="ctr">
                    <a:lnL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0288619"/>
                  </a:ext>
                </a:extLst>
              </a:tr>
              <a:tr h="541365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b="1" i="0" dirty="0">
                          <a:solidFill>
                            <a:srgbClr val="FF0000"/>
                          </a:solidFill>
                          <a:effectLst/>
                        </a:rPr>
                        <a:t>voltage</a:t>
                      </a:r>
                    </a:p>
                  </a:txBody>
                  <a:tcPr marL="86594" marR="86594" marT="43297" marB="43297" anchor="ctr">
                    <a:lnL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i="0" dirty="0">
                          <a:solidFill>
                            <a:srgbClr val="000000"/>
                          </a:solidFill>
                          <a:effectLst/>
                        </a:rPr>
                        <a:t>The push from a power source.</a:t>
                      </a:r>
                    </a:p>
                  </a:txBody>
                  <a:tcPr marL="86594" marR="86594" marT="43297" marB="43297" anchor="ctr">
                    <a:lnL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FF0000"/>
                          </a:solidFill>
                        </a:rPr>
                        <a:t>undulating</a:t>
                      </a:r>
                    </a:p>
                  </a:txBody>
                  <a:tcPr marL="86594" marR="86594" marT="43297" marB="43297" anchor="ctr">
                    <a:lnL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Having a smooth, wave-like shape or outline.</a:t>
                      </a:r>
                    </a:p>
                  </a:txBody>
                  <a:tcPr marL="86594" marR="86594" marT="43297" marB="43297" anchor="ctr">
                    <a:lnL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613506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FF0000"/>
                          </a:solidFill>
                        </a:rPr>
                        <a:t>source</a:t>
                      </a:r>
                    </a:p>
                  </a:txBody>
                  <a:tcPr marL="86594" marR="86594" marT="43297" marB="43297" anchor="ctr">
                    <a:lnL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The origin of something.</a:t>
                      </a:r>
                    </a:p>
                  </a:txBody>
                  <a:tcPr marL="86594" marR="86594" marT="43297" marB="43297" anchor="ctr">
                    <a:lnL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dirty="0">
                          <a:solidFill>
                            <a:srgbClr val="FF0000"/>
                          </a:solidFill>
                          <a:effectLst/>
                        </a:rPr>
                        <a:t>resurrection</a:t>
                      </a:r>
                    </a:p>
                  </a:txBody>
                  <a:tcPr marL="86594" marR="86594" marT="43297" marB="43297" anchor="ctr">
                    <a:lnL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raising to life of those who have died. It is a key belief of the Christian faith.</a:t>
                      </a:r>
                      <a:endParaRPr lang="en-GB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594" marR="86594" marT="43297" marB="43297" anchor="ctr">
                    <a:lnL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1160582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EF8B27B1-30D7-43B9-B4B7-9A35061CC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34292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DF59C9-9979-4DCF-B751-ECE739F87D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4"/>
          <a:stretch/>
        </p:blipFill>
        <p:spPr>
          <a:xfrm>
            <a:off x="92999" y="3900534"/>
            <a:ext cx="5503818" cy="298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321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124D4D64538641958E4A007980C13B" ma:contentTypeVersion="12" ma:contentTypeDescription="Create a new document." ma:contentTypeScope="" ma:versionID="946afbda18186698106b0ce222443467">
  <xsd:schema xmlns:xsd="http://www.w3.org/2001/XMLSchema" xmlns:xs="http://www.w3.org/2001/XMLSchema" xmlns:p="http://schemas.microsoft.com/office/2006/metadata/properties" xmlns:ns2="9afee772-eb75-46e8-9ea7-aea7d31c93a2" xmlns:ns3="e28a704d-9600-4ad2-9d5d-dece923bace9" targetNamespace="http://schemas.microsoft.com/office/2006/metadata/properties" ma:root="true" ma:fieldsID="64e5dd79a3c711c2c42af549a5dd9833" ns2:_="" ns3:_="">
    <xsd:import namespace="9afee772-eb75-46e8-9ea7-aea7d31c93a2"/>
    <xsd:import namespace="e28a704d-9600-4ad2-9d5d-dece923bac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fee772-eb75-46e8-9ea7-aea7d31c93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8a704d-9600-4ad2-9d5d-dece923bace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56450C1-BE11-4BAA-A532-6B7269DBD1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fee772-eb75-46e8-9ea7-aea7d31c93a2"/>
    <ds:schemaRef ds:uri="e28a704d-9600-4ad2-9d5d-dece923bac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26C439D-6B06-4529-BE7B-39855BC68720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e28a704d-9600-4ad2-9d5d-dece923bace9"/>
    <ds:schemaRef ds:uri="9afee772-eb75-46e8-9ea7-aea7d31c93a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B071B0C-6A65-404E-9BC6-20C58E0599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7070</TotalTime>
  <Words>334</Words>
  <Application>Microsoft Macintosh PowerPoint</Application>
  <PresentationFormat>A4 Paper (210x297 mm)</PresentationFormat>
  <Paragraphs>53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Comic Sans MS</vt:lpstr>
      <vt:lpstr>Times New Roman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Windmill</dc:creator>
  <cp:lastModifiedBy>Wendy Windmill</cp:lastModifiedBy>
  <cp:revision>521</cp:revision>
  <cp:lastPrinted>2020-01-06T17:09:11Z</cp:lastPrinted>
  <dcterms:created xsi:type="dcterms:W3CDTF">2019-12-31T12:07:37Z</dcterms:created>
  <dcterms:modified xsi:type="dcterms:W3CDTF">2025-04-07T08:13:54Z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0x010100E4124D4D64538641958E4A007980C13B</vt:lpwstr>
  </property>
</Properties>
</file>