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76" r:id="rId2"/>
    <p:sldId id="284" r:id="rId3"/>
    <p:sldId id="258" r:id="rId4"/>
    <p:sldId id="263" r:id="rId5"/>
    <p:sldId id="26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83" r:id="rId19"/>
    <p:sldId id="267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  <p:embeddedFont>
      <p:font typeface="Twinkl" pitchFamily="2" charset="0"/>
      <p:regular r:id="rId31"/>
      <p:bold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236A"/>
    <a:srgbClr val="32B3A2"/>
    <a:srgbClr val="18A0DB"/>
    <a:srgbClr val="DE1E5A"/>
    <a:srgbClr val="BC0105"/>
    <a:srgbClr val="4DB1E3"/>
    <a:srgbClr val="80C1EB"/>
    <a:srgbClr val="ACDDFC"/>
    <a:srgbClr val="FFFFFF"/>
    <a:srgbClr val="4AA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446" y="114"/>
      </p:cViewPr>
      <p:guideLst>
        <p:guide orient="horz" pos="2160"/>
        <p:guide pos="2880"/>
        <p:guide pos="363"/>
        <p:guide orient="horz" pos="3974"/>
        <p:guide pos="5397"/>
        <p:guide orient="horz" pos="346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8BE11F-8E98-41EC-9404-CDA15449B7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198" y="2930434"/>
            <a:ext cx="8220076" cy="346560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457200" y="438151"/>
            <a:ext cx="8220074" cy="2267631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837DCD-49A0-459B-A011-31A9984F15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AC26E7-CAB1-4626-A862-11633A9EBCA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70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addition-and-subtraction-recall-and-use-addition-and-subtraction-facts-to-20-fluently-and-derive-and-use-related-facts-up-to-100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twinkl.co.uk/resource/t-n-2546453-y2-addition-and-subtraction-planit-maths-steps-to-progression-overview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planit-maths-primary-teaching-resources-year-2/planit-maths-primary-teaching-resources-year-2-number---addition-and-subtraction/planit-maths-primary-teaching-resources-year-2-number-addition-and-subtraction-recall-and-use-addition-and-subtraction-facts-to-20-fluently-and-derive-and-use-related-facts-up-to-10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9CF724A2-F782-4F76-8B38-952A03327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2352" y="6464798"/>
            <a:ext cx="5062474" cy="1297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US" sz="800" dirty="0" err="1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Maths</a:t>
            </a:r>
            <a:r>
              <a:rPr lang="en-US" sz="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 | Addition and Subtraction | Derive, Recall and Use Facts | Lesson 3 of 5: Number Facts of 100.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Addition and Subtraction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9B9EFA57-C866-479C-95A5-9BB7B082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6528" r="8264" b="4340"/>
          <a:stretch>
            <a:fillRect/>
          </a:stretch>
        </p:blipFill>
        <p:spPr bwMode="auto">
          <a:xfrm>
            <a:off x="755650" y="1476375"/>
            <a:ext cx="7632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hole Class">
            <a:extLst>
              <a:ext uri="{FF2B5EF4-FFF2-40B4-BE49-F238E27FC236}">
                <a16:creationId xmlns:a16="http://schemas.microsoft.com/office/drawing/2014/main" id="{DBC3CD9B-3694-47D5-B107-2B4D8DC1F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2">
            <a:extLst>
              <a:ext uri="{FF2B5EF4-FFF2-40B4-BE49-F238E27FC236}">
                <a16:creationId xmlns:a16="http://schemas.microsoft.com/office/drawing/2014/main" id="{F4BB0B65-051A-466A-B292-61C10CD20D89}"/>
              </a:ext>
            </a:extLst>
          </p:cNvPr>
          <p:cNvSpPr/>
          <p:nvPr/>
        </p:nvSpPr>
        <p:spPr>
          <a:xfrm>
            <a:off x="2895600" y="1812925"/>
            <a:ext cx="2376488" cy="1712913"/>
          </a:xfrm>
          <a:prstGeom prst="wedgeRoundRectCallout">
            <a:avLst>
              <a:gd name="adj1" fmla="val -57130"/>
              <a:gd name="adj2" fmla="val 317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7 + 3 =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so I know that…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70 + 30 = 100</a:t>
            </a:r>
          </a:p>
        </p:txBody>
      </p:sp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id="{603C0E01-2E12-42D4-B3CF-8CF36156F276}"/>
              </a:ext>
            </a:extLst>
          </p:cNvPr>
          <p:cNvSpPr/>
          <p:nvPr/>
        </p:nvSpPr>
        <p:spPr>
          <a:xfrm>
            <a:off x="3811588" y="3598863"/>
            <a:ext cx="2079625" cy="1712912"/>
          </a:xfrm>
          <a:prstGeom prst="wedgeRoundRectCallout">
            <a:avLst>
              <a:gd name="adj1" fmla="val 80221"/>
              <a:gd name="adj2" fmla="val -442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Is this right?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prove your thinking with equipment?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EC7E5E8-6737-41CB-ADE6-DF5AF4193F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8" b="42740"/>
          <a:stretch/>
        </p:blipFill>
        <p:spPr bwMode="auto">
          <a:xfrm>
            <a:off x="981870" y="2594882"/>
            <a:ext cx="1852612" cy="34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A81DAC6-D34A-4958-BC9B-013BC26D46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0" b="39066"/>
          <a:stretch/>
        </p:blipFill>
        <p:spPr bwMode="auto">
          <a:xfrm>
            <a:off x="6273588" y="2594882"/>
            <a:ext cx="1852612" cy="34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9A76E7B-255C-462A-9B01-0107BACF6EC1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Number Bonds</a:t>
            </a:r>
          </a:p>
        </p:txBody>
      </p:sp>
    </p:spTree>
    <p:extLst>
      <p:ext uri="{BB962C8B-B14F-4D97-AF65-F5344CB8AC3E}">
        <p14:creationId xmlns:p14="http://schemas.microsoft.com/office/powerpoint/2010/main" val="161264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B2B505-7E09-4847-93A5-13A6B1B2C380}"/>
              </a:ext>
            </a:extLst>
          </p:cNvPr>
          <p:cNvSpPr/>
          <p:nvPr/>
        </p:nvSpPr>
        <p:spPr>
          <a:xfrm>
            <a:off x="755650" y="5160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Number Bonds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93D34A-9E31-46FE-A725-5C184A92DB87}"/>
              </a:ext>
            </a:extLst>
          </p:cNvPr>
          <p:cNvSpPr/>
          <p:nvPr/>
        </p:nvSpPr>
        <p:spPr>
          <a:xfrm>
            <a:off x="767418" y="3599323"/>
            <a:ext cx="7630032" cy="2690131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CE57AA-D6B1-48A2-A170-D705609C90AE}"/>
              </a:ext>
            </a:extLst>
          </p:cNvPr>
          <p:cNvSpPr/>
          <p:nvPr/>
        </p:nvSpPr>
        <p:spPr>
          <a:xfrm>
            <a:off x="755650" y="1263284"/>
            <a:ext cx="7632700" cy="2213601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121CEE-9A85-4910-B39B-AAF74BA218CE}"/>
              </a:ext>
            </a:extLst>
          </p:cNvPr>
          <p:cNvSpPr/>
          <p:nvPr/>
        </p:nvSpPr>
        <p:spPr>
          <a:xfrm>
            <a:off x="972020" y="1436402"/>
            <a:ext cx="1849234" cy="69382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BC707C-E5C2-47E8-867D-EF8F15345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706" y="1546153"/>
            <a:ext cx="1636987" cy="47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 b="1" dirty="0">
                <a:solidFill>
                  <a:schemeClr val="tx1"/>
                </a:solidFill>
                <a:latin typeface="+mn-lt"/>
              </a:rPr>
              <a:t>7 + 3 = 10</a:t>
            </a:r>
          </a:p>
        </p:txBody>
      </p:sp>
      <p:sp>
        <p:nvSpPr>
          <p:cNvPr id="7" name="Rectangle 31">
            <a:extLst>
              <a:ext uri="{FF2B5EF4-FFF2-40B4-BE49-F238E27FC236}">
                <a16:creationId xmlns:a16="http://schemas.microsoft.com/office/drawing/2014/main" id="{2C094745-1E14-4AA4-89CD-128D5C611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314" y="2305690"/>
            <a:ext cx="487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Rectangle 32">
            <a:extLst>
              <a:ext uri="{FF2B5EF4-FFF2-40B4-BE49-F238E27FC236}">
                <a16:creationId xmlns:a16="http://schemas.microsoft.com/office/drawing/2014/main" id="{98731872-4D70-4D55-B666-862AE09A8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338" y="2341579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4" name="Rectangle 54">
            <a:extLst>
              <a:ext uri="{FF2B5EF4-FFF2-40B4-BE49-F238E27FC236}">
                <a16:creationId xmlns:a16="http://schemas.microsoft.com/office/drawing/2014/main" id="{D0FE22A8-6BE3-43A4-89AC-C06EDAD95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640" y="4848424"/>
            <a:ext cx="487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35" name="Rectangle 55">
            <a:extLst>
              <a:ext uri="{FF2B5EF4-FFF2-40B4-BE49-F238E27FC236}">
                <a16:creationId xmlns:a16="http://schemas.microsoft.com/office/drawing/2014/main" id="{F145E0B4-4B49-4876-A024-01C3C2DAD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8846" y="4852232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+mn-lt"/>
              </a:rPr>
              <a:t>=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A871F9-4702-4502-BE1D-9BA7C0B19956}"/>
              </a:ext>
            </a:extLst>
          </p:cNvPr>
          <p:cNvGrpSpPr/>
          <p:nvPr/>
        </p:nvGrpSpPr>
        <p:grpSpPr>
          <a:xfrm>
            <a:off x="972020" y="3695538"/>
            <a:ext cx="2683496" cy="693829"/>
            <a:chOff x="972020" y="3567169"/>
            <a:chExt cx="2683496" cy="69382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F1AA8DAE-2A07-4F5D-AC24-08B7D9FD147B}"/>
                </a:ext>
              </a:extLst>
            </p:cNvPr>
            <p:cNvSpPr/>
            <p:nvPr/>
          </p:nvSpPr>
          <p:spPr>
            <a:xfrm>
              <a:off x="972020" y="3567169"/>
              <a:ext cx="2683496" cy="69382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CED13D01-E9CE-4210-8C8F-42803228C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706" y="3676920"/>
              <a:ext cx="24994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tx1"/>
                  </a:solidFill>
                  <a:latin typeface="+mn-lt"/>
                </a:rPr>
                <a:t>70 + 30 = 100</a:t>
              </a:r>
            </a:p>
          </p:txBody>
        </p:sp>
      </p:grpSp>
      <p:sp>
        <p:nvSpPr>
          <p:cNvPr id="15" name="Rectangle 31">
            <a:extLst>
              <a:ext uri="{FF2B5EF4-FFF2-40B4-BE49-F238E27FC236}">
                <a16:creationId xmlns:a16="http://schemas.microsoft.com/office/drawing/2014/main" id="{44D39349-E460-455D-98CE-A48FB5FB2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9677" y="256429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b="1" dirty="0">
              <a:solidFill>
                <a:srgbClr val="78477D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556846-FA32-4271-9C95-9D506929318F}"/>
              </a:ext>
            </a:extLst>
          </p:cNvPr>
          <p:cNvGrpSpPr/>
          <p:nvPr/>
        </p:nvGrpSpPr>
        <p:grpSpPr>
          <a:xfrm>
            <a:off x="4859023" y="2666121"/>
            <a:ext cx="346349" cy="777754"/>
            <a:chOff x="4858709" y="2305709"/>
            <a:chExt cx="346349" cy="77775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713F0C8-135D-47C8-AC5F-A3FB9EA83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9338" y="2705583"/>
              <a:ext cx="345720" cy="37788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6E0DCB0-CC4E-41D5-94AD-4E490A17A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709" y="2505646"/>
              <a:ext cx="345720" cy="37788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638E56D-DA34-4E18-80BC-B21525E1B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8709" y="2305709"/>
              <a:ext cx="345720" cy="377880"/>
            </a:xfrm>
            <a:prstGeom prst="rect">
              <a:avLst/>
            </a:prstGeom>
          </p:spPr>
        </p:pic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A352266E-07A1-431D-9FB3-AAD46F6AE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16" y="1353227"/>
            <a:ext cx="286121" cy="210053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DF8FB60-220D-44D0-BE59-1490B9706A07}"/>
              </a:ext>
            </a:extLst>
          </p:cNvPr>
          <p:cNvGrpSpPr/>
          <p:nvPr/>
        </p:nvGrpSpPr>
        <p:grpSpPr>
          <a:xfrm>
            <a:off x="3775199" y="1870158"/>
            <a:ext cx="349490" cy="1578950"/>
            <a:chOff x="3801047" y="1528956"/>
            <a:chExt cx="349490" cy="1578950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879F6CE3-BFCE-459A-98AB-1650EFF99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606" y="2730026"/>
              <a:ext cx="345720" cy="37788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42977DB-6EA8-4B4A-A534-EA9BA40F0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453" y="2532351"/>
              <a:ext cx="345720" cy="377880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15300088-F7DF-4B51-A3A3-03EE70380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824" y="2332414"/>
              <a:ext cx="345720" cy="37788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7FCB6E-A33C-4D95-AD6E-53AAB179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824" y="2132477"/>
              <a:ext cx="345720" cy="37788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302DAC7-38AF-46AE-B443-281E5780C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817" y="1932540"/>
              <a:ext cx="345720" cy="37788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08E970B-5C1A-4274-A254-CBD4940BB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4817" y="1732603"/>
              <a:ext cx="345720" cy="37788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6BEFEB9A-EB2A-4EAC-A29D-33AA863FA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047" y="1528956"/>
              <a:ext cx="345720" cy="37788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B55ADC-B6A8-4C8F-A688-DED731DDA06B}"/>
              </a:ext>
            </a:extLst>
          </p:cNvPr>
          <p:cNvGrpSpPr/>
          <p:nvPr/>
        </p:nvGrpSpPr>
        <p:grpSpPr>
          <a:xfrm>
            <a:off x="1641116" y="4493033"/>
            <a:ext cx="2084248" cy="1666568"/>
            <a:chOff x="1641116" y="4493033"/>
            <a:chExt cx="2084248" cy="1666568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98D5AE8-E998-4756-AC45-AE6EB2311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1116" y="4493033"/>
              <a:ext cx="227009" cy="166656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3EA1B33-CC71-4AC9-8079-F04BEB0A3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045" y="4493033"/>
              <a:ext cx="227009" cy="166656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5DB19D9-F2E6-441F-889B-07E2CA1C0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858" y="4493033"/>
              <a:ext cx="227009" cy="166656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326669DE-D679-47C6-842F-A96234BB5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5787" y="4493033"/>
              <a:ext cx="227009" cy="1666568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26DBD04-E65A-4C03-ABFB-537F05004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613" y="4493033"/>
              <a:ext cx="227009" cy="166656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DCEF6800-4D99-438E-A39A-F152006C5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9426" y="4493033"/>
              <a:ext cx="227009" cy="1666568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4EAA22F9-1DC5-464F-9564-FEA25F069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8355" y="4493033"/>
              <a:ext cx="227009" cy="166656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B3C107E-8B49-4591-AB5D-53128C37A6A2}"/>
              </a:ext>
            </a:extLst>
          </p:cNvPr>
          <p:cNvGrpSpPr/>
          <p:nvPr/>
        </p:nvGrpSpPr>
        <p:grpSpPr>
          <a:xfrm>
            <a:off x="4891752" y="4493033"/>
            <a:ext cx="842751" cy="1666568"/>
            <a:chOff x="4891752" y="4493033"/>
            <a:chExt cx="842751" cy="1666568"/>
          </a:xfrm>
        </p:grpSpPr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3BA6800-21F3-44AA-A331-E8E604B1C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752" y="4493033"/>
              <a:ext cx="227009" cy="1666568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2EDC3A8D-B2D8-4898-9176-8146D5557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0681" y="4493033"/>
              <a:ext cx="227009" cy="1666568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093C5EDA-DB19-4AF9-8F79-9BD981383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494" y="4493033"/>
              <a:ext cx="227009" cy="1666568"/>
            </a:xfrm>
            <a:prstGeom prst="rect">
              <a:avLst/>
            </a:prstGeom>
          </p:spPr>
        </p:pic>
      </p:grpSp>
      <p:pic>
        <p:nvPicPr>
          <p:cNvPr id="73" name="Picture 56">
            <a:extLst>
              <a:ext uri="{FF2B5EF4-FFF2-40B4-BE49-F238E27FC236}">
                <a16:creationId xmlns:a16="http://schemas.microsoft.com/office/drawing/2014/main" id="{E8501412-7363-4B61-8D0F-08B024CB52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937" y="3805289"/>
            <a:ext cx="1478505" cy="23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Whole Class">
            <a:extLst>
              <a:ext uri="{FF2B5EF4-FFF2-40B4-BE49-F238E27FC236}">
                <a16:creationId xmlns:a16="http://schemas.microsoft.com/office/drawing/2014/main" id="{ACAC2B7F-17A0-45A9-B497-773119E20F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6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2BCADF-87BA-4070-93F5-63F470013A89}"/>
              </a:ext>
            </a:extLst>
          </p:cNvPr>
          <p:cNvSpPr/>
          <p:nvPr/>
        </p:nvSpPr>
        <p:spPr>
          <a:xfrm>
            <a:off x="755650" y="2811463"/>
            <a:ext cx="7632700" cy="32813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61662905-DAD1-494C-BF46-44F7DD8F3FAB}"/>
              </a:ext>
            </a:extLst>
          </p:cNvPr>
          <p:cNvSpPr/>
          <p:nvPr/>
        </p:nvSpPr>
        <p:spPr>
          <a:xfrm>
            <a:off x="755650" y="1495370"/>
            <a:ext cx="7632700" cy="62071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Explore number bonds </a:t>
            </a:r>
            <a:r>
              <a:rPr lang="en-US" dirty="0">
                <a:latin typeface="+mn-lt"/>
              </a:rPr>
              <a:t>of</a:t>
            </a:r>
            <a:r>
              <a:rPr lang="en-GB" dirty="0">
                <a:solidFill>
                  <a:schemeClr val="bg1"/>
                </a:solidFill>
              </a:rPr>
              <a:t> 10 with your partner and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make a similar bond </a:t>
            </a:r>
            <a:r>
              <a:rPr lang="en-US" dirty="0">
                <a:latin typeface="+mn-lt"/>
              </a:rPr>
              <a:t>of</a:t>
            </a:r>
            <a:r>
              <a:rPr lang="en-GB" dirty="0">
                <a:solidFill>
                  <a:schemeClr val="bg1"/>
                </a:solidFill>
              </a:rPr>
              <a:t> 100.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AED408B6-9A68-4E0E-A659-20D70F7DD3DE}"/>
              </a:ext>
            </a:extLst>
          </p:cNvPr>
          <p:cNvSpPr/>
          <p:nvPr/>
        </p:nvSpPr>
        <p:spPr>
          <a:xfrm>
            <a:off x="755650" y="2219734"/>
            <a:ext cx="7632700" cy="49806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What do you notice?</a:t>
            </a:r>
          </a:p>
        </p:txBody>
      </p:sp>
      <p:pic>
        <p:nvPicPr>
          <p:cNvPr id="5" name="Pairs">
            <a:extLst>
              <a:ext uri="{FF2B5EF4-FFF2-40B4-BE49-F238E27FC236}">
                <a16:creationId xmlns:a16="http://schemas.microsoft.com/office/drawing/2014/main" id="{D83DA1BD-79F3-4603-AFF7-E99FE9F0E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F52D74-595B-49BD-9638-80A0EE101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2808287"/>
            <a:ext cx="4644980" cy="32845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0CB2763-B111-4778-98EA-55F52E3472DD}"/>
              </a:ext>
            </a:extLst>
          </p:cNvPr>
          <p:cNvGrpSpPr/>
          <p:nvPr/>
        </p:nvGrpSpPr>
        <p:grpSpPr>
          <a:xfrm>
            <a:off x="5590903" y="3143793"/>
            <a:ext cx="2656114" cy="2629989"/>
            <a:chOff x="5590903" y="3143793"/>
            <a:chExt cx="2656114" cy="2629989"/>
          </a:xfrm>
          <a:solidFill>
            <a:srgbClr val="7030A0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21A3B37-F196-44C2-BE37-3D4247E0ADDC}"/>
                </a:ext>
              </a:extLst>
            </p:cNvPr>
            <p:cNvSpPr/>
            <p:nvPr/>
          </p:nvSpPr>
          <p:spPr>
            <a:xfrm>
              <a:off x="5590903" y="3143793"/>
              <a:ext cx="2656114" cy="262998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19A8BB-633D-4934-AA65-BD4E27F9A802}"/>
                </a:ext>
              </a:extLst>
            </p:cNvPr>
            <p:cNvSpPr txBox="1"/>
            <p:nvPr/>
          </p:nvSpPr>
          <p:spPr>
            <a:xfrm>
              <a:off x="5791222" y="3646713"/>
              <a:ext cx="2206535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</a:rPr>
                <a:t>Start with 100 and hide some tens. Can your partner say how many have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+mn-lt"/>
                </a:rPr>
                <a:t>been hidden?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CE7BD78-CD72-4E31-B536-EB9AAD6F39FA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Make One Hundred</a:t>
            </a:r>
          </a:p>
        </p:txBody>
      </p:sp>
    </p:spTree>
    <p:extLst>
      <p:ext uri="{BB962C8B-B14F-4D97-AF65-F5344CB8AC3E}">
        <p14:creationId xmlns:p14="http://schemas.microsoft.com/office/powerpoint/2010/main" val="422292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FDEE1212-1DA9-49D4-9897-F1C319251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2"/>
          <a:stretch/>
        </p:blipFill>
        <p:spPr bwMode="auto">
          <a:xfrm>
            <a:off x="251517" y="1346023"/>
            <a:ext cx="8584833" cy="536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airs">
            <a:extLst>
              <a:ext uri="{FF2B5EF4-FFF2-40B4-BE49-F238E27FC236}">
                <a16:creationId xmlns:a16="http://schemas.microsoft.com/office/drawing/2014/main" id="{08A2915C-B4AD-4EFB-A0BB-B4C538D0E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393CBF-0A3F-453C-999D-13639303DB5F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Make One Hundred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629CCF-53DB-4CC4-9CB7-E76B92C11826}"/>
              </a:ext>
            </a:extLst>
          </p:cNvPr>
          <p:cNvGrpSpPr/>
          <p:nvPr/>
        </p:nvGrpSpPr>
        <p:grpSpPr>
          <a:xfrm>
            <a:off x="-4472260" y="1949566"/>
            <a:ext cx="4270536" cy="4179772"/>
            <a:chOff x="-430870" y="1608534"/>
            <a:chExt cx="4270536" cy="417977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8A106B8-315D-43E5-A400-C41DD347A2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676"/>
            <a:stretch/>
          </p:blipFill>
          <p:spPr>
            <a:xfrm>
              <a:off x="-429717" y="1608534"/>
              <a:ext cx="2370733" cy="4170209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B93DA50-0632-43F0-B3CF-5555050ABD7F}"/>
                </a:ext>
              </a:extLst>
            </p:cNvPr>
            <p:cNvGrpSpPr/>
            <p:nvPr/>
          </p:nvGrpSpPr>
          <p:grpSpPr>
            <a:xfrm>
              <a:off x="1273286" y="1608534"/>
              <a:ext cx="2566380" cy="3579916"/>
              <a:chOff x="1273286" y="1608534"/>
              <a:chExt cx="2566380" cy="3579916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48EAC3D4-4642-4D1F-8272-6EE36D13A908}"/>
                  </a:ext>
                </a:extLst>
              </p:cNvPr>
              <p:cNvSpPr/>
              <p:nvPr/>
            </p:nvSpPr>
            <p:spPr>
              <a:xfrm>
                <a:off x="1273286" y="1608534"/>
                <a:ext cx="2566380" cy="3579916"/>
              </a:xfrm>
              <a:prstGeom prst="round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Rectangle 3">
                <a:extLst>
                  <a:ext uri="{FF2B5EF4-FFF2-40B4-BE49-F238E27FC236}">
                    <a16:creationId xmlns:a16="http://schemas.microsoft.com/office/drawing/2014/main" id="{90E00FA3-B103-4F65-A80A-7D1E5FFB4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600" y="1910656"/>
                <a:ext cx="1617751" cy="289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anose="02000503030000020003" pitchFamily="50" charset="0"/>
                    <a:cs typeface="Twinkl" pitchFamily="2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GB" altLang="en-US" sz="2200" b="1" dirty="0">
                    <a:solidFill>
                      <a:schemeClr val="bg1"/>
                    </a:solidFill>
                    <a:latin typeface="+mn-lt"/>
                  </a:rPr>
                  <a:t>0 + 10 = 10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GB" altLang="en-US" sz="2200" b="1" dirty="0">
                    <a:solidFill>
                      <a:schemeClr val="bg1"/>
                    </a:solidFill>
                    <a:latin typeface="+mn-lt"/>
                  </a:rPr>
                  <a:t>1 + 9 = 10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GB" altLang="en-US" sz="2200" b="1" dirty="0">
                    <a:solidFill>
                      <a:schemeClr val="bg1"/>
                    </a:solidFill>
                    <a:latin typeface="+mn-lt"/>
                  </a:rPr>
                  <a:t>2 + 8 = 10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GB" altLang="en-US" sz="2200" b="1" dirty="0">
                    <a:solidFill>
                      <a:schemeClr val="bg1"/>
                    </a:solidFill>
                    <a:latin typeface="+mn-lt"/>
                  </a:rPr>
                  <a:t>3 + 7 = 10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GB" altLang="en-US" sz="2200" b="1" dirty="0">
                    <a:solidFill>
                      <a:schemeClr val="bg1"/>
                    </a:solidFill>
                    <a:latin typeface="+mn-lt"/>
                  </a:rPr>
                  <a:t>4 + 6 = 10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200"/>
                  </a:spcAft>
                  <a:buFontTx/>
                  <a:buNone/>
                </a:pPr>
                <a:r>
                  <a:rPr lang="en-GB" altLang="en-US" sz="2200" b="1" dirty="0">
                    <a:solidFill>
                      <a:schemeClr val="bg1"/>
                    </a:solidFill>
                    <a:latin typeface="+mn-lt"/>
                  </a:rPr>
                  <a:t>5 + 5 = 10</a:t>
                </a:r>
              </a:p>
            </p:txBody>
          </p: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C187D6-D63B-441D-BBD5-E4C14CC6A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3425" r="55676"/>
            <a:stretch/>
          </p:blipFill>
          <p:spPr>
            <a:xfrm>
              <a:off x="-430870" y="3429000"/>
              <a:ext cx="2370733" cy="235930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EE6B631-9F04-4105-B11F-D58E5FCEF3EC}"/>
              </a:ext>
            </a:extLst>
          </p:cNvPr>
          <p:cNvGrpSpPr/>
          <p:nvPr/>
        </p:nvGrpSpPr>
        <p:grpSpPr>
          <a:xfrm>
            <a:off x="9518837" y="1542337"/>
            <a:ext cx="3938954" cy="4335722"/>
            <a:chOff x="5205046" y="1254792"/>
            <a:chExt cx="3938954" cy="43357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6969718-6ED5-42B4-96DD-32261FB4B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81"/>
            <a:stretch/>
          </p:blipFill>
          <p:spPr>
            <a:xfrm>
              <a:off x="7378977" y="1273307"/>
              <a:ext cx="1765023" cy="4311386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98DE497-D0EF-4690-B369-71B078ECA492}"/>
                </a:ext>
              </a:extLst>
            </p:cNvPr>
            <p:cNvSpPr/>
            <p:nvPr/>
          </p:nvSpPr>
          <p:spPr>
            <a:xfrm>
              <a:off x="5205046" y="1608534"/>
              <a:ext cx="2729840" cy="3579916"/>
            </a:xfrm>
            <a:prstGeom prst="round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1CC8A14D-DBE7-4625-B9BC-D6563BEC9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9174" y="1951942"/>
              <a:ext cx="2002471" cy="289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  <a:latin typeface="+mn-lt"/>
                </a:rPr>
                <a:t>0 + 100 = 100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  <a:latin typeface="+mn-lt"/>
                </a:rPr>
                <a:t>10 + 90 = 100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  <a:latin typeface="+mn-lt"/>
                </a:rPr>
                <a:t>20 + 80 = 100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  <a:latin typeface="+mn-lt"/>
                </a:rPr>
                <a:t>30 + 70 = 100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  <a:latin typeface="+mn-lt"/>
                </a:rPr>
                <a:t>40 + 60 = 100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200" b="1" dirty="0">
                  <a:solidFill>
                    <a:schemeClr val="bg1"/>
                  </a:solidFill>
                  <a:latin typeface="+mn-lt"/>
                </a:rPr>
                <a:t>50 + 50 = 100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EA10C19-1123-492D-A9A5-156D09F432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88"/>
            <a:stretch/>
          </p:blipFill>
          <p:spPr>
            <a:xfrm>
              <a:off x="7336020" y="1254792"/>
              <a:ext cx="1807980" cy="4335722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4BFAB581-6B82-4D53-8A74-050F16594A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918"/>
          <a:stretch/>
        </p:blipFill>
        <p:spPr>
          <a:xfrm>
            <a:off x="0" y="6097970"/>
            <a:ext cx="9144000" cy="7600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A31D024-B949-4EA0-9D65-F9BD1A0D65C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698"/>
          <a:stretch/>
        </p:blipFill>
        <p:spPr>
          <a:xfrm>
            <a:off x="0" y="0"/>
            <a:ext cx="576263" cy="68579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ED88C34-EDA3-40E1-BCC8-CF63D7091A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8"/>
          <a:stretch/>
        </p:blipFill>
        <p:spPr>
          <a:xfrm>
            <a:off x="8574182" y="0"/>
            <a:ext cx="569818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24BCDEB-C739-4833-BE8C-4F65DF58B814}"/>
              </a:ext>
            </a:extLst>
          </p:cNvPr>
          <p:cNvGrpSpPr/>
          <p:nvPr/>
        </p:nvGrpSpPr>
        <p:grpSpPr>
          <a:xfrm>
            <a:off x="707978" y="5652117"/>
            <a:ext cx="7491367" cy="585787"/>
            <a:chOff x="896983" y="5507038"/>
            <a:chExt cx="7491367" cy="585787"/>
          </a:xfrm>
          <a:solidFill>
            <a:srgbClr val="FFC000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8F10032-308E-4C43-A050-623CD0A6CFEF}"/>
                </a:ext>
              </a:extLst>
            </p:cNvPr>
            <p:cNvSpPr/>
            <p:nvPr/>
          </p:nvSpPr>
          <p:spPr>
            <a:xfrm>
              <a:off x="1200240" y="5507038"/>
              <a:ext cx="7188109" cy="585787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1">
              <a:extLst>
                <a:ext uri="{FF2B5EF4-FFF2-40B4-BE49-F238E27FC236}">
                  <a16:creationId xmlns:a16="http://schemas.microsoft.com/office/drawing/2014/main" id="{BC679896-DA08-4E53-97BE-C01F3C66B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983" y="5596334"/>
              <a:ext cx="749136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What do you notice?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9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11111E-6 L 0.5033 -0.004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53472 -2.22222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2896DF-7175-4B91-8446-E293011807E7}"/>
              </a:ext>
            </a:extLst>
          </p:cNvPr>
          <p:cNvSpPr/>
          <p:nvPr/>
        </p:nvSpPr>
        <p:spPr>
          <a:xfrm>
            <a:off x="755650" y="1392238"/>
            <a:ext cx="7632700" cy="4700587"/>
          </a:xfrm>
          <a:prstGeom prst="rect">
            <a:avLst/>
          </a:prstGeom>
          <a:solidFill>
            <a:srgbClr val="2D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Individual Work" hidden="1">
            <a:extLst>
              <a:ext uri="{FF2B5EF4-FFF2-40B4-BE49-F238E27FC236}">
                <a16:creationId xmlns:a16="http://schemas.microsoft.com/office/drawing/2014/main" id="{CED066DC-9A69-433D-92C2-8A5F03045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F90D2C-857E-4C20-89D7-76C1CDF4B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913" y="1589327"/>
            <a:ext cx="3051174" cy="43159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D5ABBE-57EB-4854-AB2C-9B14D530C9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6413" y="1589327"/>
            <a:ext cx="3051174" cy="43159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345091-C782-434B-B589-7B67D2B526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913" y="1589327"/>
            <a:ext cx="3051174" cy="43159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9EB5D1-DF35-4E10-A740-1D2E187C2EA3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Shopping</a:t>
            </a:r>
          </a:p>
        </p:txBody>
      </p:sp>
      <p:pic>
        <p:nvPicPr>
          <p:cNvPr id="10" name="Pairs">
            <a:extLst>
              <a:ext uri="{FF2B5EF4-FFF2-40B4-BE49-F238E27FC236}">
                <a16:creationId xmlns:a16="http://schemas.microsoft.com/office/drawing/2014/main" id="{240FCCD2-68A1-4C7A-8F41-6D8E8433EB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0339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039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F3724D-2DE5-471E-9326-B36778D50659}"/>
              </a:ext>
            </a:extLst>
          </p:cNvPr>
          <p:cNvGrpSpPr>
            <a:grpSpLocks/>
          </p:cNvGrpSpPr>
          <p:nvPr/>
        </p:nvGrpSpPr>
        <p:grpSpPr bwMode="auto">
          <a:xfrm>
            <a:off x="446088" y="703263"/>
            <a:ext cx="7942262" cy="5391150"/>
            <a:chOff x="445574" y="702863"/>
            <a:chExt cx="7942776" cy="539234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6A9F9E0-864A-4841-A6A6-1509FAE25257}"/>
                </a:ext>
              </a:extLst>
            </p:cNvPr>
            <p:cNvSpPr/>
            <p:nvPr/>
          </p:nvSpPr>
          <p:spPr>
            <a:xfrm>
              <a:off x="755156" y="1822297"/>
              <a:ext cx="3816597" cy="4271318"/>
            </a:xfrm>
            <a:prstGeom prst="rect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F1ADD6-7E7A-4720-AC0E-14F4BDD15C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65" r="20609" b="-37"/>
            <a:stretch>
              <a:fillRect/>
            </a:stretch>
          </p:blipFill>
          <p:spPr bwMode="auto">
            <a:xfrm>
              <a:off x="755650" y="2068829"/>
              <a:ext cx="3816350" cy="402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4A67722-7061-40DE-9922-F10762C7F873}"/>
                </a:ext>
              </a:extLst>
            </p:cNvPr>
            <p:cNvSpPr/>
            <p:nvPr/>
          </p:nvSpPr>
          <p:spPr>
            <a:xfrm>
              <a:off x="4571753" y="1819122"/>
              <a:ext cx="3816597" cy="4274494"/>
            </a:xfrm>
            <a:prstGeom prst="rect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8F3FCCF-EAEB-454D-B4CC-0343D6EB2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49" y="1364071"/>
              <a:ext cx="7632701" cy="458757"/>
            </a:xfrm>
            <a:prstGeom prst="rect">
              <a:avLst/>
            </a:prstGeom>
            <a:solidFill>
              <a:srgbClr val="C7E8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+mn-lt"/>
                </a:rPr>
                <a:t>Dive in by completing your own activity!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E9838-99B0-4BE8-9358-E5608EE10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74" y="702863"/>
              <a:ext cx="2205347" cy="355276"/>
            </a:xfrm>
            <a:prstGeom prst="rect">
              <a:avLst/>
            </a:prstGeom>
            <a:solidFill>
              <a:srgbClr val="072F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0" tIns="36000" rIns="180000" bIns="72000" anchor="ctr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600" b="1" dirty="0">
                  <a:solidFill>
                    <a:schemeClr val="bg1"/>
                  </a:solidFill>
                  <a:latin typeface="+mn-lt"/>
                </a:rPr>
                <a:t>Diving into Mastery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ADA913-6134-4881-8337-85A503974D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6" r="322"/>
          <a:stretch/>
        </p:blipFill>
        <p:spPr>
          <a:xfrm>
            <a:off x="5578475" y="2032000"/>
            <a:ext cx="2711450" cy="3851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E7CFC3F-F964-4F39-BD00-3BE87E2E54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4" r="214"/>
          <a:stretch/>
        </p:blipFill>
        <p:spPr>
          <a:xfrm>
            <a:off x="5126038" y="2032000"/>
            <a:ext cx="2711450" cy="3851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EF296F-4A1C-4FF5-B49A-3DF2A1CCEB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1" r="257"/>
          <a:stretch/>
        </p:blipFill>
        <p:spPr>
          <a:xfrm>
            <a:off x="4672013" y="2032000"/>
            <a:ext cx="2711450" cy="3851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732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CCC8F52-BD7A-4066-8AF2-E05B1A3CB41B}"/>
              </a:ext>
            </a:extLst>
          </p:cNvPr>
          <p:cNvSpPr/>
          <p:nvPr/>
        </p:nvSpPr>
        <p:spPr>
          <a:xfrm>
            <a:off x="755650" y="2053136"/>
            <a:ext cx="7712074" cy="41920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6BB97F-7521-46BD-98B8-CB754B8090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3" t="-2305" r="-13022" b="38077"/>
          <a:stretch/>
        </p:blipFill>
        <p:spPr>
          <a:xfrm>
            <a:off x="538074" y="2010172"/>
            <a:ext cx="2931045" cy="44047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5DFDABB-E5C5-4FBB-9A85-2EBBF28A7095}"/>
              </a:ext>
            </a:extLst>
          </p:cNvPr>
          <p:cNvGrpSpPr/>
          <p:nvPr/>
        </p:nvGrpSpPr>
        <p:grpSpPr>
          <a:xfrm>
            <a:off x="3015076" y="2262140"/>
            <a:ext cx="3282339" cy="1603417"/>
            <a:chOff x="2985296" y="2080816"/>
            <a:chExt cx="4051119" cy="1794498"/>
          </a:xfrm>
          <a:solidFill>
            <a:srgbClr val="7030A0"/>
          </a:solidFill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EA46E993-941A-44A6-821F-9B50F4C5DAEF}"/>
                </a:ext>
              </a:extLst>
            </p:cNvPr>
            <p:cNvSpPr/>
            <p:nvPr/>
          </p:nvSpPr>
          <p:spPr>
            <a:xfrm>
              <a:off x="3376161" y="2080816"/>
              <a:ext cx="3660254" cy="179449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797B648-CC59-41F0-9CC4-1359C867B84B}"/>
                </a:ext>
              </a:extLst>
            </p:cNvPr>
            <p:cNvSpPr/>
            <p:nvPr/>
          </p:nvSpPr>
          <p:spPr>
            <a:xfrm rot="16200000">
              <a:off x="2796791" y="2956154"/>
              <a:ext cx="937397" cy="56038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EDCF0DC8-8BD9-4B5E-96CE-D67D4236B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410" y="2310017"/>
            <a:ext cx="2635856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If I start with 100 and subtract a multiple of 10, will my answer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+mn-lt"/>
              </a:rPr>
              <a:t>always be a multiple </a:t>
            </a:r>
            <a:br>
              <a:rPr lang="en-GB" altLang="en-US" dirty="0">
                <a:solidFill>
                  <a:schemeClr val="bg1"/>
                </a:solidFill>
                <a:latin typeface="+mn-lt"/>
              </a:rPr>
            </a:br>
            <a:r>
              <a:rPr lang="en-GB" altLang="en-US" dirty="0">
                <a:solidFill>
                  <a:schemeClr val="bg1"/>
                </a:solidFill>
                <a:latin typeface="+mn-lt"/>
              </a:rPr>
              <a:t>of 10?</a:t>
            </a: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274A37DC-2167-472D-85EC-802995FABF44}"/>
              </a:ext>
            </a:extLst>
          </p:cNvPr>
          <p:cNvSpPr/>
          <p:nvPr/>
        </p:nvSpPr>
        <p:spPr>
          <a:xfrm>
            <a:off x="755650" y="1334012"/>
            <a:ext cx="7632700" cy="5588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Hari asks the question:</a:t>
            </a:r>
          </a:p>
        </p:txBody>
      </p:sp>
      <p:pic>
        <p:nvPicPr>
          <p:cNvPr id="9" name="Whole Class">
            <a:extLst>
              <a:ext uri="{FF2B5EF4-FFF2-40B4-BE49-F238E27FC236}">
                <a16:creationId xmlns:a16="http://schemas.microsoft.com/office/drawing/2014/main" id="{CC2B6631-25B3-4717-BE82-DAD52CDF3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31F1EA5-1F58-4CB9-B6DE-B011A8EEC4DB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Reasoning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6EB19D-A216-47B5-9303-5753C9B6D7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02" y="4299886"/>
            <a:ext cx="360177" cy="3420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D36A88-2FC9-440C-AE49-BE059652C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304" y="3802336"/>
            <a:ext cx="360177" cy="3420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15457D-2B32-4068-A405-109568FE92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3371336"/>
            <a:ext cx="360177" cy="3420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E2360FB-3505-4908-A816-238FBBB4A9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73" y="3198698"/>
            <a:ext cx="360177" cy="34208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9F89C5-E0D6-4D74-8BA5-95EFABBBF048}"/>
              </a:ext>
            </a:extLst>
          </p:cNvPr>
          <p:cNvGrpSpPr/>
          <p:nvPr/>
        </p:nvGrpSpPr>
        <p:grpSpPr>
          <a:xfrm>
            <a:off x="3938936" y="4360666"/>
            <a:ext cx="4314660" cy="1732159"/>
            <a:chOff x="3938936" y="4360666"/>
            <a:chExt cx="4314660" cy="173215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E8D289FB-55EC-4131-A694-BE912D73336B}"/>
                </a:ext>
              </a:extLst>
            </p:cNvPr>
            <p:cNvSpPr/>
            <p:nvPr/>
          </p:nvSpPr>
          <p:spPr>
            <a:xfrm>
              <a:off x="3938936" y="4360666"/>
              <a:ext cx="4314660" cy="17321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" name="Rectangle 1">
              <a:extLst>
                <a:ext uri="{FF2B5EF4-FFF2-40B4-BE49-F238E27FC236}">
                  <a16:creationId xmlns:a16="http://schemas.microsoft.com/office/drawing/2014/main" id="{DFF0C44D-8CB5-491D-BBDD-8FC521740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968" y="4641969"/>
              <a:ext cx="4012596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000" b="1" dirty="0">
                  <a:solidFill>
                    <a:schemeClr val="tx1"/>
                  </a:solidFill>
                  <a:latin typeface="+mn-lt"/>
                </a:rPr>
                <a:t>Can you answer his question?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Can you give a reason </a:t>
              </a:r>
              <a:br>
                <a:rPr lang="en-GB" altLang="en-US" sz="2000" dirty="0">
                  <a:solidFill>
                    <a:schemeClr val="tx1"/>
                  </a:solidFill>
                  <a:latin typeface="+mn-lt"/>
                </a:rPr>
              </a:b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for your thinking?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44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71A932A-AEEC-4892-8354-B36B7C8592B3}"/>
              </a:ext>
            </a:extLst>
          </p:cNvPr>
          <p:cNvSpPr/>
          <p:nvPr/>
        </p:nvSpPr>
        <p:spPr>
          <a:xfrm>
            <a:off x="755650" y="2053136"/>
            <a:ext cx="7812088" cy="419209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FEDB3D4-EA52-4004-973D-EF61F62D02ED}"/>
              </a:ext>
            </a:extLst>
          </p:cNvPr>
          <p:cNvSpPr/>
          <p:nvPr/>
        </p:nvSpPr>
        <p:spPr>
          <a:xfrm>
            <a:off x="755650" y="1334012"/>
            <a:ext cx="7632700" cy="5588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If I add 5 to any number with 5 ones, I will always make the next ten.</a:t>
            </a:r>
          </a:p>
        </p:txBody>
      </p:sp>
      <p:pic>
        <p:nvPicPr>
          <p:cNvPr id="4" name="Whole Class">
            <a:extLst>
              <a:ext uri="{FF2B5EF4-FFF2-40B4-BE49-F238E27FC236}">
                <a16:creationId xmlns:a16="http://schemas.microsoft.com/office/drawing/2014/main" id="{F51A4373-53CD-44B0-8442-F292043CF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64DD3F-9224-45C8-90FB-6E154EBDE22C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Reasoning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D3C9811-E4C9-479E-922E-18624C53F0F4}"/>
              </a:ext>
            </a:extLst>
          </p:cNvPr>
          <p:cNvGrpSpPr/>
          <p:nvPr/>
        </p:nvGrpSpPr>
        <p:grpSpPr>
          <a:xfrm>
            <a:off x="2340981" y="2018142"/>
            <a:ext cx="2827511" cy="2239009"/>
            <a:chOff x="2467726" y="1994720"/>
            <a:chExt cx="2827511" cy="223900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C547CB4-9B98-4925-8137-FD32C6197C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726" y="1994720"/>
              <a:ext cx="2357437" cy="223900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456BC6-09BE-4108-8E64-640149AD0281}"/>
                </a:ext>
              </a:extLst>
            </p:cNvPr>
            <p:cNvSpPr txBox="1"/>
            <p:nvPr/>
          </p:nvSpPr>
          <p:spPr>
            <a:xfrm>
              <a:off x="2937800" y="2902405"/>
              <a:ext cx="2357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55 + 5 = 60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1C7C19E-6E0C-4937-BD98-5478280DB2C2}"/>
              </a:ext>
            </a:extLst>
          </p:cNvPr>
          <p:cNvGrpSpPr/>
          <p:nvPr/>
        </p:nvGrpSpPr>
        <p:grpSpPr>
          <a:xfrm>
            <a:off x="6136624" y="1970850"/>
            <a:ext cx="2827511" cy="2239009"/>
            <a:chOff x="6110287" y="1911216"/>
            <a:chExt cx="2827511" cy="22390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FFEB6-CFF5-42A2-B7B6-012F55F0D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0287" y="1911216"/>
              <a:ext cx="2357437" cy="223900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C13BB4-42F8-45F4-9419-93FECBDEAAAE}"/>
                </a:ext>
              </a:extLst>
            </p:cNvPr>
            <p:cNvSpPr txBox="1"/>
            <p:nvPr/>
          </p:nvSpPr>
          <p:spPr>
            <a:xfrm>
              <a:off x="6580361" y="2818901"/>
              <a:ext cx="2357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15 + 5 = 20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609B42-B633-4F70-BCF5-9CCE3DA4193B}"/>
              </a:ext>
            </a:extLst>
          </p:cNvPr>
          <p:cNvGrpSpPr/>
          <p:nvPr/>
        </p:nvGrpSpPr>
        <p:grpSpPr>
          <a:xfrm>
            <a:off x="4251024" y="2657379"/>
            <a:ext cx="2827511" cy="2239009"/>
            <a:chOff x="4289007" y="2588687"/>
            <a:chExt cx="2827511" cy="223900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7D13C2-1493-4F0F-A1B0-2B4ABBE0C3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007" y="2588687"/>
              <a:ext cx="2357437" cy="223900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BBB589-BC0C-4669-9A03-2ED93D512A09}"/>
                </a:ext>
              </a:extLst>
            </p:cNvPr>
            <p:cNvSpPr txBox="1"/>
            <p:nvPr/>
          </p:nvSpPr>
          <p:spPr>
            <a:xfrm>
              <a:off x="4759081" y="3496372"/>
              <a:ext cx="23574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chemeClr val="bg1"/>
                  </a:solidFill>
                </a:rPr>
                <a:t>75 + 5 = 80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2366D26-3CCA-48A5-9BF3-381F5064D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13" t="-1153" r="-13022" b="38077"/>
          <a:stretch/>
        </p:blipFill>
        <p:spPr>
          <a:xfrm>
            <a:off x="451191" y="2426329"/>
            <a:ext cx="2702580" cy="398858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934002-AF25-4338-8D22-C0D131841D5A}"/>
              </a:ext>
            </a:extLst>
          </p:cNvPr>
          <p:cNvGrpSpPr/>
          <p:nvPr/>
        </p:nvGrpSpPr>
        <p:grpSpPr>
          <a:xfrm>
            <a:off x="3032911" y="4963383"/>
            <a:ext cx="5178581" cy="1189767"/>
            <a:chOff x="3792145" y="4998796"/>
            <a:chExt cx="4782429" cy="117823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B72CF12-F4AA-4936-89F8-D93B0A2E5A8F}"/>
                </a:ext>
              </a:extLst>
            </p:cNvPr>
            <p:cNvSpPr/>
            <p:nvPr/>
          </p:nvSpPr>
          <p:spPr>
            <a:xfrm>
              <a:off x="3792145" y="4998796"/>
              <a:ext cx="4782429" cy="117823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Rectangle 1">
              <a:extLst>
                <a:ext uri="{FF2B5EF4-FFF2-40B4-BE49-F238E27FC236}">
                  <a16:creationId xmlns:a16="http://schemas.microsoft.com/office/drawing/2014/main" id="{37574B6E-F583-4DDB-ADA8-995D91EE52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5259" y="4998797"/>
              <a:ext cx="4469754" cy="1089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000" b="1" dirty="0">
                  <a:solidFill>
                    <a:schemeClr val="tx1"/>
                  </a:solidFill>
                  <a:latin typeface="+mn-lt"/>
                </a:rPr>
                <a:t>Do you agree?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Can you think of any more numbers </a:t>
              </a:r>
              <a:br>
                <a:rPr lang="en-GB" altLang="en-US" sz="2000" dirty="0">
                  <a:solidFill>
                    <a:schemeClr val="tx1"/>
                  </a:solidFill>
                  <a:latin typeface="+mn-lt"/>
                </a:rPr>
              </a:br>
              <a:r>
                <a:rPr lang="en-GB" altLang="en-US" sz="2000" dirty="0">
                  <a:solidFill>
                    <a:schemeClr val="tx1"/>
                  </a:solidFill>
                  <a:latin typeface="+mn-lt"/>
                </a:rPr>
                <a:t>that fit the pattern?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03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 derive and use addition and subtraction facts of 100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(multiples of 10).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I can derive addition and subtraction facts of 100 (multiples of 10).</a:t>
            </a:r>
          </a:p>
          <a:p>
            <a:r>
              <a:rPr lang="en-US" dirty="0">
                <a:latin typeface="+mn-lt"/>
              </a:rPr>
              <a:t>I can use these addition and subtraction facts in a context.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2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7E0B7EA3-6013-4F4D-B67E-63AF4743CFD8}"/>
              </a:ext>
            </a:extLst>
          </p:cNvPr>
          <p:cNvSpPr/>
          <p:nvPr/>
        </p:nvSpPr>
        <p:spPr>
          <a:xfrm>
            <a:off x="3893949" y="3057040"/>
            <a:ext cx="1356102" cy="743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>
            <a:extLst>
              <a:ext uri="{FF2B5EF4-FFF2-40B4-BE49-F238E27FC236}">
                <a16:creationId xmlns:a16="http://schemas.microsoft.com/office/drawing/2014/main" id="{847C62F0-065F-4A36-BF4C-FC7B4C5CE623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rgbClr val="002060">
              <a:alpha val="94902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953A83-F099-4E3C-93B7-AFECE5F679F3}"/>
              </a:ext>
            </a:extLst>
          </p:cNvPr>
          <p:cNvSpPr/>
          <p:nvPr/>
        </p:nvSpPr>
        <p:spPr>
          <a:xfrm>
            <a:off x="766722" y="5443352"/>
            <a:ext cx="6369802" cy="76620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Twinkl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PlanIt</a:t>
            </a: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is our award-winning scheme of work with </a:t>
            </a:r>
            <a:b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over 4000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D6797-5D0F-477A-9AB4-2C36D4F0A4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24" y="5443352"/>
            <a:ext cx="1251826" cy="8307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D8DE83-22AA-4ED0-9EDF-6AD97AD084FF}"/>
              </a:ext>
            </a:extLst>
          </p:cNvPr>
          <p:cNvSpPr/>
          <p:nvPr/>
        </p:nvSpPr>
        <p:spPr>
          <a:xfrm rot="60000">
            <a:off x="475559" y="803738"/>
            <a:ext cx="8191789" cy="1079884"/>
          </a:xfrm>
          <a:prstGeom prst="rect">
            <a:avLst/>
          </a:prstGeom>
          <a:solidFill>
            <a:srgbClr val="001746"/>
          </a:solidFill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Need a coherently planned sequence of lessons to complement this resource?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DDB95-B374-434A-BDDE-5C499E06CD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2440">
            <a:off x="826059" y="2424057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E7C0E-72B0-48ED-A0E2-9D531E4E6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1963" y="2272508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7A6C84-75EF-41F8-82F7-E1954F8659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0412">
            <a:off x="4917205" y="2424057"/>
            <a:ext cx="3471144" cy="24539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057BE4-6D32-4493-88BC-634DF0EEBB7F}"/>
              </a:ext>
            </a:extLst>
          </p:cNvPr>
          <p:cNvSpPr/>
          <p:nvPr/>
        </p:nvSpPr>
        <p:spPr>
          <a:xfrm rot="21540000">
            <a:off x="621475" y="4693168"/>
            <a:ext cx="7901051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See our 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Addition and Subtraction Steps to Progression</a:t>
            </a:r>
            <a:r>
              <a:rPr lang="en-GB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document.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9F9B0AB2-4D0B-4EA0-A1FA-76C7905AA7E7}"/>
              </a:ext>
            </a:extLst>
          </p:cNvPr>
          <p:cNvSpPr/>
          <p:nvPr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b="1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AB38BDB5-A7F2-43FD-9A1C-1B0C7285363D}"/>
              </a:ext>
            </a:extLst>
          </p:cNvPr>
          <p:cNvSpPr/>
          <p:nvPr/>
        </p:nvSpPr>
        <p:spPr>
          <a:xfrm>
            <a:off x="3967566" y="5509647"/>
            <a:ext cx="1356102" cy="743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To derive and use addition and subtraction facts of 100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(multiples of 10).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anose="02000503030000020003" pitchFamily="50" charset="0"/>
                <a:ea typeface="Twinkl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+mn-lt"/>
              </a:rPr>
              <a:t>I can derive addition and subtraction facts of 100 (multiples of 10).</a:t>
            </a:r>
          </a:p>
          <a:p>
            <a:r>
              <a:rPr lang="en-US" dirty="0">
                <a:latin typeface="+mn-lt"/>
              </a:rPr>
              <a:t>I can use these addition and subtraction facts in a context. 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Remember It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6EBA9CB-A2AB-4C4D-AC4C-BFD9124141FA}"/>
              </a:ext>
            </a:extLst>
          </p:cNvPr>
          <p:cNvSpPr/>
          <p:nvPr/>
        </p:nvSpPr>
        <p:spPr>
          <a:xfrm>
            <a:off x="755650" y="1403748"/>
            <a:ext cx="7632700" cy="553641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Your teacher will throw a beanbag to someone in the class.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5B38DDD2-3CE9-483A-9A05-495FDE1239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>
            <a:extLst>
              <a:ext uri="{FF2B5EF4-FFF2-40B4-BE49-F238E27FC236}">
                <a16:creationId xmlns:a16="http://schemas.microsoft.com/office/drawing/2014/main" id="{342D2B26-16E9-4116-AD78-8C24AB3CDC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2"/>
          <a:stretch/>
        </p:blipFill>
        <p:spPr bwMode="auto">
          <a:xfrm>
            <a:off x="762000" y="2317751"/>
            <a:ext cx="7626350" cy="400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ular Callout 6">
            <a:extLst>
              <a:ext uri="{FF2B5EF4-FFF2-40B4-BE49-F238E27FC236}">
                <a16:creationId xmlns:a16="http://schemas.microsoft.com/office/drawing/2014/main" id="{A9C4A7B4-7C6A-409D-9221-FF3A98288E49}"/>
              </a:ext>
            </a:extLst>
          </p:cNvPr>
          <p:cNvSpPr/>
          <p:nvPr/>
        </p:nvSpPr>
        <p:spPr>
          <a:xfrm>
            <a:off x="3136900" y="3224066"/>
            <a:ext cx="2870200" cy="1222375"/>
          </a:xfrm>
          <a:prstGeom prst="wedgeRoundRectCallout">
            <a:avLst>
              <a:gd name="adj1" fmla="val 69427"/>
              <a:gd name="adj2" fmla="val -2602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quickly can you say the number that adds to this to make 10?</a:t>
            </a:r>
          </a:p>
        </p:txBody>
      </p:sp>
      <p:sp>
        <p:nvSpPr>
          <p:cNvPr id="25" name="Rounded Rectangular Callout 15">
            <a:extLst>
              <a:ext uri="{FF2B5EF4-FFF2-40B4-BE49-F238E27FC236}">
                <a16:creationId xmlns:a16="http://schemas.microsoft.com/office/drawing/2014/main" id="{9C0918BC-79AB-43FE-9D96-7EED00142282}"/>
              </a:ext>
            </a:extLst>
          </p:cNvPr>
          <p:cNvSpPr/>
          <p:nvPr/>
        </p:nvSpPr>
        <p:spPr>
          <a:xfrm>
            <a:off x="3294065" y="4635289"/>
            <a:ext cx="2871787" cy="1222375"/>
          </a:xfrm>
          <a:prstGeom prst="wedgeRoundRectCallout">
            <a:avLst>
              <a:gd name="adj1" fmla="val 61689"/>
              <a:gd name="adj2" fmla="val -4770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Can you say the answer if your teacher subtracts a number from 10?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9">
            <a:extLst>
              <a:ext uri="{FF2B5EF4-FFF2-40B4-BE49-F238E27FC236}">
                <a16:creationId xmlns:a16="http://schemas.microsoft.com/office/drawing/2014/main" id="{47CB05BA-4D2A-4F16-8078-35EC33AFA280}"/>
              </a:ext>
            </a:extLst>
          </p:cNvPr>
          <p:cNvSpPr/>
          <p:nvPr/>
        </p:nvSpPr>
        <p:spPr>
          <a:xfrm>
            <a:off x="755650" y="2015114"/>
            <a:ext cx="7632700" cy="55364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They will say a number from 0 – 10.</a:t>
            </a: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BDD178F4-4EDD-4B48-8986-2C3BC3A28C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91" b="23876"/>
          <a:stretch/>
        </p:blipFill>
        <p:spPr bwMode="auto">
          <a:xfrm>
            <a:off x="6543812" y="2953826"/>
            <a:ext cx="1466578" cy="3370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AAF9F98-1F4A-4C46-9E45-C7544E8A7D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2"/>
          <a:stretch/>
        </p:blipFill>
        <p:spPr>
          <a:xfrm>
            <a:off x="0" y="1561767"/>
            <a:ext cx="9144000" cy="5100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4D3F5E-8145-4277-BA33-7D63BB0980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1"/>
          <a:stretch/>
        </p:blipFill>
        <p:spPr>
          <a:xfrm>
            <a:off x="5678073" y="1838705"/>
            <a:ext cx="1765023" cy="43113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032491-CD37-464F-82A9-4EBDCB005F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76"/>
          <a:stretch/>
        </p:blipFill>
        <p:spPr>
          <a:xfrm>
            <a:off x="787967" y="1989624"/>
            <a:ext cx="2370733" cy="4170209"/>
          </a:xfrm>
          <a:prstGeom prst="rect">
            <a:avLst/>
          </a:prstGeom>
        </p:spPr>
      </p:pic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2BD0D4BB-96E3-45B6-8CF6-ED81B83D6083}"/>
              </a:ext>
            </a:extLst>
          </p:cNvPr>
          <p:cNvSpPr/>
          <p:nvPr/>
        </p:nvSpPr>
        <p:spPr>
          <a:xfrm>
            <a:off x="612771" y="1356651"/>
            <a:ext cx="7918453" cy="701675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Try playing the game with a partner. You could throw a bean bag 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or start with 10 cubes and hide some.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3BF260-26B6-423D-AEA6-C64D38F86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71643C4-306B-48FC-AF4A-CB2F592EA4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449">
            <a:off x="2416767" y="2331393"/>
            <a:ext cx="664984" cy="86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F06083-658E-474A-A09A-C5746A2302D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98"/>
          <a:stretch/>
        </p:blipFill>
        <p:spPr>
          <a:xfrm>
            <a:off x="-1" y="0"/>
            <a:ext cx="612773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3362B7-0841-4FCE-B70D-33DD20E41A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99"/>
          <a:stretch/>
        </p:blipFill>
        <p:spPr>
          <a:xfrm>
            <a:off x="8531226" y="0"/>
            <a:ext cx="612774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2E5F5E-087D-4531-9992-B876C1EC3D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9"/>
          <a:stretch/>
        </p:blipFill>
        <p:spPr>
          <a:xfrm>
            <a:off x="0" y="6242050"/>
            <a:ext cx="9144000" cy="6159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43B8743-A716-487C-B5C3-2BAD094F9EF4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Remember It</a:t>
            </a:r>
          </a:p>
        </p:txBody>
      </p:sp>
    </p:spTree>
    <p:extLst>
      <p:ext uri="{BB962C8B-B14F-4D97-AF65-F5344CB8AC3E}">
        <p14:creationId xmlns:p14="http://schemas.microsoft.com/office/powerpoint/2010/main" val="136699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-8.33333E-7 0.00023 C 0.00208 -0.00209 0.00434 -0.0044 0.00695 -0.00648 C 0.00816 -0.00741 0.00955 -0.00787 0.01076 -0.00903 C 0.0184 -0.01528 0.00399 -0.00718 0.01806 -0.01412 C 0.02465 -0.02246 0.01788 -0.01482 0.02431 -0.01945 C 0.02708 -0.0213 0.02934 -0.02454 0.03247 -0.02593 L 0.03872 -0.02847 C 0.0441 -0.03287 0.03941 -0.0294 0.04705 -0.03357 C 0.04809 -0.03426 0.04965 -0.03542 0.05104 -0.03611 C 0.05261 -0.03704 0.05434 -0.03773 0.05625 -0.03866 C 0.05764 -0.03959 0.05868 -0.04074 0.06024 -0.04144 C 0.06302 -0.04236 0.06563 -0.04283 0.06858 -0.04398 C 0.07882 -0.04815 0.06285 -0.04167 0.07552 -0.04653 C 0.07761 -0.04722 0.07986 -0.04838 0.08195 -0.04908 C 0.09479 -0.05301 0.07882 -0.04792 0.08906 -0.05162 C 0.09045 -0.05209 0.09184 -0.05255 0.09323 -0.05301 C 0.09445 -0.05324 0.09514 -0.05394 0.09618 -0.05417 C 0.09757 -0.05463 0.09896 -0.05509 0.10035 -0.05556 C 0.10156 -0.05602 0.10226 -0.05648 0.10347 -0.05695 C 0.10608 -0.05787 0.10886 -0.05834 0.11181 -0.05949 C 0.11372 -0.06019 0.11597 -0.06158 0.11771 -0.06204 C 0.12031 -0.0625 0.12899 -0.06435 0.13125 -0.06459 C 0.13906 -0.06528 0.14705 -0.06551 0.15504 -0.06597 C 0.15781 -0.06621 0.16042 -0.06667 0.16302 -0.06713 C 0.16493 -0.06759 0.16667 -0.06829 0.16823 -0.06852 C 0.17465 -0.06922 0.18125 -0.06922 0.18802 -0.06968 C 0.19879 -0.07246 0.1967 -0.07222 0.21458 -0.07222 C 0.2474 -0.07222 0.28038 -0.07153 0.31337 -0.07107 C 0.32153 -0.06759 0.31233 -0.07107 0.33073 -0.06852 C 0.3349 -0.06783 0.33906 -0.06644 0.34323 -0.06597 C 0.34583 -0.06551 0.34896 -0.06505 0.35122 -0.06459 C 0.35313 -0.06435 0.35469 -0.06366 0.3566 -0.0632 C 0.3592 -0.06273 0.36198 -0.0625 0.36458 -0.06204 C 0.37379 -0.06019 0.3658 -0.06134 0.37604 -0.0581 C 0.37761 -0.05764 0.37882 -0.05741 0.38021 -0.05695 C 0.38212 -0.05602 0.3842 -0.05509 0.38646 -0.05417 C 0.38733 -0.05371 0.38854 -0.05324 0.38941 -0.05301 C 0.39132 -0.05255 0.39288 -0.05232 0.39445 -0.05162 C 0.39653 -0.05093 0.39861 -0.04977 0.40087 -0.04908 C 0.41354 -0.04514 0.39757 -0.05023 0.40781 -0.04653 C 0.4092 -0.04607 0.41076 -0.0456 0.41198 -0.04514 C 0.42066 -0.04213 0.4092 -0.04607 0.4184 -0.04144 C 0.41962 -0.04074 0.42101 -0.04051 0.42222 -0.04005 C 0.43351 -0.03056 0.41615 -0.04445 0.42951 -0.03611 C 0.43247 -0.03426 0.43472 -0.03125 0.43767 -0.02963 C 0.43941 -0.02894 0.44115 -0.02824 0.44306 -0.02709 C 0.4441 -0.02639 0.44497 -0.02523 0.44601 -0.02454 C 0.4474 -0.02361 0.44861 -0.02292 0.45 -0.02199 C 0.45573 -0.01713 0.44809 -0.02107 0.45521 -0.01806 C 0.45625 -0.01667 0.45729 -0.01528 0.45833 -0.01412 C 0.46111 -0.01134 0.46163 -0.01227 0.46354 -0.00903 C 0.46511 -0.00648 0.46632 -0.00394 0.46736 -0.00116 C 0.46823 2.22222E-6 0.46875 0.00162 0.46945 0.00254 C 0.47587 0.01018 0.46719 -0.0007 0.47379 0.00903 C 0.47708 0.01412 0.47708 0.01088 0.47708 0.01435 L 0.47708 0.01458 " pathEditMode="relative" rAng="0" ptsTypes="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2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L -4.72222E-6 0.00023 C 0.00261 -0.00047 0.00556 -0.0007 0.00834 -0.00116 C 0.0099 -0.00162 0.01129 -0.00209 0.01268 -0.00255 C 0.01459 -0.00301 0.01632 -0.00347 0.01789 -0.00371 L 0.09063 -0.00255 C 0.09375 -0.00232 0.09879 -0.00047 0.10191 2.59259E-6 C 0.10625 0.00069 0.1106 0.00069 0.11494 0.00139 C 0.11719 0.00162 0.12205 0.00278 0.12205 0.00301 L 0.12205 0.00278 " pathEditMode="relative" rAng="0" ptsTypes="AAAAAAAA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695BCF9-8724-4364-982C-E6495487078A}"/>
              </a:ext>
            </a:extLst>
          </p:cNvPr>
          <p:cNvSpPr/>
          <p:nvPr/>
        </p:nvSpPr>
        <p:spPr>
          <a:xfrm>
            <a:off x="755650" y="2495232"/>
            <a:ext cx="7632700" cy="3749994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1F3ABADA-248D-4DE8-8BE0-A579E7E8890E}"/>
              </a:ext>
            </a:extLst>
          </p:cNvPr>
          <p:cNvSpPr/>
          <p:nvPr/>
        </p:nvSpPr>
        <p:spPr>
          <a:xfrm>
            <a:off x="755650" y="1376363"/>
            <a:ext cx="7632700" cy="48404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/>
                </a:solidFill>
              </a:rPr>
              <a:t>You will already know lots of facts.</a:t>
            </a: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DBEBFEEC-DAFB-4439-B888-7CA309162995}"/>
              </a:ext>
            </a:extLst>
          </p:cNvPr>
          <p:cNvSpPr/>
          <p:nvPr/>
        </p:nvSpPr>
        <p:spPr>
          <a:xfrm>
            <a:off x="755650" y="1953662"/>
            <a:ext cx="7632700" cy="4511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We can use these to make new facts.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D4E3BB0-7EE1-4E04-8944-A87EA5C60B4E}"/>
              </a:ext>
            </a:extLst>
          </p:cNvPr>
          <p:cNvGrpSpPr/>
          <p:nvPr/>
        </p:nvGrpSpPr>
        <p:grpSpPr>
          <a:xfrm>
            <a:off x="1983114" y="2764444"/>
            <a:ext cx="2281238" cy="1816100"/>
            <a:chOff x="3190875" y="2774950"/>
            <a:chExt cx="2281238" cy="1816100"/>
          </a:xfrm>
        </p:grpSpPr>
        <p:pic>
          <p:nvPicPr>
            <p:cNvPr id="7" name="Picture 16">
              <a:extLst>
                <a:ext uri="{FF2B5EF4-FFF2-40B4-BE49-F238E27FC236}">
                  <a16:creationId xmlns:a16="http://schemas.microsoft.com/office/drawing/2014/main" id="{95821207-79B1-4FFA-A424-D95AAE323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75" y="2774950"/>
              <a:ext cx="2281238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2EEEB7-549E-430D-BBCA-86C4C27B4A0D}"/>
                </a:ext>
              </a:extLst>
            </p:cNvPr>
            <p:cNvSpPr/>
            <p:nvPr/>
          </p:nvSpPr>
          <p:spPr>
            <a:xfrm>
              <a:off x="3660775" y="3309938"/>
              <a:ext cx="1363663" cy="368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2400" dirty="0">
                  <a:latin typeface="+mn-lt"/>
                </a:rPr>
                <a:t>7 + 3 = 10</a:t>
              </a:r>
              <a:endParaRPr lang="en-GB" sz="2400" dirty="0"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969ED3-57DC-4F6C-B87F-70B91D18E514}"/>
              </a:ext>
            </a:extLst>
          </p:cNvPr>
          <p:cNvGrpSpPr/>
          <p:nvPr/>
        </p:nvGrpSpPr>
        <p:grpSpPr>
          <a:xfrm>
            <a:off x="3123733" y="4276725"/>
            <a:ext cx="2282825" cy="1816100"/>
            <a:chOff x="1542804" y="4217988"/>
            <a:chExt cx="2282825" cy="1816100"/>
          </a:xfrm>
        </p:grpSpPr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8E90AAC6-B6B1-4202-A973-AAFF1A145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2804" y="4217988"/>
              <a:ext cx="228282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B4FCCC-189A-41A2-B47F-41BC582A353B}"/>
                </a:ext>
              </a:extLst>
            </p:cNvPr>
            <p:cNvSpPr/>
            <p:nvPr/>
          </p:nvSpPr>
          <p:spPr>
            <a:xfrm>
              <a:off x="2074615" y="4814888"/>
              <a:ext cx="1364156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2400" dirty="0">
                  <a:latin typeface="+mn-lt"/>
                </a:rPr>
                <a:t>3 + 7 = 10</a:t>
              </a:r>
              <a:endParaRPr lang="en-GB" sz="2400" dirty="0">
                <a:latin typeface="+mn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E59D625-80CF-4BCF-AF56-8071DA74060C}"/>
              </a:ext>
            </a:extLst>
          </p:cNvPr>
          <p:cNvGrpSpPr/>
          <p:nvPr/>
        </p:nvGrpSpPr>
        <p:grpSpPr>
          <a:xfrm>
            <a:off x="5199608" y="2686292"/>
            <a:ext cx="2282825" cy="1816100"/>
            <a:chOff x="6105525" y="2817813"/>
            <a:chExt cx="2282825" cy="1816100"/>
          </a:xfrm>
        </p:grpSpPr>
        <p:pic>
          <p:nvPicPr>
            <p:cNvPr id="13" name="Picture 1">
              <a:extLst>
                <a:ext uri="{FF2B5EF4-FFF2-40B4-BE49-F238E27FC236}">
                  <a16:creationId xmlns:a16="http://schemas.microsoft.com/office/drawing/2014/main" id="{B80DBD92-DFDF-4035-AB70-A2FC93B6A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5525" y="2817813"/>
              <a:ext cx="228282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F0F8ED-10C0-413D-B45E-4892DC0A0565}"/>
                </a:ext>
              </a:extLst>
            </p:cNvPr>
            <p:cNvSpPr/>
            <p:nvPr/>
          </p:nvSpPr>
          <p:spPr>
            <a:xfrm>
              <a:off x="6598523" y="3346450"/>
              <a:ext cx="1296829" cy="369332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2400" dirty="0">
                  <a:latin typeface="+mn-lt"/>
                </a:rPr>
                <a:t>10 - 7 = 3</a:t>
              </a:r>
              <a:endParaRPr lang="en-GB" sz="2400" dirty="0">
                <a:latin typeface="+mn-lt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9087A7-B4CF-48EE-9A59-9ED1C0E38860}"/>
              </a:ext>
            </a:extLst>
          </p:cNvPr>
          <p:cNvGrpSpPr/>
          <p:nvPr/>
        </p:nvGrpSpPr>
        <p:grpSpPr>
          <a:xfrm>
            <a:off x="5953355" y="4276725"/>
            <a:ext cx="2282825" cy="1816100"/>
            <a:chOff x="4330700" y="4206875"/>
            <a:chExt cx="2282825" cy="18161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F9D9844-1F02-47AB-AE77-CF07C1D77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0700" y="4206875"/>
              <a:ext cx="2282825" cy="181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134EF51-104A-46AB-B9A8-817F7A872156}"/>
                </a:ext>
              </a:extLst>
            </p:cNvPr>
            <p:cNvSpPr/>
            <p:nvPr/>
          </p:nvSpPr>
          <p:spPr>
            <a:xfrm>
              <a:off x="4786313" y="4751388"/>
              <a:ext cx="1373187" cy="36830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en-US" sz="2400" dirty="0">
                  <a:latin typeface="+mn-lt"/>
                </a:rPr>
                <a:t>10 – 3 = 7</a:t>
              </a:r>
              <a:endParaRPr lang="en-GB" sz="2400" dirty="0">
                <a:latin typeface="+mn-lt"/>
              </a:endParaRPr>
            </a:p>
          </p:txBody>
        </p:sp>
      </p:grpSp>
      <p:pic>
        <p:nvPicPr>
          <p:cNvPr id="18" name="Picture 18">
            <a:extLst>
              <a:ext uri="{FF2B5EF4-FFF2-40B4-BE49-F238E27FC236}">
                <a16:creationId xmlns:a16="http://schemas.microsoft.com/office/drawing/2014/main" id="{C95468BC-B99C-4B44-85B7-C2A85E8A6F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04" b="15880"/>
          <a:stretch/>
        </p:blipFill>
        <p:spPr bwMode="auto">
          <a:xfrm>
            <a:off x="641883" y="2879265"/>
            <a:ext cx="1423423" cy="3528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BD0150-CB1B-416F-9308-A4905EE4C1DB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Number Bonds</a:t>
            </a:r>
          </a:p>
        </p:txBody>
      </p:sp>
      <p:pic>
        <p:nvPicPr>
          <p:cNvPr id="3" name="Whole Class">
            <a:extLst>
              <a:ext uri="{FF2B5EF4-FFF2-40B4-BE49-F238E27FC236}">
                <a16:creationId xmlns:a16="http://schemas.microsoft.com/office/drawing/2014/main" id="{C1E31E9C-62F9-4668-B925-654AD5F9CD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52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7B141DDE-C987-444B-B3AE-905AAB698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4" t="16528" r="8264" b="4340"/>
          <a:stretch>
            <a:fillRect/>
          </a:stretch>
        </p:blipFill>
        <p:spPr bwMode="auto">
          <a:xfrm>
            <a:off x="755650" y="1476375"/>
            <a:ext cx="76327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hole Class">
            <a:extLst>
              <a:ext uri="{FF2B5EF4-FFF2-40B4-BE49-F238E27FC236}">
                <a16:creationId xmlns:a16="http://schemas.microsoft.com/office/drawing/2014/main" id="{84E7B4D1-E72F-45D6-9B3C-925DA8BF8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12">
            <a:extLst>
              <a:ext uri="{FF2B5EF4-FFF2-40B4-BE49-F238E27FC236}">
                <a16:creationId xmlns:a16="http://schemas.microsoft.com/office/drawing/2014/main" id="{8218F59B-DB63-405A-A057-4ABFBD5980CD}"/>
              </a:ext>
            </a:extLst>
          </p:cNvPr>
          <p:cNvSpPr/>
          <p:nvPr/>
        </p:nvSpPr>
        <p:spPr>
          <a:xfrm>
            <a:off x="2895600" y="1812925"/>
            <a:ext cx="2376488" cy="1712913"/>
          </a:xfrm>
          <a:prstGeom prst="wedgeRoundRectCallout">
            <a:avLst>
              <a:gd name="adj1" fmla="val -57130"/>
              <a:gd name="adj2" fmla="val 31731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 + 6 = 10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so I know that…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40 + 60 = 100</a:t>
            </a:r>
          </a:p>
        </p:txBody>
      </p:sp>
      <p:sp>
        <p:nvSpPr>
          <p:cNvPr id="5" name="Rounded Rectangular Callout 13">
            <a:extLst>
              <a:ext uri="{FF2B5EF4-FFF2-40B4-BE49-F238E27FC236}">
                <a16:creationId xmlns:a16="http://schemas.microsoft.com/office/drawing/2014/main" id="{A43D17B2-2A04-43E5-A668-0E987B42214D}"/>
              </a:ext>
            </a:extLst>
          </p:cNvPr>
          <p:cNvSpPr/>
          <p:nvPr/>
        </p:nvSpPr>
        <p:spPr>
          <a:xfrm>
            <a:off x="3811588" y="3598863"/>
            <a:ext cx="2079625" cy="1712912"/>
          </a:xfrm>
          <a:prstGeom prst="wedgeRoundRectCallout">
            <a:avLst>
              <a:gd name="adj1" fmla="val 80221"/>
              <a:gd name="adj2" fmla="val -44230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b="1" dirty="0">
                <a:solidFill>
                  <a:schemeClr val="tx1"/>
                </a:solidFill>
              </a:rPr>
              <a:t>Is this right?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prove your thinking with equipment?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F5B3EBA-AE90-4416-881D-7919D532D6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8" b="42740"/>
          <a:stretch/>
        </p:blipFill>
        <p:spPr bwMode="auto">
          <a:xfrm>
            <a:off x="981870" y="2594882"/>
            <a:ext cx="1852612" cy="34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E83EEEA-26F3-4012-BD7E-19AFA46103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220" b="39066"/>
          <a:stretch/>
        </p:blipFill>
        <p:spPr bwMode="auto">
          <a:xfrm>
            <a:off x="6273588" y="2594882"/>
            <a:ext cx="1852612" cy="349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6CF3B32-A0AC-4AB2-92CD-A816478D0583}"/>
              </a:ext>
            </a:extLst>
          </p:cNvPr>
          <p:cNvSpPr/>
          <p:nvPr/>
        </p:nvSpPr>
        <p:spPr>
          <a:xfrm>
            <a:off x="755650" y="638137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Number Bonds</a:t>
            </a:r>
          </a:p>
        </p:txBody>
      </p:sp>
    </p:spTree>
    <p:extLst>
      <p:ext uri="{BB962C8B-B14F-4D97-AF65-F5344CB8AC3E}">
        <p14:creationId xmlns:p14="http://schemas.microsoft.com/office/powerpoint/2010/main" val="33230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DB5C76-B531-4901-A846-206D4C98E9FA}"/>
              </a:ext>
            </a:extLst>
          </p:cNvPr>
          <p:cNvSpPr/>
          <p:nvPr/>
        </p:nvSpPr>
        <p:spPr>
          <a:xfrm>
            <a:off x="758318" y="3437765"/>
            <a:ext cx="7630032" cy="2723322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2DAE35-991D-4B14-A431-E477B0982843}"/>
              </a:ext>
            </a:extLst>
          </p:cNvPr>
          <p:cNvSpPr/>
          <p:nvPr/>
        </p:nvSpPr>
        <p:spPr>
          <a:xfrm>
            <a:off x="755650" y="1203101"/>
            <a:ext cx="7632700" cy="2165451"/>
          </a:xfrm>
          <a:prstGeom prst="roundRect">
            <a:avLst/>
          </a:prstGeom>
          <a:solidFill>
            <a:srgbClr val="7030A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D3A0BB-0FB1-404E-A90A-86C0C99C8B79}"/>
              </a:ext>
            </a:extLst>
          </p:cNvPr>
          <p:cNvSpPr/>
          <p:nvPr/>
        </p:nvSpPr>
        <p:spPr>
          <a:xfrm>
            <a:off x="972020" y="1506060"/>
            <a:ext cx="1849234" cy="69382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03D03AB-291C-47E8-8A4A-0BEF6B034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706" y="1615811"/>
            <a:ext cx="1636987" cy="47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500" b="1" dirty="0">
                <a:solidFill>
                  <a:schemeClr val="tx1"/>
                </a:solidFill>
                <a:latin typeface="+mn-lt"/>
              </a:rPr>
              <a:t>4 + 6 = 10</a:t>
            </a:r>
          </a:p>
        </p:txBody>
      </p:sp>
      <p:sp>
        <p:nvSpPr>
          <p:cNvPr id="6" name="Rectangle 31">
            <a:extLst>
              <a:ext uri="{FF2B5EF4-FFF2-40B4-BE49-F238E27FC236}">
                <a16:creationId xmlns:a16="http://schemas.microsoft.com/office/drawing/2014/main" id="{665126C5-6EDB-4830-9E4D-8E8353A2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4720" y="2269989"/>
            <a:ext cx="487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7" name="Rectangle 32">
            <a:extLst>
              <a:ext uri="{FF2B5EF4-FFF2-40B4-BE49-F238E27FC236}">
                <a16:creationId xmlns:a16="http://schemas.microsoft.com/office/drawing/2014/main" id="{58BE51F8-AB28-47E3-84B3-54F930E92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7048" y="2237387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33" name="Rectangle 54">
            <a:extLst>
              <a:ext uri="{FF2B5EF4-FFF2-40B4-BE49-F238E27FC236}">
                <a16:creationId xmlns:a16="http://schemas.microsoft.com/office/drawing/2014/main" id="{6D6947D5-F058-49B8-B2E6-0D1E224CFA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8431" y="4671305"/>
            <a:ext cx="4876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+mn-lt"/>
              </a:rPr>
              <a:t>+</a:t>
            </a:r>
          </a:p>
        </p:txBody>
      </p:sp>
      <p:sp>
        <p:nvSpPr>
          <p:cNvPr id="34" name="Rectangle 55">
            <a:extLst>
              <a:ext uri="{FF2B5EF4-FFF2-40B4-BE49-F238E27FC236}">
                <a16:creationId xmlns:a16="http://schemas.microsoft.com/office/drawing/2014/main" id="{B1FB2026-9EAB-450E-B7C1-3DDDD7506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3647" y="4675113"/>
            <a:ext cx="4860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bg1"/>
                </a:solidFill>
                <a:latin typeface="+mn-lt"/>
              </a:rPr>
              <a:t>=</a:t>
            </a:r>
          </a:p>
        </p:txBody>
      </p:sp>
      <p:pic>
        <p:nvPicPr>
          <p:cNvPr id="35" name="Picture 56">
            <a:extLst>
              <a:ext uri="{FF2B5EF4-FFF2-40B4-BE49-F238E27FC236}">
                <a16:creationId xmlns:a16="http://schemas.microsoft.com/office/drawing/2014/main" id="{91CD9FFC-8198-4980-8678-4F728A3D9E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475" y="3710968"/>
            <a:ext cx="1478505" cy="238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Whole Class">
            <a:extLst>
              <a:ext uri="{FF2B5EF4-FFF2-40B4-BE49-F238E27FC236}">
                <a16:creationId xmlns:a16="http://schemas.microsoft.com/office/drawing/2014/main" id="{F527CCAB-25FA-423F-8A30-9B335453D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1D6DF99E-5EFE-44F4-94A1-6ED29443E804}"/>
              </a:ext>
            </a:extLst>
          </p:cNvPr>
          <p:cNvGrpSpPr/>
          <p:nvPr/>
        </p:nvGrpSpPr>
        <p:grpSpPr>
          <a:xfrm>
            <a:off x="972020" y="3514658"/>
            <a:ext cx="2683496" cy="626617"/>
            <a:chOff x="972020" y="3567169"/>
            <a:chExt cx="2683496" cy="693829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DD9909E-B833-4C57-8C56-A3802ACEC9CA}"/>
                </a:ext>
              </a:extLst>
            </p:cNvPr>
            <p:cNvSpPr/>
            <p:nvPr/>
          </p:nvSpPr>
          <p:spPr>
            <a:xfrm>
              <a:off x="972020" y="3567169"/>
              <a:ext cx="2683496" cy="693829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">
              <a:extLst>
                <a:ext uri="{FF2B5EF4-FFF2-40B4-BE49-F238E27FC236}">
                  <a16:creationId xmlns:a16="http://schemas.microsoft.com/office/drawing/2014/main" id="{02086DE5-2497-44C7-82CD-978A2D7F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706" y="3630476"/>
              <a:ext cx="249940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anose="02000503030000020003" pitchFamily="50" charset="0"/>
                  <a:cs typeface="Twinkl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2800" b="1" dirty="0">
                  <a:solidFill>
                    <a:schemeClr val="tx1"/>
                  </a:solidFill>
                  <a:latin typeface="+mn-lt"/>
                </a:rPr>
                <a:t>40 + 60 = 100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5DE0328-F880-4ADA-9711-AD1A993BC4EF}"/>
              </a:ext>
            </a:extLst>
          </p:cNvPr>
          <p:cNvSpPr/>
          <p:nvPr/>
        </p:nvSpPr>
        <p:spPr>
          <a:xfrm>
            <a:off x="755650" y="49521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Number Bonds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DE868FC-536C-4F88-95B6-3BE381FC389A}"/>
              </a:ext>
            </a:extLst>
          </p:cNvPr>
          <p:cNvGrpSpPr/>
          <p:nvPr/>
        </p:nvGrpSpPr>
        <p:grpSpPr>
          <a:xfrm>
            <a:off x="3552116" y="2388113"/>
            <a:ext cx="346349" cy="975429"/>
            <a:chOff x="3318620" y="2263907"/>
            <a:chExt cx="346349" cy="97542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63A5E9A-6B36-4A9F-BA95-F8B224F71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81" y="2861456"/>
              <a:ext cx="345720" cy="37788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D280CA7-088D-42A0-926D-072623ACD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9249" y="2663781"/>
              <a:ext cx="345720" cy="377880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636D94E-DF65-4FF7-83AE-0DB98C94D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20" y="2463844"/>
              <a:ext cx="345720" cy="37788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9F69ECD3-C017-4BC0-9A2D-278241DB4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8620" y="2263907"/>
              <a:ext cx="345720" cy="377880"/>
            </a:xfrm>
            <a:prstGeom prst="rect">
              <a:avLst/>
            </a:prstGeom>
          </p:spPr>
        </p:pic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A46FC104-64B9-4679-B479-28D732857B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64" y="1247177"/>
            <a:ext cx="283438" cy="208083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C29D309-BD87-4DCE-A786-DE7C454F6D2E}"/>
              </a:ext>
            </a:extLst>
          </p:cNvPr>
          <p:cNvGrpSpPr/>
          <p:nvPr/>
        </p:nvGrpSpPr>
        <p:grpSpPr>
          <a:xfrm>
            <a:off x="4863159" y="1981556"/>
            <a:ext cx="345720" cy="1381986"/>
            <a:chOff x="4935407" y="1848615"/>
            <a:chExt cx="345720" cy="138198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9B0E384-839A-4117-83F6-5EFC86F5D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407" y="2852721"/>
              <a:ext cx="345720" cy="37788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E95F6BD-0D39-4BC2-94D3-E286F1895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407" y="2650022"/>
              <a:ext cx="345720" cy="37788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29DAF12-F612-4084-A143-592E6E99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407" y="2450085"/>
              <a:ext cx="345720" cy="37788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1C03E54-7D1A-4F8D-BA4B-56C393E79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407" y="2253513"/>
              <a:ext cx="345720" cy="37788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B2C8462-645E-4E79-9255-A27DE0E5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407" y="2045187"/>
              <a:ext cx="345720" cy="37788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465CD83-D3B5-4D24-B2C5-9560C0135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407" y="1848615"/>
              <a:ext cx="345720" cy="37788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26A19A-6D8B-42D8-9E62-28158FBEE4C5}"/>
              </a:ext>
            </a:extLst>
          </p:cNvPr>
          <p:cNvGrpSpPr/>
          <p:nvPr/>
        </p:nvGrpSpPr>
        <p:grpSpPr>
          <a:xfrm>
            <a:off x="2157853" y="4234930"/>
            <a:ext cx="1141680" cy="1666568"/>
            <a:chOff x="2360651" y="4234930"/>
            <a:chExt cx="1141680" cy="1666568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1D5CE80-51E8-43DC-AA10-BD1C34A85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0651" y="4234930"/>
              <a:ext cx="227009" cy="166656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83FB333-54A2-4A2D-8FEF-8BF2F0E6E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580" y="4234930"/>
              <a:ext cx="227009" cy="166656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346E033-091B-4F6B-BAC5-3271DEA981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6393" y="4234930"/>
              <a:ext cx="227009" cy="166656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AC966E50-7C2B-4FF1-BF68-5056B7158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322" y="4234930"/>
              <a:ext cx="227009" cy="166656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47E4A0-BDDB-42C8-97CE-55B08752E8CF}"/>
              </a:ext>
            </a:extLst>
          </p:cNvPr>
          <p:cNvGrpSpPr/>
          <p:nvPr/>
        </p:nvGrpSpPr>
        <p:grpSpPr>
          <a:xfrm>
            <a:off x="4219060" y="4234930"/>
            <a:ext cx="1752063" cy="1666568"/>
            <a:chOff x="4429763" y="4234930"/>
            <a:chExt cx="1752063" cy="1666568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30FA7CC6-CF21-411D-B4F6-3CD6C3377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763" y="4234930"/>
              <a:ext cx="227009" cy="166656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1D7F4A8-E623-4C8A-886F-A73B67261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692" y="4234930"/>
              <a:ext cx="227009" cy="166656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9D77D65-4E25-4F01-AFFB-AD51FBABD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5505" y="4234930"/>
              <a:ext cx="227009" cy="166656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F9588E9-9355-40F9-BA13-0545370A8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4434" y="4234930"/>
              <a:ext cx="227009" cy="166656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FCD8028B-1B8A-4E1A-B5FD-E2A9D7292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5888" y="4234930"/>
              <a:ext cx="227009" cy="166656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FD77DBDE-D99A-4A76-938D-1ECABDC2A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4817" y="4234930"/>
              <a:ext cx="227009" cy="1666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65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.pptx" id="{C5B8B743-499F-477E-9414-F0F244228D98}" vid="{D93AA518-7736-4872-AD16-6DCD88F702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324</TotalTime>
  <Words>589</Words>
  <Application>Microsoft Office PowerPoint</Application>
  <PresentationFormat>On-screen Show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Twinkl</vt:lpstr>
      <vt:lpstr>Calibri</vt:lpstr>
      <vt:lpstr>Roboto</vt:lpstr>
      <vt:lpstr>Arial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Laura Gatie</dc:creator>
  <cp:lastModifiedBy>Judith Watts</cp:lastModifiedBy>
  <cp:revision>29</cp:revision>
  <dcterms:created xsi:type="dcterms:W3CDTF">2020-11-28T16:11:52Z</dcterms:created>
  <dcterms:modified xsi:type="dcterms:W3CDTF">2021-08-12T16:05:36Z</dcterms:modified>
</cp:coreProperties>
</file>