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Quicksand"/>
      <p:regular r:id="rId23"/>
      <p:bold r:id="rId24"/>
    </p:embeddedFont>
    <p:embeddedFont>
      <p:font typeface="Quicksand Light"/>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QuicksandLight-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QuicksandLight-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Quicksand-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Quicksand-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cce.io/csn2-2-s" TargetMode="External"/><Relationship Id="rId3"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martphone-phone-mobile-technology-2821599/" TargetMode="External"/><Relationship Id="rId3" Type="http://schemas.openxmlformats.org/officeDocument/2006/relationships/hyperlink" Target="https://pixabay.com/vectors/phone-handset-cordless-telephone-33870/" TargetMode="External"/><Relationship Id="rId4" Type="http://schemas.openxmlformats.org/officeDocument/2006/relationships/hyperlink" Target="https://pixabay.com/vectors/router-wireless-network-connection-157597/" TargetMode="External"/><Relationship Id="rId9" Type="http://schemas.openxmlformats.org/officeDocument/2006/relationships/hyperlink" Target="https://pixabay.com/illustrations/appliance-washing-machine-machine-2648080/" TargetMode="External"/><Relationship Id="rId5" Type="http://schemas.openxmlformats.org/officeDocument/2006/relationships/hyperlink" Target="https://pixabay.com/photos/video-game-console-video-game-play-2202666/" TargetMode="External"/><Relationship Id="rId6" Type="http://schemas.openxmlformats.org/officeDocument/2006/relationships/hyperlink" Target="https://pixabay.com/photos/ipad-tab-tablet-3d-2462599/" TargetMode="External"/><Relationship Id="rId7" Type="http://schemas.openxmlformats.org/officeDocument/2006/relationships/hyperlink" Target="https://pixabay.com/vectors/laptop-computer-technology-business-1295373/" TargetMode="External"/><Relationship Id="rId8" Type="http://schemas.openxmlformats.org/officeDocument/2006/relationships/hyperlink" Target="https://pixabay.com/photos/tv-android-tv-network-android-62787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house-svg-vector-237492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martphone-phone-mobile-technology-2821599/" TargetMode="External"/><Relationship Id="rId3" Type="http://schemas.openxmlformats.org/officeDocument/2006/relationships/hyperlink" Target="https://pixabay.com/vectors/phone-handset-cordless-telephone-33870/" TargetMode="External"/><Relationship Id="rId4" Type="http://schemas.openxmlformats.org/officeDocument/2006/relationships/hyperlink" Target="https://pixabay.com/vectors/router-wireless-network-connection-157597/" TargetMode="External"/><Relationship Id="rId9" Type="http://schemas.openxmlformats.org/officeDocument/2006/relationships/hyperlink" Target="https://pixabay.com/illustrations/appliance-washing-machine-machine-2648080/" TargetMode="External"/><Relationship Id="rId5" Type="http://schemas.openxmlformats.org/officeDocument/2006/relationships/hyperlink" Target="https://pixabay.com/photos/video-game-console-video-game-play-2202666/" TargetMode="External"/><Relationship Id="rId6" Type="http://schemas.openxmlformats.org/officeDocument/2006/relationships/hyperlink" Target="https://pixabay.com/photos/ipad-tab-tablet-3d-2462599/" TargetMode="External"/><Relationship Id="rId7" Type="http://schemas.openxmlformats.org/officeDocument/2006/relationships/hyperlink" Target="https://pixabay.com/vectors/laptop-computer-technology-business-1295373/" TargetMode="External"/><Relationship Id="rId8" Type="http://schemas.openxmlformats.org/officeDocument/2006/relationships/hyperlink" Target="https://pixabay.com/photos/tv-android-tv-network-android-627876/"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martphone-phone-mobile-technology-2821599/" TargetMode="External"/><Relationship Id="rId3" Type="http://schemas.openxmlformats.org/officeDocument/2006/relationships/hyperlink" Target="https://pixabay.com/vectors/phone-handset-cordless-telephone-33870/" TargetMode="External"/><Relationship Id="rId4" Type="http://schemas.openxmlformats.org/officeDocument/2006/relationships/hyperlink" Target="https://pixabay.com/vectors/router-wireless-network-connection-157597/" TargetMode="External"/><Relationship Id="rId9" Type="http://schemas.openxmlformats.org/officeDocument/2006/relationships/hyperlink" Target="https://pixabay.com/illustrations/appliance-washing-machine-machine-2648080/" TargetMode="External"/><Relationship Id="rId5" Type="http://schemas.openxmlformats.org/officeDocument/2006/relationships/hyperlink" Target="https://pixabay.com/photos/video-game-console-video-game-play-2202666/" TargetMode="External"/><Relationship Id="rId6" Type="http://schemas.openxmlformats.org/officeDocument/2006/relationships/hyperlink" Target="https://pixabay.com/photos/ipad-tab-tablet-3d-2462599/" TargetMode="External"/><Relationship Id="rId7" Type="http://schemas.openxmlformats.org/officeDocument/2006/relationships/hyperlink" Target="https://pixabay.com/vectors/laptop-computer-technology-business-1295373/" TargetMode="External"/><Relationship Id="rId8" Type="http://schemas.openxmlformats.org/officeDocument/2006/relationships/hyperlink" Target="https://pixabay.com/photos/tv-android-tv-network-android-627876/"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thumb-up-hand-like-confirm-go-top-307176/"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thumb-positive-finger-like-hand-3171760/" TargetMode="External"/><Relationship Id="rId3" Type="http://schemas.openxmlformats.org/officeDocument/2006/relationships/hyperlink" Target="https://pixabay.com/vectors/computer-desktop-workstation-office-15867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thumb-positive-finger-like-hand-3171760/" TargetMode="External"/><Relationship Id="rId3" Type="http://schemas.openxmlformats.org/officeDocument/2006/relationships/hyperlink" Target="https://pixabay.com/photos/pencil-office-design-creative-1209528/"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thumb-positive-finger-like-hand-3171760/" TargetMode="External"/><Relationship Id="rId3" Type="http://schemas.openxmlformats.org/officeDocument/2006/relationships/hyperlink" Target="https://pixabay.com/vectors/printer-computer-hardware-inkjet-15961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thumb-positive-finger-like-hand-3171760/" TargetMode="External"/><Relationship Id="rId3" Type="http://schemas.openxmlformats.org/officeDocument/2006/relationships/hyperlink" Target="https://pixabay.com/vectors/smartphone-phone-mobile-technology-282159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thumb-positive-finger-like-hand-3171760/" TargetMode="External"/><Relationship Id="rId3" Type="http://schemas.openxmlformats.org/officeDocument/2006/relationships/hyperlink" Target="https://pixabay.com/pt/vectors/violino-cl%C3%A1ssico-instrumento-3361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house-svg-vector-237492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g5f36c93ce0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5f36c93ce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Quicksand"/>
                <a:ea typeface="Quicksand"/>
                <a:cs typeface="Quicksand"/>
                <a:sym typeface="Quicksand"/>
              </a:rPr>
              <a:t>Last updated: 01-07-20</a:t>
            </a:r>
            <a:endParaRPr sz="1000">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a:p>
            <a:pPr indent="0" lvl="0" marL="0" rtl="0" algn="l">
              <a:lnSpc>
                <a:spcPct val="115000"/>
              </a:lnSpc>
              <a:spcBef>
                <a:spcPts val="0"/>
              </a:spcBef>
              <a:spcAft>
                <a:spcPts val="0"/>
              </a:spcAft>
              <a:buNone/>
            </a:pPr>
            <a:r>
              <a:rPr lang="en-GB" sz="1000">
                <a:latin typeface="Quicksand"/>
                <a:ea typeface="Quicksand"/>
                <a:cs typeface="Quicksand"/>
                <a:sym typeface="Quicksand"/>
              </a:rPr>
              <a:t>This resource is available online at </a:t>
            </a:r>
            <a:r>
              <a:rPr lang="en-GB" sz="1000" u="sng">
                <a:solidFill>
                  <a:schemeClr val="hlink"/>
                </a:solidFill>
                <a:latin typeface="Quicksand"/>
                <a:ea typeface="Quicksand"/>
                <a:cs typeface="Quicksand"/>
                <a:sym typeface="Quicksand"/>
                <a:hlinkClick r:id="rId2"/>
              </a:rPr>
              <a:t>ncce.io/csn2-2-s</a:t>
            </a:r>
            <a:r>
              <a:rPr lang="en-GB" sz="1000">
                <a:latin typeface="Quicksand"/>
                <a:ea typeface="Quicksand"/>
                <a:cs typeface="Quicksand"/>
                <a:sym typeface="Quicksand"/>
              </a:rPr>
              <a:t>. Resources are updated regularly — please check that you are using the latest version.</a:t>
            </a:r>
            <a:endParaRPr sz="1000">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a:p>
            <a:pPr indent="0" lvl="0" marL="0" rtl="0" algn="l">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3"/>
              </a:rPr>
              <a:t>ncce.io/ogl</a:t>
            </a:r>
            <a:r>
              <a:rPr lang="en-GB" sz="1000">
                <a:latin typeface="Quicksand"/>
                <a:ea typeface="Quicksand"/>
                <a:cs typeface="Quicksand"/>
                <a:sym typeface="Quicksand"/>
              </a:rPr>
              <a:t>.</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f36c93ce0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f36c93ce0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accent5"/>
                </a:solidFill>
                <a:latin typeface="Quicksand"/>
                <a:ea typeface="Quicksand"/>
                <a:cs typeface="Quicksand"/>
                <a:sym typeface="Quicksand"/>
                <a:hlinkClick r:id="rId2"/>
              </a:rPr>
              <a:t>https://pixabay.com/vectors/smartphone-phone-mobile-technology-2821599/</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3"/>
              </a:rPr>
              <a:t>https://pixabay.com/vectors/phone-handset-cordless-telephone-33870/</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4"/>
              </a:rPr>
              <a:t>https://pixabay.com/vectors/router-wireless-network-connection-157597/</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5"/>
              </a:rPr>
              <a:t>https://pixabay.com/photos/video-game-console-video-game-play-2202666/</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6"/>
              </a:rPr>
              <a:t>https://pixabay.com/photos/ipad-tab-tablet-3d-2462599/</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7"/>
              </a:rPr>
              <a:t>https://pixabay.com/vectors/laptop-computer-technology-business-1295373/</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8"/>
              </a:rPr>
              <a:t>https://pixabay.com/photos/tv-android-tv-network-android-627876/</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9"/>
              </a:rPr>
              <a:t>https://pixabay.com/illustrations/appliance-washing-machine-machine-2648080/</a:t>
            </a:r>
            <a:endParaRPr>
              <a:latin typeface="Quicksand"/>
              <a:ea typeface="Quicksand"/>
              <a:cs typeface="Quicksand"/>
              <a:sym typeface="Quicksand"/>
            </a:endParaRPr>
          </a:p>
          <a:p>
            <a:pPr indent="0" lvl="0" marL="0" rtl="0" algn="l">
              <a:lnSpc>
                <a:spcPct val="115000"/>
              </a:lnSpc>
              <a:spcBef>
                <a:spcPts val="0"/>
              </a:spcBef>
              <a:spcAft>
                <a:spcPts val="0"/>
              </a:spcAft>
              <a:buNone/>
            </a:pPr>
            <a:r>
              <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f36c93ce0_1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f36c93ce0_1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For the devices suggested, ask learners how we use the devices and how they help us.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a:t>
            </a:r>
            <a:r>
              <a:rPr b="1" lang="en-GB">
                <a:solidFill>
                  <a:schemeClr val="dk1"/>
                </a:solidFill>
                <a:latin typeface="Quicksand"/>
                <a:ea typeface="Quicksand"/>
                <a:cs typeface="Quicksand"/>
                <a:sym typeface="Quicksand"/>
              </a:rPr>
              <a:t> </a:t>
            </a:r>
            <a:r>
              <a:rPr lang="en-GB" u="sng">
                <a:solidFill>
                  <a:schemeClr val="hlink"/>
                </a:solidFill>
                <a:latin typeface="Quicksand"/>
                <a:ea typeface="Quicksand"/>
                <a:cs typeface="Quicksand"/>
                <a:sym typeface="Quicksand"/>
                <a:hlinkClick r:id="rId2"/>
              </a:rPr>
              <a:t>https://pixabay.com/vectors/house-svg-vector-2374925/</a:t>
            </a: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f36c93ce0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f36c93ce0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Explain to learners that they will be undertaking a sorting activity and they should sort the devices into groups based on what the device is used for. The images could be sorted into these categories:</a:t>
            </a:r>
            <a:endParaRPr>
              <a:solidFill>
                <a:schemeClr val="dk1"/>
              </a:solidFill>
              <a:latin typeface="Quicksand"/>
              <a:ea typeface="Quicksand"/>
              <a:cs typeface="Quicksand"/>
              <a:sym typeface="Quicksand"/>
            </a:endParaRPr>
          </a:p>
          <a:p>
            <a:pPr indent="-298450" lvl="0" marL="457200" rtl="0" algn="l">
              <a:lnSpc>
                <a:spcPct val="115000"/>
              </a:lnSpc>
              <a:spcBef>
                <a:spcPts val="0"/>
              </a:spcBef>
              <a:spcAft>
                <a:spcPts val="0"/>
              </a:spcAft>
              <a:buClr>
                <a:srgbClr val="5B5BA5"/>
              </a:buClr>
              <a:buSzPts val="1100"/>
              <a:buFont typeface="Quicksand"/>
              <a:buChar char="●"/>
            </a:pPr>
            <a:r>
              <a:rPr lang="en-GB">
                <a:solidFill>
                  <a:schemeClr val="dk1"/>
                </a:solidFill>
                <a:latin typeface="Quicksand"/>
                <a:ea typeface="Quicksand"/>
                <a:cs typeface="Quicksand"/>
                <a:sym typeface="Quicksand"/>
              </a:rPr>
              <a:t>To talk to people</a:t>
            </a:r>
            <a:endParaRPr>
              <a:solidFill>
                <a:schemeClr val="dk1"/>
              </a:solidFill>
              <a:latin typeface="Quicksand"/>
              <a:ea typeface="Quicksand"/>
              <a:cs typeface="Quicksand"/>
              <a:sym typeface="Quicksand"/>
            </a:endParaRPr>
          </a:p>
          <a:p>
            <a:pPr indent="-298450" lvl="0" marL="457200" rtl="0" algn="l">
              <a:lnSpc>
                <a:spcPct val="115000"/>
              </a:lnSpc>
              <a:spcBef>
                <a:spcPts val="0"/>
              </a:spcBef>
              <a:spcAft>
                <a:spcPts val="0"/>
              </a:spcAft>
              <a:buClr>
                <a:srgbClr val="5B5BA5"/>
              </a:buClr>
              <a:buSzPts val="1100"/>
              <a:buFont typeface="Quicksand"/>
              <a:buChar char="●"/>
            </a:pPr>
            <a:r>
              <a:rPr lang="en-GB">
                <a:solidFill>
                  <a:schemeClr val="dk1"/>
                </a:solidFill>
                <a:latin typeface="Quicksand"/>
                <a:ea typeface="Quicksand"/>
                <a:cs typeface="Quicksand"/>
                <a:sym typeface="Quicksand"/>
              </a:rPr>
              <a:t>To play on</a:t>
            </a:r>
            <a:endParaRPr>
              <a:solidFill>
                <a:schemeClr val="dk1"/>
              </a:solidFill>
              <a:latin typeface="Quicksand"/>
              <a:ea typeface="Quicksand"/>
              <a:cs typeface="Quicksand"/>
              <a:sym typeface="Quicksand"/>
            </a:endParaRPr>
          </a:p>
          <a:p>
            <a:pPr indent="-298450" lvl="0" marL="457200" rtl="0" algn="l">
              <a:lnSpc>
                <a:spcPct val="115000"/>
              </a:lnSpc>
              <a:spcBef>
                <a:spcPts val="0"/>
              </a:spcBef>
              <a:spcAft>
                <a:spcPts val="0"/>
              </a:spcAft>
              <a:buClr>
                <a:srgbClr val="5B5BA5"/>
              </a:buClr>
              <a:buSzPts val="1100"/>
              <a:buFont typeface="Quicksand"/>
              <a:buChar char="●"/>
            </a:pPr>
            <a:r>
              <a:rPr lang="en-GB">
                <a:solidFill>
                  <a:schemeClr val="dk1"/>
                </a:solidFill>
                <a:latin typeface="Quicksand"/>
                <a:ea typeface="Quicksand"/>
                <a:cs typeface="Quicksand"/>
                <a:sym typeface="Quicksand"/>
              </a:rPr>
              <a:t>To help us do a job</a:t>
            </a:r>
            <a:endParaRPr>
              <a:solidFill>
                <a:schemeClr val="dk1"/>
              </a:solidFill>
              <a:latin typeface="Quicksand"/>
              <a:ea typeface="Quicksand"/>
              <a:cs typeface="Quicksand"/>
              <a:sym typeface="Quicksand"/>
            </a:endParaRPr>
          </a:p>
          <a:p>
            <a:pPr indent="-298450" lvl="0" marL="457200" rtl="0" algn="l">
              <a:lnSpc>
                <a:spcPct val="115000"/>
              </a:lnSpc>
              <a:spcBef>
                <a:spcPts val="0"/>
              </a:spcBef>
              <a:spcAft>
                <a:spcPts val="0"/>
              </a:spcAft>
              <a:buClr>
                <a:srgbClr val="5B5BA5"/>
              </a:buClr>
              <a:buSzPts val="1100"/>
              <a:buFont typeface="Quicksand"/>
              <a:buChar char="●"/>
            </a:pPr>
            <a:r>
              <a:rPr lang="en-GB">
                <a:solidFill>
                  <a:schemeClr val="dk1"/>
                </a:solidFill>
                <a:latin typeface="Quicksand"/>
                <a:ea typeface="Quicksand"/>
                <a:cs typeface="Quicksand"/>
                <a:sym typeface="Quicksand"/>
              </a:rPr>
              <a:t>Not sure</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rPr lang="en-GB">
                <a:solidFill>
                  <a:schemeClr val="dk1"/>
                </a:solidFill>
                <a:latin typeface="Quicksand"/>
                <a:ea typeface="Quicksand"/>
                <a:cs typeface="Quicksand"/>
                <a:sym typeface="Quicksand"/>
              </a:rPr>
              <a:t>Demonstrate to learners how to access the resources, and how to resize and move images.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accent5"/>
                </a:solidFill>
                <a:latin typeface="Quicksand"/>
                <a:ea typeface="Quicksand"/>
                <a:cs typeface="Quicksand"/>
                <a:sym typeface="Quicksand"/>
                <a:hlinkClick r:id="rId2"/>
              </a:rPr>
              <a:t>https://pixabay.com/vectors/smartphone-phone-mobile-technology-2821599/</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3"/>
              </a:rPr>
              <a:t>https://pixabay.com/vectors/phone-handset-cordless-telephone-33870/</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4"/>
              </a:rPr>
              <a:t>https://pixabay.com/vectors/router-wireless-network-connection-157597/</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5"/>
              </a:rPr>
              <a:t>https://pixabay.com/photos/video-game-console-video-game-play-2202666/</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6"/>
              </a:rPr>
              <a:t>https://pixabay.com/photos/ipad-tab-tablet-3d-2462599/</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7"/>
              </a:rPr>
              <a:t>https://pixabay.com/vectors/laptop-computer-technology-business-1295373/</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8"/>
              </a:rPr>
              <a:t>https://pixabay.com/photos/tv-android-tv-network-android-627876/</a:t>
            </a:r>
            <a:endParaRPr>
              <a:latin typeface="Quicksand"/>
              <a:ea typeface="Quicksand"/>
              <a:cs typeface="Quicksand"/>
              <a:sym typeface="Quicksand"/>
            </a:endParaRPr>
          </a:p>
          <a:p>
            <a:pPr indent="0" lvl="0" marL="0" rtl="0" algn="l">
              <a:lnSpc>
                <a:spcPct val="115000"/>
              </a:lnSpc>
              <a:spcBef>
                <a:spcPts val="0"/>
              </a:spcBef>
              <a:spcAft>
                <a:spcPts val="0"/>
              </a:spcAft>
              <a:buNone/>
            </a:pPr>
            <a:r>
              <a:rPr lang="en-GB" u="sng">
                <a:solidFill>
                  <a:schemeClr val="hlink"/>
                </a:solidFill>
                <a:latin typeface="Quicksand"/>
                <a:ea typeface="Quicksand"/>
                <a:cs typeface="Quicksand"/>
                <a:sym typeface="Quicksand"/>
                <a:hlinkClick r:id="rId9"/>
              </a:rPr>
              <a:t>https://pixabay.com/illustrations/appliance-washing-machine-machine-2648080/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f36c93ce0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f36c93ce0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Quicksand"/>
                <a:ea typeface="Quicksand"/>
                <a:cs typeface="Quicksand"/>
                <a:sym typeface="Quicksand"/>
              </a:rPr>
              <a:t>Explorer task:</a:t>
            </a:r>
            <a:r>
              <a:rPr lang="en-GB">
                <a:solidFill>
                  <a:schemeClr val="dk1"/>
                </a:solidFill>
                <a:latin typeface="Quicksand"/>
                <a:ea typeface="Quicksand"/>
                <a:cs typeface="Quicksand"/>
                <a:sym typeface="Quicksand"/>
              </a:rPr>
              <a:t> Ask learners to choose one device from the activity, and to think about life without that device. Learners should consider the above questions.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2"/>
              </a:rPr>
              <a:t>https://pixabay.com/vectors/smartphone-phone-mobile-technology-2821599/</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3"/>
              </a:rPr>
              <a:t>https://pixabay.com/vectors/phone-handset-cordless-telephone-33870/</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4"/>
              </a:rPr>
              <a:t>https://pixabay.com/vectors/router-wireless-network-connection-157597/</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5"/>
              </a:rPr>
              <a:t>https://pixabay.com/photos/video-game-console-video-game-play-2202666/</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6"/>
              </a:rPr>
              <a:t>https://pixabay.com/photos/ipad-tab-tablet-3d-2462599/</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7"/>
              </a:rPr>
              <a:t>https://pixabay.com/vectors/laptop-computer-technology-business-1295373/</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8"/>
              </a:rPr>
              <a:t>https://pixabay.com/photos/tv-android-tv-network-android-627876/</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accent5"/>
                </a:solidFill>
                <a:latin typeface="Quicksand"/>
                <a:ea typeface="Quicksand"/>
                <a:cs typeface="Quicksand"/>
                <a:sym typeface="Quicksand"/>
                <a:hlinkClick r:id="rId9"/>
              </a:rPr>
              <a:t>https://pixabay.com/illustrations/appliance-washing-machine-machine-2648080/</a:t>
            </a:r>
            <a:endParaRPr>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f36c93ce0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f36c93ce0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Ask learners to give examples of IT that is used for communicating, playing on (entertainment), and to help us. Encourage learners to think about the devices that they sorted during the activity, as well as other devices.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f36c93ce0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f36c93ce0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Ask learners whether they think that any of the devices discussed might be found somewhere other than at home, e.g. in school, shops, libraries, launderettes, cinemas, etc.</a:t>
            </a:r>
            <a:endParaRPr>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f3cc12c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f3cc12c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https://pixabay.com/vectors/thumb-up-hand-like-confirm-go-top-307176/</a:t>
            </a:r>
            <a:endParaRPr>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f36c93ce0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f36c93ce0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5f36c93ce0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5f36c93ce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57c1b365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57c1b365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Ask learners to think back to the previous lesson. Ask them if they can remember what the term ‘information technology’ means or what it relates to. Discuss with learners the classroom IT that you looked at in the last lesson.</a:t>
            </a: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f36c93ce0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f36c93ce0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Show learners the images and ask them to put their thumbs up if the picture is of something which is IT, or thumbs down if it is not.</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2"/>
              </a:rPr>
              <a:t>https://pixabay.com/illustrations/thumb-positive-finger-like-hand-3171760/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3"/>
              </a:rPr>
              <a:t>https://pixabay.com/vectors/computer-desktop-workstation-office-158675/</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36c93ce0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36c93ce0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Show learners the images and ask them to put their thumbs up if the picture is of something which is IT, or thumbs down if it is not.</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2"/>
              </a:rPr>
              <a:t>https://pixabay.com/illustrations/thumb-positive-finger-like-hand-3171760/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3"/>
              </a:rPr>
              <a:t>https://pixabay.com/photos/pencil-office-design-creative-1209528/</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f36c93ce0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f36c93ce0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Show learners the images and ask them to put their thumbs up if the picture is of something which is IT, or thumbs down if it is not.</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2"/>
              </a:rPr>
              <a:t>https://pixabay.com/illustrations/thumb-positive-finger-like-hand-3171760/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3"/>
              </a:rPr>
              <a:t>https://pixabay.com/vectors/printer-computer-hardware-inkjet-159612/</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f36c93ce0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f36c93ce0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Show learners the images and ask them to put their thumbs up if the picture is of something which is IT, or thumbs down if it is not.</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2"/>
              </a:rPr>
              <a:t>https://pixabay.com/illustrations/thumb-positive-finger-like-hand-3171760/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3"/>
              </a:rPr>
              <a:t>https://pixabay.com/vectors/smartphone-phone-mobile-technology-2821599/</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f36c93ce0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f36c93ce0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Show learners the images and ask them to put their thumbs up if the picture is of something which is IT, or thumbs down if it is not.</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2"/>
              </a:rPr>
              <a:t>https://pixabay.com/illustrations/thumb-positive-finger-like-hand-3171760/</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u="sng">
                <a:solidFill>
                  <a:schemeClr val="hlink"/>
                </a:solidFill>
                <a:latin typeface="Quicksand"/>
                <a:ea typeface="Quicksand"/>
                <a:cs typeface="Quicksand"/>
                <a:sym typeface="Quicksand"/>
                <a:hlinkClick r:id="rId3"/>
              </a:rPr>
              <a:t>https://pixabay.com/pt/vectors/violino-cl%C3%A1ssico-instrumento-33610/</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f36c93ce0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f36c93ce0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Remind learners that they were asked to look around their homes for IT that they and/or their parents/guardians/carers may use. Write down a list of the devices that learners suggest and, if required, display images of devices often found in the home.</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https://pixabay.com/vectors/house-svg-vector-2374925/</a:t>
            </a: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10"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13" name="Google Shape;13;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 name="Google Shape;14;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 name="Google Shape;15;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16" name="Shape 16"/>
        <p:cNvGrpSpPr/>
        <p:nvPr/>
      </p:nvGrpSpPr>
      <p:grpSpPr>
        <a:xfrm>
          <a:off x="0" y="0"/>
          <a:ext cx="0" cy="0"/>
          <a:chOff x="0" y="0"/>
          <a:chExt cx="0" cy="0"/>
        </a:xfrm>
      </p:grpSpPr>
      <p:sp>
        <p:nvSpPr>
          <p:cNvPr id="17" name="Google Shape;17;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8" name="Google Shape;18;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21" name="Shape 21"/>
        <p:cNvGrpSpPr/>
        <p:nvPr/>
      </p:nvGrpSpPr>
      <p:grpSpPr>
        <a:xfrm>
          <a:off x="0" y="0"/>
          <a:ext cx="0" cy="0"/>
          <a:chOff x="0" y="0"/>
          <a:chExt cx="0" cy="0"/>
        </a:xfrm>
      </p:grpSpPr>
      <p:sp>
        <p:nvSpPr>
          <p:cNvPr id="22" name="Google Shape;22;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 name="Google Shape;25;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26" name="Google Shape;26;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27" name="Shape 27"/>
        <p:cNvGrpSpPr/>
        <p:nvPr/>
      </p:nvGrpSpPr>
      <p:grpSpPr>
        <a:xfrm>
          <a:off x="0" y="0"/>
          <a:ext cx="0" cy="0"/>
          <a:chOff x="0" y="0"/>
          <a:chExt cx="0" cy="0"/>
        </a:xfrm>
      </p:grpSpPr>
      <p:sp>
        <p:nvSpPr>
          <p:cNvPr id="28" name="Google Shape;28;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0" name="Google Shape;30;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1" name="Google Shape;31;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32" name="Shape 32"/>
        <p:cNvGrpSpPr/>
        <p:nvPr/>
      </p:nvGrpSpPr>
      <p:grpSpPr>
        <a:xfrm>
          <a:off x="0" y="0"/>
          <a:ext cx="0" cy="0"/>
          <a:chOff x="0" y="0"/>
          <a:chExt cx="0" cy="0"/>
        </a:xfrm>
      </p:grpSpPr>
      <p:sp>
        <p:nvSpPr>
          <p:cNvPr id="33" name="Google Shape;33;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4" name="Google Shape;34;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5" name="Google Shape;35;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37" name="Shape 37"/>
        <p:cNvGrpSpPr/>
        <p:nvPr/>
      </p:nvGrpSpPr>
      <p:grpSpPr>
        <a:xfrm>
          <a:off x="0" y="0"/>
          <a:ext cx="0" cy="0"/>
          <a:chOff x="0" y="0"/>
          <a:chExt cx="0" cy="0"/>
        </a:xfrm>
      </p:grpSpPr>
      <p:sp>
        <p:nvSpPr>
          <p:cNvPr id="38" name="Google Shape;38;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9" name="Google Shape;39;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43" name="Shape 43"/>
        <p:cNvGrpSpPr/>
        <p:nvPr/>
      </p:nvGrpSpPr>
      <p:grpSpPr>
        <a:xfrm>
          <a:off x="0" y="0"/>
          <a:ext cx="0" cy="0"/>
          <a:chOff x="0" y="0"/>
          <a:chExt cx="0" cy="0"/>
        </a:xfrm>
      </p:grpSpPr>
      <p:sp>
        <p:nvSpPr>
          <p:cNvPr id="44" name="Google Shape;44;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6" name="Google Shape;46;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Dk3cGyZrTr-qZCCDWcVYLmcW5hNag51iSa7-43p281E/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0" name="Shape 50"/>
        <p:cNvGrpSpPr/>
        <p:nvPr/>
      </p:nvGrpSpPr>
      <p:grpSpPr>
        <a:xfrm>
          <a:off x="0" y="0"/>
          <a:ext cx="0" cy="0"/>
          <a:chOff x="0" y="0"/>
          <a:chExt cx="0" cy="0"/>
        </a:xfrm>
      </p:grpSpPr>
      <p:sp>
        <p:nvSpPr>
          <p:cNvPr id="51" name="Google Shape;51;p9"/>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2: </a:t>
            </a:r>
            <a:r>
              <a:rPr lang="en-GB" sz="5200"/>
              <a:t>Where have we seen information technology in the home?</a:t>
            </a:r>
            <a:endParaRPr/>
          </a:p>
        </p:txBody>
      </p:sp>
      <p:sp>
        <p:nvSpPr>
          <p:cNvPr id="52" name="Google Shape;52;p9"/>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u="sng">
                <a:solidFill>
                  <a:schemeClr val="hlink"/>
                </a:solidFill>
                <a:hlinkClick r:id="rId3"/>
              </a:rPr>
              <a:t>Save a copy</a:t>
            </a:r>
            <a:endParaRPr/>
          </a:p>
        </p:txBody>
      </p:sp>
      <p:sp>
        <p:nvSpPr>
          <p:cNvPr id="53" name="Google Shape;53;p9"/>
          <p:cNvSpPr txBox="1"/>
          <p:nvPr>
            <p:ph idx="1" type="subTitle"/>
          </p:nvPr>
        </p:nvSpPr>
        <p:spPr>
          <a:xfrm>
            <a:off x="532725" y="31988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Year 2 – Computing Systems and Networks – Information technology around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25" name="Shape 125"/>
        <p:cNvGrpSpPr/>
        <p:nvPr/>
      </p:nvGrpSpPr>
      <p:grpSpPr>
        <a:xfrm>
          <a:off x="0" y="0"/>
          <a:ext cx="0" cy="0"/>
          <a:chOff x="0" y="0"/>
          <a:chExt cx="0" cy="0"/>
        </a:xfrm>
      </p:grpSpPr>
      <p:pic>
        <p:nvPicPr>
          <p:cNvPr id="126" name="Google Shape;126;p18"/>
          <p:cNvPicPr preferRelativeResize="0"/>
          <p:nvPr/>
        </p:nvPicPr>
        <p:blipFill>
          <a:blip r:embed="rId3">
            <a:alphaModFix/>
          </a:blip>
          <a:stretch>
            <a:fillRect/>
          </a:stretch>
        </p:blipFill>
        <p:spPr>
          <a:xfrm>
            <a:off x="5818975" y="2784686"/>
            <a:ext cx="1623076" cy="2080301"/>
          </a:xfrm>
          <a:prstGeom prst="rect">
            <a:avLst/>
          </a:prstGeom>
          <a:noFill/>
          <a:ln>
            <a:noFill/>
          </a:ln>
        </p:spPr>
      </p:pic>
      <p:pic>
        <p:nvPicPr>
          <p:cNvPr id="127" name="Google Shape;127;p18"/>
          <p:cNvPicPr preferRelativeResize="0"/>
          <p:nvPr/>
        </p:nvPicPr>
        <p:blipFill>
          <a:blip r:embed="rId4">
            <a:alphaModFix/>
          </a:blip>
          <a:stretch>
            <a:fillRect/>
          </a:stretch>
        </p:blipFill>
        <p:spPr>
          <a:xfrm>
            <a:off x="3645175" y="4177400"/>
            <a:ext cx="444250" cy="687581"/>
          </a:xfrm>
          <a:prstGeom prst="rect">
            <a:avLst/>
          </a:prstGeom>
          <a:noFill/>
          <a:ln>
            <a:noFill/>
          </a:ln>
        </p:spPr>
      </p:pic>
      <p:pic>
        <p:nvPicPr>
          <p:cNvPr id="128" name="Google Shape;128;p18"/>
          <p:cNvPicPr preferRelativeResize="0"/>
          <p:nvPr/>
        </p:nvPicPr>
        <p:blipFill>
          <a:blip r:embed="rId5">
            <a:alphaModFix/>
          </a:blip>
          <a:stretch>
            <a:fillRect/>
          </a:stretch>
        </p:blipFill>
        <p:spPr>
          <a:xfrm>
            <a:off x="1806948" y="2567104"/>
            <a:ext cx="636899" cy="569341"/>
          </a:xfrm>
          <a:prstGeom prst="rect">
            <a:avLst/>
          </a:prstGeom>
          <a:noFill/>
          <a:ln>
            <a:noFill/>
          </a:ln>
        </p:spPr>
      </p:pic>
      <p:pic>
        <p:nvPicPr>
          <p:cNvPr id="129" name="Google Shape;129;p18"/>
          <p:cNvPicPr preferRelativeResize="0"/>
          <p:nvPr/>
        </p:nvPicPr>
        <p:blipFill>
          <a:blip r:embed="rId6">
            <a:alphaModFix/>
          </a:blip>
          <a:stretch>
            <a:fillRect/>
          </a:stretch>
        </p:blipFill>
        <p:spPr>
          <a:xfrm>
            <a:off x="2493665" y="1634513"/>
            <a:ext cx="1239094" cy="894476"/>
          </a:xfrm>
          <a:prstGeom prst="rect">
            <a:avLst/>
          </a:prstGeom>
          <a:noFill/>
          <a:ln>
            <a:noFill/>
          </a:ln>
        </p:spPr>
      </p:pic>
      <p:pic>
        <p:nvPicPr>
          <p:cNvPr id="130" name="Google Shape;130;p18"/>
          <p:cNvPicPr preferRelativeResize="0"/>
          <p:nvPr/>
        </p:nvPicPr>
        <p:blipFill>
          <a:blip r:embed="rId7">
            <a:alphaModFix/>
          </a:blip>
          <a:stretch>
            <a:fillRect/>
          </a:stretch>
        </p:blipFill>
        <p:spPr>
          <a:xfrm>
            <a:off x="2493663" y="4174900"/>
            <a:ext cx="721674" cy="540125"/>
          </a:xfrm>
          <a:prstGeom prst="rect">
            <a:avLst/>
          </a:prstGeom>
          <a:noFill/>
          <a:ln>
            <a:noFill/>
          </a:ln>
        </p:spPr>
      </p:pic>
      <p:pic>
        <p:nvPicPr>
          <p:cNvPr id="131" name="Google Shape;131;p18"/>
          <p:cNvPicPr preferRelativeResize="0"/>
          <p:nvPr/>
        </p:nvPicPr>
        <p:blipFill>
          <a:blip r:embed="rId8">
            <a:alphaModFix/>
          </a:blip>
          <a:stretch>
            <a:fillRect/>
          </a:stretch>
        </p:blipFill>
        <p:spPr>
          <a:xfrm>
            <a:off x="4182825" y="3753475"/>
            <a:ext cx="233151" cy="423926"/>
          </a:xfrm>
          <a:prstGeom prst="rect">
            <a:avLst/>
          </a:prstGeom>
          <a:noFill/>
          <a:ln>
            <a:noFill/>
          </a:ln>
        </p:spPr>
      </p:pic>
      <p:pic>
        <p:nvPicPr>
          <p:cNvPr id="132" name="Google Shape;132;p18"/>
          <p:cNvPicPr preferRelativeResize="0"/>
          <p:nvPr/>
        </p:nvPicPr>
        <p:blipFill>
          <a:blip r:embed="rId9">
            <a:alphaModFix/>
          </a:blip>
          <a:stretch>
            <a:fillRect/>
          </a:stretch>
        </p:blipFill>
        <p:spPr>
          <a:xfrm>
            <a:off x="1161027" y="3529477"/>
            <a:ext cx="1282826" cy="645425"/>
          </a:xfrm>
          <a:prstGeom prst="rect">
            <a:avLst/>
          </a:prstGeom>
          <a:noFill/>
          <a:ln>
            <a:noFill/>
          </a:ln>
        </p:spPr>
      </p:pic>
      <p:pic>
        <p:nvPicPr>
          <p:cNvPr id="133" name="Google Shape;133;p18"/>
          <p:cNvPicPr preferRelativeResize="0"/>
          <p:nvPr/>
        </p:nvPicPr>
        <p:blipFill>
          <a:blip r:embed="rId10">
            <a:alphaModFix/>
          </a:blip>
          <a:stretch>
            <a:fillRect/>
          </a:stretch>
        </p:blipFill>
        <p:spPr>
          <a:xfrm>
            <a:off x="4182825" y="1119675"/>
            <a:ext cx="1773691" cy="1447424"/>
          </a:xfrm>
          <a:prstGeom prst="rect">
            <a:avLst/>
          </a:prstGeom>
          <a:noFill/>
          <a:ln>
            <a:noFill/>
          </a:ln>
        </p:spPr>
      </p:pic>
      <p:sp>
        <p:nvSpPr>
          <p:cNvPr id="134" name="Google Shape;134;p18"/>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Did you find any IT at home?</a:t>
            </a:r>
            <a:endParaRPr/>
          </a:p>
        </p:txBody>
      </p:sp>
      <p:sp>
        <p:nvSpPr>
          <p:cNvPr id="135" name="Google Shape;135;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36" name="Google Shape;136;p18"/>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40" name="Shape 140"/>
        <p:cNvGrpSpPr/>
        <p:nvPr/>
      </p:nvGrpSpPr>
      <p:grpSpPr>
        <a:xfrm>
          <a:off x="0" y="0"/>
          <a:ext cx="0" cy="0"/>
          <a:chOff x="0" y="0"/>
          <a:chExt cx="0" cy="0"/>
        </a:xfrm>
      </p:grpSpPr>
      <p:sp>
        <p:nvSpPr>
          <p:cNvPr id="141" name="Google Shape;141;p19"/>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do these devices let us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do they help 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2" name="Google Shape;142;p19"/>
          <p:cNvPicPr preferRelativeResize="0"/>
          <p:nvPr/>
        </p:nvPicPr>
        <p:blipFill>
          <a:blip r:embed="rId3">
            <a:alphaModFix/>
          </a:blip>
          <a:stretch>
            <a:fillRect/>
          </a:stretch>
        </p:blipFill>
        <p:spPr>
          <a:xfrm>
            <a:off x="6018977" y="2013875"/>
            <a:ext cx="2814125" cy="2814125"/>
          </a:xfrm>
          <a:prstGeom prst="rect">
            <a:avLst/>
          </a:prstGeom>
          <a:noFill/>
          <a:ln>
            <a:noFill/>
          </a:ln>
        </p:spPr>
      </p:pic>
      <p:sp>
        <p:nvSpPr>
          <p:cNvPr id="143" name="Google Shape;143;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44" name="Google Shape;144;p19"/>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8" name="Shape 148"/>
        <p:cNvGrpSpPr/>
        <p:nvPr/>
      </p:nvGrpSpPr>
      <p:grpSpPr>
        <a:xfrm>
          <a:off x="0" y="0"/>
          <a:ext cx="0" cy="0"/>
          <a:chOff x="0" y="0"/>
          <a:chExt cx="0" cy="0"/>
        </a:xfrm>
      </p:grpSpPr>
      <p:pic>
        <p:nvPicPr>
          <p:cNvPr id="149" name="Google Shape;149;p20"/>
          <p:cNvPicPr preferRelativeResize="0"/>
          <p:nvPr/>
        </p:nvPicPr>
        <p:blipFill>
          <a:blip r:embed="rId3">
            <a:alphaModFix/>
          </a:blip>
          <a:stretch>
            <a:fillRect/>
          </a:stretch>
        </p:blipFill>
        <p:spPr>
          <a:xfrm>
            <a:off x="5818975" y="2784686"/>
            <a:ext cx="1623076" cy="2080301"/>
          </a:xfrm>
          <a:prstGeom prst="rect">
            <a:avLst/>
          </a:prstGeom>
          <a:noFill/>
          <a:ln>
            <a:noFill/>
          </a:ln>
        </p:spPr>
      </p:pic>
      <p:pic>
        <p:nvPicPr>
          <p:cNvPr id="150" name="Google Shape;150;p20"/>
          <p:cNvPicPr preferRelativeResize="0"/>
          <p:nvPr/>
        </p:nvPicPr>
        <p:blipFill>
          <a:blip r:embed="rId4">
            <a:alphaModFix/>
          </a:blip>
          <a:stretch>
            <a:fillRect/>
          </a:stretch>
        </p:blipFill>
        <p:spPr>
          <a:xfrm>
            <a:off x="3645175" y="4177400"/>
            <a:ext cx="444250" cy="687581"/>
          </a:xfrm>
          <a:prstGeom prst="rect">
            <a:avLst/>
          </a:prstGeom>
          <a:noFill/>
          <a:ln>
            <a:noFill/>
          </a:ln>
        </p:spPr>
      </p:pic>
      <p:pic>
        <p:nvPicPr>
          <p:cNvPr id="151" name="Google Shape;151;p20"/>
          <p:cNvPicPr preferRelativeResize="0"/>
          <p:nvPr/>
        </p:nvPicPr>
        <p:blipFill>
          <a:blip r:embed="rId5">
            <a:alphaModFix/>
          </a:blip>
          <a:stretch>
            <a:fillRect/>
          </a:stretch>
        </p:blipFill>
        <p:spPr>
          <a:xfrm>
            <a:off x="1806948" y="2567104"/>
            <a:ext cx="636899" cy="569341"/>
          </a:xfrm>
          <a:prstGeom prst="rect">
            <a:avLst/>
          </a:prstGeom>
          <a:noFill/>
          <a:ln>
            <a:noFill/>
          </a:ln>
        </p:spPr>
      </p:pic>
      <p:pic>
        <p:nvPicPr>
          <p:cNvPr id="152" name="Google Shape;152;p20"/>
          <p:cNvPicPr preferRelativeResize="0"/>
          <p:nvPr/>
        </p:nvPicPr>
        <p:blipFill>
          <a:blip r:embed="rId6">
            <a:alphaModFix/>
          </a:blip>
          <a:stretch>
            <a:fillRect/>
          </a:stretch>
        </p:blipFill>
        <p:spPr>
          <a:xfrm>
            <a:off x="2493665" y="1634513"/>
            <a:ext cx="1239094" cy="894476"/>
          </a:xfrm>
          <a:prstGeom prst="rect">
            <a:avLst/>
          </a:prstGeom>
          <a:noFill/>
          <a:ln>
            <a:noFill/>
          </a:ln>
        </p:spPr>
      </p:pic>
      <p:pic>
        <p:nvPicPr>
          <p:cNvPr id="153" name="Google Shape;153;p20"/>
          <p:cNvPicPr preferRelativeResize="0"/>
          <p:nvPr/>
        </p:nvPicPr>
        <p:blipFill>
          <a:blip r:embed="rId7">
            <a:alphaModFix/>
          </a:blip>
          <a:stretch>
            <a:fillRect/>
          </a:stretch>
        </p:blipFill>
        <p:spPr>
          <a:xfrm>
            <a:off x="2493663" y="4174900"/>
            <a:ext cx="721674" cy="540125"/>
          </a:xfrm>
          <a:prstGeom prst="rect">
            <a:avLst/>
          </a:prstGeom>
          <a:noFill/>
          <a:ln>
            <a:noFill/>
          </a:ln>
        </p:spPr>
      </p:pic>
      <p:pic>
        <p:nvPicPr>
          <p:cNvPr id="154" name="Google Shape;154;p20"/>
          <p:cNvPicPr preferRelativeResize="0"/>
          <p:nvPr/>
        </p:nvPicPr>
        <p:blipFill>
          <a:blip r:embed="rId8">
            <a:alphaModFix/>
          </a:blip>
          <a:stretch>
            <a:fillRect/>
          </a:stretch>
        </p:blipFill>
        <p:spPr>
          <a:xfrm>
            <a:off x="4182825" y="3753475"/>
            <a:ext cx="233151" cy="423926"/>
          </a:xfrm>
          <a:prstGeom prst="rect">
            <a:avLst/>
          </a:prstGeom>
          <a:noFill/>
          <a:ln>
            <a:noFill/>
          </a:ln>
        </p:spPr>
      </p:pic>
      <p:pic>
        <p:nvPicPr>
          <p:cNvPr id="155" name="Google Shape;155;p20"/>
          <p:cNvPicPr preferRelativeResize="0"/>
          <p:nvPr/>
        </p:nvPicPr>
        <p:blipFill>
          <a:blip r:embed="rId9">
            <a:alphaModFix/>
          </a:blip>
          <a:stretch>
            <a:fillRect/>
          </a:stretch>
        </p:blipFill>
        <p:spPr>
          <a:xfrm>
            <a:off x="1161027" y="3529477"/>
            <a:ext cx="1282826" cy="645425"/>
          </a:xfrm>
          <a:prstGeom prst="rect">
            <a:avLst/>
          </a:prstGeom>
          <a:noFill/>
          <a:ln>
            <a:noFill/>
          </a:ln>
        </p:spPr>
      </p:pic>
      <p:pic>
        <p:nvPicPr>
          <p:cNvPr id="156" name="Google Shape;156;p20"/>
          <p:cNvPicPr preferRelativeResize="0"/>
          <p:nvPr/>
        </p:nvPicPr>
        <p:blipFill>
          <a:blip r:embed="rId10">
            <a:alphaModFix/>
          </a:blip>
          <a:stretch>
            <a:fillRect/>
          </a:stretch>
        </p:blipFill>
        <p:spPr>
          <a:xfrm>
            <a:off x="4182825" y="1119675"/>
            <a:ext cx="1773691" cy="1447424"/>
          </a:xfrm>
          <a:prstGeom prst="rect">
            <a:avLst/>
          </a:prstGeom>
          <a:noFill/>
          <a:ln>
            <a:noFill/>
          </a:ln>
        </p:spPr>
      </p:pic>
      <p:sp>
        <p:nvSpPr>
          <p:cNvPr id="157" name="Google Shape;157;p20"/>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Can you sort this home IT into groups?</a:t>
            </a:r>
            <a:endParaRPr/>
          </a:p>
        </p:txBody>
      </p:sp>
      <p:sp>
        <p:nvSpPr>
          <p:cNvPr id="158" name="Google Shape;158;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9" name="Google Shape;159;p2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163" name="Shape 163"/>
        <p:cNvGrpSpPr/>
        <p:nvPr/>
      </p:nvGrpSpPr>
      <p:grpSpPr>
        <a:xfrm>
          <a:off x="0" y="0"/>
          <a:ext cx="0" cy="0"/>
          <a:chOff x="0" y="0"/>
          <a:chExt cx="0" cy="0"/>
        </a:xfrm>
      </p:grpSpPr>
      <p:sp>
        <p:nvSpPr>
          <p:cNvPr id="164" name="Google Shape;164;p2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a device from home.</a:t>
            </a:r>
            <a:endParaRPr/>
          </a:p>
          <a:p>
            <a:pPr indent="0" lvl="0" marL="0" rtl="0" algn="l">
              <a:spcBef>
                <a:spcPts val="1600"/>
              </a:spcBef>
              <a:spcAft>
                <a:spcPts val="0"/>
              </a:spcAft>
              <a:buNone/>
            </a:pPr>
            <a:r>
              <a:rPr lang="en-GB"/>
              <a:t>What would life be like without it?</a:t>
            </a:r>
            <a:endParaRPr/>
          </a:p>
          <a:p>
            <a:pPr indent="0" lvl="0" marL="0" rtl="0" algn="l">
              <a:spcBef>
                <a:spcPts val="1600"/>
              </a:spcBef>
              <a:spcAft>
                <a:spcPts val="0"/>
              </a:spcAft>
              <a:buNone/>
            </a:pPr>
            <a:r>
              <a:rPr lang="en-GB"/>
              <a:t>Would you miss it?</a:t>
            </a:r>
            <a:endParaRPr/>
          </a:p>
          <a:p>
            <a:pPr indent="0" lvl="0" marL="0" rtl="0" algn="l">
              <a:spcBef>
                <a:spcPts val="1600"/>
              </a:spcBef>
              <a:spcAft>
                <a:spcPts val="1600"/>
              </a:spcAft>
              <a:buNone/>
            </a:pPr>
            <a:r>
              <a:rPr lang="en-GB"/>
              <a:t>What would you do instead?</a:t>
            </a:r>
            <a:endParaRPr/>
          </a:p>
        </p:txBody>
      </p:sp>
      <p:sp>
        <p:nvSpPr>
          <p:cNvPr id="165" name="Google Shape;165;p2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Life without IT</a:t>
            </a:r>
            <a:endParaRPr/>
          </a:p>
        </p:txBody>
      </p:sp>
      <p:sp>
        <p:nvSpPr>
          <p:cNvPr id="166" name="Google Shape;166;p2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7" name="Google Shape;167;p2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68" name="Google Shape;168;p21"/>
          <p:cNvPicPr preferRelativeResize="0"/>
          <p:nvPr/>
        </p:nvPicPr>
        <p:blipFill>
          <a:blip r:embed="rId3">
            <a:alphaModFix/>
          </a:blip>
          <a:stretch>
            <a:fillRect/>
          </a:stretch>
        </p:blipFill>
        <p:spPr>
          <a:xfrm>
            <a:off x="7774523" y="3471243"/>
            <a:ext cx="1058577" cy="1356782"/>
          </a:xfrm>
          <a:prstGeom prst="rect">
            <a:avLst/>
          </a:prstGeom>
          <a:noFill/>
          <a:ln>
            <a:noFill/>
          </a:ln>
        </p:spPr>
      </p:pic>
      <p:pic>
        <p:nvPicPr>
          <p:cNvPr id="169" name="Google Shape;169;p21"/>
          <p:cNvPicPr preferRelativeResize="0"/>
          <p:nvPr/>
        </p:nvPicPr>
        <p:blipFill>
          <a:blip r:embed="rId4">
            <a:alphaModFix/>
          </a:blip>
          <a:stretch>
            <a:fillRect/>
          </a:stretch>
        </p:blipFill>
        <p:spPr>
          <a:xfrm>
            <a:off x="6356767" y="4379575"/>
            <a:ext cx="289739" cy="448442"/>
          </a:xfrm>
          <a:prstGeom prst="rect">
            <a:avLst/>
          </a:prstGeom>
          <a:noFill/>
          <a:ln>
            <a:noFill/>
          </a:ln>
        </p:spPr>
      </p:pic>
      <p:pic>
        <p:nvPicPr>
          <p:cNvPr id="170" name="Google Shape;170;p21"/>
          <p:cNvPicPr preferRelativeResize="0"/>
          <p:nvPr/>
        </p:nvPicPr>
        <p:blipFill>
          <a:blip r:embed="rId5">
            <a:alphaModFix/>
          </a:blip>
          <a:stretch>
            <a:fillRect/>
          </a:stretch>
        </p:blipFill>
        <p:spPr>
          <a:xfrm>
            <a:off x="5605749" y="2721096"/>
            <a:ext cx="808141" cy="583381"/>
          </a:xfrm>
          <a:prstGeom prst="rect">
            <a:avLst/>
          </a:prstGeom>
          <a:noFill/>
          <a:ln>
            <a:noFill/>
          </a:ln>
        </p:spPr>
      </p:pic>
      <p:pic>
        <p:nvPicPr>
          <p:cNvPr id="171" name="Google Shape;171;p21"/>
          <p:cNvPicPr preferRelativeResize="0"/>
          <p:nvPr/>
        </p:nvPicPr>
        <p:blipFill>
          <a:blip r:embed="rId6">
            <a:alphaModFix/>
          </a:blip>
          <a:stretch>
            <a:fillRect/>
          </a:stretch>
        </p:blipFill>
        <p:spPr>
          <a:xfrm>
            <a:off x="5605748" y="4377945"/>
            <a:ext cx="470678" cy="352271"/>
          </a:xfrm>
          <a:prstGeom prst="rect">
            <a:avLst/>
          </a:prstGeom>
          <a:noFill/>
          <a:ln>
            <a:noFill/>
          </a:ln>
        </p:spPr>
      </p:pic>
      <p:pic>
        <p:nvPicPr>
          <p:cNvPr id="172" name="Google Shape;172;p21"/>
          <p:cNvPicPr preferRelativeResize="0"/>
          <p:nvPr/>
        </p:nvPicPr>
        <p:blipFill>
          <a:blip r:embed="rId7">
            <a:alphaModFix/>
          </a:blip>
          <a:stretch>
            <a:fillRect/>
          </a:stretch>
        </p:blipFill>
        <p:spPr>
          <a:xfrm>
            <a:off x="6707423" y="4103090"/>
            <a:ext cx="152060" cy="276486"/>
          </a:xfrm>
          <a:prstGeom prst="rect">
            <a:avLst/>
          </a:prstGeom>
          <a:noFill/>
          <a:ln>
            <a:noFill/>
          </a:ln>
        </p:spPr>
      </p:pic>
      <p:pic>
        <p:nvPicPr>
          <p:cNvPr id="173" name="Google Shape;173;p21"/>
          <p:cNvPicPr preferRelativeResize="0"/>
          <p:nvPr/>
        </p:nvPicPr>
        <p:blipFill>
          <a:blip r:embed="rId8">
            <a:alphaModFix/>
          </a:blip>
          <a:stretch>
            <a:fillRect/>
          </a:stretch>
        </p:blipFill>
        <p:spPr>
          <a:xfrm>
            <a:off x="4736600" y="3956998"/>
            <a:ext cx="836661" cy="420948"/>
          </a:xfrm>
          <a:prstGeom prst="rect">
            <a:avLst/>
          </a:prstGeom>
          <a:noFill/>
          <a:ln>
            <a:noFill/>
          </a:ln>
        </p:spPr>
      </p:pic>
      <p:pic>
        <p:nvPicPr>
          <p:cNvPr id="174" name="Google Shape;174;p21"/>
          <p:cNvPicPr preferRelativeResize="0"/>
          <p:nvPr/>
        </p:nvPicPr>
        <p:blipFill>
          <a:blip r:embed="rId9">
            <a:alphaModFix/>
          </a:blip>
          <a:stretch>
            <a:fillRect/>
          </a:stretch>
        </p:blipFill>
        <p:spPr>
          <a:xfrm>
            <a:off x="5157871" y="3329335"/>
            <a:ext cx="415386" cy="371325"/>
          </a:xfrm>
          <a:prstGeom prst="rect">
            <a:avLst/>
          </a:prstGeom>
          <a:noFill/>
          <a:ln>
            <a:noFill/>
          </a:ln>
        </p:spPr>
      </p:pic>
      <p:pic>
        <p:nvPicPr>
          <p:cNvPr id="175" name="Google Shape;175;p21"/>
          <p:cNvPicPr preferRelativeResize="0"/>
          <p:nvPr/>
        </p:nvPicPr>
        <p:blipFill>
          <a:blip r:embed="rId10">
            <a:alphaModFix/>
          </a:blip>
          <a:stretch>
            <a:fillRect/>
          </a:stretch>
        </p:blipFill>
        <p:spPr>
          <a:xfrm>
            <a:off x="6707423" y="2385317"/>
            <a:ext cx="1156804" cy="9440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79" name="Shape 179"/>
        <p:cNvGrpSpPr/>
        <p:nvPr/>
      </p:nvGrpSpPr>
      <p:grpSpPr>
        <a:xfrm>
          <a:off x="0" y="0"/>
          <a:ext cx="0" cy="0"/>
          <a:chOff x="0" y="0"/>
          <a:chExt cx="0" cy="0"/>
        </a:xfrm>
      </p:grpSpPr>
      <p:sp>
        <p:nvSpPr>
          <p:cNvPr id="180" name="Google Shape;180;p22"/>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device might you use to...</a:t>
            </a:r>
            <a:endParaRPr/>
          </a:p>
          <a:p>
            <a:pPr indent="0" lvl="0" marL="0" rtl="0" algn="l">
              <a:spcBef>
                <a:spcPts val="0"/>
              </a:spcBef>
              <a:spcAft>
                <a:spcPts val="0"/>
              </a:spcAft>
              <a:buNone/>
            </a:pPr>
            <a:r>
              <a:t/>
            </a:r>
            <a:endParaRPr/>
          </a:p>
          <a:p>
            <a:pPr indent="-406400" lvl="0" marL="457200" rtl="0" algn="l">
              <a:spcBef>
                <a:spcPts val="0"/>
              </a:spcBef>
              <a:spcAft>
                <a:spcPts val="0"/>
              </a:spcAft>
              <a:buSzPts val="2800"/>
              <a:buChar char="●"/>
            </a:pPr>
            <a:r>
              <a:rPr lang="en-GB"/>
              <a:t>Communicate</a:t>
            </a:r>
            <a:endParaRPr/>
          </a:p>
          <a:p>
            <a:pPr indent="0" lvl="0" marL="457200" rtl="0" algn="l">
              <a:spcBef>
                <a:spcPts val="0"/>
              </a:spcBef>
              <a:spcAft>
                <a:spcPts val="0"/>
              </a:spcAft>
              <a:buNone/>
            </a:pPr>
            <a:r>
              <a:t/>
            </a:r>
            <a:endParaRPr/>
          </a:p>
          <a:p>
            <a:pPr indent="-406400" lvl="0" marL="457200" rtl="0" algn="l">
              <a:spcBef>
                <a:spcPts val="0"/>
              </a:spcBef>
              <a:spcAft>
                <a:spcPts val="0"/>
              </a:spcAft>
              <a:buSzPts val="2800"/>
              <a:buChar char="●"/>
            </a:pPr>
            <a:r>
              <a:rPr lang="en-GB"/>
              <a:t>Help you do a job</a:t>
            </a:r>
            <a:endParaRPr/>
          </a:p>
          <a:p>
            <a:pPr indent="0" lvl="0" marL="457200" rtl="0" algn="l">
              <a:spcBef>
                <a:spcPts val="0"/>
              </a:spcBef>
              <a:spcAft>
                <a:spcPts val="0"/>
              </a:spcAft>
              <a:buNone/>
            </a:pPr>
            <a:r>
              <a:t/>
            </a:r>
            <a:endParaRPr/>
          </a:p>
          <a:p>
            <a:pPr indent="-406400" lvl="0" marL="457200" rtl="0" algn="l">
              <a:spcBef>
                <a:spcPts val="0"/>
              </a:spcBef>
              <a:spcAft>
                <a:spcPts val="0"/>
              </a:spcAft>
              <a:buSzPts val="2800"/>
              <a:buChar char="●"/>
            </a:pPr>
            <a:r>
              <a:rPr lang="en-GB"/>
              <a:t>Play on</a:t>
            </a:r>
            <a:endParaRPr/>
          </a:p>
        </p:txBody>
      </p:sp>
      <p:sp>
        <p:nvSpPr>
          <p:cNvPr id="181" name="Google Shape;181;p2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2" name="Google Shape;182;p22"/>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Conclusion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86" name="Shape 186"/>
        <p:cNvGrpSpPr/>
        <p:nvPr/>
      </p:nvGrpSpPr>
      <p:grpSpPr>
        <a:xfrm>
          <a:off x="0" y="0"/>
          <a:ext cx="0" cy="0"/>
          <a:chOff x="0" y="0"/>
          <a:chExt cx="0" cy="0"/>
        </a:xfrm>
      </p:grpSpPr>
      <p:sp>
        <p:nvSpPr>
          <p:cNvPr id="187" name="Google Shape;187;p23"/>
          <p:cNvSpPr txBox="1"/>
          <p:nvPr>
            <p:ph type="title"/>
          </p:nvPr>
        </p:nvSpPr>
        <p:spPr>
          <a:xfrm>
            <a:off x="310900" y="319600"/>
            <a:ext cx="8521200" cy="450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Where else might you find </a:t>
            </a:r>
            <a:endParaRPr/>
          </a:p>
          <a:p>
            <a:pPr indent="0" lvl="0" marL="0" rtl="0" algn="ctr">
              <a:spcBef>
                <a:spcPts val="0"/>
              </a:spcBef>
              <a:spcAft>
                <a:spcPts val="0"/>
              </a:spcAft>
              <a:buNone/>
            </a:pPr>
            <a:r>
              <a:rPr lang="en-GB"/>
              <a:t>some of the IT that you have </a:t>
            </a:r>
            <a:endParaRPr/>
          </a:p>
          <a:p>
            <a:pPr indent="0" lvl="0" marL="0" rtl="0" algn="ctr">
              <a:spcBef>
                <a:spcPts val="0"/>
              </a:spcBef>
              <a:spcAft>
                <a:spcPts val="0"/>
              </a:spcAft>
              <a:buNone/>
            </a:pPr>
            <a:r>
              <a:rPr lang="en-GB"/>
              <a:t>at home?</a:t>
            </a:r>
            <a:endParaRPr/>
          </a:p>
        </p:txBody>
      </p:sp>
      <p:sp>
        <p:nvSpPr>
          <p:cNvPr id="188" name="Google Shape;188;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9" name="Google Shape;189;p23"/>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Conclusion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93" name="Shape 193"/>
        <p:cNvGrpSpPr/>
        <p:nvPr/>
      </p:nvGrpSpPr>
      <p:grpSpPr>
        <a:xfrm>
          <a:off x="0" y="0"/>
          <a:ext cx="0" cy="0"/>
          <a:chOff x="0" y="0"/>
          <a:chExt cx="0" cy="0"/>
        </a:xfrm>
      </p:grpSpPr>
      <p:sp>
        <p:nvSpPr>
          <p:cNvPr id="194" name="Google Shape;194;p2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I can explain the purpose of information technology in the home</a:t>
            </a:r>
            <a:endParaRPr/>
          </a:p>
          <a:p>
            <a:pPr indent="-342900" lvl="0" marL="457200" rtl="0" algn="l">
              <a:spcBef>
                <a:spcPts val="1000"/>
              </a:spcBef>
              <a:spcAft>
                <a:spcPts val="0"/>
              </a:spcAft>
              <a:buSzPts val="1800"/>
              <a:buChar char="●"/>
            </a:pPr>
            <a:r>
              <a:rPr lang="en-GB"/>
              <a:t>I can open a file</a:t>
            </a:r>
            <a:endParaRPr/>
          </a:p>
          <a:p>
            <a:pPr indent="-342900" lvl="0" marL="457200" rtl="0" algn="l">
              <a:spcBef>
                <a:spcPts val="1000"/>
              </a:spcBef>
              <a:spcAft>
                <a:spcPts val="0"/>
              </a:spcAft>
              <a:buSzPts val="1800"/>
              <a:buChar char="●"/>
            </a:pPr>
            <a:r>
              <a:rPr lang="en-GB"/>
              <a:t>I can move and resize images</a:t>
            </a:r>
            <a:endParaRPr/>
          </a:p>
          <a:p>
            <a:pPr indent="0" lvl="0" marL="0" rtl="0" algn="l">
              <a:spcBef>
                <a:spcPts val="1000"/>
              </a:spcBef>
              <a:spcAft>
                <a:spcPts val="1600"/>
              </a:spcAft>
              <a:buNone/>
            </a:pPr>
            <a:r>
              <a:t/>
            </a:r>
            <a:endParaRPr/>
          </a:p>
        </p:txBody>
      </p:sp>
      <p:sp>
        <p:nvSpPr>
          <p:cNvPr id="195" name="Google Shape;195;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confident are you? (1–3)</a:t>
            </a:r>
            <a:endParaRPr/>
          </a:p>
        </p:txBody>
      </p:sp>
      <p:sp>
        <p:nvSpPr>
          <p:cNvPr id="196" name="Google Shape;196;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7" name="Google Shape;197;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Assessment</a:t>
            </a:r>
            <a:endParaRPr/>
          </a:p>
        </p:txBody>
      </p:sp>
      <p:sp>
        <p:nvSpPr>
          <p:cNvPr id="198" name="Google Shape;198;p24"/>
          <p:cNvSpPr txBox="1"/>
          <p:nvPr/>
        </p:nvSpPr>
        <p:spPr>
          <a:xfrm>
            <a:off x="6185600" y="1292600"/>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3 - Very confident</a:t>
            </a:r>
            <a:endParaRPr b="1" sz="1500">
              <a:solidFill>
                <a:srgbClr val="5B5BA5"/>
              </a:solidFill>
              <a:latin typeface="Quicksand"/>
              <a:ea typeface="Quicksand"/>
              <a:cs typeface="Quicksand"/>
              <a:sym typeface="Quicksand"/>
            </a:endParaRPr>
          </a:p>
        </p:txBody>
      </p:sp>
      <p:sp>
        <p:nvSpPr>
          <p:cNvPr id="199" name="Google Shape;199;p24"/>
          <p:cNvSpPr txBox="1"/>
          <p:nvPr/>
        </p:nvSpPr>
        <p:spPr>
          <a:xfrm>
            <a:off x="6263000" y="3414350"/>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1 - Not confident</a:t>
            </a:r>
            <a:endParaRPr b="1" sz="1500">
              <a:solidFill>
                <a:srgbClr val="5B5BA5"/>
              </a:solidFill>
              <a:latin typeface="Quicksand"/>
              <a:ea typeface="Quicksand"/>
              <a:cs typeface="Quicksand"/>
              <a:sym typeface="Quicksand"/>
            </a:endParaRPr>
          </a:p>
        </p:txBody>
      </p:sp>
      <p:pic>
        <p:nvPicPr>
          <p:cNvPr id="200" name="Google Shape;200;p24"/>
          <p:cNvPicPr preferRelativeResize="0"/>
          <p:nvPr/>
        </p:nvPicPr>
        <p:blipFill>
          <a:blip r:embed="rId3">
            <a:alphaModFix/>
          </a:blip>
          <a:stretch>
            <a:fillRect/>
          </a:stretch>
        </p:blipFill>
        <p:spPr>
          <a:xfrm>
            <a:off x="8068224" y="1131670"/>
            <a:ext cx="485775" cy="796725"/>
          </a:xfrm>
          <a:prstGeom prst="rect">
            <a:avLst/>
          </a:prstGeom>
          <a:noFill/>
          <a:ln>
            <a:noFill/>
          </a:ln>
        </p:spPr>
      </p:pic>
      <p:pic>
        <p:nvPicPr>
          <p:cNvPr id="201" name="Google Shape;201;p24"/>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202" name="Google Shape;202;p24"/>
          <p:cNvPicPr preferRelativeResize="0"/>
          <p:nvPr/>
        </p:nvPicPr>
        <p:blipFill>
          <a:blip r:embed="rId3">
            <a:alphaModFix/>
          </a:blip>
          <a:stretch>
            <a:fillRect/>
          </a:stretch>
        </p:blipFill>
        <p:spPr>
          <a:xfrm rot="10800000">
            <a:off x="8032624" y="3253433"/>
            <a:ext cx="485775" cy="796725"/>
          </a:xfrm>
          <a:prstGeom prst="rect">
            <a:avLst/>
          </a:prstGeom>
          <a:noFill/>
          <a:ln>
            <a:noFill/>
          </a:ln>
        </p:spPr>
      </p:pic>
      <p:sp>
        <p:nvSpPr>
          <p:cNvPr id="203" name="Google Shape;203;p24"/>
          <p:cNvSpPr txBox="1"/>
          <p:nvPr/>
        </p:nvSpPr>
        <p:spPr>
          <a:xfrm>
            <a:off x="6185600" y="2347550"/>
            <a:ext cx="1448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2 - Unsure </a:t>
            </a:r>
            <a:endParaRPr b="1" sz="1500">
              <a:solidFill>
                <a:srgbClr val="5B5BA5"/>
              </a:solidFill>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07" name="Shape 207"/>
        <p:cNvGrpSpPr/>
        <p:nvPr/>
      </p:nvGrpSpPr>
      <p:grpSpPr>
        <a:xfrm>
          <a:off x="0" y="0"/>
          <a:ext cx="0" cy="0"/>
          <a:chOff x="0" y="0"/>
          <a:chExt cx="0" cy="0"/>
        </a:xfrm>
      </p:grpSpPr>
      <p:sp>
        <p:nvSpPr>
          <p:cNvPr id="208" name="Google Shape;208;p25"/>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342900" lvl="0" marL="457200" rtl="0" algn="l">
              <a:spcBef>
                <a:spcPts val="1600"/>
              </a:spcBef>
              <a:spcAft>
                <a:spcPts val="0"/>
              </a:spcAft>
              <a:buSzPts val="1800"/>
              <a:buChar char="●"/>
            </a:pPr>
            <a:r>
              <a:rPr lang="en-GB"/>
              <a:t>Looked at information technology that you use in your home</a:t>
            </a:r>
            <a:endParaRPr/>
          </a:p>
          <a:p>
            <a:pPr indent="-342900" lvl="0" marL="457200" rtl="0" algn="l">
              <a:spcBef>
                <a:spcPts val="0"/>
              </a:spcBef>
              <a:spcAft>
                <a:spcPts val="0"/>
              </a:spcAft>
              <a:buSzPts val="1800"/>
              <a:buChar char="●"/>
            </a:pPr>
            <a:r>
              <a:rPr lang="en-GB"/>
              <a:t>Thought about the different things that IT can help with and what life would be like without it</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209" name="Google Shape;209;p2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objective: </a:t>
            </a:r>
            <a:r>
              <a:rPr lang="en-GB"/>
              <a:t>To identify information technology in the home</a:t>
            </a:r>
            <a:endParaRPr/>
          </a:p>
        </p:txBody>
      </p:sp>
      <p:sp>
        <p:nvSpPr>
          <p:cNvPr id="210" name="Google Shape;210;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11" name="Google Shape;211;p25"/>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342900" lvl="0" marL="457200" rtl="0" algn="l">
              <a:spcBef>
                <a:spcPts val="1600"/>
              </a:spcBef>
              <a:spcAft>
                <a:spcPts val="0"/>
              </a:spcAft>
              <a:buSzPts val="1800"/>
              <a:buChar char="●"/>
            </a:pPr>
            <a:r>
              <a:rPr lang="en-GB"/>
              <a:t>Look at information technology beyond school.</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Before the next lesson, can you identify any examples of information technology away from school or the home?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12" name="Google Shape;212;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7" name="Shape 57"/>
        <p:cNvGrpSpPr/>
        <p:nvPr/>
      </p:nvGrpSpPr>
      <p:grpSpPr>
        <a:xfrm>
          <a:off x="0" y="0"/>
          <a:ext cx="0" cy="0"/>
          <a:chOff x="0" y="0"/>
          <a:chExt cx="0" cy="0"/>
        </a:xfrm>
      </p:grpSpPr>
      <p:sp>
        <p:nvSpPr>
          <p:cNvPr id="58" name="Google Shape;58;p10"/>
          <p:cNvSpPr txBox="1"/>
          <p:nvPr>
            <p:ph idx="1" type="body"/>
          </p:nvPr>
        </p:nvSpPr>
        <p:spPr>
          <a:xfrm>
            <a:off x="310900" y="1257975"/>
            <a:ext cx="8522100" cy="357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objective: </a:t>
            </a:r>
            <a:r>
              <a:rPr lang="en-GB"/>
              <a:t>To identify information technology in the home</a:t>
            </a:r>
            <a:endParaRPr b="1" sz="2400"/>
          </a:p>
          <a:p>
            <a:pPr indent="0" lvl="0" marL="0" rtl="0" algn="l">
              <a:spcBef>
                <a:spcPts val="0"/>
              </a:spcBef>
              <a:spcAft>
                <a:spcPts val="0"/>
              </a:spcAft>
              <a:buNone/>
            </a:pPr>
            <a:r>
              <a:t/>
            </a:r>
            <a:endParaRPr b="1" sz="2400"/>
          </a:p>
          <a:p>
            <a:pPr indent="-342900" lvl="0" marL="457200" rtl="0" algn="l">
              <a:spcBef>
                <a:spcPts val="0"/>
              </a:spcBef>
              <a:spcAft>
                <a:spcPts val="0"/>
              </a:spcAft>
              <a:buSzPts val="1800"/>
              <a:buChar char="●"/>
            </a:pPr>
            <a:r>
              <a:rPr lang="en-GB"/>
              <a:t>I can explain the purpose of information technology in the home</a:t>
            </a:r>
            <a:endParaRPr/>
          </a:p>
          <a:p>
            <a:pPr indent="-342900" lvl="0" marL="457200" rtl="0" algn="l">
              <a:spcBef>
                <a:spcPts val="1000"/>
              </a:spcBef>
              <a:spcAft>
                <a:spcPts val="0"/>
              </a:spcAft>
              <a:buSzPts val="1800"/>
              <a:buChar char="●"/>
            </a:pPr>
            <a:r>
              <a:rPr lang="en-GB"/>
              <a:t>I can open a file</a:t>
            </a:r>
            <a:endParaRPr/>
          </a:p>
          <a:p>
            <a:pPr indent="-342900" lvl="0" marL="457200" rtl="0" algn="l">
              <a:spcBef>
                <a:spcPts val="1000"/>
              </a:spcBef>
              <a:spcAft>
                <a:spcPts val="1000"/>
              </a:spcAft>
              <a:buSzPts val="1800"/>
              <a:buChar char="●"/>
            </a:pPr>
            <a:r>
              <a:rPr lang="en-GB"/>
              <a:t>I can move and resize images</a:t>
            </a:r>
            <a:endParaRPr/>
          </a:p>
        </p:txBody>
      </p:sp>
      <p:sp>
        <p:nvSpPr>
          <p:cNvPr id="59" name="Google Shape;59;p10"/>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2: Where have we seen information technology at home?</a:t>
            </a:r>
            <a:endParaRPr/>
          </a:p>
        </p:txBody>
      </p:sp>
      <p:sp>
        <p:nvSpPr>
          <p:cNvPr id="60" name="Google Shape;60;p1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1" name="Google Shape;61;p1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65" name="Shape 65"/>
        <p:cNvGrpSpPr/>
        <p:nvPr/>
      </p:nvGrpSpPr>
      <p:grpSpPr>
        <a:xfrm>
          <a:off x="0" y="0"/>
          <a:ext cx="0" cy="0"/>
          <a:chOff x="0" y="0"/>
          <a:chExt cx="0" cy="0"/>
        </a:xfrm>
      </p:grpSpPr>
      <p:sp>
        <p:nvSpPr>
          <p:cNvPr id="66" name="Google Shape;66;p11"/>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sp>
        <p:nvSpPr>
          <p:cNvPr id="67" name="Google Shape;67;p11"/>
          <p:cNvSpPr txBox="1"/>
          <p:nvPr>
            <p:ph type="title"/>
          </p:nvPr>
        </p:nvSpPr>
        <p:spPr>
          <a:xfrm>
            <a:off x="310900" y="314100"/>
            <a:ext cx="8521200" cy="451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information technology?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What information technology </a:t>
            </a:r>
            <a:endParaRPr/>
          </a:p>
          <a:p>
            <a:pPr indent="0" lvl="0" marL="0" rtl="0" algn="ctr">
              <a:spcBef>
                <a:spcPts val="0"/>
              </a:spcBef>
              <a:spcAft>
                <a:spcPts val="0"/>
              </a:spcAft>
              <a:buNone/>
            </a:pPr>
            <a:r>
              <a:rPr lang="en-GB"/>
              <a:t>did we talk about </a:t>
            </a:r>
            <a:endParaRPr/>
          </a:p>
          <a:p>
            <a:pPr indent="0" lvl="0" marL="0" rtl="0" algn="ctr">
              <a:spcBef>
                <a:spcPts val="0"/>
              </a:spcBef>
              <a:spcAft>
                <a:spcPts val="0"/>
              </a:spcAft>
              <a:buNone/>
            </a:pPr>
            <a:r>
              <a:rPr lang="en-GB"/>
              <a:t>in the last lesson?</a:t>
            </a:r>
            <a:endParaRPr/>
          </a:p>
        </p:txBody>
      </p:sp>
      <p:sp>
        <p:nvSpPr>
          <p:cNvPr id="68" name="Google Shape;68;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this information technology?</a:t>
            </a:r>
            <a:endParaRPr/>
          </a:p>
        </p:txBody>
      </p:sp>
      <p:sp>
        <p:nvSpPr>
          <p:cNvPr id="74" name="Google Shape;74;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75" name="Google Shape;75;p1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pic>
        <p:nvPicPr>
          <p:cNvPr id="76" name="Google Shape;76;p12"/>
          <p:cNvPicPr preferRelativeResize="0"/>
          <p:nvPr/>
        </p:nvPicPr>
        <p:blipFill>
          <a:blip r:embed="rId3">
            <a:alphaModFix/>
          </a:blip>
          <a:stretch>
            <a:fillRect/>
          </a:stretch>
        </p:blipFill>
        <p:spPr>
          <a:xfrm>
            <a:off x="7813279" y="346263"/>
            <a:ext cx="977299" cy="676474"/>
          </a:xfrm>
          <a:prstGeom prst="rect">
            <a:avLst/>
          </a:prstGeom>
          <a:noFill/>
          <a:ln>
            <a:noFill/>
          </a:ln>
        </p:spPr>
      </p:pic>
      <p:pic>
        <p:nvPicPr>
          <p:cNvPr id="77" name="Google Shape;77;p12"/>
          <p:cNvPicPr preferRelativeResize="0"/>
          <p:nvPr/>
        </p:nvPicPr>
        <p:blipFill>
          <a:blip r:embed="rId4">
            <a:alphaModFix/>
          </a:blip>
          <a:stretch>
            <a:fillRect/>
          </a:stretch>
        </p:blipFill>
        <p:spPr>
          <a:xfrm>
            <a:off x="2237300" y="1170150"/>
            <a:ext cx="4669400" cy="381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this information technology?</a:t>
            </a:r>
            <a:endParaRPr/>
          </a:p>
        </p:txBody>
      </p:sp>
      <p:sp>
        <p:nvSpPr>
          <p:cNvPr id="83" name="Google Shape;83;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4" name="Google Shape;84;p1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pic>
        <p:nvPicPr>
          <p:cNvPr id="85" name="Google Shape;85;p13"/>
          <p:cNvPicPr preferRelativeResize="0"/>
          <p:nvPr/>
        </p:nvPicPr>
        <p:blipFill>
          <a:blip r:embed="rId3">
            <a:alphaModFix/>
          </a:blip>
          <a:stretch>
            <a:fillRect/>
          </a:stretch>
        </p:blipFill>
        <p:spPr>
          <a:xfrm>
            <a:off x="1712275" y="1017725"/>
            <a:ext cx="5719450" cy="3811500"/>
          </a:xfrm>
          <a:prstGeom prst="rect">
            <a:avLst/>
          </a:prstGeom>
          <a:noFill/>
          <a:ln>
            <a:noFill/>
          </a:ln>
        </p:spPr>
      </p:pic>
      <p:pic>
        <p:nvPicPr>
          <p:cNvPr id="86" name="Google Shape;86;p13"/>
          <p:cNvPicPr preferRelativeResize="0"/>
          <p:nvPr/>
        </p:nvPicPr>
        <p:blipFill>
          <a:blip r:embed="rId4">
            <a:alphaModFix/>
          </a:blip>
          <a:stretch>
            <a:fillRect/>
          </a:stretch>
        </p:blipFill>
        <p:spPr>
          <a:xfrm>
            <a:off x="7813279" y="346263"/>
            <a:ext cx="977299" cy="676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0" name="Shape 90"/>
        <p:cNvGrpSpPr/>
        <p:nvPr/>
      </p:nvGrpSpPr>
      <p:grpSpPr>
        <a:xfrm>
          <a:off x="0" y="0"/>
          <a:ext cx="0" cy="0"/>
          <a:chOff x="0" y="0"/>
          <a:chExt cx="0" cy="0"/>
        </a:xfrm>
      </p:grpSpPr>
      <p:sp>
        <p:nvSpPr>
          <p:cNvPr id="91" name="Google Shape;91;p14"/>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this information technology?</a:t>
            </a:r>
            <a:endParaRPr/>
          </a:p>
        </p:txBody>
      </p:sp>
      <p:sp>
        <p:nvSpPr>
          <p:cNvPr id="92" name="Google Shape;92;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93" name="Google Shape;93;p1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pic>
        <p:nvPicPr>
          <p:cNvPr id="94" name="Google Shape;94;p14"/>
          <p:cNvPicPr preferRelativeResize="0"/>
          <p:nvPr/>
        </p:nvPicPr>
        <p:blipFill>
          <a:blip r:embed="rId3">
            <a:alphaModFix/>
          </a:blip>
          <a:stretch>
            <a:fillRect/>
          </a:stretch>
        </p:blipFill>
        <p:spPr>
          <a:xfrm>
            <a:off x="1613238" y="1110200"/>
            <a:ext cx="5916525" cy="3799524"/>
          </a:xfrm>
          <a:prstGeom prst="rect">
            <a:avLst/>
          </a:prstGeom>
          <a:noFill/>
          <a:ln>
            <a:noFill/>
          </a:ln>
        </p:spPr>
      </p:pic>
      <p:pic>
        <p:nvPicPr>
          <p:cNvPr id="95" name="Google Shape;95;p14"/>
          <p:cNvPicPr preferRelativeResize="0"/>
          <p:nvPr/>
        </p:nvPicPr>
        <p:blipFill>
          <a:blip r:embed="rId4">
            <a:alphaModFix/>
          </a:blip>
          <a:stretch>
            <a:fillRect/>
          </a:stretch>
        </p:blipFill>
        <p:spPr>
          <a:xfrm>
            <a:off x="7813279" y="346263"/>
            <a:ext cx="977299" cy="676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9" name="Shape 99"/>
        <p:cNvGrpSpPr/>
        <p:nvPr/>
      </p:nvGrpSpPr>
      <p:grpSpPr>
        <a:xfrm>
          <a:off x="0" y="0"/>
          <a:ext cx="0" cy="0"/>
          <a:chOff x="0" y="0"/>
          <a:chExt cx="0" cy="0"/>
        </a:xfrm>
      </p:grpSpPr>
      <p:sp>
        <p:nvSpPr>
          <p:cNvPr id="100" name="Google Shape;100;p15"/>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this information technology?</a:t>
            </a:r>
            <a:endParaRPr/>
          </a:p>
        </p:txBody>
      </p:sp>
      <p:sp>
        <p:nvSpPr>
          <p:cNvPr id="101" name="Google Shape;101;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02" name="Google Shape;102;p15"/>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pic>
        <p:nvPicPr>
          <p:cNvPr id="103" name="Google Shape;103;p15"/>
          <p:cNvPicPr preferRelativeResize="0"/>
          <p:nvPr/>
        </p:nvPicPr>
        <p:blipFill>
          <a:blip r:embed="rId3">
            <a:alphaModFix/>
          </a:blip>
          <a:stretch>
            <a:fillRect/>
          </a:stretch>
        </p:blipFill>
        <p:spPr>
          <a:xfrm>
            <a:off x="3627075" y="1306225"/>
            <a:ext cx="1889849" cy="3436099"/>
          </a:xfrm>
          <a:prstGeom prst="rect">
            <a:avLst/>
          </a:prstGeom>
          <a:noFill/>
          <a:ln>
            <a:noFill/>
          </a:ln>
        </p:spPr>
      </p:pic>
      <p:pic>
        <p:nvPicPr>
          <p:cNvPr id="104" name="Google Shape;104;p15"/>
          <p:cNvPicPr preferRelativeResize="0"/>
          <p:nvPr/>
        </p:nvPicPr>
        <p:blipFill>
          <a:blip r:embed="rId4">
            <a:alphaModFix/>
          </a:blip>
          <a:stretch>
            <a:fillRect/>
          </a:stretch>
        </p:blipFill>
        <p:spPr>
          <a:xfrm>
            <a:off x="7813279" y="346263"/>
            <a:ext cx="977299" cy="676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8" name="Shape 108"/>
        <p:cNvGrpSpPr/>
        <p:nvPr/>
      </p:nvGrpSpPr>
      <p:grpSpPr>
        <a:xfrm>
          <a:off x="0" y="0"/>
          <a:ext cx="0" cy="0"/>
          <a:chOff x="0" y="0"/>
          <a:chExt cx="0" cy="0"/>
        </a:xfrm>
      </p:grpSpPr>
      <p:sp>
        <p:nvSpPr>
          <p:cNvPr id="109" name="Google Shape;109;p1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this information technology?</a:t>
            </a:r>
            <a:endParaRPr/>
          </a:p>
        </p:txBody>
      </p:sp>
      <p:sp>
        <p:nvSpPr>
          <p:cNvPr id="110" name="Google Shape;110;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11" name="Google Shape;111;p1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pic>
        <p:nvPicPr>
          <p:cNvPr id="112" name="Google Shape;112;p16"/>
          <p:cNvPicPr preferRelativeResize="0"/>
          <p:nvPr/>
        </p:nvPicPr>
        <p:blipFill>
          <a:blip r:embed="rId3">
            <a:alphaModFix/>
          </a:blip>
          <a:stretch>
            <a:fillRect/>
          </a:stretch>
        </p:blipFill>
        <p:spPr>
          <a:xfrm>
            <a:off x="2896400" y="1306250"/>
            <a:ext cx="3351197" cy="3493099"/>
          </a:xfrm>
          <a:prstGeom prst="rect">
            <a:avLst/>
          </a:prstGeom>
          <a:noFill/>
          <a:ln>
            <a:noFill/>
          </a:ln>
        </p:spPr>
      </p:pic>
      <p:pic>
        <p:nvPicPr>
          <p:cNvPr id="113" name="Google Shape;113;p16"/>
          <p:cNvPicPr preferRelativeResize="0"/>
          <p:nvPr/>
        </p:nvPicPr>
        <p:blipFill>
          <a:blip r:embed="rId4">
            <a:alphaModFix/>
          </a:blip>
          <a:stretch>
            <a:fillRect/>
          </a:stretch>
        </p:blipFill>
        <p:spPr>
          <a:xfrm>
            <a:off x="7813279" y="346263"/>
            <a:ext cx="977299" cy="676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17" name="Shape 117"/>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3312650" y="1627600"/>
            <a:ext cx="2518699" cy="2518699"/>
          </a:xfrm>
          <a:prstGeom prst="rect">
            <a:avLst/>
          </a:prstGeom>
          <a:noFill/>
          <a:ln>
            <a:noFill/>
          </a:ln>
        </p:spPr>
      </p:pic>
      <p:sp>
        <p:nvSpPr>
          <p:cNvPr id="119" name="Google Shape;119;p17"/>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Did you find any IT at home?</a:t>
            </a:r>
            <a:endParaRPr/>
          </a:p>
        </p:txBody>
      </p:sp>
      <p:sp>
        <p:nvSpPr>
          <p:cNvPr id="120" name="Google Shape;120;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21" name="Google Shape;121;p17"/>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24D4D64538641958E4A007980C13B" ma:contentTypeVersion="13" ma:contentTypeDescription="Create a new document." ma:contentTypeScope="" ma:versionID="2d7ab98414c0b28c8a6736673ca24c00">
  <xsd:schema xmlns:xsd="http://www.w3.org/2001/XMLSchema" xmlns:xs="http://www.w3.org/2001/XMLSchema" xmlns:p="http://schemas.microsoft.com/office/2006/metadata/properties" xmlns:ns2="9afee772-eb75-46e8-9ea7-aea7d31c93a2" xmlns:ns3="e28a704d-9600-4ad2-9d5d-dece923bace9" targetNamespace="http://schemas.microsoft.com/office/2006/metadata/properties" ma:root="true" ma:fieldsID="6435551f57d1ad107f51f10a21736194" ns2:_="" ns3:_="">
    <xsd:import namespace="9afee772-eb75-46e8-9ea7-aea7d31c93a2"/>
    <xsd:import namespace="e28a704d-9600-4ad2-9d5d-dece923bac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e772-eb75-46e8-9ea7-aea7d31c9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8a704d-9600-4ad2-9d5d-dece923bac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144F9E-EDED-4692-A571-9E09B5788C2B}"/>
</file>

<file path=customXml/itemProps2.xml><?xml version="1.0" encoding="utf-8"?>
<ds:datastoreItem xmlns:ds="http://schemas.openxmlformats.org/officeDocument/2006/customXml" ds:itemID="{CC2A2EC1-EE3D-41F0-B3D7-82BF3F39908F}"/>
</file>

<file path=customXml/itemProps3.xml><?xml version="1.0" encoding="utf-8"?>
<ds:datastoreItem xmlns:ds="http://schemas.openxmlformats.org/officeDocument/2006/customXml" ds:itemID="{D0114557-3F2D-4BF7-9996-E50F373815A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0x010100E4124D4D64538641958E4A007980C13B</vt:lpwstr>
  </property>
</Properties>
</file>