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76" r:id="rId2"/>
    <p:sldId id="295" r:id="rId3"/>
    <p:sldId id="274" r:id="rId4"/>
    <p:sldId id="263" r:id="rId5"/>
    <p:sldId id="264" r:id="rId6"/>
    <p:sldId id="279" r:id="rId7"/>
    <p:sldId id="292" r:id="rId8"/>
    <p:sldId id="286" r:id="rId9"/>
    <p:sldId id="287" r:id="rId10"/>
    <p:sldId id="288" r:id="rId11"/>
    <p:sldId id="289" r:id="rId12"/>
    <p:sldId id="290" r:id="rId13"/>
    <p:sldId id="293" r:id="rId14"/>
    <p:sldId id="291" r:id="rId15"/>
    <p:sldId id="294" r:id="rId16"/>
    <p:sldId id="278" r:id="rId17"/>
    <p:sldId id="267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Tuffy" panose="020B0603060100000000" pitchFamily="34" charset="0"/>
      <p:regular r:id="rId29"/>
      <p:bold r:id="rId30"/>
      <p:italic r:id="rId31"/>
      <p:boldItalic r:id="rId32"/>
    </p:embeddedFont>
    <p:embeddedFont>
      <p:font typeface="Twinkl" pitchFamily="2" charset="0"/>
      <p:regular r:id="rId33"/>
      <p:bold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63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23" userDrawn="1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61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368C"/>
    <a:srgbClr val="CFB6D8"/>
    <a:srgbClr val="F08215"/>
    <a:srgbClr val="F8BD95"/>
    <a:srgbClr val="85BD33"/>
    <a:srgbClr val="FFEB8C"/>
    <a:srgbClr val="FDD182"/>
    <a:srgbClr val="89CBC1"/>
    <a:srgbClr val="009486"/>
    <a:srgbClr val="B0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60" y="114"/>
      </p:cViewPr>
      <p:guideLst>
        <p:guide orient="horz" pos="2160"/>
        <p:guide pos="2880"/>
        <p:guide pos="363"/>
        <p:guide orient="horz" pos="3974"/>
        <p:guide pos="5420"/>
        <p:guide orient="horz" pos="323"/>
        <p:guide pos="476"/>
        <p:guide orient="horz" pos="482"/>
        <p:guide orient="horz" pos="3861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E7FE5C-445A-4584-88D7-1C6AEF0B83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4D4F7F-94AC-4D16-916F-AB05C83E04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E9C531-F85A-430A-AB16-D387730C2B0D}" type="datetimeFigureOut">
              <a:rPr lang="en-GB"/>
              <a:pPr>
                <a:defRPr/>
              </a:pPr>
              <a:t>11/08/2021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D17D3-CC7C-4F2C-8336-435EF8661E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20252-92D9-432A-B79A-10FDDBBBE2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3E46067-F6D8-4C49-BDEF-6FE2BD5891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B8DFE3-E469-49DE-8B02-37FA0B7062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8E9A87-5222-4907-9A9B-4C264AE1EA1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965838-BBD8-45A2-A6A6-4EC5DFC1F0E2}" type="datetimeFigureOut">
              <a:rPr lang="en-GB"/>
              <a:pPr>
                <a:defRPr/>
              </a:pPr>
              <a:t>11/08/2021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9D90047-9355-4B72-A91B-C90DC9F8FB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27E25F-2D4B-42BD-B194-A258A9AF0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D923E-087B-4404-B8EF-30538DE750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910D9-9EB8-461F-A20A-3CFD75A791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3D9CED-A6FA-40D2-8275-92FD478A55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resources/planit-maths-primary-teaching-resources-year-1/planit-maths-primary-teaching-resources-year-1-number-addition-and-subtraction/planit-maths-primary-teaching-resources-year-1-number-addition-and-subtraction-related-subtraction-facts-within-20" TargetMode="Externa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maths-primary-teaching-resources-year-1/planit-maths-primary-teaching-resources-year-1-number-addition-and-subtraction/planit-maths-primary-teaching-resources-year-1-number-addition-and-subtraction-related-subtraction-facts-within-20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45F473-A585-411C-A407-C6491043BB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74EAA57A-2F2D-41B6-B1DF-BD17FC9C19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36BA9491-53DE-4F66-BAB7-22FD5CCFC5C7}"/>
              </a:ext>
            </a:extLst>
          </p:cNvPr>
          <p:cNvSpPr/>
          <p:nvPr userDrawn="1"/>
        </p:nvSpPr>
        <p:spPr>
          <a:xfrm>
            <a:off x="4133850" y="5581650"/>
            <a:ext cx="86677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19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19FBE81B-5CEA-4F58-8AF8-3D09D7890D55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289AF58-339E-4B5B-A0D6-70C94E18B9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32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933010A2-5846-4172-A1A9-014375918C1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52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4EDF28E7-2113-433E-874A-A3EEA4638924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4D5170CA-593C-428C-B8CB-12B866A50755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6D7F82-E060-4C9A-A1FA-3C2D76B38B90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FFE9FE-F01C-46CC-B8D0-BF7A84D7361B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10390D0-0BFC-49F7-88E3-31247C780048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1260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5D53853-D1E3-4E41-A79C-61B071F2FA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C249F0C9-F62D-4F56-BB91-2155D8B5D7EB}"/>
              </a:ext>
            </a:extLst>
          </p:cNvPr>
          <p:cNvSpPr/>
          <p:nvPr userDrawn="1"/>
        </p:nvSpPr>
        <p:spPr>
          <a:xfrm>
            <a:off x="4105275" y="3162300"/>
            <a:ext cx="885825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46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75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92830BDC-0C92-4DC7-AABD-C74337207BA4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3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37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812AC80-3563-4EA9-9660-68B8BC2FC7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6432F70-B28E-401A-BB68-5DE7AF342F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04" r:id="rId6"/>
    <p:sldLayoutId id="2147483710" r:id="rId7"/>
    <p:sldLayoutId id="2147483711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slide" Target="slide8.xml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8.xml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35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12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openxmlformats.org/officeDocument/2006/relationships/slide" Target="slide8.xml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twinkl.co.uk/resource/t-n-2546446-y1-addition-and-subtraction-planit-maths-steps-to-progression-overview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1.png"/><Relationship Id="rId7" Type="http://schemas.openxmlformats.org/officeDocument/2006/relationships/slide" Target="slide10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slide" Target="slide8.xml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>
            <a:extLst>
              <a:ext uri="{FF2B5EF4-FFF2-40B4-BE49-F238E27FC236}">
                <a16:creationId xmlns:a16="http://schemas.microsoft.com/office/drawing/2014/main" id="{6F8BD082-510A-4A6E-9BAE-309651332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6">
            <a:extLst>
              <a:ext uri="{FF2B5EF4-FFF2-40B4-BE49-F238E27FC236}">
                <a16:creationId xmlns:a16="http://schemas.microsoft.com/office/drawing/2014/main" id="{DA8F73E9-87E5-4AF3-BCA1-1D342287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03CA6B-C8DE-4DD5-841F-5C7C5394F359}"/>
              </a:ext>
            </a:extLst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6C3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2125EA-1504-4A29-8483-930A16812C32}"/>
              </a:ext>
            </a:extLst>
          </p:cNvPr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 Placeholder 16">
            <a:extLst>
              <a:ext uri="{FF2B5EF4-FFF2-40B4-BE49-F238E27FC236}">
                <a16:creationId xmlns:a16="http://schemas.microsoft.com/office/drawing/2014/main" id="{FA0F3586-46F6-42CD-AFA7-AA1350837D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Addition and Subtraction</a:t>
            </a:r>
          </a:p>
        </p:txBody>
      </p:sp>
      <p:sp>
        <p:nvSpPr>
          <p:cNvPr id="10247" name="Title 17">
            <a:extLst>
              <a:ext uri="{FF2B5EF4-FFF2-40B4-BE49-F238E27FC236}">
                <a16:creationId xmlns:a16="http://schemas.microsoft.com/office/drawing/2014/main" id="{961A1C16-C069-4B1F-AF99-3EC3A37D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Maths</a:t>
            </a:r>
          </a:p>
        </p:txBody>
      </p:sp>
      <p:pic>
        <p:nvPicPr>
          <p:cNvPr id="10248" name="Picture 2">
            <a:extLst>
              <a:ext uri="{FF2B5EF4-FFF2-40B4-BE49-F238E27FC236}">
                <a16:creationId xmlns:a16="http://schemas.microsoft.com/office/drawing/2014/main" id="{1F566D78-3FD2-437F-9175-4DEB0EC94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Box 9">
            <a:extLst>
              <a:ext uri="{FF2B5EF4-FFF2-40B4-BE49-F238E27FC236}">
                <a16:creationId xmlns:a16="http://schemas.microsoft.com/office/drawing/2014/main" id="{FBC3F5EA-9436-4311-B41E-328F580E6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6425130"/>
            <a:ext cx="7464425" cy="26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r" eaLnBrk="1" hangingPunct="1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GB" altLang="en-US" sz="8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Maths | Addition and Subtraction |Represent and Use Number Bonds within 10 | Lesson 1 of 2: Applying number Bonds within 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B39785-E555-4C2D-B645-EC66FCE62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" r="37903" b="49206"/>
          <a:stretch/>
        </p:blipFill>
        <p:spPr>
          <a:xfrm flipH="1">
            <a:off x="755650" y="1783459"/>
            <a:ext cx="7632700" cy="4338025"/>
          </a:xfrm>
          <a:prstGeom prst="rect">
            <a:avLst/>
          </a:prstGeom>
          <a:ln w="28575">
            <a:noFill/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785B7B0-89B7-4E5D-9BD9-0BB070B896D6}"/>
              </a:ext>
            </a:extLst>
          </p:cNvPr>
          <p:cNvGrpSpPr/>
          <p:nvPr/>
        </p:nvGrpSpPr>
        <p:grpSpPr>
          <a:xfrm>
            <a:off x="765176" y="3075333"/>
            <a:ext cx="7632700" cy="1284499"/>
            <a:chOff x="765176" y="2548580"/>
            <a:chExt cx="7632700" cy="1284499"/>
          </a:xfrm>
        </p:grpSpPr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387DC61F-A7CB-448D-9F20-7EB204F86C41}"/>
                </a:ext>
              </a:extLst>
            </p:cNvPr>
            <p:cNvSpPr/>
            <p:nvPr/>
          </p:nvSpPr>
          <p:spPr>
            <a:xfrm>
              <a:off x="979191" y="2548580"/>
              <a:ext cx="7164000" cy="659055"/>
            </a:xfrm>
            <a:prstGeom prst="trapezoid">
              <a:avLst>
                <a:gd name="adj" fmla="val 105332"/>
              </a:avLst>
            </a:prstGeom>
            <a:solidFill>
              <a:srgbClr val="BD9358"/>
            </a:solidFill>
            <a:ln w="28575">
              <a:solidFill>
                <a:srgbClr val="1014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9" name="Picture 38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1A971989-49B7-4D70-962F-21D91D448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111"/>
            <a:stretch/>
          </p:blipFill>
          <p:spPr>
            <a:xfrm>
              <a:off x="765176" y="2930432"/>
              <a:ext cx="7632700" cy="902647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C5AA1E2-7CCE-4793-A0EF-5B7E2A462776}"/>
              </a:ext>
            </a:extLst>
          </p:cNvPr>
          <p:cNvGrpSpPr/>
          <p:nvPr/>
        </p:nvGrpSpPr>
        <p:grpSpPr>
          <a:xfrm>
            <a:off x="765176" y="4741684"/>
            <a:ext cx="7632700" cy="1284499"/>
            <a:chOff x="765176" y="4290070"/>
            <a:chExt cx="7632700" cy="1284499"/>
          </a:xfrm>
        </p:grpSpPr>
        <p:sp>
          <p:nvSpPr>
            <p:cNvPr id="54" name="Trapezoid 53">
              <a:extLst>
                <a:ext uri="{FF2B5EF4-FFF2-40B4-BE49-F238E27FC236}">
                  <a16:creationId xmlns:a16="http://schemas.microsoft.com/office/drawing/2014/main" id="{FEF03389-F206-4288-B012-7D47B1526DD8}"/>
                </a:ext>
              </a:extLst>
            </p:cNvPr>
            <p:cNvSpPr/>
            <p:nvPr/>
          </p:nvSpPr>
          <p:spPr>
            <a:xfrm>
              <a:off x="979191" y="4290070"/>
              <a:ext cx="7164000" cy="659055"/>
            </a:xfrm>
            <a:prstGeom prst="trapezoid">
              <a:avLst>
                <a:gd name="adj" fmla="val 105332"/>
              </a:avLst>
            </a:prstGeom>
            <a:solidFill>
              <a:srgbClr val="BD9358"/>
            </a:solidFill>
            <a:ln w="28575">
              <a:solidFill>
                <a:srgbClr val="1014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44F45E24-1E46-4FCC-B471-C33D26E8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111"/>
            <a:stretch/>
          </p:blipFill>
          <p:spPr>
            <a:xfrm>
              <a:off x="765176" y="4671922"/>
              <a:ext cx="7632700" cy="902647"/>
            </a:xfrm>
            <a:prstGeom prst="rect">
              <a:avLst/>
            </a:prstGeom>
          </p:spPr>
        </p:pic>
      </p:grpSp>
      <p:grpSp>
        <p:nvGrpSpPr>
          <p:cNvPr id="47" name="bunny">
            <a:extLst>
              <a:ext uri="{FF2B5EF4-FFF2-40B4-BE49-F238E27FC236}">
                <a16:creationId xmlns:a16="http://schemas.microsoft.com/office/drawing/2014/main" id="{CDBC4181-C095-47B2-8562-DE52B2D6349B}"/>
              </a:ext>
            </a:extLst>
          </p:cNvPr>
          <p:cNvGrpSpPr>
            <a:grpSpLocks/>
          </p:cNvGrpSpPr>
          <p:nvPr/>
        </p:nvGrpSpPr>
        <p:grpSpPr bwMode="auto">
          <a:xfrm>
            <a:off x="1563874" y="3953011"/>
            <a:ext cx="1278858" cy="1338048"/>
            <a:chOff x="2595144" y="2453039"/>
            <a:chExt cx="1279122" cy="1337549"/>
          </a:xfrm>
        </p:grpSpPr>
        <p:pic>
          <p:nvPicPr>
            <p:cNvPr id="22559" name="Picture 22">
              <a:extLst>
                <a:ext uri="{FF2B5EF4-FFF2-40B4-BE49-F238E27FC236}">
                  <a16:creationId xmlns:a16="http://schemas.microsoft.com/office/drawing/2014/main" id="{EAED4BE7-3B96-4E38-9750-2E8E3F833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95144" y="2453039"/>
              <a:ext cx="966351" cy="1337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DD8D3E2-0DFD-4903-8C17-058C53C0EC22}"/>
                </a:ext>
              </a:extLst>
            </p:cNvPr>
            <p:cNvSpPr/>
            <p:nvPr/>
          </p:nvSpPr>
          <p:spPr>
            <a:xfrm>
              <a:off x="3226132" y="3139829"/>
              <a:ext cx="648134" cy="647758"/>
            </a:xfrm>
            <a:prstGeom prst="ellipse">
              <a:avLst/>
            </a:prstGeom>
            <a:solidFill>
              <a:srgbClr val="89CBC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£7</a:t>
              </a:r>
            </a:p>
          </p:txBody>
        </p:sp>
      </p:grpSp>
      <p:grpSp>
        <p:nvGrpSpPr>
          <p:cNvPr id="48" name="drum">
            <a:extLst>
              <a:ext uri="{FF2B5EF4-FFF2-40B4-BE49-F238E27FC236}">
                <a16:creationId xmlns:a16="http://schemas.microsoft.com/office/drawing/2014/main" id="{FB7CE0B7-5190-4DD5-9322-A849559F1793}"/>
              </a:ext>
            </a:extLst>
          </p:cNvPr>
          <p:cNvGrpSpPr>
            <a:grpSpLocks/>
          </p:cNvGrpSpPr>
          <p:nvPr/>
        </p:nvGrpSpPr>
        <p:grpSpPr bwMode="auto">
          <a:xfrm>
            <a:off x="1652860" y="2600075"/>
            <a:ext cx="1505251" cy="1028128"/>
            <a:chOff x="5283164" y="5558891"/>
            <a:chExt cx="1505422" cy="1028635"/>
          </a:xfrm>
        </p:grpSpPr>
        <p:pic>
          <p:nvPicPr>
            <p:cNvPr id="22557" name="Picture 8">
              <a:extLst>
                <a:ext uri="{FF2B5EF4-FFF2-40B4-BE49-F238E27FC236}">
                  <a16:creationId xmlns:a16="http://schemas.microsoft.com/office/drawing/2014/main" id="{FF4F0802-71A2-4B42-8660-A391FDB2E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164" y="5558891"/>
              <a:ext cx="1083867" cy="1028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CE71BA-E78F-43B8-A2CF-08C1DB687676}"/>
                </a:ext>
              </a:extLst>
            </p:cNvPr>
            <p:cNvSpPr/>
            <p:nvPr/>
          </p:nvSpPr>
          <p:spPr>
            <a:xfrm>
              <a:off x="6140512" y="5933153"/>
              <a:ext cx="648074" cy="648320"/>
            </a:xfrm>
            <a:prstGeom prst="ellipse">
              <a:avLst/>
            </a:prstGeom>
            <a:solidFill>
              <a:srgbClr val="89CBC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£6</a:t>
              </a:r>
            </a:p>
          </p:txBody>
        </p:sp>
      </p:grpSp>
      <p:grpSp>
        <p:nvGrpSpPr>
          <p:cNvPr id="30" name="balls">
            <a:extLst>
              <a:ext uri="{FF2B5EF4-FFF2-40B4-BE49-F238E27FC236}">
                <a16:creationId xmlns:a16="http://schemas.microsoft.com/office/drawing/2014/main" id="{9694B86C-D479-4EB7-B005-A67E96DAD19D}"/>
              </a:ext>
            </a:extLst>
          </p:cNvPr>
          <p:cNvGrpSpPr>
            <a:grpSpLocks/>
          </p:cNvGrpSpPr>
          <p:nvPr/>
        </p:nvGrpSpPr>
        <p:grpSpPr bwMode="auto">
          <a:xfrm>
            <a:off x="4123032" y="2395120"/>
            <a:ext cx="1253366" cy="1236842"/>
            <a:chOff x="797953" y="1617755"/>
            <a:chExt cx="1253111" cy="1236145"/>
          </a:xfrm>
        </p:grpSpPr>
        <p:pic>
          <p:nvPicPr>
            <p:cNvPr id="22555" name="Picture 2">
              <a:extLst>
                <a:ext uri="{FF2B5EF4-FFF2-40B4-BE49-F238E27FC236}">
                  <a16:creationId xmlns:a16="http://schemas.microsoft.com/office/drawing/2014/main" id="{801F4B71-8676-44A0-8B0A-CFC37C8EC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953" y="1617755"/>
              <a:ext cx="812421" cy="118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A98B44C-6653-4736-882C-199873C535B1}"/>
                </a:ext>
              </a:extLst>
            </p:cNvPr>
            <p:cNvSpPr/>
            <p:nvPr/>
          </p:nvSpPr>
          <p:spPr>
            <a:xfrm>
              <a:off x="1403196" y="2206265"/>
              <a:ext cx="647868" cy="647635"/>
            </a:xfrm>
            <a:prstGeom prst="ellipse">
              <a:avLst/>
            </a:prstGeom>
            <a:solidFill>
              <a:srgbClr val="89CBC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£2</a:t>
              </a:r>
            </a:p>
          </p:txBody>
        </p:sp>
      </p:grpSp>
      <p:grpSp>
        <p:nvGrpSpPr>
          <p:cNvPr id="51" name="spring">
            <a:extLst>
              <a:ext uri="{FF2B5EF4-FFF2-40B4-BE49-F238E27FC236}">
                <a16:creationId xmlns:a16="http://schemas.microsoft.com/office/drawing/2014/main" id="{718375F3-E485-4671-9FE9-41AB2FB88DF6}"/>
              </a:ext>
            </a:extLst>
          </p:cNvPr>
          <p:cNvGrpSpPr>
            <a:grpSpLocks/>
          </p:cNvGrpSpPr>
          <p:nvPr/>
        </p:nvGrpSpPr>
        <p:grpSpPr bwMode="auto">
          <a:xfrm>
            <a:off x="3732973" y="4070320"/>
            <a:ext cx="1592703" cy="1223380"/>
            <a:chOff x="447110" y="5063663"/>
            <a:chExt cx="1594113" cy="1222451"/>
          </a:xfrm>
        </p:grpSpPr>
        <p:pic>
          <p:nvPicPr>
            <p:cNvPr id="22553" name="Picture 6">
              <a:extLst>
                <a:ext uri="{FF2B5EF4-FFF2-40B4-BE49-F238E27FC236}">
                  <a16:creationId xmlns:a16="http://schemas.microsoft.com/office/drawing/2014/main" id="{079C4191-134F-44B4-91E9-A38621D46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7110" y="5063663"/>
              <a:ext cx="1412306" cy="1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829D3B3-DC77-4E55-A086-BD17FB9E59CA}"/>
                </a:ext>
              </a:extLst>
            </p:cNvPr>
            <p:cNvSpPr/>
            <p:nvPr/>
          </p:nvSpPr>
          <p:spPr>
            <a:xfrm>
              <a:off x="1392649" y="5638606"/>
              <a:ext cx="648574" cy="647508"/>
            </a:xfrm>
            <a:prstGeom prst="ellipse">
              <a:avLst/>
            </a:prstGeom>
            <a:solidFill>
              <a:srgbClr val="89CBC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£3</a:t>
              </a:r>
            </a:p>
          </p:txBody>
        </p:sp>
      </p:grpSp>
      <p:grpSp>
        <p:nvGrpSpPr>
          <p:cNvPr id="49" name="soilder">
            <a:extLst>
              <a:ext uri="{FF2B5EF4-FFF2-40B4-BE49-F238E27FC236}">
                <a16:creationId xmlns:a16="http://schemas.microsoft.com/office/drawing/2014/main" id="{E3A91EEC-B869-4A02-87EB-6DD5FCA7BBFF}"/>
              </a:ext>
            </a:extLst>
          </p:cNvPr>
          <p:cNvGrpSpPr>
            <a:grpSpLocks/>
          </p:cNvGrpSpPr>
          <p:nvPr/>
        </p:nvGrpSpPr>
        <p:grpSpPr bwMode="auto">
          <a:xfrm>
            <a:off x="6188977" y="4186173"/>
            <a:ext cx="1335753" cy="1134575"/>
            <a:chOff x="5731875" y="2864878"/>
            <a:chExt cx="1333738" cy="1134933"/>
          </a:xfrm>
        </p:grpSpPr>
        <p:pic>
          <p:nvPicPr>
            <p:cNvPr id="22551" name="Picture 28">
              <a:extLst>
                <a:ext uri="{FF2B5EF4-FFF2-40B4-BE49-F238E27FC236}">
                  <a16:creationId xmlns:a16="http://schemas.microsoft.com/office/drawing/2014/main" id="{51DD2569-E824-4358-896D-F9AAA898B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5731875" y="2864878"/>
              <a:ext cx="961239" cy="1134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37AF390-AA66-43EB-B6B8-EAA4729C3A70}"/>
                </a:ext>
              </a:extLst>
            </p:cNvPr>
            <p:cNvSpPr/>
            <p:nvPr/>
          </p:nvSpPr>
          <p:spPr>
            <a:xfrm>
              <a:off x="6418590" y="3325642"/>
              <a:ext cx="647023" cy="648205"/>
            </a:xfrm>
            <a:prstGeom prst="ellipse">
              <a:avLst/>
            </a:prstGeom>
            <a:solidFill>
              <a:srgbClr val="89CBC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£1</a:t>
              </a:r>
            </a:p>
          </p:txBody>
        </p:sp>
      </p:grpSp>
      <p:grpSp>
        <p:nvGrpSpPr>
          <p:cNvPr id="50" name="hospital kit">
            <a:extLst>
              <a:ext uri="{FF2B5EF4-FFF2-40B4-BE49-F238E27FC236}">
                <a16:creationId xmlns:a16="http://schemas.microsoft.com/office/drawing/2014/main" id="{5ED99B82-7552-4D88-ABA0-D12B5C7ACE9C}"/>
              </a:ext>
            </a:extLst>
          </p:cNvPr>
          <p:cNvGrpSpPr>
            <a:grpSpLocks/>
          </p:cNvGrpSpPr>
          <p:nvPr/>
        </p:nvGrpSpPr>
        <p:grpSpPr bwMode="auto">
          <a:xfrm>
            <a:off x="5590516" y="1984337"/>
            <a:ext cx="2044616" cy="1641265"/>
            <a:chOff x="2722573" y="5465867"/>
            <a:chExt cx="2044875" cy="1641796"/>
          </a:xfrm>
        </p:grpSpPr>
        <p:pic>
          <p:nvPicPr>
            <p:cNvPr id="22549" name="Picture 15">
              <a:extLst>
                <a:ext uri="{FF2B5EF4-FFF2-40B4-BE49-F238E27FC236}">
                  <a16:creationId xmlns:a16="http://schemas.microsoft.com/office/drawing/2014/main" id="{213C1B5F-4247-4482-9011-8B62F88A8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22573" y="5465867"/>
              <a:ext cx="1655902" cy="1572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22A862E-071B-42E8-97AE-7EAFF8BB9780}"/>
                </a:ext>
              </a:extLst>
            </p:cNvPr>
            <p:cNvSpPr/>
            <p:nvPr/>
          </p:nvSpPr>
          <p:spPr>
            <a:xfrm>
              <a:off x="4115765" y="6459453"/>
              <a:ext cx="651683" cy="648210"/>
            </a:xfrm>
            <a:prstGeom prst="ellipse">
              <a:avLst/>
            </a:prstGeom>
            <a:solidFill>
              <a:srgbClr val="89CBC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£5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71226FFF-6131-4B4A-8311-836208DD3278}"/>
              </a:ext>
            </a:extLst>
          </p:cNvPr>
          <p:cNvSpPr/>
          <p:nvPr/>
        </p:nvSpPr>
        <p:spPr>
          <a:xfrm>
            <a:off x="1733824" y="656373"/>
            <a:ext cx="776287" cy="776288"/>
          </a:xfrm>
          <a:prstGeom prst="ellipse">
            <a:avLst/>
          </a:prstGeom>
          <a:solidFill>
            <a:srgbClr val="FDD182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£8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1815D06-E90C-4673-BEB7-25482B86F5D1}"/>
              </a:ext>
            </a:extLst>
          </p:cNvPr>
          <p:cNvSpPr/>
          <p:nvPr/>
        </p:nvSpPr>
        <p:spPr>
          <a:xfrm>
            <a:off x="6874165" y="4642999"/>
            <a:ext cx="653128" cy="653128"/>
          </a:xfrm>
          <a:prstGeom prst="ellipse">
            <a:avLst/>
          </a:prstGeom>
          <a:solidFill>
            <a:srgbClr val="FDD182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2AD426A-95FE-4F97-B08A-D6710D0BA83A}"/>
              </a:ext>
            </a:extLst>
          </p:cNvPr>
          <p:cNvSpPr/>
          <p:nvPr/>
        </p:nvSpPr>
        <p:spPr>
          <a:xfrm>
            <a:off x="2194732" y="4640057"/>
            <a:ext cx="648000" cy="648000"/>
          </a:xfrm>
          <a:prstGeom prst="ellipse">
            <a:avLst/>
          </a:prstGeom>
          <a:solidFill>
            <a:srgbClr val="FDD182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£7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B6061B1-481C-483D-931D-198B9BFAF9C4}"/>
              </a:ext>
            </a:extLst>
          </p:cNvPr>
          <p:cNvSpPr/>
          <p:nvPr/>
        </p:nvSpPr>
        <p:spPr>
          <a:xfrm>
            <a:off x="4728398" y="2982616"/>
            <a:ext cx="648000" cy="648000"/>
          </a:xfrm>
          <a:prstGeom prst="ellipse">
            <a:avLst/>
          </a:prstGeom>
          <a:solidFill>
            <a:srgbClr val="FDD182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22A37C1-135D-4DE7-8C36-1C021B235AA8}"/>
              </a:ext>
            </a:extLst>
          </p:cNvPr>
          <p:cNvSpPr/>
          <p:nvPr/>
        </p:nvSpPr>
        <p:spPr>
          <a:xfrm>
            <a:off x="4672894" y="4640057"/>
            <a:ext cx="652463" cy="654050"/>
          </a:xfrm>
          <a:prstGeom prst="ellipse">
            <a:avLst/>
          </a:prstGeom>
          <a:solidFill>
            <a:srgbClr val="FDD182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7A43C43-2CEA-4924-9EE3-0D050EFF84D7}"/>
              </a:ext>
            </a:extLst>
          </p:cNvPr>
          <p:cNvSpPr/>
          <p:nvPr/>
        </p:nvSpPr>
        <p:spPr>
          <a:xfrm>
            <a:off x="2510111" y="2970778"/>
            <a:ext cx="652462" cy="652462"/>
          </a:xfrm>
          <a:prstGeom prst="ellipse">
            <a:avLst/>
          </a:prstGeom>
          <a:solidFill>
            <a:srgbClr val="FDD182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£6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DE6A8F4-8927-4EE2-8378-4D17CBF66934}"/>
              </a:ext>
            </a:extLst>
          </p:cNvPr>
          <p:cNvSpPr/>
          <p:nvPr/>
        </p:nvSpPr>
        <p:spPr>
          <a:xfrm>
            <a:off x="6989405" y="2975441"/>
            <a:ext cx="652462" cy="651600"/>
          </a:xfrm>
          <a:prstGeom prst="ellipse">
            <a:avLst/>
          </a:prstGeom>
          <a:solidFill>
            <a:srgbClr val="FDD182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£5</a:t>
            </a:r>
          </a:p>
        </p:txBody>
      </p:sp>
      <p:sp>
        <p:nvSpPr>
          <p:cNvPr id="52" name="Arrow: Right 51">
            <a:hlinkClick r:id="rId11" action="ppaction://hlinksldjump"/>
            <a:extLst>
              <a:ext uri="{FF2B5EF4-FFF2-40B4-BE49-F238E27FC236}">
                <a16:creationId xmlns:a16="http://schemas.microsoft.com/office/drawing/2014/main" id="{33134D74-5FA1-45E9-BDA2-41826D6705DA}"/>
              </a:ext>
            </a:extLst>
          </p:cNvPr>
          <p:cNvSpPr/>
          <p:nvPr/>
        </p:nvSpPr>
        <p:spPr>
          <a:xfrm rot="10800000">
            <a:off x="763588" y="774700"/>
            <a:ext cx="866775" cy="577850"/>
          </a:xfrm>
          <a:prstGeom prst="rightArrow">
            <a:avLst>
              <a:gd name="adj1" fmla="val 50000"/>
              <a:gd name="adj2" fmla="val 68132"/>
            </a:avLst>
          </a:prstGeom>
          <a:solidFill>
            <a:srgbClr val="89CBC1"/>
          </a:solidFill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547" name="Whole Class">
            <a:extLst>
              <a:ext uri="{FF2B5EF4-FFF2-40B4-BE49-F238E27FC236}">
                <a16:creationId xmlns:a16="http://schemas.microsoft.com/office/drawing/2014/main" id="{968F2D8D-84EA-4A13-96DD-73BF28B589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5E8B65-11C9-4CF2-91AE-CCE5F61E7F06}"/>
              </a:ext>
            </a:extLst>
          </p:cNvPr>
          <p:cNvSpPr/>
          <p:nvPr/>
        </p:nvSpPr>
        <p:spPr>
          <a:xfrm>
            <a:off x="755650" y="1800225"/>
            <a:ext cx="7632700" cy="4329113"/>
          </a:xfrm>
          <a:prstGeom prst="rect">
            <a:avLst/>
          </a:prstGeom>
          <a:noFill/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46" name="Rectangle 1">
            <a:extLst>
              <a:ext uri="{FF2B5EF4-FFF2-40B4-BE49-F238E27FC236}">
                <a16:creationId xmlns:a16="http://schemas.microsoft.com/office/drawing/2014/main" id="{F0E801D3-0B8C-4216-B4F5-B0240223E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643870"/>
            <a:ext cx="7632700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486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Kemal and Olivia have £8 to spend. What two things could they buy?</a:t>
            </a:r>
          </a:p>
        </p:txBody>
      </p:sp>
      <p:sp>
        <p:nvSpPr>
          <p:cNvPr id="56" name="Title 20">
            <a:extLst>
              <a:ext uri="{FF2B5EF4-FFF2-40B4-BE49-F238E27FC236}">
                <a16:creationId xmlns:a16="http://schemas.microsoft.com/office/drawing/2014/main" id="{6FCA549C-D3B3-4845-9BE5-AF5F85801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005"/>
            <a:ext cx="8220075" cy="1197904"/>
          </a:xfrm>
        </p:spPr>
        <p:txBody>
          <a:bodyPr lIns="108000" tIns="108000" rIns="108000" bIns="108000">
            <a:spAutoFit/>
          </a:bodyPr>
          <a:lstStyle/>
          <a:p>
            <a:pPr algn="ctr" eaLnBrk="1" hangingPunct="1"/>
            <a:r>
              <a:rPr lang="en-GB" altLang="en-US" sz="3300" dirty="0"/>
              <a:t>Kemal and </a:t>
            </a:r>
            <a:br>
              <a:rPr lang="en-GB" altLang="en-US" sz="3300" dirty="0"/>
            </a:br>
            <a:r>
              <a:rPr lang="en-GB" altLang="en-US" sz="3300" dirty="0"/>
              <a:t>Olivia’s Birthday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0" grpId="0" animBg="1"/>
      <p:bldP spid="40" grpId="1" animBg="1"/>
      <p:bldP spid="45" grpId="0" animBg="1"/>
      <p:bldP spid="44" grpId="0" animBg="1"/>
      <p:bldP spid="44" grpId="1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C0AEA6-73E9-417B-BC3D-60A95D16A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" r="37903" b="49206"/>
          <a:stretch/>
        </p:blipFill>
        <p:spPr>
          <a:xfrm flipH="1">
            <a:off x="755650" y="1783459"/>
            <a:ext cx="7632700" cy="4338025"/>
          </a:xfrm>
          <a:prstGeom prst="rect">
            <a:avLst/>
          </a:prstGeom>
          <a:ln w="28575">
            <a:noFill/>
          </a:ln>
        </p:spPr>
      </p:pic>
      <p:pic>
        <p:nvPicPr>
          <p:cNvPr id="11" name="Picture 10" descr="A picture containing building, door&#10;&#10;Description automatically generated">
            <a:extLst>
              <a:ext uri="{FF2B5EF4-FFF2-40B4-BE49-F238E27FC236}">
                <a16:creationId xmlns:a16="http://schemas.microsoft.com/office/drawing/2014/main" id="{B459C415-8876-4184-8BC4-AF1874CF92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9" b="8652"/>
          <a:stretch/>
        </p:blipFill>
        <p:spPr>
          <a:xfrm>
            <a:off x="1106487" y="3287417"/>
            <a:ext cx="6931026" cy="2834067"/>
          </a:xfrm>
          <a:prstGeom prst="rect">
            <a:avLst/>
          </a:prstGeom>
        </p:spPr>
      </p:pic>
      <p:grpSp>
        <p:nvGrpSpPr>
          <p:cNvPr id="35" name="action hero">
            <a:extLst>
              <a:ext uri="{FF2B5EF4-FFF2-40B4-BE49-F238E27FC236}">
                <a16:creationId xmlns:a16="http://schemas.microsoft.com/office/drawing/2014/main" id="{42463C92-DA4E-44BD-9F87-F882BC523C01}"/>
              </a:ext>
            </a:extLst>
          </p:cNvPr>
          <p:cNvGrpSpPr>
            <a:grpSpLocks/>
          </p:cNvGrpSpPr>
          <p:nvPr/>
        </p:nvGrpSpPr>
        <p:grpSpPr bwMode="auto">
          <a:xfrm>
            <a:off x="3641967" y="3439355"/>
            <a:ext cx="1038713" cy="1335357"/>
            <a:chOff x="2953831" y="2777355"/>
            <a:chExt cx="1038693" cy="1335518"/>
          </a:xfrm>
        </p:grpSpPr>
        <p:pic>
          <p:nvPicPr>
            <p:cNvPr id="23585" name="Picture 35">
              <a:extLst>
                <a:ext uri="{FF2B5EF4-FFF2-40B4-BE49-F238E27FC236}">
                  <a16:creationId xmlns:a16="http://schemas.microsoft.com/office/drawing/2014/main" id="{F7D0AD60-5251-4023-A984-834698172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53831" y="2777355"/>
              <a:ext cx="622288" cy="131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BF82E32-6632-4A6F-84AF-0A66F94077D2}"/>
                </a:ext>
              </a:extLst>
            </p:cNvPr>
            <p:cNvSpPr/>
            <p:nvPr/>
          </p:nvSpPr>
          <p:spPr>
            <a:xfrm>
              <a:off x="3380536" y="3500799"/>
              <a:ext cx="611988" cy="61207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£9</a:t>
              </a:r>
            </a:p>
          </p:txBody>
        </p:sp>
      </p:grpSp>
      <p:grpSp>
        <p:nvGrpSpPr>
          <p:cNvPr id="38" name="croc">
            <a:extLst>
              <a:ext uri="{FF2B5EF4-FFF2-40B4-BE49-F238E27FC236}">
                <a16:creationId xmlns:a16="http://schemas.microsoft.com/office/drawing/2014/main" id="{CCA0ADCE-EE9A-416E-9E8D-CDB176D621DC}"/>
              </a:ext>
            </a:extLst>
          </p:cNvPr>
          <p:cNvGrpSpPr>
            <a:grpSpLocks/>
          </p:cNvGrpSpPr>
          <p:nvPr/>
        </p:nvGrpSpPr>
        <p:grpSpPr bwMode="auto">
          <a:xfrm>
            <a:off x="5096808" y="2824456"/>
            <a:ext cx="1569470" cy="1055722"/>
            <a:chOff x="4073971" y="3546693"/>
            <a:chExt cx="1569212" cy="1055093"/>
          </a:xfrm>
        </p:grpSpPr>
        <p:pic>
          <p:nvPicPr>
            <p:cNvPr id="23583" name="Picture 38">
              <a:extLst>
                <a:ext uri="{FF2B5EF4-FFF2-40B4-BE49-F238E27FC236}">
                  <a16:creationId xmlns:a16="http://schemas.microsoft.com/office/drawing/2014/main" id="{13062184-5D50-4321-BA5B-9CF462D7F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362" y="3553991"/>
              <a:ext cx="1376821" cy="1047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BA1099D-F164-4C14-897B-514D415D4BAD}"/>
                </a:ext>
              </a:extLst>
            </p:cNvPr>
            <p:cNvSpPr/>
            <p:nvPr/>
          </p:nvSpPr>
          <p:spPr>
            <a:xfrm>
              <a:off x="4073971" y="3546693"/>
              <a:ext cx="611899" cy="61163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£1</a:t>
              </a:r>
            </a:p>
          </p:txBody>
        </p:sp>
      </p:grpSp>
      <p:grpSp>
        <p:nvGrpSpPr>
          <p:cNvPr id="53" name="building blocks">
            <a:extLst>
              <a:ext uri="{FF2B5EF4-FFF2-40B4-BE49-F238E27FC236}">
                <a16:creationId xmlns:a16="http://schemas.microsoft.com/office/drawing/2014/main" id="{24640DCA-184E-4C5C-847F-B2DF054DF58B}"/>
              </a:ext>
            </a:extLst>
          </p:cNvPr>
          <p:cNvGrpSpPr>
            <a:grpSpLocks/>
          </p:cNvGrpSpPr>
          <p:nvPr/>
        </p:nvGrpSpPr>
        <p:grpSpPr bwMode="auto">
          <a:xfrm>
            <a:off x="5059105" y="3727591"/>
            <a:ext cx="1413318" cy="1073920"/>
            <a:chOff x="1863688" y="5446399"/>
            <a:chExt cx="1413344" cy="1074104"/>
          </a:xfrm>
        </p:grpSpPr>
        <p:pic>
          <p:nvPicPr>
            <p:cNvPr id="23581" name="Picture 53">
              <a:extLst>
                <a:ext uri="{FF2B5EF4-FFF2-40B4-BE49-F238E27FC236}">
                  <a16:creationId xmlns:a16="http://schemas.microsoft.com/office/drawing/2014/main" id="{B7852FD6-A4BA-46A7-9F06-AA6D7589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3688" y="5446399"/>
              <a:ext cx="1254384" cy="1072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35E30AF-9B1D-4D3A-B30F-903B6869A099}"/>
                </a:ext>
              </a:extLst>
            </p:cNvPr>
            <p:cNvSpPr/>
            <p:nvPr/>
          </p:nvSpPr>
          <p:spPr>
            <a:xfrm>
              <a:off x="2665021" y="5908399"/>
              <a:ext cx="612011" cy="6121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£4</a:t>
              </a:r>
            </a:p>
          </p:txBody>
        </p:sp>
      </p:grpSp>
      <p:grpSp>
        <p:nvGrpSpPr>
          <p:cNvPr id="56" name="jack in box">
            <a:extLst>
              <a:ext uri="{FF2B5EF4-FFF2-40B4-BE49-F238E27FC236}">
                <a16:creationId xmlns:a16="http://schemas.microsoft.com/office/drawing/2014/main" id="{BFC322D5-D155-4C24-884E-EB6C63205375}"/>
              </a:ext>
            </a:extLst>
          </p:cNvPr>
          <p:cNvGrpSpPr>
            <a:grpSpLocks/>
          </p:cNvGrpSpPr>
          <p:nvPr/>
        </p:nvGrpSpPr>
        <p:grpSpPr bwMode="auto">
          <a:xfrm>
            <a:off x="6729880" y="3661665"/>
            <a:ext cx="1086369" cy="1139673"/>
            <a:chOff x="3745160" y="5159762"/>
            <a:chExt cx="1086954" cy="1139414"/>
          </a:xfrm>
        </p:grpSpPr>
        <p:pic>
          <p:nvPicPr>
            <p:cNvPr id="23579" name="Picture 56">
              <a:extLst>
                <a:ext uri="{FF2B5EF4-FFF2-40B4-BE49-F238E27FC236}">
                  <a16:creationId xmlns:a16="http://schemas.microsoft.com/office/drawing/2014/main" id="{D96C44FB-D164-41F3-A709-C3607C3DE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45160" y="5159762"/>
              <a:ext cx="823354" cy="1139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61A29A5-B3E7-4D4C-9277-631A073680C8}"/>
                </a:ext>
              </a:extLst>
            </p:cNvPr>
            <p:cNvSpPr/>
            <p:nvPr/>
          </p:nvSpPr>
          <p:spPr>
            <a:xfrm>
              <a:off x="4219785" y="5670695"/>
              <a:ext cx="612329" cy="61186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£7</a:t>
              </a:r>
            </a:p>
          </p:txBody>
        </p:sp>
      </p:grpSp>
      <p:grpSp>
        <p:nvGrpSpPr>
          <p:cNvPr id="59" name="train">
            <a:extLst>
              <a:ext uri="{FF2B5EF4-FFF2-40B4-BE49-F238E27FC236}">
                <a16:creationId xmlns:a16="http://schemas.microsoft.com/office/drawing/2014/main" id="{B54C0C8B-FC80-4D69-B700-3091DFAFD979}"/>
              </a:ext>
            </a:extLst>
          </p:cNvPr>
          <p:cNvGrpSpPr>
            <a:grpSpLocks/>
          </p:cNvGrpSpPr>
          <p:nvPr/>
        </p:nvGrpSpPr>
        <p:grpSpPr bwMode="auto">
          <a:xfrm>
            <a:off x="6486188" y="2631300"/>
            <a:ext cx="1319551" cy="802936"/>
            <a:chOff x="5099780" y="2670216"/>
            <a:chExt cx="1318843" cy="802844"/>
          </a:xfrm>
        </p:grpSpPr>
        <p:pic>
          <p:nvPicPr>
            <p:cNvPr id="23577" name="Picture 59">
              <a:extLst>
                <a:ext uri="{FF2B5EF4-FFF2-40B4-BE49-F238E27FC236}">
                  <a16:creationId xmlns:a16="http://schemas.microsoft.com/office/drawing/2014/main" id="{46DB73C7-2807-4EC2-BEDF-D6ECDFA92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961" y="2670216"/>
              <a:ext cx="1117662" cy="763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FAE296B-008D-4B44-A77A-04993F1A2D68}"/>
                </a:ext>
              </a:extLst>
            </p:cNvPr>
            <p:cNvSpPr/>
            <p:nvPr/>
          </p:nvSpPr>
          <p:spPr>
            <a:xfrm>
              <a:off x="5099780" y="2861130"/>
              <a:ext cx="611671" cy="61193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£5</a:t>
              </a:r>
            </a:p>
          </p:txBody>
        </p:sp>
      </p:grpSp>
      <p:grpSp>
        <p:nvGrpSpPr>
          <p:cNvPr id="51" name="spring">
            <a:extLst>
              <a:ext uri="{FF2B5EF4-FFF2-40B4-BE49-F238E27FC236}">
                <a16:creationId xmlns:a16="http://schemas.microsoft.com/office/drawing/2014/main" id="{62402C5C-D6F4-490A-8406-24DC47345C1C}"/>
              </a:ext>
            </a:extLst>
          </p:cNvPr>
          <p:cNvGrpSpPr>
            <a:grpSpLocks/>
          </p:cNvGrpSpPr>
          <p:nvPr/>
        </p:nvGrpSpPr>
        <p:grpSpPr bwMode="auto">
          <a:xfrm>
            <a:off x="3926446" y="2783298"/>
            <a:ext cx="929616" cy="665795"/>
            <a:chOff x="2372681" y="4978889"/>
            <a:chExt cx="928819" cy="666053"/>
          </a:xfrm>
        </p:grpSpPr>
        <p:pic>
          <p:nvPicPr>
            <p:cNvPr id="23587" name="Picture 6">
              <a:extLst>
                <a:ext uri="{FF2B5EF4-FFF2-40B4-BE49-F238E27FC236}">
                  <a16:creationId xmlns:a16="http://schemas.microsoft.com/office/drawing/2014/main" id="{A90925C9-4C6C-47AE-9840-B5B7B2AAF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681" y="4978889"/>
              <a:ext cx="385478" cy="58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829D3B3-DC77-4E55-A086-BD17FB9E59CA}"/>
                </a:ext>
              </a:extLst>
            </p:cNvPr>
            <p:cNvSpPr/>
            <p:nvPr/>
          </p:nvSpPr>
          <p:spPr>
            <a:xfrm>
              <a:off x="2690024" y="5032705"/>
              <a:ext cx="611476" cy="61223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£2</a:t>
              </a:r>
            </a:p>
          </p:txBody>
        </p:sp>
      </p:grpSp>
      <p:grpSp>
        <p:nvGrpSpPr>
          <p:cNvPr id="2" name="doctors">
            <a:extLst>
              <a:ext uri="{FF2B5EF4-FFF2-40B4-BE49-F238E27FC236}">
                <a16:creationId xmlns:a16="http://schemas.microsoft.com/office/drawing/2014/main" id="{D2802D32-5433-46E3-8217-D04F9C554DE4}"/>
              </a:ext>
            </a:extLst>
          </p:cNvPr>
          <p:cNvGrpSpPr>
            <a:grpSpLocks/>
          </p:cNvGrpSpPr>
          <p:nvPr/>
        </p:nvGrpSpPr>
        <p:grpSpPr bwMode="auto">
          <a:xfrm>
            <a:off x="2189634" y="2287955"/>
            <a:ext cx="1472539" cy="1151400"/>
            <a:chOff x="1049722" y="5203125"/>
            <a:chExt cx="1472026" cy="1151692"/>
          </a:xfrm>
        </p:grpSpPr>
        <p:pic>
          <p:nvPicPr>
            <p:cNvPr id="23575" name="Picture 10">
              <a:extLst>
                <a:ext uri="{FF2B5EF4-FFF2-40B4-BE49-F238E27FC236}">
                  <a16:creationId xmlns:a16="http://schemas.microsoft.com/office/drawing/2014/main" id="{9179EE93-9126-45F8-9F5C-DBA8D2CC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9722" y="5203125"/>
              <a:ext cx="1139568" cy="1082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327FD66-836F-4E82-843C-17F36DDE70AB}"/>
                </a:ext>
              </a:extLst>
            </p:cNvPr>
            <p:cNvSpPr/>
            <p:nvPr/>
          </p:nvSpPr>
          <p:spPr>
            <a:xfrm>
              <a:off x="1909961" y="5742662"/>
              <a:ext cx="611787" cy="61215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£8</a:t>
              </a:r>
            </a:p>
          </p:txBody>
        </p:sp>
      </p:grpSp>
      <p:pic>
        <p:nvPicPr>
          <p:cNvPr id="23556" name="Whole Class">
            <a:extLst>
              <a:ext uri="{FF2B5EF4-FFF2-40B4-BE49-F238E27FC236}">
                <a16:creationId xmlns:a16="http://schemas.microsoft.com/office/drawing/2014/main" id="{5F2C94F1-AB54-490E-B4A8-E6F869552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71226FFF-6131-4B4A-8311-836208DD3278}"/>
              </a:ext>
            </a:extLst>
          </p:cNvPr>
          <p:cNvSpPr/>
          <p:nvPr/>
        </p:nvSpPr>
        <p:spPr>
          <a:xfrm>
            <a:off x="1735225" y="656706"/>
            <a:ext cx="776287" cy="776288"/>
          </a:xfrm>
          <a:prstGeom prst="ellipse">
            <a:avLst/>
          </a:prstGeom>
          <a:solidFill>
            <a:srgbClr val="CFE09B"/>
          </a:solidFill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£9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7A43C43-2CEA-4924-9EE3-0D050EFF84D7}"/>
              </a:ext>
            </a:extLst>
          </p:cNvPr>
          <p:cNvSpPr/>
          <p:nvPr/>
        </p:nvSpPr>
        <p:spPr>
          <a:xfrm>
            <a:off x="5865799" y="4194678"/>
            <a:ext cx="612000" cy="612000"/>
          </a:xfrm>
          <a:prstGeom prst="ellipse">
            <a:avLst/>
          </a:prstGeom>
          <a:solidFill>
            <a:srgbClr val="CFE09B"/>
          </a:solidFill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£4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B6061B1-481C-483D-931D-198B9BFAF9C4}"/>
              </a:ext>
            </a:extLst>
          </p:cNvPr>
          <p:cNvSpPr/>
          <p:nvPr/>
        </p:nvSpPr>
        <p:spPr>
          <a:xfrm>
            <a:off x="6486955" y="2819467"/>
            <a:ext cx="612000" cy="612000"/>
          </a:xfrm>
          <a:prstGeom prst="ellipse">
            <a:avLst/>
          </a:prstGeom>
          <a:solidFill>
            <a:srgbClr val="CFE09B"/>
          </a:solidFill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£5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1815D06-E90C-4673-BEB7-25482B86F5D1}"/>
              </a:ext>
            </a:extLst>
          </p:cNvPr>
          <p:cNvSpPr/>
          <p:nvPr/>
        </p:nvSpPr>
        <p:spPr>
          <a:xfrm>
            <a:off x="5096808" y="2822234"/>
            <a:ext cx="612000" cy="612000"/>
          </a:xfrm>
          <a:prstGeom prst="ellipse">
            <a:avLst/>
          </a:prstGeom>
          <a:solidFill>
            <a:srgbClr val="CFE09B"/>
          </a:solidFill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£1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FFB2B86-07BA-4371-9D99-91A71A1C6367}"/>
              </a:ext>
            </a:extLst>
          </p:cNvPr>
          <p:cNvSpPr/>
          <p:nvPr/>
        </p:nvSpPr>
        <p:spPr>
          <a:xfrm>
            <a:off x="7204250" y="4172714"/>
            <a:ext cx="611999" cy="612000"/>
          </a:xfrm>
          <a:prstGeom prst="ellipse">
            <a:avLst/>
          </a:prstGeom>
          <a:solidFill>
            <a:srgbClr val="CFE09B"/>
          </a:solidFill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£7</a:t>
            </a:r>
          </a:p>
        </p:txBody>
      </p:sp>
      <p:sp>
        <p:nvSpPr>
          <p:cNvPr id="64" name="Arrow: Right 63">
            <a:hlinkClick r:id="rId13" action="ppaction://hlinksldjump"/>
            <a:extLst>
              <a:ext uri="{FF2B5EF4-FFF2-40B4-BE49-F238E27FC236}">
                <a16:creationId xmlns:a16="http://schemas.microsoft.com/office/drawing/2014/main" id="{D3BA6F89-721B-4E55-A7F8-8F41381BAE0E}"/>
              </a:ext>
            </a:extLst>
          </p:cNvPr>
          <p:cNvSpPr/>
          <p:nvPr/>
        </p:nvSpPr>
        <p:spPr>
          <a:xfrm rot="10800000">
            <a:off x="764039" y="769035"/>
            <a:ext cx="866775" cy="577850"/>
          </a:xfrm>
          <a:prstGeom prst="rightArrow">
            <a:avLst>
              <a:gd name="adj1" fmla="val 50000"/>
              <a:gd name="adj2" fmla="val 68873"/>
            </a:avLst>
          </a:prstGeom>
          <a:solidFill>
            <a:srgbClr val="89CBC1"/>
          </a:solidFill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B573CB-53D0-4863-8645-5927332D3B49}"/>
              </a:ext>
            </a:extLst>
          </p:cNvPr>
          <p:cNvSpPr/>
          <p:nvPr/>
        </p:nvSpPr>
        <p:spPr>
          <a:xfrm>
            <a:off x="755650" y="1800225"/>
            <a:ext cx="7632700" cy="4329113"/>
          </a:xfrm>
          <a:prstGeom prst="rect">
            <a:avLst/>
          </a:prstGeom>
          <a:noFill/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73" name="Rectangle 35">
            <a:extLst>
              <a:ext uri="{FF2B5EF4-FFF2-40B4-BE49-F238E27FC236}">
                <a16:creationId xmlns:a16="http://schemas.microsoft.com/office/drawing/2014/main" id="{A04F8044-AD69-4EFB-92F7-8257E1B34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49" y="1642296"/>
            <a:ext cx="7632701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486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Kemal and Olivia have £9 to spend. </a:t>
            </a:r>
            <a:r>
              <a:rPr lang="en-GB" dirty="0"/>
              <a:t>What two things could they buy?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22A37C1-135D-4DE7-8C36-1C021B235AA8}"/>
              </a:ext>
            </a:extLst>
          </p:cNvPr>
          <p:cNvSpPr/>
          <p:nvPr/>
        </p:nvSpPr>
        <p:spPr>
          <a:xfrm>
            <a:off x="4242890" y="2828992"/>
            <a:ext cx="612000" cy="612000"/>
          </a:xfrm>
          <a:prstGeom prst="ellipse">
            <a:avLst/>
          </a:prstGeom>
          <a:solidFill>
            <a:srgbClr val="CFE09B"/>
          </a:solidFill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£2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DE6A8F4-8927-4EE2-8378-4D17CBF66934}"/>
              </a:ext>
            </a:extLst>
          </p:cNvPr>
          <p:cNvSpPr/>
          <p:nvPr/>
        </p:nvSpPr>
        <p:spPr>
          <a:xfrm>
            <a:off x="3051344" y="2827355"/>
            <a:ext cx="612000" cy="612000"/>
          </a:xfrm>
          <a:prstGeom prst="ellipse">
            <a:avLst/>
          </a:prstGeom>
          <a:solidFill>
            <a:srgbClr val="CFE09B"/>
          </a:solidFill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£8</a:t>
            </a:r>
          </a:p>
        </p:txBody>
      </p:sp>
      <p:sp>
        <p:nvSpPr>
          <p:cNvPr id="39" name="Title 20">
            <a:extLst>
              <a:ext uri="{FF2B5EF4-FFF2-40B4-BE49-F238E27FC236}">
                <a16:creationId xmlns:a16="http://schemas.microsoft.com/office/drawing/2014/main" id="{35D960AD-63D9-428D-9980-28F5540D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005"/>
            <a:ext cx="8220075" cy="1197904"/>
          </a:xfrm>
        </p:spPr>
        <p:txBody>
          <a:bodyPr lIns="108000" tIns="108000" rIns="108000" bIns="108000">
            <a:spAutoFit/>
          </a:bodyPr>
          <a:lstStyle/>
          <a:p>
            <a:pPr algn="ctr" eaLnBrk="1" hangingPunct="1"/>
            <a:r>
              <a:rPr lang="en-GB" altLang="en-US" sz="3300" dirty="0"/>
              <a:t>Kemal and </a:t>
            </a:r>
            <a:br>
              <a:rPr lang="en-GB" altLang="en-US" sz="3300" dirty="0"/>
            </a:br>
            <a:r>
              <a:rPr lang="en-GB" altLang="en-US" sz="3300" dirty="0"/>
              <a:t>Olivia’s Birthday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C083FE90-BA90-4FCE-BB44-A47FD473D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49" y="4880839"/>
            <a:ext cx="7632701" cy="547779"/>
          </a:xfrm>
          <a:prstGeom prst="roundRect">
            <a:avLst/>
          </a:prstGeom>
          <a:solidFill>
            <a:srgbClr val="F8BD95"/>
          </a:solidFill>
          <a:ln w="28575">
            <a:solidFill>
              <a:srgbClr val="F08215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1800" dirty="0">
                <a:effectLst/>
                <a:latin typeface="+mn-lt"/>
              </a:rPr>
              <a:t>Why can't they buy the action figure?</a:t>
            </a: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29C6A666-3B0E-4A61-AE9A-7EBCE7517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501548"/>
            <a:ext cx="7632701" cy="530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5BD33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1700" dirty="0">
                <a:effectLst/>
                <a:latin typeface="+mn-lt"/>
              </a:rPr>
              <a:t>Even though it would be spending £9, they wouldn’t be buying two things.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0" grpId="0" animBg="1"/>
      <p:bldP spid="40" grpId="1" animBg="1"/>
      <p:bldP spid="42" grpId="0" animBg="1"/>
      <p:bldP spid="42" grpId="1" animBg="1"/>
      <p:bldP spid="63" grpId="0" animBg="1"/>
      <p:bldP spid="63" grpId="1" animBg="1"/>
      <p:bldP spid="45" grpId="0" animBg="1"/>
      <p:bldP spid="45" grpId="1" animBg="1"/>
      <p:bldP spid="41" grpId="0" animBg="1"/>
      <p:bldP spid="41" grpId="1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268575-F5F0-4D80-89E1-A62A3F482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" r="37903" b="49206"/>
          <a:stretch/>
        </p:blipFill>
        <p:spPr>
          <a:xfrm flipH="1">
            <a:off x="755650" y="1783459"/>
            <a:ext cx="7632700" cy="4338025"/>
          </a:xfrm>
          <a:prstGeom prst="rect">
            <a:avLst/>
          </a:prstGeom>
          <a:ln w="28575">
            <a:noFill/>
          </a:ln>
        </p:spPr>
      </p:pic>
      <p:pic>
        <p:nvPicPr>
          <p:cNvPr id="3" name="Picture 2" descr="A picture containing building, door&#10;&#10;Description automatically generated">
            <a:extLst>
              <a:ext uri="{FF2B5EF4-FFF2-40B4-BE49-F238E27FC236}">
                <a16:creationId xmlns:a16="http://schemas.microsoft.com/office/drawing/2014/main" id="{D373B4C2-9587-4A0B-98C9-5AC70B6158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9" b="8652"/>
          <a:stretch/>
        </p:blipFill>
        <p:spPr>
          <a:xfrm>
            <a:off x="1106487" y="3287417"/>
            <a:ext cx="6931026" cy="2834067"/>
          </a:xfrm>
          <a:prstGeom prst="rect">
            <a:avLst/>
          </a:prstGeom>
        </p:spPr>
      </p:pic>
      <p:pic>
        <p:nvPicPr>
          <p:cNvPr id="24580" name="Whole Class">
            <a:extLst>
              <a:ext uri="{FF2B5EF4-FFF2-40B4-BE49-F238E27FC236}">
                <a16:creationId xmlns:a16="http://schemas.microsoft.com/office/drawing/2014/main" id="{0278C244-CF6D-4753-84E9-0232C144F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71226FFF-6131-4B4A-8311-836208DD3278}"/>
              </a:ext>
            </a:extLst>
          </p:cNvPr>
          <p:cNvSpPr/>
          <p:nvPr/>
        </p:nvSpPr>
        <p:spPr>
          <a:xfrm>
            <a:off x="1737956" y="643799"/>
            <a:ext cx="792000" cy="792000"/>
          </a:xfrm>
          <a:prstGeom prst="ellipse">
            <a:avLst/>
          </a:prstGeom>
          <a:solidFill>
            <a:srgbClr val="CFB6D8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£10</a:t>
            </a:r>
          </a:p>
        </p:txBody>
      </p:sp>
      <p:grpSp>
        <p:nvGrpSpPr>
          <p:cNvPr id="51" name="spring">
            <a:extLst>
              <a:ext uri="{FF2B5EF4-FFF2-40B4-BE49-F238E27FC236}">
                <a16:creationId xmlns:a16="http://schemas.microsoft.com/office/drawing/2014/main" id="{58D7D910-B502-4115-9108-157CA174101B}"/>
              </a:ext>
            </a:extLst>
          </p:cNvPr>
          <p:cNvGrpSpPr>
            <a:grpSpLocks/>
          </p:cNvGrpSpPr>
          <p:nvPr/>
        </p:nvGrpSpPr>
        <p:grpSpPr bwMode="auto">
          <a:xfrm>
            <a:off x="3883029" y="2524371"/>
            <a:ext cx="891728" cy="909134"/>
            <a:chOff x="989905" y="5459005"/>
            <a:chExt cx="892517" cy="909486"/>
          </a:xfrm>
        </p:grpSpPr>
        <p:pic>
          <p:nvPicPr>
            <p:cNvPr id="24615" name="Picture 6">
              <a:extLst>
                <a:ext uri="{FF2B5EF4-FFF2-40B4-BE49-F238E27FC236}">
                  <a16:creationId xmlns:a16="http://schemas.microsoft.com/office/drawing/2014/main" id="{C8ADE6F9-B455-4B24-9BC9-3CCACBB25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905" y="5459005"/>
              <a:ext cx="559613" cy="849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829D3B3-DC77-4E55-A086-BD17FB9E59CA}"/>
                </a:ext>
              </a:extLst>
            </p:cNvPr>
            <p:cNvSpPr/>
            <p:nvPr/>
          </p:nvSpPr>
          <p:spPr>
            <a:xfrm>
              <a:off x="1269880" y="5756255"/>
              <a:ext cx="612542" cy="6122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£1</a:t>
              </a:r>
            </a:p>
          </p:txBody>
        </p:sp>
      </p:grpSp>
      <p:grpSp>
        <p:nvGrpSpPr>
          <p:cNvPr id="59" name="train">
            <a:extLst>
              <a:ext uri="{FF2B5EF4-FFF2-40B4-BE49-F238E27FC236}">
                <a16:creationId xmlns:a16="http://schemas.microsoft.com/office/drawing/2014/main" id="{3EC58478-5239-4F10-BBF3-6C35405DFCF1}"/>
              </a:ext>
            </a:extLst>
          </p:cNvPr>
          <p:cNvGrpSpPr>
            <a:grpSpLocks/>
          </p:cNvGrpSpPr>
          <p:nvPr/>
        </p:nvGrpSpPr>
        <p:grpSpPr bwMode="auto">
          <a:xfrm>
            <a:off x="3843600" y="3678346"/>
            <a:ext cx="1466266" cy="1049336"/>
            <a:chOff x="5016651" y="2384281"/>
            <a:chExt cx="1465479" cy="1049215"/>
          </a:xfrm>
        </p:grpSpPr>
        <p:pic>
          <p:nvPicPr>
            <p:cNvPr id="24609" name="Picture 59">
              <a:extLst>
                <a:ext uri="{FF2B5EF4-FFF2-40B4-BE49-F238E27FC236}">
                  <a16:creationId xmlns:a16="http://schemas.microsoft.com/office/drawing/2014/main" id="{3953CC1E-7D16-46EB-AC4E-07FA5AE64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8090" y="2515615"/>
              <a:ext cx="1344040" cy="917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FAE296B-008D-4B44-A77A-04993F1A2D68}"/>
                </a:ext>
              </a:extLst>
            </p:cNvPr>
            <p:cNvSpPr/>
            <p:nvPr/>
          </p:nvSpPr>
          <p:spPr>
            <a:xfrm>
              <a:off x="5016651" y="2384281"/>
              <a:ext cx="611672" cy="61192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£5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A7A43C43-2CEA-4924-9EE3-0D050EFF84D7}"/>
              </a:ext>
            </a:extLst>
          </p:cNvPr>
          <p:cNvSpPr/>
          <p:nvPr/>
        </p:nvSpPr>
        <p:spPr>
          <a:xfrm>
            <a:off x="4160148" y="2822713"/>
            <a:ext cx="612000" cy="612000"/>
          </a:xfrm>
          <a:prstGeom prst="ellipse">
            <a:avLst/>
          </a:prstGeom>
          <a:solidFill>
            <a:srgbClr val="CFB6D8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£1</a:t>
            </a:r>
          </a:p>
        </p:txBody>
      </p:sp>
      <p:grpSp>
        <p:nvGrpSpPr>
          <p:cNvPr id="50" name="drum">
            <a:extLst>
              <a:ext uri="{FF2B5EF4-FFF2-40B4-BE49-F238E27FC236}">
                <a16:creationId xmlns:a16="http://schemas.microsoft.com/office/drawing/2014/main" id="{A04DFEA0-0ED9-4700-96AF-8E61FD31B0E9}"/>
              </a:ext>
            </a:extLst>
          </p:cNvPr>
          <p:cNvGrpSpPr>
            <a:grpSpLocks/>
          </p:cNvGrpSpPr>
          <p:nvPr/>
        </p:nvGrpSpPr>
        <p:grpSpPr bwMode="auto">
          <a:xfrm>
            <a:off x="2622722" y="3931332"/>
            <a:ext cx="1330598" cy="864598"/>
            <a:chOff x="5296505" y="5518471"/>
            <a:chExt cx="1330750" cy="865023"/>
          </a:xfrm>
        </p:grpSpPr>
        <p:pic>
          <p:nvPicPr>
            <p:cNvPr id="24605" name="Picture 63">
              <a:extLst>
                <a:ext uri="{FF2B5EF4-FFF2-40B4-BE49-F238E27FC236}">
                  <a16:creationId xmlns:a16="http://schemas.microsoft.com/office/drawing/2014/main" id="{DEBE11E2-792E-46E2-A41A-40C5CD6B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6505" y="5518471"/>
              <a:ext cx="911471" cy="865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06EE84F-1537-42AF-A02A-249E1737426E}"/>
                </a:ext>
              </a:extLst>
            </p:cNvPr>
            <p:cNvSpPr/>
            <p:nvPr/>
          </p:nvSpPr>
          <p:spPr>
            <a:xfrm>
              <a:off x="6015185" y="5753544"/>
              <a:ext cx="612070" cy="6123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£8</a:t>
              </a:r>
            </a:p>
          </p:txBody>
        </p:sp>
      </p:grpSp>
      <p:grpSp>
        <p:nvGrpSpPr>
          <p:cNvPr id="66" name="bunny">
            <a:extLst>
              <a:ext uri="{FF2B5EF4-FFF2-40B4-BE49-F238E27FC236}">
                <a16:creationId xmlns:a16="http://schemas.microsoft.com/office/drawing/2014/main" id="{666C4FA5-6DB1-4FA7-84FE-524D65B3F8F4}"/>
              </a:ext>
            </a:extLst>
          </p:cNvPr>
          <p:cNvGrpSpPr>
            <a:grpSpLocks/>
          </p:cNvGrpSpPr>
          <p:nvPr/>
        </p:nvGrpSpPr>
        <p:grpSpPr bwMode="auto">
          <a:xfrm>
            <a:off x="6678632" y="2427180"/>
            <a:ext cx="1098979" cy="1036120"/>
            <a:chOff x="2784137" y="2521016"/>
            <a:chExt cx="1097804" cy="1035734"/>
          </a:xfrm>
        </p:grpSpPr>
        <p:pic>
          <p:nvPicPr>
            <p:cNvPr id="24603" name="Picture 66">
              <a:extLst>
                <a:ext uri="{FF2B5EF4-FFF2-40B4-BE49-F238E27FC236}">
                  <a16:creationId xmlns:a16="http://schemas.microsoft.com/office/drawing/2014/main" id="{DEF3CC49-D9A3-46B1-A8DC-773D6FB1A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4600" y="2521016"/>
              <a:ext cx="747341" cy="1035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115B963-8DE4-4026-8864-394257A17BE6}"/>
                </a:ext>
              </a:extLst>
            </p:cNvPr>
            <p:cNvSpPr/>
            <p:nvPr/>
          </p:nvSpPr>
          <p:spPr>
            <a:xfrm>
              <a:off x="2784137" y="2894273"/>
              <a:ext cx="611346" cy="61177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£4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B22A37C1-135D-4DE7-8C36-1C021B235AA8}"/>
              </a:ext>
            </a:extLst>
          </p:cNvPr>
          <p:cNvSpPr/>
          <p:nvPr/>
        </p:nvSpPr>
        <p:spPr>
          <a:xfrm>
            <a:off x="6676981" y="2801111"/>
            <a:ext cx="612000" cy="612000"/>
          </a:xfrm>
          <a:prstGeom prst="ellipse">
            <a:avLst/>
          </a:prstGeom>
          <a:solidFill>
            <a:srgbClr val="CFB6D8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£4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1815D06-E90C-4673-BEB7-25482B86F5D1}"/>
              </a:ext>
            </a:extLst>
          </p:cNvPr>
          <p:cNvSpPr/>
          <p:nvPr/>
        </p:nvSpPr>
        <p:spPr>
          <a:xfrm>
            <a:off x="3341320" y="4170420"/>
            <a:ext cx="612000" cy="612000"/>
          </a:xfrm>
          <a:prstGeom prst="ellipse">
            <a:avLst/>
          </a:prstGeom>
          <a:solidFill>
            <a:srgbClr val="CFB6D8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£8</a:t>
            </a:r>
          </a:p>
        </p:txBody>
      </p:sp>
      <p:sp>
        <p:nvSpPr>
          <p:cNvPr id="71" name="Arrow: Right 70">
            <a:hlinkClick r:id="rId10" action="ppaction://hlinksldjump"/>
            <a:extLst>
              <a:ext uri="{FF2B5EF4-FFF2-40B4-BE49-F238E27FC236}">
                <a16:creationId xmlns:a16="http://schemas.microsoft.com/office/drawing/2014/main" id="{95BA7215-0101-406C-981A-C8844D428721}"/>
              </a:ext>
            </a:extLst>
          </p:cNvPr>
          <p:cNvSpPr/>
          <p:nvPr/>
        </p:nvSpPr>
        <p:spPr>
          <a:xfrm rot="10800000">
            <a:off x="763355" y="769705"/>
            <a:ext cx="866775" cy="577850"/>
          </a:xfrm>
          <a:prstGeom prst="rightArrow">
            <a:avLst>
              <a:gd name="adj1" fmla="val 50000"/>
              <a:gd name="adj2" fmla="val 67421"/>
            </a:avLst>
          </a:prstGeom>
          <a:solidFill>
            <a:srgbClr val="89CBC1"/>
          </a:solidFill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D383AA-0064-4F4A-B2E0-46B29913EF72}"/>
              </a:ext>
            </a:extLst>
          </p:cNvPr>
          <p:cNvSpPr/>
          <p:nvPr/>
        </p:nvSpPr>
        <p:spPr>
          <a:xfrm>
            <a:off x="755650" y="1800225"/>
            <a:ext cx="7632700" cy="4329113"/>
          </a:xfrm>
          <a:prstGeom prst="rect">
            <a:avLst/>
          </a:prstGeom>
          <a:noFill/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99" name="Rectangle 47">
            <a:extLst>
              <a:ext uri="{FF2B5EF4-FFF2-40B4-BE49-F238E27FC236}">
                <a16:creationId xmlns:a16="http://schemas.microsoft.com/office/drawing/2014/main" id="{F74DEFDD-C4AA-40BA-8DBD-D8B472AFE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40" y="1641113"/>
            <a:ext cx="7633310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486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Kemal and Olivia have £10 to spend. </a:t>
            </a:r>
            <a:r>
              <a:rPr lang="en-GB" dirty="0"/>
              <a:t>What two things could they buy?</a:t>
            </a:r>
            <a:endParaRPr lang="en-GB" altLang="en-US" dirty="0">
              <a:solidFill>
                <a:schemeClr val="tx1"/>
              </a:solidFill>
            </a:endParaRPr>
          </a:p>
        </p:txBody>
      </p:sp>
      <p:grpSp>
        <p:nvGrpSpPr>
          <p:cNvPr id="6" name="bike">
            <a:extLst>
              <a:ext uri="{FF2B5EF4-FFF2-40B4-BE49-F238E27FC236}">
                <a16:creationId xmlns:a16="http://schemas.microsoft.com/office/drawing/2014/main" id="{81652CEE-E18E-4F94-BA46-8C979EFAFAF4}"/>
              </a:ext>
            </a:extLst>
          </p:cNvPr>
          <p:cNvGrpSpPr>
            <a:grpSpLocks/>
          </p:cNvGrpSpPr>
          <p:nvPr/>
        </p:nvGrpSpPr>
        <p:grpSpPr bwMode="auto">
          <a:xfrm>
            <a:off x="6731585" y="3891468"/>
            <a:ext cx="1388702" cy="863380"/>
            <a:chOff x="594018" y="4543252"/>
            <a:chExt cx="1353002" cy="841162"/>
          </a:xfrm>
        </p:grpSpPr>
        <p:pic>
          <p:nvPicPr>
            <p:cNvPr id="24601" name="Picture 4">
              <a:extLst>
                <a:ext uri="{FF2B5EF4-FFF2-40B4-BE49-F238E27FC236}">
                  <a16:creationId xmlns:a16="http://schemas.microsoft.com/office/drawing/2014/main" id="{027652D6-A523-434C-B03A-E3A3F058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71321" y="4543252"/>
              <a:ext cx="1075699" cy="84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35E30AF-9B1D-4D3A-B30F-903B6869A099}"/>
                </a:ext>
              </a:extLst>
            </p:cNvPr>
            <p:cNvSpPr/>
            <p:nvPr/>
          </p:nvSpPr>
          <p:spPr>
            <a:xfrm>
              <a:off x="594018" y="4635873"/>
              <a:ext cx="596267" cy="59625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£2</a:t>
              </a: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EB6061B1-481C-483D-931D-198B9BFAF9C4}"/>
              </a:ext>
            </a:extLst>
          </p:cNvPr>
          <p:cNvSpPr/>
          <p:nvPr/>
        </p:nvSpPr>
        <p:spPr>
          <a:xfrm>
            <a:off x="6729894" y="3988095"/>
            <a:ext cx="612000" cy="612000"/>
          </a:xfrm>
          <a:prstGeom prst="ellipse">
            <a:avLst/>
          </a:prstGeom>
          <a:solidFill>
            <a:srgbClr val="CFB6D8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£2</a:t>
            </a:r>
          </a:p>
        </p:txBody>
      </p:sp>
      <p:grpSp>
        <p:nvGrpSpPr>
          <p:cNvPr id="35" name="action hero">
            <a:extLst>
              <a:ext uri="{FF2B5EF4-FFF2-40B4-BE49-F238E27FC236}">
                <a16:creationId xmlns:a16="http://schemas.microsoft.com/office/drawing/2014/main" id="{892A6272-6731-4C01-9C4E-82CA860F3625}"/>
              </a:ext>
            </a:extLst>
          </p:cNvPr>
          <p:cNvGrpSpPr>
            <a:grpSpLocks/>
          </p:cNvGrpSpPr>
          <p:nvPr/>
        </p:nvGrpSpPr>
        <p:grpSpPr bwMode="auto">
          <a:xfrm>
            <a:off x="2613889" y="2304108"/>
            <a:ext cx="899340" cy="1127224"/>
            <a:chOff x="6515514" y="3857686"/>
            <a:chExt cx="899252" cy="1127360"/>
          </a:xfrm>
        </p:grpSpPr>
        <p:pic>
          <p:nvPicPr>
            <p:cNvPr id="24613" name="Picture 35">
              <a:extLst>
                <a:ext uri="{FF2B5EF4-FFF2-40B4-BE49-F238E27FC236}">
                  <a16:creationId xmlns:a16="http://schemas.microsoft.com/office/drawing/2014/main" id="{F00FF2E0-AF7D-4708-A56A-BDD91F25F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15514" y="3857686"/>
              <a:ext cx="531934" cy="1127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BF82E32-6632-4A6F-84AF-0A66F94077D2}"/>
                </a:ext>
              </a:extLst>
            </p:cNvPr>
            <p:cNvSpPr/>
            <p:nvPr/>
          </p:nvSpPr>
          <p:spPr>
            <a:xfrm>
              <a:off x="6802826" y="4318761"/>
              <a:ext cx="611940" cy="61207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£9</a:t>
              </a: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2DE6A8F4-8927-4EE2-8378-4D17CBF66934}"/>
              </a:ext>
            </a:extLst>
          </p:cNvPr>
          <p:cNvSpPr/>
          <p:nvPr/>
        </p:nvSpPr>
        <p:spPr>
          <a:xfrm>
            <a:off x="2901229" y="2765662"/>
            <a:ext cx="612000" cy="612000"/>
          </a:xfrm>
          <a:prstGeom prst="ellipse">
            <a:avLst/>
          </a:prstGeom>
          <a:solidFill>
            <a:srgbClr val="CFB6D8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£9</a:t>
            </a:r>
          </a:p>
        </p:txBody>
      </p:sp>
      <p:grpSp>
        <p:nvGrpSpPr>
          <p:cNvPr id="56" name="jack in box">
            <a:extLst>
              <a:ext uri="{FF2B5EF4-FFF2-40B4-BE49-F238E27FC236}">
                <a16:creationId xmlns:a16="http://schemas.microsoft.com/office/drawing/2014/main" id="{0AB3B7A4-8C1A-41F0-A551-B60A8C1BDD77}"/>
              </a:ext>
            </a:extLst>
          </p:cNvPr>
          <p:cNvGrpSpPr>
            <a:grpSpLocks/>
          </p:cNvGrpSpPr>
          <p:nvPr/>
        </p:nvGrpSpPr>
        <p:grpSpPr bwMode="auto">
          <a:xfrm>
            <a:off x="4828788" y="2230779"/>
            <a:ext cx="1612794" cy="1181372"/>
            <a:chOff x="3287006" y="4959146"/>
            <a:chExt cx="1613660" cy="1181104"/>
          </a:xfrm>
        </p:grpSpPr>
        <p:pic>
          <p:nvPicPr>
            <p:cNvPr id="24611" name="Picture 56">
              <a:extLst>
                <a:ext uri="{FF2B5EF4-FFF2-40B4-BE49-F238E27FC236}">
                  <a16:creationId xmlns:a16="http://schemas.microsoft.com/office/drawing/2014/main" id="{BA81EA80-35CF-409D-ADD7-4882D2031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87006" y="4959146"/>
              <a:ext cx="1230974" cy="116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61A29A5-B3E7-4D4C-9277-631A073680C8}"/>
                </a:ext>
              </a:extLst>
            </p:cNvPr>
            <p:cNvSpPr/>
            <p:nvPr/>
          </p:nvSpPr>
          <p:spPr>
            <a:xfrm>
              <a:off x="4288337" y="5528389"/>
              <a:ext cx="612329" cy="61186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£6</a:t>
              </a:r>
            </a:p>
          </p:txBody>
        </p:sp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id="{15A04051-F56A-4BD8-9740-825C4CCAFED2}"/>
              </a:ext>
            </a:extLst>
          </p:cNvPr>
          <p:cNvSpPr/>
          <p:nvPr/>
        </p:nvSpPr>
        <p:spPr>
          <a:xfrm>
            <a:off x="5829582" y="2805504"/>
            <a:ext cx="612000" cy="612000"/>
          </a:xfrm>
          <a:prstGeom prst="ellipse">
            <a:avLst/>
          </a:prstGeom>
          <a:solidFill>
            <a:srgbClr val="CFB6D8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£6</a:t>
            </a:r>
          </a:p>
        </p:txBody>
      </p:sp>
      <p:sp>
        <p:nvSpPr>
          <p:cNvPr id="48" name="Title 20">
            <a:extLst>
              <a:ext uri="{FF2B5EF4-FFF2-40B4-BE49-F238E27FC236}">
                <a16:creationId xmlns:a16="http://schemas.microsoft.com/office/drawing/2014/main" id="{2FF400C6-886A-4B3A-9605-E374878E2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005"/>
            <a:ext cx="8220075" cy="1197904"/>
          </a:xfrm>
        </p:spPr>
        <p:txBody>
          <a:bodyPr lIns="108000" tIns="108000" rIns="108000" bIns="108000">
            <a:spAutoFit/>
          </a:bodyPr>
          <a:lstStyle/>
          <a:p>
            <a:pPr algn="ctr" eaLnBrk="1" hangingPunct="1"/>
            <a:r>
              <a:rPr lang="en-GB" altLang="en-US" sz="3300" dirty="0"/>
              <a:t>Kemal and </a:t>
            </a:r>
            <a:br>
              <a:rPr lang="en-GB" altLang="en-US" sz="3300" dirty="0"/>
            </a:br>
            <a:r>
              <a:rPr lang="en-GB" altLang="en-US" sz="3300" dirty="0"/>
              <a:t>Olivia’s Birthday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C3E416A7-53E3-4EF9-AD1B-752BBE187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872360"/>
            <a:ext cx="7633310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486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1800" dirty="0"/>
              <a:t>What if they wanted a train, how could they spend all their money?</a:t>
            </a:r>
          </a:p>
        </p:txBody>
      </p:sp>
      <p:sp>
        <p:nvSpPr>
          <p:cNvPr id="7" name="Rectangle 47">
            <a:extLst>
              <a:ext uri="{FF2B5EF4-FFF2-40B4-BE49-F238E27FC236}">
                <a16:creationId xmlns:a16="http://schemas.microsoft.com/office/drawing/2014/main" id="{A4B2CD8F-036B-4F53-BD55-007B23CA9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747" y="5503353"/>
            <a:ext cx="3036910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08215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1800" b="1" dirty="0"/>
              <a:t>They could buy 2 of them!</a:t>
            </a:r>
          </a:p>
        </p:txBody>
      </p:sp>
      <p:grpSp>
        <p:nvGrpSpPr>
          <p:cNvPr id="39" name="train">
            <a:extLst>
              <a:ext uri="{FF2B5EF4-FFF2-40B4-BE49-F238E27FC236}">
                <a16:creationId xmlns:a16="http://schemas.microsoft.com/office/drawing/2014/main" id="{E6F7B31F-32D0-4295-9977-066F7DF4A66D}"/>
              </a:ext>
            </a:extLst>
          </p:cNvPr>
          <p:cNvGrpSpPr>
            <a:grpSpLocks/>
          </p:cNvGrpSpPr>
          <p:nvPr/>
        </p:nvGrpSpPr>
        <p:grpSpPr bwMode="auto">
          <a:xfrm>
            <a:off x="5265098" y="3678346"/>
            <a:ext cx="1466266" cy="1049336"/>
            <a:chOff x="5075487" y="2384281"/>
            <a:chExt cx="1465479" cy="1049215"/>
          </a:xfrm>
        </p:grpSpPr>
        <p:pic>
          <p:nvPicPr>
            <p:cNvPr id="43" name="Picture 59">
              <a:extLst>
                <a:ext uri="{FF2B5EF4-FFF2-40B4-BE49-F238E27FC236}">
                  <a16:creationId xmlns:a16="http://schemas.microsoft.com/office/drawing/2014/main" id="{0C740632-6632-4DF9-9234-4001EBDE1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6926" y="2515615"/>
              <a:ext cx="1344040" cy="917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EBE2B50-93DC-4963-B09A-3A739AA55918}"/>
                </a:ext>
              </a:extLst>
            </p:cNvPr>
            <p:cNvSpPr/>
            <p:nvPr/>
          </p:nvSpPr>
          <p:spPr>
            <a:xfrm>
              <a:off x="5075487" y="2384281"/>
              <a:ext cx="611672" cy="611929"/>
            </a:xfrm>
            <a:prstGeom prst="ellipse">
              <a:avLst/>
            </a:prstGeom>
            <a:solidFill>
              <a:srgbClr val="CFB6D8"/>
            </a:solidFill>
            <a:ln w="28575">
              <a:solidFill>
                <a:srgbClr val="8C36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chemeClr val="tx1"/>
                  </a:solidFill>
                </a:rPr>
                <a:t>£5</a:t>
              </a: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15BBDFD4-7748-42DC-83FD-2FF67F1CF53D}"/>
              </a:ext>
            </a:extLst>
          </p:cNvPr>
          <p:cNvSpPr/>
          <p:nvPr/>
        </p:nvSpPr>
        <p:spPr>
          <a:xfrm>
            <a:off x="3843600" y="3685101"/>
            <a:ext cx="612000" cy="612000"/>
          </a:xfrm>
          <a:prstGeom prst="ellipse">
            <a:avLst/>
          </a:prstGeom>
          <a:solidFill>
            <a:srgbClr val="CFB6D8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£5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2" grpId="0" animBg="1"/>
      <p:bldP spid="42" grpId="1" animBg="1"/>
      <p:bldP spid="40" grpId="0" animBg="1"/>
      <p:bldP spid="40" grpId="1" animBg="1"/>
      <p:bldP spid="41" grpId="0" animBg="1"/>
      <p:bldP spid="41" grpId="1" animBg="1"/>
      <p:bldP spid="70" grpId="0" animBg="1"/>
      <p:bldP spid="70" grpId="1" animBg="1"/>
      <p:bldP spid="5" grpId="0" animBg="1"/>
      <p:bldP spid="7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20">
            <a:extLst>
              <a:ext uri="{FF2B5EF4-FFF2-40B4-BE49-F238E27FC236}">
                <a16:creationId xmlns:a16="http://schemas.microsoft.com/office/drawing/2014/main" id="{121F0E5D-DDC6-42D0-982A-61F7F9D5B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673598"/>
            <a:ext cx="8220075" cy="758296"/>
          </a:xfrm>
        </p:spPr>
        <p:txBody>
          <a:bodyPr lIns="108000" tIns="108000" rIns="108000" bIns="108000">
            <a:spAutoFit/>
          </a:bodyPr>
          <a:lstStyle/>
          <a:p>
            <a:pPr eaLnBrk="1" hangingPunct="1"/>
            <a:r>
              <a:rPr lang="en-GB" altLang="en-US" sz="3600" dirty="0"/>
              <a:t>The Toy Shop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3E07013-324A-4EFD-A2DB-F5665FB6C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7"/>
          <a:stretch/>
        </p:blipFill>
        <p:spPr>
          <a:xfrm>
            <a:off x="774700" y="1537198"/>
            <a:ext cx="7613650" cy="4580530"/>
          </a:xfrm>
          <a:prstGeom prst="rect">
            <a:avLst/>
          </a:prstGeom>
          <a:solidFill>
            <a:srgbClr val="FFEB8C"/>
          </a:solidFill>
          <a:ln w="28575">
            <a:solidFill>
              <a:srgbClr val="009386"/>
            </a:solidFill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0C03AF0-E97D-4F81-BD5F-A14E70762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4682">
            <a:off x="5180768" y="2192801"/>
            <a:ext cx="2597850" cy="36747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A71B111-AF50-4C31-AB9B-65ACD8253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7824" y="1937112"/>
            <a:ext cx="2597850" cy="36747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1F2EBA5-BEAC-4FE6-9AC3-C0DA4358D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4817">
            <a:off x="1301091" y="1816893"/>
            <a:ext cx="2597850" cy="36747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ndividual Work">
            <a:extLst>
              <a:ext uri="{FF2B5EF4-FFF2-40B4-BE49-F238E27FC236}">
                <a16:creationId xmlns:a16="http://schemas.microsoft.com/office/drawing/2014/main" id="{C4E7FD88-76E1-40D2-917A-3188F1480A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2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1985B23-21F9-4D1E-9628-953D96B46CF1}"/>
              </a:ext>
            </a:extLst>
          </p:cNvPr>
          <p:cNvGrpSpPr/>
          <p:nvPr/>
        </p:nvGrpSpPr>
        <p:grpSpPr>
          <a:xfrm>
            <a:off x="445574" y="702863"/>
            <a:ext cx="7942776" cy="5392341"/>
            <a:chOff x="445574" y="702863"/>
            <a:chExt cx="7942776" cy="539234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617A675-5AB8-498C-A1A6-7871E859C596}"/>
                </a:ext>
              </a:extLst>
            </p:cNvPr>
            <p:cNvSpPr/>
            <p:nvPr/>
          </p:nvSpPr>
          <p:spPr>
            <a:xfrm>
              <a:off x="755650" y="1822827"/>
              <a:ext cx="3816349" cy="4269997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BFD9965-1594-4E7E-8968-396F02796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5" r="20608" b="-36"/>
            <a:stretch/>
          </p:blipFill>
          <p:spPr>
            <a:xfrm>
              <a:off x="755650" y="2068829"/>
              <a:ext cx="3816350" cy="4026375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FD3986-B5B5-4F07-BF18-2EE732DBB697}"/>
                </a:ext>
              </a:extLst>
            </p:cNvPr>
            <p:cNvSpPr/>
            <p:nvPr/>
          </p:nvSpPr>
          <p:spPr>
            <a:xfrm>
              <a:off x="4571999" y="1819414"/>
              <a:ext cx="3816351" cy="4273409"/>
            </a:xfrm>
            <a:prstGeom prst="rect">
              <a:avLst/>
            </a:prstGeom>
            <a:solidFill>
              <a:srgbClr val="4EB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36214D7-E77A-4622-91B3-EA23268F2681}"/>
                </a:ext>
              </a:extLst>
            </p:cNvPr>
            <p:cNvSpPr/>
            <p:nvPr/>
          </p:nvSpPr>
          <p:spPr>
            <a:xfrm>
              <a:off x="755649" y="1364071"/>
              <a:ext cx="7632701" cy="458757"/>
            </a:xfrm>
            <a:prstGeom prst="rect">
              <a:avLst/>
            </a:prstGeom>
            <a:solidFill>
              <a:srgbClr val="C7E8FD"/>
            </a:solidFill>
          </p:spPr>
          <p:txBody>
            <a:bodyPr wrap="square" lIns="72000" tIns="72000" rIns="72000" bIns="108000">
              <a:spAutoFit/>
            </a:bodyPr>
            <a:lstStyle/>
            <a:p>
              <a:pPr algn="ctr"/>
              <a:r>
                <a:rPr lang="en-GB" dirty="0"/>
                <a:t>Dive in by completing your own activity!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DA0C8ED-EBEE-4B9F-8E33-5052E372C7C4}"/>
                </a:ext>
              </a:extLst>
            </p:cNvPr>
            <p:cNvSpPr/>
            <p:nvPr/>
          </p:nvSpPr>
          <p:spPr>
            <a:xfrm>
              <a:off x="445574" y="702863"/>
              <a:ext cx="2205347" cy="355276"/>
            </a:xfrm>
            <a:prstGeom prst="rect">
              <a:avLst/>
            </a:prstGeom>
            <a:solidFill>
              <a:srgbClr val="072F54"/>
            </a:solidFill>
          </p:spPr>
          <p:txBody>
            <a:bodyPr wrap="square" lIns="180000" tIns="36000" rIns="180000" bIns="72000" anchor="ctr">
              <a:spAutoFit/>
            </a:bodyPr>
            <a:lstStyle/>
            <a:p>
              <a:pPr algn="ctr"/>
              <a:r>
                <a:rPr lang="en-GB" altLang="en-US" sz="1600" b="1" dirty="0">
                  <a:solidFill>
                    <a:schemeClr val="bg1"/>
                  </a:solidFill>
                </a:rPr>
                <a:t>Diving into Mastery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779A4893-C7B3-421F-BFF8-21B3161A9A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9"/>
          <a:stretch/>
        </p:blipFill>
        <p:spPr>
          <a:xfrm>
            <a:off x="5577981" y="2030224"/>
            <a:ext cx="2710833" cy="3852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D09B1F9-B6C9-4BF6-A752-9CE0B6B9E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7"/>
          <a:stretch/>
        </p:blipFill>
        <p:spPr>
          <a:xfrm>
            <a:off x="5123222" y="2030224"/>
            <a:ext cx="2710833" cy="38518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03BFBA1-6D50-4A12-A1E0-1069FE5EDC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8"/>
          <a:stretch/>
        </p:blipFill>
        <p:spPr>
          <a:xfrm>
            <a:off x="4667689" y="2030224"/>
            <a:ext cx="2710833" cy="38504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ndividual Work">
            <a:extLst>
              <a:ext uri="{FF2B5EF4-FFF2-40B4-BE49-F238E27FC236}">
                <a16:creationId xmlns:a16="http://schemas.microsoft.com/office/drawing/2014/main" id="{EDE47B2F-480D-4F75-80BA-0D96F519FB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939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DB9B6B60-BA99-47A4-8D2F-B40B6F909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38" r="37903" b="49205"/>
          <a:stretch/>
        </p:blipFill>
        <p:spPr>
          <a:xfrm flipH="1">
            <a:off x="755650" y="1503377"/>
            <a:ext cx="7632700" cy="4618107"/>
          </a:xfrm>
          <a:prstGeom prst="rect">
            <a:avLst/>
          </a:prstGeom>
          <a:solidFill>
            <a:srgbClr val="B0E1FF"/>
          </a:solidFill>
          <a:ln w="28575">
            <a:noFill/>
          </a:ln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FFB3C22-65EF-47BA-9A15-60E9B339876C}"/>
              </a:ext>
            </a:extLst>
          </p:cNvPr>
          <p:cNvSpPr/>
          <p:nvPr/>
        </p:nvSpPr>
        <p:spPr>
          <a:xfrm>
            <a:off x="6120350" y="3870379"/>
            <a:ext cx="2268000" cy="22680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79" name="Title 20">
            <a:extLst>
              <a:ext uri="{FF2B5EF4-FFF2-40B4-BE49-F238E27FC236}">
                <a16:creationId xmlns:a16="http://schemas.microsoft.com/office/drawing/2014/main" id="{121F0E5D-DDC6-42D0-982A-61F7F9D5B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679450"/>
            <a:ext cx="8220075" cy="758296"/>
          </a:xfrm>
        </p:spPr>
        <p:txBody>
          <a:bodyPr lIns="108000" tIns="108000" rIns="108000" bIns="108000">
            <a:spAutoFit/>
          </a:bodyPr>
          <a:lstStyle/>
          <a:p>
            <a:pPr eaLnBrk="1" hangingPunct="1"/>
            <a:r>
              <a:rPr lang="en-GB" altLang="en-US" sz="3600" dirty="0"/>
              <a:t>Olivia’s Puzzle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3179BB-B447-41FD-AAE9-5B775331C2E0}"/>
              </a:ext>
            </a:extLst>
          </p:cNvPr>
          <p:cNvGrpSpPr/>
          <p:nvPr/>
        </p:nvGrpSpPr>
        <p:grpSpPr>
          <a:xfrm>
            <a:off x="6333099" y="4132949"/>
            <a:ext cx="1866237" cy="1740837"/>
            <a:chOff x="2806701" y="2402149"/>
            <a:chExt cx="3614737" cy="337185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B62376-5B9B-4569-B34F-A90FECD11F57}"/>
                </a:ext>
              </a:extLst>
            </p:cNvPr>
            <p:cNvCxnSpPr>
              <a:cxnSpLocks/>
              <a:stCxn id="15" idx="3"/>
              <a:endCxn id="17" idx="0"/>
            </p:cNvCxnSpPr>
            <p:nvPr/>
          </p:nvCxnSpPr>
          <p:spPr>
            <a:xfrm flipH="1">
              <a:off x="3513138" y="3610237"/>
              <a:ext cx="595313" cy="74930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08BD75-CD80-48BB-9166-6FC66E13D3B3}"/>
                </a:ext>
              </a:extLst>
            </p:cNvPr>
            <p:cNvSpPr/>
            <p:nvPr/>
          </p:nvSpPr>
          <p:spPr>
            <a:xfrm>
              <a:off x="3900488" y="2402149"/>
              <a:ext cx="1416050" cy="14160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5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DA1A905-4AC5-4E58-B837-A0EF7E5AB62B}"/>
                </a:ext>
              </a:extLst>
            </p:cNvPr>
            <p:cNvSpPr/>
            <p:nvPr/>
          </p:nvSpPr>
          <p:spPr>
            <a:xfrm>
              <a:off x="5006976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5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E39ACE8-BE79-4E3F-8E39-DAEA463C0478}"/>
                </a:ext>
              </a:extLst>
            </p:cNvPr>
            <p:cNvSpPr/>
            <p:nvPr/>
          </p:nvSpPr>
          <p:spPr>
            <a:xfrm>
              <a:off x="2806701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500" dirty="0">
                  <a:solidFill>
                    <a:schemeClr val="tx1"/>
                  </a:solidFill>
                </a:rPr>
                <a:t>5</a:t>
              </a:r>
              <a:endParaRPr lang="en-GB" sz="2500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34CE842-1355-4F14-8353-80B3025059BD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5113338" y="3610237"/>
              <a:ext cx="601663" cy="74930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EE5AC1-6B1E-4841-85AE-0EBF27F623CC}"/>
              </a:ext>
            </a:extLst>
          </p:cNvPr>
          <p:cNvGrpSpPr/>
          <p:nvPr/>
        </p:nvGrpSpPr>
        <p:grpSpPr>
          <a:xfrm>
            <a:off x="2514600" y="2231753"/>
            <a:ext cx="5951006" cy="1001489"/>
            <a:chOff x="765176" y="2548580"/>
            <a:chExt cx="7632700" cy="1284499"/>
          </a:xfrm>
        </p:grpSpPr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F9801D3F-4884-441D-ACAE-92DD64678D4E}"/>
                </a:ext>
              </a:extLst>
            </p:cNvPr>
            <p:cNvSpPr/>
            <p:nvPr/>
          </p:nvSpPr>
          <p:spPr>
            <a:xfrm>
              <a:off x="979191" y="2548580"/>
              <a:ext cx="7164000" cy="659055"/>
            </a:xfrm>
            <a:prstGeom prst="trapezoid">
              <a:avLst>
                <a:gd name="adj" fmla="val 105332"/>
              </a:avLst>
            </a:prstGeom>
            <a:solidFill>
              <a:srgbClr val="BD9358"/>
            </a:solidFill>
            <a:ln w="28575">
              <a:solidFill>
                <a:srgbClr val="1014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CF2B00F3-60B2-4701-A7D5-3F75CBE3E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111"/>
            <a:stretch/>
          </p:blipFill>
          <p:spPr>
            <a:xfrm>
              <a:off x="765176" y="2930432"/>
              <a:ext cx="7632700" cy="902647"/>
            </a:xfrm>
            <a:prstGeom prst="rect">
              <a:avLst/>
            </a:prstGeom>
          </p:spPr>
        </p:pic>
      </p:grpSp>
      <p:pic>
        <p:nvPicPr>
          <p:cNvPr id="31" name="Picture 38">
            <a:extLst>
              <a:ext uri="{FF2B5EF4-FFF2-40B4-BE49-F238E27FC236}">
                <a16:creationId xmlns:a16="http://schemas.microsoft.com/office/drawing/2014/main" id="{E037414F-199D-4FE4-8B43-90B9A4A4F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820" y="2003381"/>
            <a:ext cx="1769616" cy="134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F456591-F8C6-439D-B5A8-3BB36E20F609}"/>
              </a:ext>
            </a:extLst>
          </p:cNvPr>
          <p:cNvSpPr/>
          <p:nvPr/>
        </p:nvSpPr>
        <p:spPr>
          <a:xfrm>
            <a:off x="755650" y="1503377"/>
            <a:ext cx="7632700" cy="4625961"/>
          </a:xfrm>
          <a:prstGeom prst="rect">
            <a:avLst/>
          </a:prstGeom>
          <a:noFill/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picture containing shirt&#10;&#10;Description automatically generated">
            <a:extLst>
              <a:ext uri="{FF2B5EF4-FFF2-40B4-BE49-F238E27FC236}">
                <a16:creationId xmlns:a16="http://schemas.microsoft.com/office/drawing/2014/main" id="{17500728-84C1-4CF9-9EFF-3496B9E3A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1" y="1658258"/>
            <a:ext cx="2235569" cy="4856842"/>
          </a:xfrm>
          <a:prstGeom prst="rect">
            <a:avLst/>
          </a:prstGeom>
        </p:spPr>
      </p:pic>
      <p:sp>
        <p:nvSpPr>
          <p:cNvPr id="12" name="Rectangle 47">
            <a:extLst>
              <a:ext uri="{FF2B5EF4-FFF2-40B4-BE49-F238E27FC236}">
                <a16:creationId xmlns:a16="http://schemas.microsoft.com/office/drawing/2014/main" id="{C19B5EA8-46F3-474A-A87D-4E10DCFC4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208" y="3259788"/>
            <a:ext cx="2407071" cy="854246"/>
          </a:xfrm>
          <a:prstGeom prst="wedgeRoundRectCallout">
            <a:avLst>
              <a:gd name="adj1" fmla="val -49901"/>
              <a:gd name="adj2" fmla="val -109213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 </a:t>
            </a:r>
            <a:r>
              <a:rPr lang="en-GB" dirty="0"/>
              <a:t>bought a monkey and one other thing.</a:t>
            </a: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15416E0-C67D-45E2-9047-59F3066E4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91" y="1474802"/>
            <a:ext cx="1320109" cy="1128244"/>
          </a:xfrm>
          <a:prstGeom prst="rect">
            <a:avLst/>
          </a:prstGeom>
        </p:spPr>
      </p:pic>
      <p:pic>
        <p:nvPicPr>
          <p:cNvPr id="30" name="Picture 2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3E0E10B-9CC1-4FD6-A060-3ED8381AE6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24" y="1170708"/>
            <a:ext cx="1070009" cy="146058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60E3BE5-75F9-4636-8480-5765E6EE1E8B}"/>
              </a:ext>
            </a:extLst>
          </p:cNvPr>
          <p:cNvGrpSpPr/>
          <p:nvPr/>
        </p:nvGrpSpPr>
        <p:grpSpPr>
          <a:xfrm>
            <a:off x="3654353" y="2496169"/>
            <a:ext cx="592987" cy="592987"/>
            <a:chOff x="-1543050" y="2000250"/>
            <a:chExt cx="489462" cy="4894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781E0D1-F22A-4F48-9344-E0E8C174F50F}"/>
                </a:ext>
              </a:extLst>
            </p:cNvPr>
            <p:cNvGrpSpPr/>
            <p:nvPr/>
          </p:nvGrpSpPr>
          <p:grpSpPr>
            <a:xfrm>
              <a:off x="-1543050" y="2000250"/>
              <a:ext cx="489462" cy="489462"/>
              <a:chOff x="-1543050" y="2000250"/>
              <a:chExt cx="756000" cy="75600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3F6B83F-F25B-437A-8D6D-5B8FD55CFC67}"/>
                  </a:ext>
                </a:extLst>
              </p:cNvPr>
              <p:cNvSpPr/>
              <p:nvPr/>
            </p:nvSpPr>
            <p:spPr>
              <a:xfrm>
                <a:off x="-1543050" y="2000250"/>
                <a:ext cx="756000" cy="756000"/>
              </a:xfrm>
              <a:prstGeom prst="ellipse">
                <a:avLst/>
              </a:prstGeom>
              <a:solidFill>
                <a:srgbClr val="F1884C"/>
              </a:solidFill>
              <a:ln w="28575">
                <a:solidFill>
                  <a:srgbClr val="E94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D7217B2-8F8E-470C-984F-0CB71DB04C99}"/>
                  </a:ext>
                </a:extLst>
              </p:cNvPr>
              <p:cNvSpPr/>
              <p:nvPr/>
            </p:nvSpPr>
            <p:spPr>
              <a:xfrm>
                <a:off x="-1442348" y="2100952"/>
                <a:ext cx="554596" cy="554596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357EE5-5E05-42B9-BF6E-F7AE26031395}"/>
                </a:ext>
              </a:extLst>
            </p:cNvPr>
            <p:cNvSpPr txBox="1"/>
            <p:nvPr/>
          </p:nvSpPr>
          <p:spPr>
            <a:xfrm>
              <a:off x="-1512631" y="2098237"/>
              <a:ext cx="428625" cy="304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£2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DEB1973-552D-4EA1-9062-3528EE35C5E1}"/>
              </a:ext>
            </a:extLst>
          </p:cNvPr>
          <p:cNvGrpSpPr/>
          <p:nvPr/>
        </p:nvGrpSpPr>
        <p:grpSpPr>
          <a:xfrm>
            <a:off x="7130374" y="2498402"/>
            <a:ext cx="592987" cy="592987"/>
            <a:chOff x="-1543050" y="2000250"/>
            <a:chExt cx="489462" cy="4894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0F79465-8B81-4F0F-A410-73BB9EA4E474}"/>
                </a:ext>
              </a:extLst>
            </p:cNvPr>
            <p:cNvGrpSpPr/>
            <p:nvPr/>
          </p:nvGrpSpPr>
          <p:grpSpPr>
            <a:xfrm>
              <a:off x="-1543050" y="2000250"/>
              <a:ext cx="489462" cy="489462"/>
              <a:chOff x="-1543050" y="2000250"/>
              <a:chExt cx="756000" cy="75600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D2EFC9B-AD71-48B1-A252-C73D86B6B34F}"/>
                  </a:ext>
                </a:extLst>
              </p:cNvPr>
              <p:cNvSpPr/>
              <p:nvPr/>
            </p:nvSpPr>
            <p:spPr>
              <a:xfrm>
                <a:off x="-1543050" y="2000250"/>
                <a:ext cx="756000" cy="756000"/>
              </a:xfrm>
              <a:prstGeom prst="ellipse">
                <a:avLst/>
              </a:prstGeom>
              <a:solidFill>
                <a:srgbClr val="F1884C"/>
              </a:solidFill>
              <a:ln w="28575">
                <a:solidFill>
                  <a:srgbClr val="E94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C97747E-E0FE-415F-8E27-85EA89CBB424}"/>
                  </a:ext>
                </a:extLst>
              </p:cNvPr>
              <p:cNvSpPr/>
              <p:nvPr/>
            </p:nvSpPr>
            <p:spPr>
              <a:xfrm>
                <a:off x="-1442348" y="2100952"/>
                <a:ext cx="554596" cy="554596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F2A509D-E966-4EF0-8C07-61E3A8C99958}"/>
                </a:ext>
              </a:extLst>
            </p:cNvPr>
            <p:cNvSpPr txBox="1"/>
            <p:nvPr/>
          </p:nvSpPr>
          <p:spPr>
            <a:xfrm>
              <a:off x="-1512631" y="2098237"/>
              <a:ext cx="428625" cy="304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£5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BEFF4A-B002-46D2-BB37-15D2707C5E4C}"/>
              </a:ext>
            </a:extLst>
          </p:cNvPr>
          <p:cNvGrpSpPr/>
          <p:nvPr/>
        </p:nvGrpSpPr>
        <p:grpSpPr>
          <a:xfrm>
            <a:off x="5367634" y="2503053"/>
            <a:ext cx="592987" cy="592987"/>
            <a:chOff x="-1543050" y="2000250"/>
            <a:chExt cx="489462" cy="4894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315F4A2-0725-4FA9-B87A-FBD3C2317CC5}"/>
                </a:ext>
              </a:extLst>
            </p:cNvPr>
            <p:cNvGrpSpPr/>
            <p:nvPr/>
          </p:nvGrpSpPr>
          <p:grpSpPr>
            <a:xfrm>
              <a:off x="-1543050" y="2000250"/>
              <a:ext cx="489462" cy="489462"/>
              <a:chOff x="-1543050" y="2000250"/>
              <a:chExt cx="756000" cy="7560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29F9F10-EE65-4C83-ADAD-161279987CFC}"/>
                  </a:ext>
                </a:extLst>
              </p:cNvPr>
              <p:cNvSpPr/>
              <p:nvPr/>
            </p:nvSpPr>
            <p:spPr>
              <a:xfrm>
                <a:off x="-1543050" y="2000250"/>
                <a:ext cx="756000" cy="756000"/>
              </a:xfrm>
              <a:prstGeom prst="ellipse">
                <a:avLst/>
              </a:prstGeom>
              <a:solidFill>
                <a:srgbClr val="F1884C"/>
              </a:solidFill>
              <a:ln w="28575">
                <a:solidFill>
                  <a:srgbClr val="E94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6EF6144-EFFF-47C6-8506-95E70D77C8E6}"/>
                  </a:ext>
                </a:extLst>
              </p:cNvPr>
              <p:cNvSpPr/>
              <p:nvPr/>
            </p:nvSpPr>
            <p:spPr>
              <a:xfrm>
                <a:off x="-1442348" y="2100952"/>
                <a:ext cx="554596" cy="554596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F338D7-2D4B-4C09-AC7D-8CB4F9E617A6}"/>
                </a:ext>
              </a:extLst>
            </p:cNvPr>
            <p:cNvSpPr txBox="1"/>
            <p:nvPr/>
          </p:nvSpPr>
          <p:spPr>
            <a:xfrm>
              <a:off x="-1512631" y="2098237"/>
              <a:ext cx="428625" cy="304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£3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FF749BD1-31AC-42C1-8836-60928035A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269" y="4242286"/>
            <a:ext cx="3100924" cy="17509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5BD33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She could have bought a monkey and the bricks</a:t>
            </a:r>
          </a:p>
          <a:p>
            <a:pPr algn="ctr">
              <a:lnSpc>
                <a:spcPct val="10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5 + 2 = 7</a:t>
            </a:r>
          </a:p>
          <a:p>
            <a:pPr algn="ctr">
              <a:lnSpc>
                <a:spcPct val="10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so she could have had £7.</a:t>
            </a:r>
          </a:p>
        </p:txBody>
      </p:sp>
      <p:sp>
        <p:nvSpPr>
          <p:cNvPr id="50" name="Rectangle 47">
            <a:extLst>
              <a:ext uri="{FF2B5EF4-FFF2-40B4-BE49-F238E27FC236}">
                <a16:creationId xmlns:a16="http://schemas.microsoft.com/office/drawing/2014/main" id="{1C011A60-A193-49C6-9A4B-BBE31F735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269" y="4242286"/>
            <a:ext cx="3100924" cy="17509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5BD33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She could have bought the monkey and the crocodile</a:t>
            </a:r>
          </a:p>
          <a:p>
            <a:pPr algn="ctr">
              <a:lnSpc>
                <a:spcPct val="10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5 + 3 = 8</a:t>
            </a:r>
          </a:p>
          <a:p>
            <a:pPr algn="ctr">
              <a:lnSpc>
                <a:spcPct val="10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so she could have had £8.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114927C-F681-449A-8D82-80B9FC40FEF5}"/>
              </a:ext>
            </a:extLst>
          </p:cNvPr>
          <p:cNvGrpSpPr/>
          <p:nvPr/>
        </p:nvGrpSpPr>
        <p:grpSpPr>
          <a:xfrm>
            <a:off x="6333099" y="4132949"/>
            <a:ext cx="1866237" cy="1740837"/>
            <a:chOff x="2806701" y="2402149"/>
            <a:chExt cx="3614737" cy="337185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D49A8C0-A4CC-45C4-87DB-0FC0B652AED0}"/>
                </a:ext>
              </a:extLst>
            </p:cNvPr>
            <p:cNvCxnSpPr>
              <a:cxnSpLocks/>
              <a:stCxn id="55" idx="3"/>
              <a:endCxn id="57" idx="0"/>
            </p:cNvCxnSpPr>
            <p:nvPr/>
          </p:nvCxnSpPr>
          <p:spPr>
            <a:xfrm flipH="1">
              <a:off x="3513138" y="3610237"/>
              <a:ext cx="595313" cy="74930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8F8F07-79CA-4473-B779-AD4C2E3E8915}"/>
                </a:ext>
              </a:extLst>
            </p:cNvPr>
            <p:cNvSpPr/>
            <p:nvPr/>
          </p:nvSpPr>
          <p:spPr>
            <a:xfrm>
              <a:off x="3900488" y="2402149"/>
              <a:ext cx="1416050" cy="14160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500" b="1" dirty="0">
                  <a:solidFill>
                    <a:schemeClr val="tx1"/>
                  </a:solidFill>
                </a:rPr>
                <a:t>7</a:t>
              </a:r>
              <a:endParaRPr lang="en-GB" sz="25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38CCA98-18DC-4BEA-BBB9-3ADD82DC37A1}"/>
                </a:ext>
              </a:extLst>
            </p:cNvPr>
            <p:cNvSpPr/>
            <p:nvPr/>
          </p:nvSpPr>
          <p:spPr>
            <a:xfrm>
              <a:off x="5006976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5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68C8E0B-53EF-4822-94EE-733C8769ED43}"/>
                </a:ext>
              </a:extLst>
            </p:cNvPr>
            <p:cNvSpPr/>
            <p:nvPr/>
          </p:nvSpPr>
          <p:spPr>
            <a:xfrm>
              <a:off x="2806701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500" dirty="0">
                  <a:solidFill>
                    <a:schemeClr val="tx1"/>
                  </a:solidFill>
                </a:rPr>
                <a:t>5</a:t>
              </a:r>
              <a:endParaRPr lang="en-GB" sz="2500" dirty="0">
                <a:solidFill>
                  <a:schemeClr val="tx1"/>
                </a:solidFill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A68BF8-D153-4DEE-9A5E-BE2ED8298B1D}"/>
                </a:ext>
              </a:extLst>
            </p:cNvPr>
            <p:cNvCxnSpPr>
              <a:cxnSpLocks/>
              <a:endCxn id="56" idx="0"/>
            </p:cNvCxnSpPr>
            <p:nvPr/>
          </p:nvCxnSpPr>
          <p:spPr>
            <a:xfrm>
              <a:off x="5113338" y="3610237"/>
              <a:ext cx="601663" cy="74930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F3B15D6-6691-4AD3-96EA-49E0DBB6FD4D}"/>
              </a:ext>
            </a:extLst>
          </p:cNvPr>
          <p:cNvGrpSpPr/>
          <p:nvPr/>
        </p:nvGrpSpPr>
        <p:grpSpPr>
          <a:xfrm>
            <a:off x="6333099" y="4132949"/>
            <a:ext cx="1866237" cy="1740837"/>
            <a:chOff x="2806701" y="2402149"/>
            <a:chExt cx="3614737" cy="337185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9114D1C-F53D-4A7B-BF05-9212800450A0}"/>
                </a:ext>
              </a:extLst>
            </p:cNvPr>
            <p:cNvCxnSpPr>
              <a:cxnSpLocks/>
              <a:stCxn id="61" idx="3"/>
              <a:endCxn id="63" idx="0"/>
            </p:cNvCxnSpPr>
            <p:nvPr/>
          </p:nvCxnSpPr>
          <p:spPr>
            <a:xfrm flipH="1">
              <a:off x="3513138" y="3610237"/>
              <a:ext cx="595313" cy="74930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7D3BCBC-193B-4CEE-90C0-2F7A16975564}"/>
                </a:ext>
              </a:extLst>
            </p:cNvPr>
            <p:cNvSpPr/>
            <p:nvPr/>
          </p:nvSpPr>
          <p:spPr>
            <a:xfrm>
              <a:off x="3900488" y="2402149"/>
              <a:ext cx="1416050" cy="14160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500" b="1" dirty="0">
                  <a:solidFill>
                    <a:schemeClr val="tx1"/>
                  </a:solidFill>
                </a:rPr>
                <a:t>8</a:t>
              </a:r>
              <a:endParaRPr lang="en-GB" sz="2500" b="1" dirty="0">
                <a:solidFill>
                  <a:schemeClr val="tx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466BD7F-0CE0-4073-8BC2-8927D9A6B0BA}"/>
                </a:ext>
              </a:extLst>
            </p:cNvPr>
            <p:cNvSpPr/>
            <p:nvPr/>
          </p:nvSpPr>
          <p:spPr>
            <a:xfrm>
              <a:off x="5006976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5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3D6923C-54D6-4A37-8ED5-4C0881BD81E6}"/>
                </a:ext>
              </a:extLst>
            </p:cNvPr>
            <p:cNvSpPr/>
            <p:nvPr/>
          </p:nvSpPr>
          <p:spPr>
            <a:xfrm>
              <a:off x="2806701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500" dirty="0">
                  <a:solidFill>
                    <a:schemeClr val="tx1"/>
                  </a:solidFill>
                </a:rPr>
                <a:t>5</a:t>
              </a:r>
              <a:endParaRPr lang="en-GB" sz="2500" dirty="0">
                <a:solidFill>
                  <a:schemeClr val="tx1"/>
                </a:solidFill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93360AB-0500-4EE9-A127-355FF43A2340}"/>
                </a:ext>
              </a:extLst>
            </p:cNvPr>
            <p:cNvCxnSpPr>
              <a:cxnSpLocks/>
              <a:endCxn id="62" idx="0"/>
            </p:cNvCxnSpPr>
            <p:nvPr/>
          </p:nvCxnSpPr>
          <p:spPr>
            <a:xfrm>
              <a:off x="5113338" y="3610237"/>
              <a:ext cx="601663" cy="749300"/>
            </a:xfrm>
            <a:prstGeom prst="line">
              <a:avLst/>
            </a:prstGeom>
            <a:ln w="28575">
              <a:solidFill>
                <a:srgbClr val="F08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Whole Class">
            <a:extLst>
              <a:ext uri="{FF2B5EF4-FFF2-40B4-BE49-F238E27FC236}">
                <a16:creationId xmlns:a16="http://schemas.microsoft.com/office/drawing/2014/main" id="{2F7E23F6-534D-4BDB-ADDB-1954A5F62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7">
            <a:extLst>
              <a:ext uri="{FF2B5EF4-FFF2-40B4-BE49-F238E27FC236}">
                <a16:creationId xmlns:a16="http://schemas.microsoft.com/office/drawing/2014/main" id="{2527D6DA-3B40-4374-9A39-46667F68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208" y="3259662"/>
            <a:ext cx="2407071" cy="854246"/>
          </a:xfrm>
          <a:prstGeom prst="wedgeRoundRectCallout">
            <a:avLst>
              <a:gd name="adj1" fmla="val -49901"/>
              <a:gd name="adj2" fmla="val -109213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b="0" i="0" dirty="0">
                <a:solidFill>
                  <a:schemeClr val="tx1"/>
                </a:solidFill>
                <a:effectLst/>
                <a:latin typeface="+mn-lt"/>
              </a:rPr>
              <a:t>How much could I have spent in total?</a:t>
            </a:r>
            <a:endParaRPr lang="en-GB" alt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157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62955D0-A6F9-4FDC-B7E9-46F3172642C8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793DD1E-86E9-4646-8D69-789F69EA188B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5604" name="Title 1">
            <a:extLst>
              <a:ext uri="{FF2B5EF4-FFF2-40B4-BE49-F238E27FC236}">
                <a16:creationId xmlns:a16="http://schemas.microsoft.com/office/drawing/2014/main" id="{E0AEE033-37FE-4619-8AD8-5BE739C70B7F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</a:rPr>
              <a:t>Success Criteria</a:t>
            </a:r>
          </a:p>
        </p:txBody>
      </p:sp>
      <p:sp>
        <p:nvSpPr>
          <p:cNvPr id="25605" name="Title 1">
            <a:extLst>
              <a:ext uri="{FF2B5EF4-FFF2-40B4-BE49-F238E27FC236}">
                <a16:creationId xmlns:a16="http://schemas.microsoft.com/office/drawing/2014/main" id="{001CD32C-8B94-44CC-B735-DEAA23ED04EC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</a:rPr>
              <a:t>Aim</a:t>
            </a:r>
          </a:p>
        </p:txBody>
      </p:sp>
      <p:sp>
        <p:nvSpPr>
          <p:cNvPr id="25606" name="Content Placeholder 15">
            <a:extLst>
              <a:ext uri="{FF2B5EF4-FFF2-40B4-BE49-F238E27FC236}">
                <a16:creationId xmlns:a16="http://schemas.microsoft.com/office/drawing/2014/main" id="{6969D1FE-409D-47D2-89EA-6079C075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GB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To use number bonds to solve problems.</a:t>
            </a:r>
            <a:endParaRPr lang="en-GB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607" name="Content Placeholder 15">
            <a:extLst>
              <a:ext uri="{FF2B5EF4-FFF2-40B4-BE49-F238E27FC236}">
                <a16:creationId xmlns:a16="http://schemas.microsoft.com/office/drawing/2014/main" id="{E7ADDA7F-2920-4F55-A6B4-AFEA92C4D7C9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88900" marR="88900">
              <a:lnSpc>
                <a:spcPct val="100000"/>
              </a:lnSpc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I can work out all number bonds within 10.</a:t>
            </a:r>
          </a:p>
          <a:p>
            <a:pPr marL="88900" marR="88900">
              <a:lnSpc>
                <a:spcPct val="100000"/>
              </a:lnSpc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I can use number bonds to solve addition problems.</a:t>
            </a:r>
          </a:p>
          <a:p>
            <a:pPr marL="88900" marR="88900">
              <a:lnSpc>
                <a:spcPct val="100000"/>
              </a:lnSpc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I can represent number bonds using part-whole models.</a:t>
            </a:r>
          </a:p>
          <a:p>
            <a:pPr marL="88900" marR="88900">
              <a:lnSpc>
                <a:spcPct val="100000"/>
              </a:lnSpc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I can write number bonds as calculations.</a:t>
            </a:r>
          </a:p>
        </p:txBody>
      </p:sp>
      <p:pic>
        <p:nvPicPr>
          <p:cNvPr id="25608" name="Picture 8">
            <a:extLst>
              <a:ext uri="{FF2B5EF4-FFF2-40B4-BE49-F238E27FC236}">
                <a16:creationId xmlns:a16="http://schemas.microsoft.com/office/drawing/2014/main" id="{A61C582E-7CEC-49CE-A50D-8CBD8ABF8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6254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rgbClr val="002060">
              <a:alpha val="94902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latin typeface="Twinkl" pitchFamily="50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6722" y="5443352"/>
            <a:ext cx="6369802" cy="76620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Twinkl</a:t>
            </a: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PlanIt</a:t>
            </a: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is our award-winning scheme of work with </a:t>
            </a:r>
            <a:b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over 4000 resources.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24" y="5443352"/>
            <a:ext cx="1251826" cy="83075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60000">
            <a:off x="475559" y="803738"/>
            <a:ext cx="8191789" cy="1079884"/>
          </a:xfrm>
          <a:prstGeom prst="rect">
            <a:avLst/>
          </a:prstGeom>
          <a:solidFill>
            <a:srgbClr val="001746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Need a coherently planned sequence of lessons to complement this resource?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2440">
            <a:off x="826059" y="2424057"/>
            <a:ext cx="3471144" cy="24539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963" y="2272508"/>
            <a:ext cx="3471144" cy="24539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412">
            <a:off x="4917205" y="2424057"/>
            <a:ext cx="3471144" cy="24539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 rot="21540000">
            <a:off x="621475" y="4693168"/>
            <a:ext cx="790105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See our </a:t>
            </a:r>
            <a:r>
              <a:rPr lang="en-GB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hlinkClick r:id="rId6"/>
              </a:rPr>
              <a:t>Addition and Subtraction Steps to Progression</a:t>
            </a:r>
            <a:r>
              <a:rPr lang="en-GB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document.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noFill/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502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C72D5CC-55A9-4DBE-A3CD-37606429762B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36690B2-C918-49B7-A30B-415713DD70EE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1268" name="Title 1">
            <a:extLst>
              <a:ext uri="{FF2B5EF4-FFF2-40B4-BE49-F238E27FC236}">
                <a16:creationId xmlns:a16="http://schemas.microsoft.com/office/drawing/2014/main" id="{1A4F678C-EFD5-4913-AA72-241C7ECEDB37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</a:rPr>
              <a:t>Success Criteria</a:t>
            </a:r>
          </a:p>
        </p:txBody>
      </p:sp>
      <p:sp>
        <p:nvSpPr>
          <p:cNvPr id="11269" name="Title 1">
            <a:extLst>
              <a:ext uri="{FF2B5EF4-FFF2-40B4-BE49-F238E27FC236}">
                <a16:creationId xmlns:a16="http://schemas.microsoft.com/office/drawing/2014/main" id="{952023FB-7BBB-413B-B75C-FE70DB8BCC07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</a:rPr>
              <a:t>Aim</a:t>
            </a:r>
          </a:p>
        </p:txBody>
      </p:sp>
      <p:sp>
        <p:nvSpPr>
          <p:cNvPr id="11270" name="Content Placeholder 15">
            <a:extLst>
              <a:ext uri="{FF2B5EF4-FFF2-40B4-BE49-F238E27FC236}">
                <a16:creationId xmlns:a16="http://schemas.microsoft.com/office/drawing/2014/main" id="{B977A784-AD20-422A-8279-A2EB982A9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GB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To use number bonds to solve problems.</a:t>
            </a:r>
            <a:endParaRPr lang="en-GB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271" name="Content Placeholder 15">
            <a:extLst>
              <a:ext uri="{FF2B5EF4-FFF2-40B4-BE49-F238E27FC236}">
                <a16:creationId xmlns:a16="http://schemas.microsoft.com/office/drawing/2014/main" id="{1FF35293-30AD-4225-9577-617020FB5C39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88900" marR="88900">
              <a:lnSpc>
                <a:spcPct val="100000"/>
              </a:lnSpc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I can work out all number bonds within 10.</a:t>
            </a:r>
          </a:p>
          <a:p>
            <a:pPr marL="88900" marR="88900">
              <a:lnSpc>
                <a:spcPct val="100000"/>
              </a:lnSpc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I can use number bonds to solve addition problems.</a:t>
            </a:r>
          </a:p>
          <a:p>
            <a:pPr marL="88900" marR="88900">
              <a:lnSpc>
                <a:spcPct val="100000"/>
              </a:lnSpc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I can represent number bonds using part-whole models.</a:t>
            </a:r>
          </a:p>
          <a:p>
            <a:pPr marL="88900" marR="88900">
              <a:lnSpc>
                <a:spcPct val="100000"/>
              </a:lnSpc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</a:rPr>
              <a:t>I can write number bonds as calculations.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20">
            <a:extLst>
              <a:ext uri="{FF2B5EF4-FFF2-40B4-BE49-F238E27FC236}">
                <a16:creationId xmlns:a16="http://schemas.microsoft.com/office/drawing/2014/main" id="{473B8615-7868-4E15-9FA7-29AEDCD4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3028"/>
            <a:ext cx="8220075" cy="758296"/>
          </a:xfrm>
        </p:spPr>
        <p:txBody>
          <a:bodyPr lIns="108000" tIns="108000" rIns="108000" bIns="108000">
            <a:spAutoFit/>
          </a:bodyPr>
          <a:lstStyle/>
          <a:p>
            <a:pPr eaLnBrk="1" hangingPunct="1"/>
            <a:r>
              <a:rPr lang="en-GB" altLang="en-US" sz="3600" dirty="0"/>
              <a:t>Remember It</a:t>
            </a:r>
          </a:p>
        </p:txBody>
      </p:sp>
      <p:pic>
        <p:nvPicPr>
          <p:cNvPr id="12292" name="Picture 12">
            <a:extLst>
              <a:ext uri="{FF2B5EF4-FFF2-40B4-BE49-F238E27FC236}">
                <a16:creationId xmlns:a16="http://schemas.microsoft.com/office/drawing/2014/main" id="{CA37B40B-55D2-41DC-B5C9-DC29D164A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1">
            <a:extLst>
              <a:ext uri="{FF2B5EF4-FFF2-40B4-BE49-F238E27FC236}">
                <a16:creationId xmlns:a16="http://schemas.microsoft.com/office/drawing/2014/main" id="{09D7E34B-6C0B-4C2D-A360-AEA31C334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018" y="1506756"/>
            <a:ext cx="1920438" cy="547779"/>
          </a:xfrm>
          <a:prstGeom prst="roundRect">
            <a:avLst/>
          </a:prstGeom>
          <a:solidFill>
            <a:srgbClr val="89CBC1"/>
          </a:solidFill>
          <a:ln w="28575">
            <a:solidFill>
              <a:srgbClr val="009486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Fill in the gaps.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E3BEB6-73C6-405D-9B14-C19474EAB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" y="5581559"/>
            <a:ext cx="7632700" cy="547779"/>
          </a:xfrm>
          <a:prstGeom prst="roundRect">
            <a:avLst/>
          </a:prstGeom>
          <a:solidFill>
            <a:srgbClr val="89CBC1"/>
          </a:solidFill>
          <a:ln w="28575">
            <a:solidFill>
              <a:srgbClr val="009486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GB" dirty="0"/>
              <a:t>Are there any that have more than one answer? Why?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E3CD90-21F7-4E7D-81C0-646F411CA33D}"/>
              </a:ext>
            </a:extLst>
          </p:cNvPr>
          <p:cNvGrpSpPr/>
          <p:nvPr/>
        </p:nvGrpSpPr>
        <p:grpSpPr>
          <a:xfrm>
            <a:off x="1326103" y="1802866"/>
            <a:ext cx="1772278" cy="1653192"/>
            <a:chOff x="2806701" y="2402149"/>
            <a:chExt cx="3614737" cy="337185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A7B04B-F464-4237-9720-A1E9C09A03F5}"/>
                </a:ext>
              </a:extLst>
            </p:cNvPr>
            <p:cNvCxnSpPr>
              <a:cxnSpLocks/>
              <a:stCxn id="24" idx="3"/>
              <a:endCxn id="26" idx="0"/>
            </p:cNvCxnSpPr>
            <p:nvPr/>
          </p:nvCxnSpPr>
          <p:spPr>
            <a:xfrm flipH="1">
              <a:off x="3513138" y="3610237"/>
              <a:ext cx="59531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CC45B31-B2F1-4E4F-8AB1-6A6D01377EEB}"/>
                </a:ext>
              </a:extLst>
            </p:cNvPr>
            <p:cNvSpPr/>
            <p:nvPr/>
          </p:nvSpPr>
          <p:spPr>
            <a:xfrm>
              <a:off x="3900488" y="2402149"/>
              <a:ext cx="1416050" cy="14160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300" dirty="0">
                  <a:solidFill>
                    <a:schemeClr val="tx1"/>
                  </a:solidFill>
                </a:rPr>
                <a:t>10</a:t>
              </a:r>
              <a:endParaRPr lang="en-GB" sz="2300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7C01B67-FF4A-4FB9-9AC7-875DCA2F9BBA}"/>
                </a:ext>
              </a:extLst>
            </p:cNvPr>
            <p:cNvSpPr/>
            <p:nvPr/>
          </p:nvSpPr>
          <p:spPr>
            <a:xfrm>
              <a:off x="5006976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3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426C7B7-528B-4A17-B842-556B17D440E9}"/>
                </a:ext>
              </a:extLst>
            </p:cNvPr>
            <p:cNvSpPr/>
            <p:nvPr/>
          </p:nvSpPr>
          <p:spPr>
            <a:xfrm>
              <a:off x="2806701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300" b="1" dirty="0">
                  <a:solidFill>
                    <a:schemeClr val="tx1"/>
                  </a:solidFill>
                </a:rPr>
                <a:t>5</a:t>
              </a:r>
              <a:endParaRPr lang="en-GB" sz="23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985DA5B-4DB5-4E63-86FF-A8D93362AC78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>
              <a:off x="5113338" y="3610237"/>
              <a:ext cx="60166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73F37C-3CB8-4A86-AE66-76EE7A027C52}"/>
              </a:ext>
            </a:extLst>
          </p:cNvPr>
          <p:cNvGrpSpPr/>
          <p:nvPr/>
        </p:nvGrpSpPr>
        <p:grpSpPr>
          <a:xfrm>
            <a:off x="1323261" y="3778863"/>
            <a:ext cx="1772278" cy="1653192"/>
            <a:chOff x="2806701" y="2402149"/>
            <a:chExt cx="3614737" cy="337185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EEF237-FF09-4B81-BC5D-2311E01FF2E4}"/>
                </a:ext>
              </a:extLst>
            </p:cNvPr>
            <p:cNvCxnSpPr>
              <a:cxnSpLocks/>
              <a:stCxn id="30" idx="3"/>
              <a:endCxn id="32" idx="0"/>
            </p:cNvCxnSpPr>
            <p:nvPr/>
          </p:nvCxnSpPr>
          <p:spPr>
            <a:xfrm flipH="1">
              <a:off x="3513138" y="3610237"/>
              <a:ext cx="59531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8FE91DA-0C9E-40EF-934A-FDE797919D2B}"/>
                </a:ext>
              </a:extLst>
            </p:cNvPr>
            <p:cNvSpPr/>
            <p:nvPr/>
          </p:nvSpPr>
          <p:spPr>
            <a:xfrm>
              <a:off x="3900488" y="2402149"/>
              <a:ext cx="1416050" cy="14160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300" b="1" dirty="0">
                  <a:solidFill>
                    <a:schemeClr val="tx1"/>
                  </a:solidFill>
                </a:rPr>
                <a:t>7</a:t>
              </a:r>
              <a:endParaRPr lang="en-GB" sz="23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0700DBA-3780-4000-AF9B-6B6237E3D2E9}"/>
                </a:ext>
              </a:extLst>
            </p:cNvPr>
            <p:cNvSpPr/>
            <p:nvPr/>
          </p:nvSpPr>
          <p:spPr>
            <a:xfrm>
              <a:off x="5006976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3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C0F1547-75F3-4F95-850B-A10A4DBA8FB3}"/>
                </a:ext>
              </a:extLst>
            </p:cNvPr>
            <p:cNvSpPr/>
            <p:nvPr/>
          </p:nvSpPr>
          <p:spPr>
            <a:xfrm>
              <a:off x="2806701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300" dirty="0">
                  <a:solidFill>
                    <a:schemeClr val="tx1"/>
                  </a:solidFill>
                </a:rPr>
                <a:t>6</a:t>
              </a:r>
              <a:endParaRPr lang="en-GB" sz="2300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45BA520-BE37-48E3-A4CE-D18A0FDAB0C3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5113338" y="3610237"/>
              <a:ext cx="60166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2C586E0-4A87-4819-ADB9-D4F03EEE0E69}"/>
              </a:ext>
            </a:extLst>
          </p:cNvPr>
          <p:cNvGrpSpPr/>
          <p:nvPr/>
        </p:nvGrpSpPr>
        <p:grpSpPr>
          <a:xfrm>
            <a:off x="6048463" y="1802865"/>
            <a:ext cx="1772278" cy="1653192"/>
            <a:chOff x="2806701" y="2402149"/>
            <a:chExt cx="3614737" cy="337185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08B7DD7-D7D6-4C01-B4B1-8AE5558F0784}"/>
                </a:ext>
              </a:extLst>
            </p:cNvPr>
            <p:cNvCxnSpPr>
              <a:cxnSpLocks/>
              <a:stCxn id="36" idx="3"/>
              <a:endCxn id="38" idx="0"/>
            </p:cNvCxnSpPr>
            <p:nvPr/>
          </p:nvCxnSpPr>
          <p:spPr>
            <a:xfrm flipH="1">
              <a:off x="3513138" y="3610237"/>
              <a:ext cx="59531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40656A1-DBE4-4142-94E8-C08F680617FB}"/>
                </a:ext>
              </a:extLst>
            </p:cNvPr>
            <p:cNvSpPr/>
            <p:nvPr/>
          </p:nvSpPr>
          <p:spPr>
            <a:xfrm>
              <a:off x="3900488" y="2402149"/>
              <a:ext cx="1416050" cy="14160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300" b="1" dirty="0">
                  <a:solidFill>
                    <a:schemeClr val="tx1"/>
                  </a:solidFill>
                </a:rPr>
                <a:t>6</a:t>
              </a:r>
              <a:endParaRPr lang="en-GB" sz="2300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88D44E3-3E9B-4C61-B906-E101630A05C0}"/>
                </a:ext>
              </a:extLst>
            </p:cNvPr>
            <p:cNvSpPr/>
            <p:nvPr/>
          </p:nvSpPr>
          <p:spPr>
            <a:xfrm>
              <a:off x="5006976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3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793E942-2204-4560-B0CB-552A56E1A862}"/>
                </a:ext>
              </a:extLst>
            </p:cNvPr>
            <p:cNvSpPr/>
            <p:nvPr/>
          </p:nvSpPr>
          <p:spPr>
            <a:xfrm>
              <a:off x="2806701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300" dirty="0">
                  <a:solidFill>
                    <a:schemeClr val="tx1"/>
                  </a:solidFill>
                </a:rPr>
                <a:t>2</a:t>
              </a:r>
              <a:endParaRPr lang="en-GB" sz="2300" dirty="0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A7FEB35-F219-47AB-9EEE-4358F6170348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>
              <a:off x="5113338" y="3610237"/>
              <a:ext cx="60166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2BE8232-DD20-4CAA-8EB3-7B31611F2457}"/>
              </a:ext>
            </a:extLst>
          </p:cNvPr>
          <p:cNvGrpSpPr/>
          <p:nvPr/>
        </p:nvGrpSpPr>
        <p:grpSpPr>
          <a:xfrm>
            <a:off x="6045621" y="3778862"/>
            <a:ext cx="1772278" cy="1653192"/>
            <a:chOff x="2806701" y="2402149"/>
            <a:chExt cx="3614737" cy="337185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BCB329A-2C7C-448B-9B3D-9DAC65F45CF8}"/>
                </a:ext>
              </a:extLst>
            </p:cNvPr>
            <p:cNvCxnSpPr>
              <a:cxnSpLocks/>
              <a:stCxn id="42" idx="3"/>
              <a:endCxn id="44" idx="0"/>
            </p:cNvCxnSpPr>
            <p:nvPr/>
          </p:nvCxnSpPr>
          <p:spPr>
            <a:xfrm flipH="1">
              <a:off x="3513138" y="3610237"/>
              <a:ext cx="59531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9599E8F-0EC2-49D5-8F8A-70D49F54732C}"/>
                </a:ext>
              </a:extLst>
            </p:cNvPr>
            <p:cNvSpPr/>
            <p:nvPr/>
          </p:nvSpPr>
          <p:spPr>
            <a:xfrm>
              <a:off x="3900488" y="2402149"/>
              <a:ext cx="1416050" cy="14160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300" dirty="0">
                  <a:solidFill>
                    <a:schemeClr val="tx1"/>
                  </a:solidFill>
                </a:rPr>
                <a:t>8</a:t>
              </a:r>
              <a:endParaRPr lang="en-GB" sz="2300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15D19CA-E3E7-4788-B44A-E320552CE0BC}"/>
                </a:ext>
              </a:extLst>
            </p:cNvPr>
            <p:cNvSpPr/>
            <p:nvPr/>
          </p:nvSpPr>
          <p:spPr>
            <a:xfrm>
              <a:off x="5006976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300" dirty="0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B1E0E1A-97F6-4D0B-8B35-CEB659665BA7}"/>
                </a:ext>
              </a:extLst>
            </p:cNvPr>
            <p:cNvSpPr/>
            <p:nvPr/>
          </p:nvSpPr>
          <p:spPr>
            <a:xfrm>
              <a:off x="2806701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300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67C0C1D-9AE9-4FFB-9F82-29C7873A8D5D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>
              <a:off x="5113338" y="3610237"/>
              <a:ext cx="60166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27F110-3C45-45F9-9DA9-22E9EA52383F}"/>
              </a:ext>
            </a:extLst>
          </p:cNvPr>
          <p:cNvGrpSpPr/>
          <p:nvPr/>
        </p:nvGrpSpPr>
        <p:grpSpPr>
          <a:xfrm>
            <a:off x="3690030" y="2826431"/>
            <a:ext cx="1772278" cy="1653192"/>
            <a:chOff x="2806701" y="2402149"/>
            <a:chExt cx="3614737" cy="337185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8A10640-64B3-448C-9CA0-FF3550A6F4AA}"/>
                </a:ext>
              </a:extLst>
            </p:cNvPr>
            <p:cNvCxnSpPr>
              <a:cxnSpLocks/>
              <a:stCxn id="48" idx="3"/>
              <a:endCxn id="50" idx="0"/>
            </p:cNvCxnSpPr>
            <p:nvPr/>
          </p:nvCxnSpPr>
          <p:spPr>
            <a:xfrm flipH="1">
              <a:off x="3513138" y="3610237"/>
              <a:ext cx="59531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987E7B2-A211-4227-8313-ADF6983316F3}"/>
                </a:ext>
              </a:extLst>
            </p:cNvPr>
            <p:cNvSpPr/>
            <p:nvPr/>
          </p:nvSpPr>
          <p:spPr>
            <a:xfrm>
              <a:off x="3900488" y="2402149"/>
              <a:ext cx="1416050" cy="14160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300" dirty="0">
                  <a:solidFill>
                    <a:schemeClr val="tx1"/>
                  </a:solidFill>
                </a:rPr>
                <a:t>9</a:t>
              </a:r>
              <a:endParaRPr lang="en-GB" sz="2300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4F7F9F0-6808-4869-BD00-A2493C1D6068}"/>
                </a:ext>
              </a:extLst>
            </p:cNvPr>
            <p:cNvSpPr/>
            <p:nvPr/>
          </p:nvSpPr>
          <p:spPr>
            <a:xfrm>
              <a:off x="5006976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3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9B3E586-F424-4E33-A6A7-6BD9ABC47FF1}"/>
                </a:ext>
              </a:extLst>
            </p:cNvPr>
            <p:cNvSpPr/>
            <p:nvPr/>
          </p:nvSpPr>
          <p:spPr>
            <a:xfrm>
              <a:off x="2806701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300" dirty="0">
                  <a:solidFill>
                    <a:schemeClr val="tx1"/>
                  </a:solidFill>
                </a:rPr>
                <a:t>7</a:t>
              </a:r>
              <a:endParaRPr lang="en-GB" sz="2300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CE58D85-7531-40E0-8A94-B205C102DABB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>
              <a:off x="5113338" y="3610237"/>
              <a:ext cx="60166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3CE6FDC-34F3-4AB3-9F57-C6FB9AC3925A}"/>
              </a:ext>
            </a:extLst>
          </p:cNvPr>
          <p:cNvSpPr/>
          <p:nvPr/>
        </p:nvSpPr>
        <p:spPr>
          <a:xfrm>
            <a:off x="1535185" y="2936147"/>
            <a:ext cx="260059" cy="327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26DD88-F025-486D-8E4B-FF698664185D}"/>
              </a:ext>
            </a:extLst>
          </p:cNvPr>
          <p:cNvSpPr/>
          <p:nvPr/>
        </p:nvSpPr>
        <p:spPr>
          <a:xfrm>
            <a:off x="6807394" y="1984961"/>
            <a:ext cx="260059" cy="327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857122-8B10-4E6F-87D4-55E5F535C105}"/>
              </a:ext>
            </a:extLst>
          </p:cNvPr>
          <p:cNvSpPr/>
          <p:nvPr/>
        </p:nvSpPr>
        <p:spPr>
          <a:xfrm>
            <a:off x="4985528" y="3969288"/>
            <a:ext cx="260059" cy="327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8F25F7-4FA5-4AFF-B005-166685B0BB47}"/>
              </a:ext>
            </a:extLst>
          </p:cNvPr>
          <p:cNvSpPr/>
          <p:nvPr/>
        </p:nvSpPr>
        <p:spPr>
          <a:xfrm>
            <a:off x="2076645" y="3969227"/>
            <a:ext cx="260059" cy="327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059207-40B3-4B1A-9BD3-0D79F9CA4D71}"/>
              </a:ext>
            </a:extLst>
          </p:cNvPr>
          <p:cNvGrpSpPr/>
          <p:nvPr/>
        </p:nvGrpSpPr>
        <p:grpSpPr>
          <a:xfrm>
            <a:off x="753268" y="5144877"/>
            <a:ext cx="7632700" cy="984461"/>
            <a:chOff x="753268" y="5144877"/>
            <a:chExt cx="7632700" cy="98446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4CB7ED5C-2AD6-4F32-ADA1-2103A0816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" y="5581559"/>
              <a:ext cx="7632700" cy="54777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5BD33"/>
              </a:solidFill>
            </a:ln>
          </p:spPr>
          <p:txBody>
            <a:bodyPr wrap="square"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sz="1800" dirty="0">
                  <a:solidFill>
                    <a:schemeClr val="tx1"/>
                  </a:solidFill>
                </a:rPr>
                <a:t>0 and 8, 1 and 7, 2 and 6, 3 and 5, 4 and 4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Arrow: Up 7">
              <a:extLst>
                <a:ext uri="{FF2B5EF4-FFF2-40B4-BE49-F238E27FC236}">
                  <a16:creationId xmlns:a16="http://schemas.microsoft.com/office/drawing/2014/main" id="{FEED892E-A6A6-4957-AC3E-70796F56AC9F}"/>
                </a:ext>
              </a:extLst>
            </p:cNvPr>
            <p:cNvSpPr/>
            <p:nvPr/>
          </p:nvSpPr>
          <p:spPr>
            <a:xfrm>
              <a:off x="6779311" y="5144877"/>
              <a:ext cx="323947" cy="436681"/>
            </a:xfrm>
            <a:prstGeom prst="upArrow">
              <a:avLst>
                <a:gd name="adj1" fmla="val 50000"/>
                <a:gd name="adj2" fmla="val 82343"/>
              </a:avLst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3CD36498-2C32-48B8-923B-FDE5C4F7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" y="4497060"/>
            <a:ext cx="7632700" cy="16322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486"/>
            </a:solidFill>
          </a:ln>
        </p:spPr>
        <p:txBody>
          <a:bodyPr wrap="square" lIns="108000" tIns="108000" rIns="108000" bIns="108000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4500" dirty="0">
                <a:solidFill>
                  <a:schemeClr val="tx1"/>
                </a:solidFill>
              </a:rPr>
              <a:t>£3                        3 = 1 + 2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1A4AF8C-CE1A-4A11-99E4-FF5F573BA444}"/>
              </a:ext>
            </a:extLst>
          </p:cNvPr>
          <p:cNvGrpSpPr/>
          <p:nvPr/>
        </p:nvGrpSpPr>
        <p:grpSpPr>
          <a:xfrm>
            <a:off x="2914928" y="4576835"/>
            <a:ext cx="1581185" cy="1474939"/>
            <a:chOff x="2806701" y="2402149"/>
            <a:chExt cx="3614737" cy="337185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6A8DDE1-1133-4C3B-98F0-DB9F040FD05F}"/>
                </a:ext>
              </a:extLst>
            </p:cNvPr>
            <p:cNvCxnSpPr>
              <a:cxnSpLocks/>
              <a:stCxn id="30" idx="3"/>
              <a:endCxn id="32" idx="0"/>
            </p:cNvCxnSpPr>
            <p:nvPr/>
          </p:nvCxnSpPr>
          <p:spPr>
            <a:xfrm flipH="1">
              <a:off x="3513138" y="3610237"/>
              <a:ext cx="59531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C93CFD4-119C-4970-BF11-78786E7849E8}"/>
                </a:ext>
              </a:extLst>
            </p:cNvPr>
            <p:cNvSpPr/>
            <p:nvPr/>
          </p:nvSpPr>
          <p:spPr>
            <a:xfrm>
              <a:off x="3900488" y="2402149"/>
              <a:ext cx="1416050" cy="14160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3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85B6F80-DCDD-4AAC-B8BA-AFFCF0920150}"/>
                </a:ext>
              </a:extLst>
            </p:cNvPr>
            <p:cNvSpPr/>
            <p:nvPr/>
          </p:nvSpPr>
          <p:spPr>
            <a:xfrm>
              <a:off x="5006976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3CB7E1D-F738-44E5-8185-6A36595821DD}"/>
                </a:ext>
              </a:extLst>
            </p:cNvPr>
            <p:cNvSpPr/>
            <p:nvPr/>
          </p:nvSpPr>
          <p:spPr>
            <a:xfrm>
              <a:off x="2806701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72CFA4-641C-43C7-9912-2E04E9B7ADF2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5113338" y="3610237"/>
              <a:ext cx="60166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B9369F-C57C-4FB9-80DD-BF20E92CD73B}"/>
              </a:ext>
            </a:extLst>
          </p:cNvPr>
          <p:cNvGrpSpPr/>
          <p:nvPr/>
        </p:nvGrpSpPr>
        <p:grpSpPr>
          <a:xfrm>
            <a:off x="2914928" y="4576835"/>
            <a:ext cx="1581185" cy="1474939"/>
            <a:chOff x="2806701" y="2402149"/>
            <a:chExt cx="3614737" cy="337185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024DE0D-88E2-4CDD-9284-CDAD7E95EC82}"/>
                </a:ext>
              </a:extLst>
            </p:cNvPr>
            <p:cNvCxnSpPr>
              <a:cxnSpLocks/>
              <a:stCxn id="42" idx="3"/>
              <a:endCxn id="44" idx="0"/>
            </p:cNvCxnSpPr>
            <p:nvPr/>
          </p:nvCxnSpPr>
          <p:spPr>
            <a:xfrm flipH="1">
              <a:off x="3513138" y="3610237"/>
              <a:ext cx="59531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FD6D9F8-6893-4D82-BD99-A4AD457508B5}"/>
                </a:ext>
              </a:extLst>
            </p:cNvPr>
            <p:cNvSpPr/>
            <p:nvPr/>
          </p:nvSpPr>
          <p:spPr>
            <a:xfrm>
              <a:off x="3900488" y="2402149"/>
              <a:ext cx="1416050" cy="14160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3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2FB07A3-5077-457A-991F-F4AD7215C0AD}"/>
                </a:ext>
              </a:extLst>
            </p:cNvPr>
            <p:cNvSpPr/>
            <p:nvPr/>
          </p:nvSpPr>
          <p:spPr>
            <a:xfrm>
              <a:off x="5006976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7D48BC9-CE92-4378-AAF5-293A289A2700}"/>
                </a:ext>
              </a:extLst>
            </p:cNvPr>
            <p:cNvSpPr/>
            <p:nvPr/>
          </p:nvSpPr>
          <p:spPr>
            <a:xfrm>
              <a:off x="2806701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chemeClr val="tx1"/>
                  </a:solidFill>
                </a:rPr>
                <a:t>1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AC80BF-E074-4757-896C-6B7BCDF44CBB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>
              <a:off x="5113338" y="3610237"/>
              <a:ext cx="60166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rapezoid 8">
            <a:extLst>
              <a:ext uri="{FF2B5EF4-FFF2-40B4-BE49-F238E27FC236}">
                <a16:creationId xmlns:a16="http://schemas.microsoft.com/office/drawing/2014/main" id="{797AA261-144C-4E11-AB07-1F4E4584FB85}"/>
              </a:ext>
            </a:extLst>
          </p:cNvPr>
          <p:cNvSpPr/>
          <p:nvPr/>
        </p:nvSpPr>
        <p:spPr>
          <a:xfrm>
            <a:off x="979191" y="3202147"/>
            <a:ext cx="7164000" cy="659055"/>
          </a:xfrm>
          <a:prstGeom prst="trapezoid">
            <a:avLst>
              <a:gd name="adj" fmla="val 105332"/>
            </a:avLst>
          </a:prstGeom>
          <a:solidFill>
            <a:srgbClr val="BD9358"/>
          </a:solidFill>
          <a:ln w="28575">
            <a:solidFill>
              <a:srgbClr val="101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14" name="Title 20">
            <a:extLst>
              <a:ext uri="{FF2B5EF4-FFF2-40B4-BE49-F238E27FC236}">
                <a16:creationId xmlns:a16="http://schemas.microsoft.com/office/drawing/2014/main" id="{E0064901-FB49-4CD9-88F2-463AA05A2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0864"/>
            <a:ext cx="8220075" cy="758296"/>
          </a:xfrm>
        </p:spPr>
        <p:txBody>
          <a:bodyPr lIns="108000" tIns="108000" rIns="108000" bIns="108000">
            <a:spAutoFit/>
          </a:bodyPr>
          <a:lstStyle/>
          <a:p>
            <a:pPr eaLnBrk="1" hangingPunct="1"/>
            <a:r>
              <a:rPr lang="en-GB" altLang="en-US" sz="3600" dirty="0"/>
              <a:t>Spending Money</a:t>
            </a:r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2D906580-F102-4CA1-9DAA-B29C7908E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06696"/>
            <a:ext cx="7632700" cy="854246"/>
          </a:xfrm>
          <a:prstGeom prst="roundRect">
            <a:avLst/>
          </a:prstGeom>
          <a:solidFill>
            <a:srgbClr val="89CBC1"/>
          </a:solidFill>
          <a:ln w="28575">
            <a:solidFill>
              <a:srgbClr val="009486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GB" dirty="0"/>
              <a:t>You’ve got £3 to spend. What two things could you buy? </a:t>
            </a:r>
            <a:br>
              <a:rPr lang="en-GB" dirty="0"/>
            </a:br>
            <a:r>
              <a:rPr lang="en-GB" dirty="0"/>
              <a:t>Explain to your partner.</a:t>
            </a:r>
          </a:p>
        </p:txBody>
      </p:sp>
      <p:pic>
        <p:nvPicPr>
          <p:cNvPr id="2" name="Talking Partners">
            <a:extLst>
              <a:ext uri="{FF2B5EF4-FFF2-40B4-BE49-F238E27FC236}">
                <a16:creationId xmlns:a16="http://schemas.microsoft.com/office/drawing/2014/main" id="{0AB1D831-5072-4150-946F-3F577F375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06C03641-773B-411A-A06E-3EFFE2D007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11"/>
          <a:stretch/>
        </p:blipFill>
        <p:spPr>
          <a:xfrm>
            <a:off x="765176" y="3583999"/>
            <a:ext cx="7632700" cy="902647"/>
          </a:xfrm>
          <a:prstGeom prst="rect">
            <a:avLst/>
          </a:prstGeom>
        </p:spPr>
      </p:pic>
      <p:pic>
        <p:nvPicPr>
          <p:cNvPr id="11" name="Picture 10" descr="A close up of a necklace&#10;&#10;Description automatically generated">
            <a:extLst>
              <a:ext uri="{FF2B5EF4-FFF2-40B4-BE49-F238E27FC236}">
                <a16:creationId xmlns:a16="http://schemas.microsoft.com/office/drawing/2014/main" id="{D2B91307-0582-43F8-AC3A-2C245D582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1973819" y="2839259"/>
            <a:ext cx="671829" cy="1264932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95FA6AE-2649-43F7-97DB-BA830B737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31" y="2640620"/>
            <a:ext cx="962692" cy="1134575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1A823618-D8F4-47DA-8586-653CE484EA4B}"/>
              </a:ext>
            </a:extLst>
          </p:cNvPr>
          <p:cNvSpPr/>
          <p:nvPr/>
        </p:nvSpPr>
        <p:spPr>
          <a:xfrm>
            <a:off x="1794559" y="5160799"/>
            <a:ext cx="1171575" cy="304800"/>
          </a:xfrm>
          <a:prstGeom prst="rightArrow">
            <a:avLst>
              <a:gd name="adj1" fmla="val 50000"/>
              <a:gd name="adj2" fmla="val 71875"/>
            </a:avLst>
          </a:prstGeom>
          <a:solidFill>
            <a:srgbClr val="F8BD95"/>
          </a:solidFill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733039-5653-4DEE-8865-509CD5998F30}"/>
              </a:ext>
            </a:extLst>
          </p:cNvPr>
          <p:cNvSpPr/>
          <p:nvPr/>
        </p:nvSpPr>
        <p:spPr>
          <a:xfrm>
            <a:off x="4513566" y="5160799"/>
            <a:ext cx="1171575" cy="304800"/>
          </a:xfrm>
          <a:prstGeom prst="rightArrow">
            <a:avLst>
              <a:gd name="adj1" fmla="val 50000"/>
              <a:gd name="adj2" fmla="val 71875"/>
            </a:avLst>
          </a:prstGeom>
          <a:solidFill>
            <a:srgbClr val="F8BD95"/>
          </a:solidFill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4190821-F24B-4879-9028-D4BF17A091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51" y="2460830"/>
            <a:ext cx="606570" cy="128526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C8899E9-8D6A-4A43-8BB5-FA71FF1E977E}"/>
              </a:ext>
            </a:extLst>
          </p:cNvPr>
          <p:cNvGrpSpPr/>
          <p:nvPr/>
        </p:nvGrpSpPr>
        <p:grpSpPr>
          <a:xfrm>
            <a:off x="2088657" y="3631646"/>
            <a:ext cx="592987" cy="592987"/>
            <a:chOff x="-1543050" y="2000250"/>
            <a:chExt cx="489462" cy="4894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F3BC87E-A62A-4408-B7F8-EEDC6E400386}"/>
                </a:ext>
              </a:extLst>
            </p:cNvPr>
            <p:cNvGrpSpPr/>
            <p:nvPr/>
          </p:nvGrpSpPr>
          <p:grpSpPr>
            <a:xfrm>
              <a:off x="-1543050" y="2000250"/>
              <a:ext cx="489462" cy="489462"/>
              <a:chOff x="-1543050" y="2000250"/>
              <a:chExt cx="756000" cy="75600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60790D2-CDA8-4247-A6A4-CD8D16C4633F}"/>
                  </a:ext>
                </a:extLst>
              </p:cNvPr>
              <p:cNvSpPr/>
              <p:nvPr/>
            </p:nvSpPr>
            <p:spPr>
              <a:xfrm>
                <a:off x="-1543050" y="2000250"/>
                <a:ext cx="756000" cy="756000"/>
              </a:xfrm>
              <a:prstGeom prst="ellipse">
                <a:avLst/>
              </a:prstGeom>
              <a:solidFill>
                <a:srgbClr val="F1884C"/>
              </a:solidFill>
              <a:ln w="28575">
                <a:solidFill>
                  <a:srgbClr val="E94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8FEC8C4-3E69-435A-9A25-8CB959379902}"/>
                  </a:ext>
                </a:extLst>
              </p:cNvPr>
              <p:cNvSpPr/>
              <p:nvPr/>
            </p:nvSpPr>
            <p:spPr>
              <a:xfrm>
                <a:off x="-1442348" y="2100952"/>
                <a:ext cx="554596" cy="554596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C3BAE42-B4B8-4905-A8A7-0A0F7759F833}"/>
                </a:ext>
              </a:extLst>
            </p:cNvPr>
            <p:cNvSpPr txBox="1"/>
            <p:nvPr/>
          </p:nvSpPr>
          <p:spPr>
            <a:xfrm>
              <a:off x="-1512631" y="2098237"/>
              <a:ext cx="428625" cy="23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£1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875ACBA-2CFF-4D09-9BD8-F33D36FB0E1A}"/>
              </a:ext>
            </a:extLst>
          </p:cNvPr>
          <p:cNvGrpSpPr/>
          <p:nvPr/>
        </p:nvGrpSpPr>
        <p:grpSpPr>
          <a:xfrm>
            <a:off x="4275507" y="3628240"/>
            <a:ext cx="592987" cy="592987"/>
            <a:chOff x="-1543050" y="2000250"/>
            <a:chExt cx="489462" cy="4894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4FB5403-B740-4C62-B1A8-D38529C43A23}"/>
                </a:ext>
              </a:extLst>
            </p:cNvPr>
            <p:cNvGrpSpPr/>
            <p:nvPr/>
          </p:nvGrpSpPr>
          <p:grpSpPr>
            <a:xfrm>
              <a:off x="-1543050" y="2000250"/>
              <a:ext cx="489462" cy="489462"/>
              <a:chOff x="-1543050" y="2000250"/>
              <a:chExt cx="756000" cy="7560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24F0035-4356-4161-ABAD-22D3EF475227}"/>
                  </a:ext>
                </a:extLst>
              </p:cNvPr>
              <p:cNvSpPr/>
              <p:nvPr/>
            </p:nvSpPr>
            <p:spPr>
              <a:xfrm>
                <a:off x="-1543050" y="2000250"/>
                <a:ext cx="756000" cy="756000"/>
              </a:xfrm>
              <a:prstGeom prst="ellipse">
                <a:avLst/>
              </a:prstGeom>
              <a:solidFill>
                <a:srgbClr val="F1884C"/>
              </a:solidFill>
              <a:ln w="28575">
                <a:solidFill>
                  <a:srgbClr val="E94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AB3263A-049E-4636-BDC0-1BC8442A0462}"/>
                  </a:ext>
                </a:extLst>
              </p:cNvPr>
              <p:cNvSpPr/>
              <p:nvPr/>
            </p:nvSpPr>
            <p:spPr>
              <a:xfrm>
                <a:off x="-1442348" y="2100952"/>
                <a:ext cx="554596" cy="554596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56E357D-705E-4D05-A2B1-3DF525486BDA}"/>
                </a:ext>
              </a:extLst>
            </p:cNvPr>
            <p:cNvSpPr txBox="1"/>
            <p:nvPr/>
          </p:nvSpPr>
          <p:spPr>
            <a:xfrm>
              <a:off x="-1512631" y="2098237"/>
              <a:ext cx="428625" cy="304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£2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2F40BA-8492-4769-A175-3C5AFA3E9740}"/>
              </a:ext>
            </a:extLst>
          </p:cNvPr>
          <p:cNvGrpSpPr/>
          <p:nvPr/>
        </p:nvGrpSpPr>
        <p:grpSpPr>
          <a:xfrm>
            <a:off x="6362883" y="3628816"/>
            <a:ext cx="592987" cy="592987"/>
            <a:chOff x="-1543050" y="2000250"/>
            <a:chExt cx="489462" cy="4894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4EF3221-B5C4-405F-AE02-8FADB5ED6FAB}"/>
                </a:ext>
              </a:extLst>
            </p:cNvPr>
            <p:cNvGrpSpPr/>
            <p:nvPr/>
          </p:nvGrpSpPr>
          <p:grpSpPr>
            <a:xfrm>
              <a:off x="-1543050" y="2000250"/>
              <a:ext cx="489462" cy="489462"/>
              <a:chOff x="-1543050" y="2000250"/>
              <a:chExt cx="756000" cy="75600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3B1C2E5-2F07-4DED-B19D-D0C44E7853AF}"/>
                  </a:ext>
                </a:extLst>
              </p:cNvPr>
              <p:cNvSpPr/>
              <p:nvPr/>
            </p:nvSpPr>
            <p:spPr>
              <a:xfrm>
                <a:off x="-1543050" y="2000250"/>
                <a:ext cx="756000" cy="756000"/>
              </a:xfrm>
              <a:prstGeom prst="ellipse">
                <a:avLst/>
              </a:prstGeom>
              <a:solidFill>
                <a:srgbClr val="F1884C"/>
              </a:solidFill>
              <a:ln w="28575">
                <a:solidFill>
                  <a:srgbClr val="E94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A7B15AD-33E3-4D13-8D4C-325D85577D18}"/>
                  </a:ext>
                </a:extLst>
              </p:cNvPr>
              <p:cNvSpPr/>
              <p:nvPr/>
            </p:nvSpPr>
            <p:spPr>
              <a:xfrm>
                <a:off x="-1442348" y="2100952"/>
                <a:ext cx="554596" cy="554596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977A68E-F59B-4F8A-B3BE-61A3E4ADD8A3}"/>
                </a:ext>
              </a:extLst>
            </p:cNvPr>
            <p:cNvSpPr txBox="1"/>
            <p:nvPr/>
          </p:nvSpPr>
          <p:spPr>
            <a:xfrm>
              <a:off x="-1512631" y="2098237"/>
              <a:ext cx="428625" cy="23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£1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22EC65D-DE9F-4F9C-9AD5-7F1DBE41527D}"/>
              </a:ext>
            </a:extLst>
          </p:cNvPr>
          <p:cNvSpPr/>
          <p:nvPr/>
        </p:nvSpPr>
        <p:spPr>
          <a:xfrm>
            <a:off x="5829300" y="5010150"/>
            <a:ext cx="2313891" cy="618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75C47A-3A81-403A-B6D3-17BEAC68F7CC}"/>
              </a:ext>
            </a:extLst>
          </p:cNvPr>
          <p:cNvSpPr/>
          <p:nvPr/>
        </p:nvSpPr>
        <p:spPr>
          <a:xfrm>
            <a:off x="988716" y="5076711"/>
            <a:ext cx="671209" cy="523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apezoid 8">
            <a:extLst>
              <a:ext uri="{FF2B5EF4-FFF2-40B4-BE49-F238E27FC236}">
                <a16:creationId xmlns:a16="http://schemas.microsoft.com/office/drawing/2014/main" id="{797AA261-144C-4E11-AB07-1F4E4584FB85}"/>
              </a:ext>
            </a:extLst>
          </p:cNvPr>
          <p:cNvSpPr/>
          <p:nvPr/>
        </p:nvSpPr>
        <p:spPr>
          <a:xfrm>
            <a:off x="979191" y="3202147"/>
            <a:ext cx="7164000" cy="659055"/>
          </a:xfrm>
          <a:prstGeom prst="trapezoid">
            <a:avLst>
              <a:gd name="adj" fmla="val 105332"/>
            </a:avLst>
          </a:prstGeom>
          <a:solidFill>
            <a:srgbClr val="BD9358"/>
          </a:solidFill>
          <a:ln w="28575">
            <a:solidFill>
              <a:srgbClr val="101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2D906580-F102-4CA1-9DAA-B29C7908E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06696"/>
            <a:ext cx="7632700" cy="854246"/>
          </a:xfrm>
          <a:prstGeom prst="roundRect">
            <a:avLst/>
          </a:prstGeom>
          <a:solidFill>
            <a:srgbClr val="89CBC1"/>
          </a:solidFill>
          <a:ln w="28575">
            <a:solidFill>
              <a:srgbClr val="009486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GB" dirty="0"/>
              <a:t>You’ve got £5 to spend. What two things could you buy? </a:t>
            </a:r>
            <a:br>
              <a:rPr lang="en-GB" dirty="0"/>
            </a:br>
            <a:r>
              <a:rPr lang="en-GB" dirty="0"/>
              <a:t>Explain to your partner.</a:t>
            </a:r>
          </a:p>
        </p:txBody>
      </p:sp>
      <p:pic>
        <p:nvPicPr>
          <p:cNvPr id="2" name="Talking Partners">
            <a:extLst>
              <a:ext uri="{FF2B5EF4-FFF2-40B4-BE49-F238E27FC236}">
                <a16:creationId xmlns:a16="http://schemas.microsoft.com/office/drawing/2014/main" id="{0AB1D831-5072-4150-946F-3F577F375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06C03641-773B-411A-A06E-3EFFE2D007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11"/>
          <a:stretch/>
        </p:blipFill>
        <p:spPr>
          <a:xfrm>
            <a:off x="765176" y="3583999"/>
            <a:ext cx="7632700" cy="902647"/>
          </a:xfrm>
          <a:prstGeom prst="rect">
            <a:avLst/>
          </a:prstGeom>
        </p:spPr>
      </p:pic>
      <p:pic>
        <p:nvPicPr>
          <p:cNvPr id="11" name="Picture 10" descr="A close up of a necklace&#10;&#10;Description automatically generated">
            <a:extLst>
              <a:ext uri="{FF2B5EF4-FFF2-40B4-BE49-F238E27FC236}">
                <a16:creationId xmlns:a16="http://schemas.microsoft.com/office/drawing/2014/main" id="{D2B91307-0582-43F8-AC3A-2C245D582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4252832" y="2839259"/>
            <a:ext cx="671829" cy="1264932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3CD36498-2C32-48B8-923B-FDE5C4F7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" y="4497060"/>
            <a:ext cx="7632700" cy="16322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486"/>
            </a:solidFill>
          </a:ln>
        </p:spPr>
        <p:txBody>
          <a:bodyPr wrap="square" lIns="108000" tIns="108000" rIns="108000" bIns="108000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4500" dirty="0">
                <a:solidFill>
                  <a:schemeClr val="tx1"/>
                </a:solidFill>
              </a:rPr>
              <a:t>£5                        4 + 1 = 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1A4AF8C-CE1A-4A11-99E4-FF5F573BA444}"/>
              </a:ext>
            </a:extLst>
          </p:cNvPr>
          <p:cNvGrpSpPr/>
          <p:nvPr/>
        </p:nvGrpSpPr>
        <p:grpSpPr>
          <a:xfrm>
            <a:off x="2914928" y="4576835"/>
            <a:ext cx="1581185" cy="1474939"/>
            <a:chOff x="2806701" y="2402149"/>
            <a:chExt cx="3614737" cy="337185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6A8DDE1-1133-4C3B-98F0-DB9F040FD05F}"/>
                </a:ext>
              </a:extLst>
            </p:cNvPr>
            <p:cNvCxnSpPr>
              <a:cxnSpLocks/>
              <a:stCxn id="30" idx="3"/>
              <a:endCxn id="32" idx="0"/>
            </p:cNvCxnSpPr>
            <p:nvPr/>
          </p:nvCxnSpPr>
          <p:spPr>
            <a:xfrm flipH="1">
              <a:off x="3513138" y="3610237"/>
              <a:ext cx="59531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C93CFD4-119C-4970-BF11-78786E7849E8}"/>
                </a:ext>
              </a:extLst>
            </p:cNvPr>
            <p:cNvSpPr/>
            <p:nvPr/>
          </p:nvSpPr>
          <p:spPr>
            <a:xfrm>
              <a:off x="3900488" y="2402149"/>
              <a:ext cx="1416050" cy="14160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5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85B6F80-DCDD-4AAC-B8BA-AFFCF0920150}"/>
                </a:ext>
              </a:extLst>
            </p:cNvPr>
            <p:cNvSpPr/>
            <p:nvPr/>
          </p:nvSpPr>
          <p:spPr>
            <a:xfrm>
              <a:off x="5006976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3CB7E1D-F738-44E5-8185-6A36595821DD}"/>
                </a:ext>
              </a:extLst>
            </p:cNvPr>
            <p:cNvSpPr/>
            <p:nvPr/>
          </p:nvSpPr>
          <p:spPr>
            <a:xfrm>
              <a:off x="2806701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72CFA4-641C-43C7-9912-2E04E9B7ADF2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5113338" y="3610237"/>
              <a:ext cx="60166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A823618-D8F4-47DA-8586-653CE484EA4B}"/>
              </a:ext>
            </a:extLst>
          </p:cNvPr>
          <p:cNvSpPr/>
          <p:nvPr/>
        </p:nvSpPr>
        <p:spPr>
          <a:xfrm>
            <a:off x="1794559" y="5160799"/>
            <a:ext cx="1171575" cy="304800"/>
          </a:xfrm>
          <a:prstGeom prst="rightArrow">
            <a:avLst>
              <a:gd name="adj1" fmla="val 50000"/>
              <a:gd name="adj2" fmla="val 71875"/>
            </a:avLst>
          </a:prstGeom>
          <a:solidFill>
            <a:srgbClr val="F8BD95"/>
          </a:solidFill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733039-5653-4DEE-8865-509CD5998F30}"/>
              </a:ext>
            </a:extLst>
          </p:cNvPr>
          <p:cNvSpPr/>
          <p:nvPr/>
        </p:nvSpPr>
        <p:spPr>
          <a:xfrm>
            <a:off x="4513566" y="5160799"/>
            <a:ext cx="1171575" cy="304800"/>
          </a:xfrm>
          <a:prstGeom prst="rightArrow">
            <a:avLst>
              <a:gd name="adj1" fmla="val 50000"/>
              <a:gd name="adj2" fmla="val 71875"/>
            </a:avLst>
          </a:prstGeom>
          <a:solidFill>
            <a:srgbClr val="F8BD95"/>
          </a:solidFill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27652-CD93-4084-B17D-45FA021B4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70" y="2486513"/>
            <a:ext cx="1461611" cy="124918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140D1F-5D78-4DA4-BBCD-D4E12672A0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17" y="2576703"/>
            <a:ext cx="1414036" cy="110575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106CBE6-B935-4EC2-B735-6F55C466B366}"/>
              </a:ext>
            </a:extLst>
          </p:cNvPr>
          <p:cNvGrpSpPr/>
          <p:nvPr/>
        </p:nvGrpSpPr>
        <p:grpSpPr>
          <a:xfrm>
            <a:off x="4275507" y="3628240"/>
            <a:ext cx="592987" cy="592987"/>
            <a:chOff x="-1543050" y="2000250"/>
            <a:chExt cx="489462" cy="4894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1EC76A4-6920-40F8-AEDF-A734C8978B3E}"/>
                </a:ext>
              </a:extLst>
            </p:cNvPr>
            <p:cNvGrpSpPr/>
            <p:nvPr/>
          </p:nvGrpSpPr>
          <p:grpSpPr>
            <a:xfrm>
              <a:off x="-1543050" y="2000250"/>
              <a:ext cx="489462" cy="489462"/>
              <a:chOff x="-1543050" y="2000250"/>
              <a:chExt cx="756000" cy="75600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17108B4-5093-4702-862B-6F391AAB0E89}"/>
                  </a:ext>
                </a:extLst>
              </p:cNvPr>
              <p:cNvSpPr/>
              <p:nvPr/>
            </p:nvSpPr>
            <p:spPr>
              <a:xfrm>
                <a:off x="-1543050" y="2000250"/>
                <a:ext cx="756000" cy="756000"/>
              </a:xfrm>
              <a:prstGeom prst="ellipse">
                <a:avLst/>
              </a:prstGeom>
              <a:solidFill>
                <a:srgbClr val="F1884C"/>
              </a:solidFill>
              <a:ln w="28575">
                <a:solidFill>
                  <a:srgbClr val="E94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13B66A3-9BCC-47FC-BAB3-538B9066FB18}"/>
                  </a:ext>
                </a:extLst>
              </p:cNvPr>
              <p:cNvSpPr/>
              <p:nvPr/>
            </p:nvSpPr>
            <p:spPr>
              <a:xfrm>
                <a:off x="-1442348" y="2100952"/>
                <a:ext cx="554596" cy="554596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4A5120F-2A1E-445C-A5D6-E8125B4B1122}"/>
                </a:ext>
              </a:extLst>
            </p:cNvPr>
            <p:cNvSpPr txBox="1"/>
            <p:nvPr/>
          </p:nvSpPr>
          <p:spPr>
            <a:xfrm>
              <a:off x="-1512631" y="2098237"/>
              <a:ext cx="428625" cy="304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£1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E8CC07-E673-41FA-966F-0CBF0B23B857}"/>
              </a:ext>
            </a:extLst>
          </p:cNvPr>
          <p:cNvGrpSpPr/>
          <p:nvPr/>
        </p:nvGrpSpPr>
        <p:grpSpPr>
          <a:xfrm>
            <a:off x="6362883" y="3628816"/>
            <a:ext cx="592987" cy="592987"/>
            <a:chOff x="-1543050" y="2000250"/>
            <a:chExt cx="489462" cy="4894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8748B84-0D53-4CE4-8C7D-E12AA60CC3E2}"/>
                </a:ext>
              </a:extLst>
            </p:cNvPr>
            <p:cNvGrpSpPr/>
            <p:nvPr/>
          </p:nvGrpSpPr>
          <p:grpSpPr>
            <a:xfrm>
              <a:off x="-1543050" y="2000250"/>
              <a:ext cx="489462" cy="489462"/>
              <a:chOff x="-1543050" y="2000250"/>
              <a:chExt cx="756000" cy="7560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257966A-9B6E-4DD2-9053-F7AEEF3C1974}"/>
                  </a:ext>
                </a:extLst>
              </p:cNvPr>
              <p:cNvSpPr/>
              <p:nvPr/>
            </p:nvSpPr>
            <p:spPr>
              <a:xfrm>
                <a:off x="-1543050" y="2000250"/>
                <a:ext cx="756000" cy="756000"/>
              </a:xfrm>
              <a:prstGeom prst="ellipse">
                <a:avLst/>
              </a:prstGeom>
              <a:solidFill>
                <a:srgbClr val="F1884C"/>
              </a:solidFill>
              <a:ln w="28575">
                <a:solidFill>
                  <a:srgbClr val="E94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76044C4-50EE-4D54-B068-53F0B506B774}"/>
                  </a:ext>
                </a:extLst>
              </p:cNvPr>
              <p:cNvSpPr/>
              <p:nvPr/>
            </p:nvSpPr>
            <p:spPr>
              <a:xfrm>
                <a:off x="-1442348" y="2100952"/>
                <a:ext cx="554596" cy="554596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18D9211-F3A4-43AF-A9B3-772D8938B1AA}"/>
                </a:ext>
              </a:extLst>
            </p:cNvPr>
            <p:cNvSpPr txBox="1"/>
            <p:nvPr/>
          </p:nvSpPr>
          <p:spPr>
            <a:xfrm>
              <a:off x="-1512631" y="2098237"/>
              <a:ext cx="428625" cy="304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£5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D987C9-3FD8-47D2-83DB-EF791B699AD3}"/>
              </a:ext>
            </a:extLst>
          </p:cNvPr>
          <p:cNvGrpSpPr/>
          <p:nvPr/>
        </p:nvGrpSpPr>
        <p:grpSpPr>
          <a:xfrm>
            <a:off x="2088657" y="3631646"/>
            <a:ext cx="592987" cy="592987"/>
            <a:chOff x="-1543050" y="2000250"/>
            <a:chExt cx="489462" cy="4894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0D3432E-3A13-49F6-AE83-B1930072C486}"/>
                </a:ext>
              </a:extLst>
            </p:cNvPr>
            <p:cNvGrpSpPr/>
            <p:nvPr/>
          </p:nvGrpSpPr>
          <p:grpSpPr>
            <a:xfrm>
              <a:off x="-1543050" y="2000250"/>
              <a:ext cx="489462" cy="489462"/>
              <a:chOff x="-1543050" y="2000250"/>
              <a:chExt cx="756000" cy="756000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85FCD4F-775B-410C-8D96-D11640CAC419}"/>
                  </a:ext>
                </a:extLst>
              </p:cNvPr>
              <p:cNvSpPr/>
              <p:nvPr/>
            </p:nvSpPr>
            <p:spPr>
              <a:xfrm>
                <a:off x="-1543050" y="2000250"/>
                <a:ext cx="756000" cy="756000"/>
              </a:xfrm>
              <a:prstGeom prst="ellipse">
                <a:avLst/>
              </a:prstGeom>
              <a:solidFill>
                <a:srgbClr val="F1884C"/>
              </a:solidFill>
              <a:ln w="28575">
                <a:solidFill>
                  <a:srgbClr val="E94E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1C93E6A-590A-40DA-9E03-C78AD0774F9B}"/>
                  </a:ext>
                </a:extLst>
              </p:cNvPr>
              <p:cNvSpPr/>
              <p:nvPr/>
            </p:nvSpPr>
            <p:spPr>
              <a:xfrm>
                <a:off x="-1442348" y="2100952"/>
                <a:ext cx="554596" cy="554596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4277D7-8A82-4EFE-96C7-C1D789E8D013}"/>
                </a:ext>
              </a:extLst>
            </p:cNvPr>
            <p:cNvSpPr txBox="1"/>
            <p:nvPr/>
          </p:nvSpPr>
          <p:spPr>
            <a:xfrm>
              <a:off x="-1512631" y="2098237"/>
              <a:ext cx="428625" cy="304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£4</a:t>
              </a:r>
            </a:p>
          </p:txBody>
        </p:sp>
      </p:grpSp>
      <p:sp>
        <p:nvSpPr>
          <p:cNvPr id="50" name="Title 20">
            <a:extLst>
              <a:ext uri="{FF2B5EF4-FFF2-40B4-BE49-F238E27FC236}">
                <a16:creationId xmlns:a16="http://schemas.microsoft.com/office/drawing/2014/main" id="{09015CE9-BE67-4AB9-9B8A-EC72C85CA7EE}"/>
              </a:ext>
            </a:extLst>
          </p:cNvPr>
          <p:cNvSpPr txBox="1">
            <a:spLocks/>
          </p:cNvSpPr>
          <p:nvPr/>
        </p:nvSpPr>
        <p:spPr bwMode="auto">
          <a:xfrm>
            <a:off x="457200" y="680864"/>
            <a:ext cx="8220075" cy="758296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1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 sz="3600"/>
              <a:t>Spending Money</a:t>
            </a:r>
            <a:endParaRPr lang="en-GB" altLang="en-US" sz="3600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AF56942-6D92-47ED-AD72-F6BF4CE38A0B}"/>
              </a:ext>
            </a:extLst>
          </p:cNvPr>
          <p:cNvGrpSpPr/>
          <p:nvPr/>
        </p:nvGrpSpPr>
        <p:grpSpPr>
          <a:xfrm>
            <a:off x="2914928" y="4576835"/>
            <a:ext cx="1581185" cy="1474939"/>
            <a:chOff x="2806701" y="2402149"/>
            <a:chExt cx="3614737" cy="337185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A3B4AA3-2ED1-4A52-BF23-7AFC47146CC9}"/>
                </a:ext>
              </a:extLst>
            </p:cNvPr>
            <p:cNvCxnSpPr>
              <a:cxnSpLocks/>
              <a:stCxn id="53" idx="3"/>
              <a:endCxn id="55" idx="0"/>
            </p:cNvCxnSpPr>
            <p:nvPr/>
          </p:nvCxnSpPr>
          <p:spPr>
            <a:xfrm flipH="1">
              <a:off x="3513138" y="3610237"/>
              <a:ext cx="59531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B402DAC-CDB7-485E-9C33-E813C013017A}"/>
                </a:ext>
              </a:extLst>
            </p:cNvPr>
            <p:cNvSpPr/>
            <p:nvPr/>
          </p:nvSpPr>
          <p:spPr>
            <a:xfrm>
              <a:off x="3900488" y="2402149"/>
              <a:ext cx="1416050" cy="14160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5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0B04A80-1B68-4779-9840-9696D417059F}"/>
                </a:ext>
              </a:extLst>
            </p:cNvPr>
            <p:cNvSpPr/>
            <p:nvPr/>
          </p:nvSpPr>
          <p:spPr>
            <a:xfrm>
              <a:off x="5006976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1B372B7-E84A-4671-ACE1-24F338C027E4}"/>
                </a:ext>
              </a:extLst>
            </p:cNvPr>
            <p:cNvSpPr/>
            <p:nvPr/>
          </p:nvSpPr>
          <p:spPr>
            <a:xfrm>
              <a:off x="2806701" y="4359537"/>
              <a:ext cx="1414462" cy="14144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chemeClr val="tx1"/>
                  </a:solidFill>
                </a:rPr>
                <a:t>4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17FA117-59B9-41AC-9EB3-252E99CB998D}"/>
                </a:ext>
              </a:extLst>
            </p:cNvPr>
            <p:cNvCxnSpPr>
              <a:cxnSpLocks/>
              <a:endCxn id="54" idx="0"/>
            </p:cNvCxnSpPr>
            <p:nvPr/>
          </p:nvCxnSpPr>
          <p:spPr>
            <a:xfrm>
              <a:off x="5113338" y="3610237"/>
              <a:ext cx="601663" cy="749300"/>
            </a:xfrm>
            <a:prstGeom prst="line">
              <a:avLst/>
            </a:prstGeom>
            <a:ln w="28575">
              <a:solidFill>
                <a:srgbClr val="0094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E328BD0-FF90-4D8C-AE11-8418B3B1885E}"/>
              </a:ext>
            </a:extLst>
          </p:cNvPr>
          <p:cNvSpPr/>
          <p:nvPr/>
        </p:nvSpPr>
        <p:spPr>
          <a:xfrm>
            <a:off x="998241" y="5010150"/>
            <a:ext cx="641069" cy="618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DEEF64C-7BB3-4D68-AD12-F0B65A477069}"/>
              </a:ext>
            </a:extLst>
          </p:cNvPr>
          <p:cNvSpPr/>
          <p:nvPr/>
        </p:nvSpPr>
        <p:spPr>
          <a:xfrm>
            <a:off x="5853229" y="5018792"/>
            <a:ext cx="2289962" cy="618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22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7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07D7A4-44B7-4CAE-82B6-4BB36D727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" r="37903" b="49206"/>
          <a:stretch/>
        </p:blipFill>
        <p:spPr>
          <a:xfrm flipH="1">
            <a:off x="755650" y="1783459"/>
            <a:ext cx="7632700" cy="4338025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 descr="A picture containing building, door&#10;&#10;Description automatically generated">
            <a:extLst>
              <a:ext uri="{FF2B5EF4-FFF2-40B4-BE49-F238E27FC236}">
                <a16:creationId xmlns:a16="http://schemas.microsoft.com/office/drawing/2014/main" id="{551D06C8-AF56-49EB-94A6-932C988541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0" b="2082"/>
          <a:stretch/>
        </p:blipFill>
        <p:spPr>
          <a:xfrm>
            <a:off x="1106487" y="2956845"/>
            <a:ext cx="6931026" cy="31724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9A06DA-6FD7-432F-8C83-E5DACE8054E4}"/>
              </a:ext>
            </a:extLst>
          </p:cNvPr>
          <p:cNvSpPr/>
          <p:nvPr/>
        </p:nvSpPr>
        <p:spPr>
          <a:xfrm>
            <a:off x="755650" y="1800225"/>
            <a:ext cx="7632700" cy="4329113"/>
          </a:xfrm>
          <a:prstGeom prst="rect">
            <a:avLst/>
          </a:prstGeom>
          <a:noFill/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465ED1A5-878D-4921-BBCB-0FF36A786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644981"/>
            <a:ext cx="7632700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486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800" dirty="0">
                <a:effectLst/>
                <a:latin typeface="+mn-lt"/>
                <a:ea typeface="Arial" panose="020B0604020202020204" pitchFamily="34" charset="0"/>
              </a:rPr>
              <a:t>Kemal and Olivia want to spend all their birthday money.</a:t>
            </a:r>
            <a:endParaRPr lang="en-GB" alt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484" name="Whole Class">
            <a:extLst>
              <a:ext uri="{FF2B5EF4-FFF2-40B4-BE49-F238E27FC236}">
                <a16:creationId xmlns:a16="http://schemas.microsoft.com/office/drawing/2014/main" id="{D81452BF-D7A2-47EC-AF5F-735821E64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9">
            <a:extLst>
              <a:ext uri="{FF2B5EF4-FFF2-40B4-BE49-F238E27FC236}">
                <a16:creationId xmlns:a16="http://schemas.microsoft.com/office/drawing/2014/main" id="{8B92710D-908A-428C-9F4D-D72999E9F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856" y="3360482"/>
            <a:ext cx="4312444" cy="8542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486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n-lt"/>
              </a:rPr>
              <a:t>Click how much money </a:t>
            </a:r>
            <a:br>
              <a:rPr lang="en-GB" altLang="en-US" dirty="0">
                <a:solidFill>
                  <a:schemeClr val="tx1"/>
                </a:solidFill>
                <a:latin typeface="+mn-lt"/>
              </a:rPr>
            </a:br>
            <a:r>
              <a:rPr lang="en-GB" altLang="en-US" dirty="0">
                <a:solidFill>
                  <a:schemeClr val="tx1"/>
                </a:solidFill>
                <a:latin typeface="+mn-lt"/>
              </a:rPr>
              <a:t>they have to spend.</a:t>
            </a:r>
          </a:p>
        </p:txBody>
      </p:sp>
      <p:sp>
        <p:nvSpPr>
          <p:cNvPr id="14" name="Oval 13">
            <a:hlinkClick r:id="rId6" action="ppaction://hlinksldjump"/>
            <a:extLst>
              <a:ext uri="{FF2B5EF4-FFF2-40B4-BE49-F238E27FC236}">
                <a16:creationId xmlns:a16="http://schemas.microsoft.com/office/drawing/2014/main" id="{6B3B56D6-06CE-43D1-ACF8-103F78EBF87C}"/>
              </a:ext>
            </a:extLst>
          </p:cNvPr>
          <p:cNvSpPr/>
          <p:nvPr/>
        </p:nvSpPr>
        <p:spPr>
          <a:xfrm>
            <a:off x="2709863" y="2279027"/>
            <a:ext cx="766762" cy="766763"/>
          </a:xfrm>
          <a:prstGeom prst="ellipse">
            <a:avLst/>
          </a:prstGeom>
          <a:solidFill>
            <a:srgbClr val="F8BD95"/>
          </a:solidFill>
          <a:ln w="28575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£7</a:t>
            </a:r>
          </a:p>
        </p:txBody>
      </p:sp>
      <p:sp>
        <p:nvSpPr>
          <p:cNvPr id="28" name="Oval 27">
            <a:hlinkClick r:id="rId7" action="ppaction://hlinksldjump"/>
            <a:extLst>
              <a:ext uri="{FF2B5EF4-FFF2-40B4-BE49-F238E27FC236}">
                <a16:creationId xmlns:a16="http://schemas.microsoft.com/office/drawing/2014/main" id="{11BD1377-3460-4A1F-B56A-4C9DB5CF6562}"/>
              </a:ext>
            </a:extLst>
          </p:cNvPr>
          <p:cNvSpPr/>
          <p:nvPr/>
        </p:nvSpPr>
        <p:spPr>
          <a:xfrm>
            <a:off x="3654425" y="2274265"/>
            <a:ext cx="776288" cy="776287"/>
          </a:xfrm>
          <a:prstGeom prst="ellipse">
            <a:avLst/>
          </a:prstGeom>
          <a:solidFill>
            <a:srgbClr val="FDD182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£8</a:t>
            </a:r>
          </a:p>
        </p:txBody>
      </p:sp>
      <p:sp>
        <p:nvSpPr>
          <p:cNvPr id="29" name="Oval 28">
            <a:hlinkClick r:id="rId8" action="ppaction://hlinksldjump"/>
            <a:extLst>
              <a:ext uri="{FF2B5EF4-FFF2-40B4-BE49-F238E27FC236}">
                <a16:creationId xmlns:a16="http://schemas.microsoft.com/office/drawing/2014/main" id="{76A75920-1B60-47F6-9683-889A20870FEA}"/>
              </a:ext>
            </a:extLst>
          </p:cNvPr>
          <p:cNvSpPr/>
          <p:nvPr/>
        </p:nvSpPr>
        <p:spPr>
          <a:xfrm>
            <a:off x="4608513" y="2235371"/>
            <a:ext cx="815975" cy="815975"/>
          </a:xfrm>
          <a:prstGeom prst="ellipse">
            <a:avLst/>
          </a:prstGeom>
          <a:solidFill>
            <a:srgbClr val="CFE09B"/>
          </a:solidFill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£9</a:t>
            </a:r>
          </a:p>
        </p:txBody>
      </p:sp>
      <p:sp>
        <p:nvSpPr>
          <p:cNvPr id="30" name="Oval 29">
            <a:hlinkClick r:id="rId9" action="ppaction://hlinksldjump"/>
            <a:extLst>
              <a:ext uri="{FF2B5EF4-FFF2-40B4-BE49-F238E27FC236}">
                <a16:creationId xmlns:a16="http://schemas.microsoft.com/office/drawing/2014/main" id="{D3A92660-0DA3-4157-8F84-094D81ED2794}"/>
              </a:ext>
            </a:extLst>
          </p:cNvPr>
          <p:cNvSpPr/>
          <p:nvPr/>
        </p:nvSpPr>
        <p:spPr>
          <a:xfrm>
            <a:off x="5621338" y="2239340"/>
            <a:ext cx="806450" cy="808037"/>
          </a:xfrm>
          <a:prstGeom prst="ellipse">
            <a:avLst/>
          </a:prstGeom>
          <a:solidFill>
            <a:srgbClr val="CFB6D8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£10</a:t>
            </a:r>
          </a:p>
        </p:txBody>
      </p:sp>
      <p:sp>
        <p:nvSpPr>
          <p:cNvPr id="15" name="Title 20">
            <a:extLst>
              <a:ext uri="{FF2B5EF4-FFF2-40B4-BE49-F238E27FC236}">
                <a16:creationId xmlns:a16="http://schemas.microsoft.com/office/drawing/2014/main" id="{8A3EB122-9BB0-49AC-B80A-1C95E6C7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005"/>
            <a:ext cx="8220075" cy="1197904"/>
          </a:xfrm>
        </p:spPr>
        <p:txBody>
          <a:bodyPr lIns="108000" tIns="108000" rIns="108000" bIns="108000">
            <a:spAutoFit/>
          </a:bodyPr>
          <a:lstStyle/>
          <a:p>
            <a:pPr algn="ctr" eaLnBrk="1" hangingPunct="1"/>
            <a:r>
              <a:rPr lang="en-GB" altLang="en-US" sz="3300" dirty="0"/>
              <a:t>Kemal and </a:t>
            </a:r>
            <a:br>
              <a:rPr lang="en-GB" altLang="en-US" sz="3300" dirty="0"/>
            </a:br>
            <a:r>
              <a:rPr lang="en-GB" altLang="en-US" sz="3300" dirty="0"/>
              <a:t>Olivia’s Birthday</a:t>
            </a:r>
          </a:p>
        </p:txBody>
      </p:sp>
      <p:pic>
        <p:nvPicPr>
          <p:cNvPr id="13" name="Picture 12" descr="A picture containing shirt&#10;&#10;Description automatically generated">
            <a:extLst>
              <a:ext uri="{FF2B5EF4-FFF2-40B4-BE49-F238E27FC236}">
                <a16:creationId xmlns:a16="http://schemas.microsoft.com/office/drawing/2014/main" id="{9A9FBA98-F0B3-4615-882A-48B3CCC31C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4"/>
          <a:stretch/>
        </p:blipFill>
        <p:spPr>
          <a:xfrm>
            <a:off x="6690859" y="3045790"/>
            <a:ext cx="1969661" cy="3075694"/>
          </a:xfrm>
          <a:prstGeom prst="rect">
            <a:avLst/>
          </a:prstGeom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B5EAE1-3544-437A-9EB9-E3D838730A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66"/>
          <a:stretch/>
        </p:blipFill>
        <p:spPr>
          <a:xfrm>
            <a:off x="24181" y="3045790"/>
            <a:ext cx="2144406" cy="307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20">
            <a:extLst>
              <a:ext uri="{FF2B5EF4-FFF2-40B4-BE49-F238E27FC236}">
                <a16:creationId xmlns:a16="http://schemas.microsoft.com/office/drawing/2014/main" id="{0235F581-8F59-4F3B-AC06-51D79B898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005"/>
            <a:ext cx="8220075" cy="1197904"/>
          </a:xfrm>
        </p:spPr>
        <p:txBody>
          <a:bodyPr lIns="108000" tIns="108000" rIns="108000" bIns="108000">
            <a:spAutoFit/>
          </a:bodyPr>
          <a:lstStyle/>
          <a:p>
            <a:pPr algn="ctr" eaLnBrk="1" hangingPunct="1"/>
            <a:r>
              <a:rPr lang="en-GB" altLang="en-US" sz="3300" dirty="0"/>
              <a:t>Kemal and </a:t>
            </a:r>
            <a:br>
              <a:rPr lang="en-GB" altLang="en-US" sz="3300" dirty="0"/>
            </a:br>
            <a:r>
              <a:rPr lang="en-GB" altLang="en-US" sz="3300" dirty="0"/>
              <a:t>Olivia’s Birthday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F0A631-83D4-460A-B533-B39B9C4C2C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" r="37903" b="49206"/>
          <a:stretch/>
        </p:blipFill>
        <p:spPr>
          <a:xfrm flipH="1">
            <a:off x="755650" y="1783459"/>
            <a:ext cx="7632700" cy="4338025"/>
          </a:xfrm>
          <a:prstGeom prst="rect">
            <a:avLst/>
          </a:prstGeom>
          <a:ln w="28575"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0FDC0EB-D42B-40CE-8428-DD84A3486CC9}"/>
              </a:ext>
            </a:extLst>
          </p:cNvPr>
          <p:cNvGrpSpPr/>
          <p:nvPr/>
        </p:nvGrpSpPr>
        <p:grpSpPr>
          <a:xfrm>
            <a:off x="765176" y="3075333"/>
            <a:ext cx="7632700" cy="1284499"/>
            <a:chOff x="765176" y="2548580"/>
            <a:chExt cx="7632700" cy="1284499"/>
          </a:xfrm>
        </p:grpSpPr>
        <p:sp>
          <p:nvSpPr>
            <p:cNvPr id="4" name="Trapezoid 3">
              <a:extLst>
                <a:ext uri="{FF2B5EF4-FFF2-40B4-BE49-F238E27FC236}">
                  <a16:creationId xmlns:a16="http://schemas.microsoft.com/office/drawing/2014/main" id="{F42CECCC-1C12-4A73-8BAE-0B1A5C68A8C2}"/>
                </a:ext>
              </a:extLst>
            </p:cNvPr>
            <p:cNvSpPr/>
            <p:nvPr/>
          </p:nvSpPr>
          <p:spPr>
            <a:xfrm>
              <a:off x="979191" y="2548580"/>
              <a:ext cx="7164000" cy="659055"/>
            </a:xfrm>
            <a:prstGeom prst="trapezoid">
              <a:avLst>
                <a:gd name="adj" fmla="val 105332"/>
              </a:avLst>
            </a:prstGeom>
            <a:solidFill>
              <a:srgbClr val="BD9358"/>
            </a:solidFill>
            <a:ln w="28575">
              <a:solidFill>
                <a:srgbClr val="1014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124A7D49-9888-4FC1-82F2-735FA11D6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111"/>
            <a:stretch/>
          </p:blipFill>
          <p:spPr>
            <a:xfrm>
              <a:off x="765176" y="2930432"/>
              <a:ext cx="7632700" cy="90264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97718F1-43FF-4943-80A5-AE68631A763F}"/>
              </a:ext>
            </a:extLst>
          </p:cNvPr>
          <p:cNvGrpSpPr/>
          <p:nvPr/>
        </p:nvGrpSpPr>
        <p:grpSpPr>
          <a:xfrm>
            <a:off x="765176" y="4741684"/>
            <a:ext cx="7632700" cy="1284499"/>
            <a:chOff x="765176" y="4290070"/>
            <a:chExt cx="7632700" cy="1284499"/>
          </a:xfrm>
        </p:grpSpPr>
        <p:sp>
          <p:nvSpPr>
            <p:cNvPr id="6" name="Trapezoid 5">
              <a:extLst>
                <a:ext uri="{FF2B5EF4-FFF2-40B4-BE49-F238E27FC236}">
                  <a16:creationId xmlns:a16="http://schemas.microsoft.com/office/drawing/2014/main" id="{B5D6EF2C-2739-40AB-B28F-3F5D2859CA26}"/>
                </a:ext>
              </a:extLst>
            </p:cNvPr>
            <p:cNvSpPr/>
            <p:nvPr/>
          </p:nvSpPr>
          <p:spPr>
            <a:xfrm>
              <a:off x="979191" y="4290070"/>
              <a:ext cx="7164000" cy="659055"/>
            </a:xfrm>
            <a:prstGeom prst="trapezoid">
              <a:avLst>
                <a:gd name="adj" fmla="val 105332"/>
              </a:avLst>
            </a:prstGeom>
            <a:solidFill>
              <a:srgbClr val="BD9358"/>
            </a:solidFill>
            <a:ln w="28575">
              <a:solidFill>
                <a:srgbClr val="1014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62DAD9E9-ADD0-4B53-8982-09208B46A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111"/>
            <a:stretch/>
          </p:blipFill>
          <p:spPr>
            <a:xfrm>
              <a:off x="765176" y="4671922"/>
              <a:ext cx="7632700" cy="902647"/>
            </a:xfrm>
            <a:prstGeom prst="rect">
              <a:avLst/>
            </a:prstGeom>
          </p:spPr>
        </p:pic>
      </p:grpSp>
      <p:grpSp>
        <p:nvGrpSpPr>
          <p:cNvPr id="25" name="action hero">
            <a:extLst>
              <a:ext uri="{FF2B5EF4-FFF2-40B4-BE49-F238E27FC236}">
                <a16:creationId xmlns:a16="http://schemas.microsoft.com/office/drawing/2014/main" id="{ED061A76-003E-4A18-9D23-62D69334BF7C}"/>
              </a:ext>
            </a:extLst>
          </p:cNvPr>
          <p:cNvGrpSpPr>
            <a:grpSpLocks/>
          </p:cNvGrpSpPr>
          <p:nvPr/>
        </p:nvGrpSpPr>
        <p:grpSpPr bwMode="auto">
          <a:xfrm>
            <a:off x="1582790" y="3957106"/>
            <a:ext cx="943991" cy="1359622"/>
            <a:chOff x="2934911" y="2737057"/>
            <a:chExt cx="943319" cy="1359786"/>
          </a:xfrm>
        </p:grpSpPr>
        <p:pic>
          <p:nvPicPr>
            <p:cNvPr id="21535" name="Picture 11">
              <a:extLst>
                <a:ext uri="{FF2B5EF4-FFF2-40B4-BE49-F238E27FC236}">
                  <a16:creationId xmlns:a16="http://schemas.microsoft.com/office/drawing/2014/main" id="{EA5A16B3-4879-4B60-BBF6-5BD594294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34911" y="2737057"/>
              <a:ext cx="641207" cy="135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DD8D3E2-0DFD-4903-8C17-058C53C0EC22}"/>
                </a:ext>
              </a:extLst>
            </p:cNvPr>
            <p:cNvSpPr/>
            <p:nvPr/>
          </p:nvSpPr>
          <p:spPr>
            <a:xfrm>
              <a:off x="3230691" y="3332443"/>
              <a:ext cx="647539" cy="648078"/>
            </a:xfrm>
            <a:prstGeom prst="ellipse">
              <a:avLst/>
            </a:prstGeom>
            <a:solidFill>
              <a:srgbClr val="89CBC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£1</a:t>
              </a:r>
            </a:p>
          </p:txBody>
        </p:sp>
      </p:grpSp>
      <p:grpSp>
        <p:nvGrpSpPr>
          <p:cNvPr id="37" name="croc">
            <a:extLst>
              <a:ext uri="{FF2B5EF4-FFF2-40B4-BE49-F238E27FC236}">
                <a16:creationId xmlns:a16="http://schemas.microsoft.com/office/drawing/2014/main" id="{113CBF26-886C-432B-B46D-5B1D428B1936}"/>
              </a:ext>
            </a:extLst>
          </p:cNvPr>
          <p:cNvGrpSpPr>
            <a:grpSpLocks/>
          </p:cNvGrpSpPr>
          <p:nvPr/>
        </p:nvGrpSpPr>
        <p:grpSpPr bwMode="auto">
          <a:xfrm>
            <a:off x="4333189" y="2468948"/>
            <a:ext cx="1790272" cy="1170403"/>
            <a:chOff x="3943252" y="3199668"/>
            <a:chExt cx="1791573" cy="1171076"/>
          </a:xfrm>
        </p:grpSpPr>
        <p:pic>
          <p:nvPicPr>
            <p:cNvPr id="21533" name="Picture 14">
              <a:extLst>
                <a:ext uri="{FF2B5EF4-FFF2-40B4-BE49-F238E27FC236}">
                  <a16:creationId xmlns:a16="http://schemas.microsoft.com/office/drawing/2014/main" id="{9AC2F646-A57B-4571-97B8-8167235DA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22743" y="3199668"/>
              <a:ext cx="1412082" cy="110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A98B44C-6653-4736-882C-199873C535B1}"/>
                </a:ext>
              </a:extLst>
            </p:cNvPr>
            <p:cNvSpPr/>
            <p:nvPr/>
          </p:nvSpPr>
          <p:spPr>
            <a:xfrm>
              <a:off x="3943252" y="3722372"/>
              <a:ext cx="648471" cy="648372"/>
            </a:xfrm>
            <a:prstGeom prst="ellipse">
              <a:avLst/>
            </a:prstGeom>
            <a:solidFill>
              <a:srgbClr val="89CBC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£3</a:t>
              </a:r>
            </a:p>
          </p:txBody>
        </p:sp>
      </p:grpSp>
      <p:grpSp>
        <p:nvGrpSpPr>
          <p:cNvPr id="38" name="jack in box">
            <a:extLst>
              <a:ext uri="{FF2B5EF4-FFF2-40B4-BE49-F238E27FC236}">
                <a16:creationId xmlns:a16="http://schemas.microsoft.com/office/drawing/2014/main" id="{B9DA273E-0F33-4CC5-B81B-7FC7C5E5FDA7}"/>
              </a:ext>
            </a:extLst>
          </p:cNvPr>
          <p:cNvGrpSpPr>
            <a:grpSpLocks/>
          </p:cNvGrpSpPr>
          <p:nvPr/>
        </p:nvGrpSpPr>
        <p:grpSpPr bwMode="auto">
          <a:xfrm>
            <a:off x="4096835" y="3964546"/>
            <a:ext cx="1321097" cy="1338050"/>
            <a:chOff x="3862872" y="4970979"/>
            <a:chExt cx="1321807" cy="1337746"/>
          </a:xfrm>
        </p:grpSpPr>
        <p:pic>
          <p:nvPicPr>
            <p:cNvPr id="21529" name="Picture 18">
              <a:extLst>
                <a:ext uri="{FF2B5EF4-FFF2-40B4-BE49-F238E27FC236}">
                  <a16:creationId xmlns:a16="http://schemas.microsoft.com/office/drawing/2014/main" id="{69DFF977-1FEE-424C-AD0F-2D1094561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62872" y="4970979"/>
              <a:ext cx="966670" cy="1337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37AF390-AA66-43EB-B6B8-EAA4729C3A70}"/>
                </a:ext>
              </a:extLst>
            </p:cNvPr>
            <p:cNvSpPr/>
            <p:nvPr/>
          </p:nvSpPr>
          <p:spPr>
            <a:xfrm>
              <a:off x="4536330" y="5658079"/>
              <a:ext cx="648349" cy="647853"/>
            </a:xfrm>
            <a:prstGeom prst="ellipse">
              <a:avLst/>
            </a:prstGeom>
            <a:solidFill>
              <a:srgbClr val="89CBC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£6</a:t>
              </a:r>
            </a:p>
          </p:txBody>
        </p:sp>
      </p:grpSp>
      <p:grpSp>
        <p:nvGrpSpPr>
          <p:cNvPr id="39" name="building blocks">
            <a:extLst>
              <a:ext uri="{FF2B5EF4-FFF2-40B4-BE49-F238E27FC236}">
                <a16:creationId xmlns:a16="http://schemas.microsoft.com/office/drawing/2014/main" id="{9BDBB343-545F-473F-A50E-3F050E3BEDD3}"/>
              </a:ext>
            </a:extLst>
          </p:cNvPr>
          <p:cNvGrpSpPr>
            <a:grpSpLocks/>
          </p:cNvGrpSpPr>
          <p:nvPr/>
        </p:nvGrpSpPr>
        <p:grpSpPr bwMode="auto">
          <a:xfrm>
            <a:off x="1582791" y="2414432"/>
            <a:ext cx="1866363" cy="1225793"/>
            <a:chOff x="1317319" y="5392624"/>
            <a:chExt cx="1866397" cy="1226002"/>
          </a:xfrm>
        </p:grpSpPr>
        <p:pic>
          <p:nvPicPr>
            <p:cNvPr id="21527" name="Picture 5">
              <a:extLst>
                <a:ext uri="{FF2B5EF4-FFF2-40B4-BE49-F238E27FC236}">
                  <a16:creationId xmlns:a16="http://schemas.microsoft.com/office/drawing/2014/main" id="{2CC51101-90C9-46F9-B001-237075D55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17319" y="5392624"/>
              <a:ext cx="1419893" cy="1213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829D3B3-DC77-4E55-A086-BD17FB9E59CA}"/>
                </a:ext>
              </a:extLst>
            </p:cNvPr>
            <p:cNvSpPr/>
            <p:nvPr/>
          </p:nvSpPr>
          <p:spPr>
            <a:xfrm>
              <a:off x="2535704" y="5970515"/>
              <a:ext cx="648012" cy="648111"/>
            </a:xfrm>
            <a:prstGeom prst="ellipse">
              <a:avLst/>
            </a:prstGeom>
            <a:solidFill>
              <a:srgbClr val="89CBC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£2</a:t>
              </a:r>
            </a:p>
          </p:txBody>
        </p:sp>
      </p:grpSp>
      <p:grpSp>
        <p:nvGrpSpPr>
          <p:cNvPr id="35" name="train">
            <a:extLst>
              <a:ext uri="{FF2B5EF4-FFF2-40B4-BE49-F238E27FC236}">
                <a16:creationId xmlns:a16="http://schemas.microsoft.com/office/drawing/2014/main" id="{AF0B07FC-A629-48EF-965C-A954E7EBC95B}"/>
              </a:ext>
            </a:extLst>
          </p:cNvPr>
          <p:cNvGrpSpPr>
            <a:grpSpLocks/>
          </p:cNvGrpSpPr>
          <p:nvPr/>
        </p:nvGrpSpPr>
        <p:grpSpPr bwMode="auto">
          <a:xfrm>
            <a:off x="6020503" y="4449715"/>
            <a:ext cx="1556672" cy="853409"/>
            <a:chOff x="5196926" y="2540116"/>
            <a:chExt cx="1555837" cy="853311"/>
          </a:xfrm>
        </p:grpSpPr>
        <p:pic>
          <p:nvPicPr>
            <p:cNvPr id="21525" name="Picture 23">
              <a:extLst>
                <a:ext uri="{FF2B5EF4-FFF2-40B4-BE49-F238E27FC236}">
                  <a16:creationId xmlns:a16="http://schemas.microsoft.com/office/drawing/2014/main" id="{4A570514-BC5D-451A-8E29-D41D5B958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96926" y="2540116"/>
              <a:ext cx="1366838" cy="853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CE71BA-E78F-43B8-A2CF-08C1DB687676}"/>
                </a:ext>
              </a:extLst>
            </p:cNvPr>
            <p:cNvSpPr/>
            <p:nvPr/>
          </p:nvSpPr>
          <p:spPr>
            <a:xfrm>
              <a:off x="6105111" y="2738259"/>
              <a:ext cx="647652" cy="647925"/>
            </a:xfrm>
            <a:prstGeom prst="ellipse">
              <a:avLst/>
            </a:prstGeom>
            <a:solidFill>
              <a:srgbClr val="89CBC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£4</a:t>
              </a:r>
            </a:p>
          </p:txBody>
        </p:sp>
      </p:grpSp>
      <p:pic>
        <p:nvPicPr>
          <p:cNvPr id="21508" name="Whole Class">
            <a:extLst>
              <a:ext uri="{FF2B5EF4-FFF2-40B4-BE49-F238E27FC236}">
                <a16:creationId xmlns:a16="http://schemas.microsoft.com/office/drawing/2014/main" id="{D5C23B0B-5042-4D70-A664-6094D6567D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EB6061B1-481C-483D-931D-198B9BFAF9C4}"/>
              </a:ext>
            </a:extLst>
          </p:cNvPr>
          <p:cNvSpPr/>
          <p:nvPr/>
        </p:nvSpPr>
        <p:spPr>
          <a:xfrm>
            <a:off x="1877740" y="4552420"/>
            <a:ext cx="648000" cy="648000"/>
          </a:xfrm>
          <a:prstGeom prst="ellipse">
            <a:avLst/>
          </a:prstGeom>
          <a:solidFill>
            <a:srgbClr val="F8BD95"/>
          </a:solidFill>
          <a:ln w="28575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DE6A8F4-8927-4EE2-8378-4D17CBF66934}"/>
              </a:ext>
            </a:extLst>
          </p:cNvPr>
          <p:cNvSpPr/>
          <p:nvPr/>
        </p:nvSpPr>
        <p:spPr>
          <a:xfrm>
            <a:off x="6929175" y="4647881"/>
            <a:ext cx="648000" cy="648000"/>
          </a:xfrm>
          <a:prstGeom prst="ellipse">
            <a:avLst/>
          </a:prstGeom>
          <a:solidFill>
            <a:srgbClr val="F8BD95"/>
          </a:solidFill>
          <a:ln w="28575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2AD426A-95FE-4F97-B08A-D6710D0BA83A}"/>
              </a:ext>
            </a:extLst>
          </p:cNvPr>
          <p:cNvSpPr/>
          <p:nvPr/>
        </p:nvSpPr>
        <p:spPr>
          <a:xfrm>
            <a:off x="4332173" y="2989944"/>
            <a:ext cx="648000" cy="648000"/>
          </a:xfrm>
          <a:prstGeom prst="ellipse">
            <a:avLst/>
          </a:prstGeom>
          <a:solidFill>
            <a:srgbClr val="F8BD95"/>
          </a:solidFill>
          <a:ln w="28575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7A43C43-2CEA-4924-9EE3-0D050EFF84D7}"/>
              </a:ext>
            </a:extLst>
          </p:cNvPr>
          <p:cNvSpPr/>
          <p:nvPr/>
        </p:nvSpPr>
        <p:spPr>
          <a:xfrm>
            <a:off x="4769932" y="4651801"/>
            <a:ext cx="648000" cy="648000"/>
          </a:xfrm>
          <a:prstGeom prst="ellipse">
            <a:avLst/>
          </a:prstGeom>
          <a:solidFill>
            <a:srgbClr val="F8BD95"/>
          </a:solidFill>
          <a:ln w="28575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22A37C1-135D-4DE7-8C36-1C021B235AA8}"/>
              </a:ext>
            </a:extLst>
          </p:cNvPr>
          <p:cNvSpPr/>
          <p:nvPr/>
        </p:nvSpPr>
        <p:spPr>
          <a:xfrm>
            <a:off x="2801815" y="2991648"/>
            <a:ext cx="648000" cy="648000"/>
          </a:xfrm>
          <a:prstGeom prst="ellipse">
            <a:avLst/>
          </a:prstGeom>
          <a:solidFill>
            <a:srgbClr val="F8BD95"/>
          </a:solidFill>
          <a:ln w="28575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£2</a:t>
            </a:r>
          </a:p>
        </p:txBody>
      </p:sp>
      <p:sp>
        <p:nvSpPr>
          <p:cNvPr id="46" name="Arrow: Right 45">
            <a:hlinkClick r:id="rId11" action="ppaction://hlinksldjump"/>
            <a:extLst>
              <a:ext uri="{FF2B5EF4-FFF2-40B4-BE49-F238E27FC236}">
                <a16:creationId xmlns:a16="http://schemas.microsoft.com/office/drawing/2014/main" id="{A3385C9C-1143-40A2-9FCD-1E9F3DAC7859}"/>
              </a:ext>
            </a:extLst>
          </p:cNvPr>
          <p:cNvSpPr/>
          <p:nvPr/>
        </p:nvSpPr>
        <p:spPr>
          <a:xfrm rot="10800000">
            <a:off x="757239" y="766762"/>
            <a:ext cx="866775" cy="577850"/>
          </a:xfrm>
          <a:prstGeom prst="rightArrow">
            <a:avLst>
              <a:gd name="adj1" fmla="val 50000"/>
              <a:gd name="adj2" fmla="val 68132"/>
            </a:avLst>
          </a:prstGeom>
          <a:solidFill>
            <a:srgbClr val="89CBC1"/>
          </a:solidFill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B3B56D6-06CE-43D1-ACF8-103F78EBF87C}"/>
              </a:ext>
            </a:extLst>
          </p:cNvPr>
          <p:cNvSpPr/>
          <p:nvPr/>
        </p:nvSpPr>
        <p:spPr>
          <a:xfrm>
            <a:off x="1731305" y="660401"/>
            <a:ext cx="766762" cy="766762"/>
          </a:xfrm>
          <a:prstGeom prst="ellipse">
            <a:avLst/>
          </a:prstGeom>
          <a:solidFill>
            <a:srgbClr val="F8BD95"/>
          </a:solidFill>
          <a:ln w="28575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0EB4F-3F9A-411B-90BE-85FEA607FECE}"/>
              </a:ext>
            </a:extLst>
          </p:cNvPr>
          <p:cNvSpPr/>
          <p:nvPr/>
        </p:nvSpPr>
        <p:spPr>
          <a:xfrm>
            <a:off x="755650" y="1800225"/>
            <a:ext cx="7632700" cy="4329113"/>
          </a:xfrm>
          <a:prstGeom prst="rect">
            <a:avLst/>
          </a:prstGeom>
          <a:noFill/>
          <a:ln w="28575">
            <a:solidFill>
              <a:srgbClr val="0094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22" name="Rectangle 46">
            <a:extLst>
              <a:ext uri="{FF2B5EF4-FFF2-40B4-BE49-F238E27FC236}">
                <a16:creationId xmlns:a16="http://schemas.microsoft.com/office/drawing/2014/main" id="{69155F81-AD8C-49C4-B390-95A53E3D0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635548"/>
            <a:ext cx="7632700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486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Kemal and Olivia have £7 to spend. What two things could they buy?</a:t>
            </a:r>
          </a:p>
        </p:txBody>
      </p:sp>
      <p:grpSp>
        <p:nvGrpSpPr>
          <p:cNvPr id="36" name="monkey">
            <a:extLst>
              <a:ext uri="{FF2B5EF4-FFF2-40B4-BE49-F238E27FC236}">
                <a16:creationId xmlns:a16="http://schemas.microsoft.com/office/drawing/2014/main" id="{EB3784BE-2252-4C51-B000-AD0EF991031D}"/>
              </a:ext>
            </a:extLst>
          </p:cNvPr>
          <p:cNvGrpSpPr>
            <a:grpSpLocks/>
          </p:cNvGrpSpPr>
          <p:nvPr/>
        </p:nvGrpSpPr>
        <p:grpSpPr bwMode="auto">
          <a:xfrm>
            <a:off x="6762309" y="2282159"/>
            <a:ext cx="1118343" cy="1371183"/>
            <a:chOff x="7051505" y="2995437"/>
            <a:chExt cx="1118664" cy="1371446"/>
          </a:xfrm>
        </p:grpSpPr>
        <p:pic>
          <p:nvPicPr>
            <p:cNvPr id="21531" name="Picture 16">
              <a:extLst>
                <a:ext uri="{FF2B5EF4-FFF2-40B4-BE49-F238E27FC236}">
                  <a16:creationId xmlns:a16="http://schemas.microsoft.com/office/drawing/2014/main" id="{DAD5B71D-B265-451A-9DA3-7D9625389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51505" y="2995437"/>
              <a:ext cx="1004710" cy="1371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22A862E-071B-42E8-97AE-7EAFF8BB9780}"/>
                </a:ext>
              </a:extLst>
            </p:cNvPr>
            <p:cNvSpPr/>
            <p:nvPr/>
          </p:nvSpPr>
          <p:spPr>
            <a:xfrm>
              <a:off x="7521983" y="3590446"/>
              <a:ext cx="648186" cy="648124"/>
            </a:xfrm>
            <a:prstGeom prst="ellipse">
              <a:avLst/>
            </a:prstGeom>
            <a:solidFill>
              <a:srgbClr val="89CBC1"/>
            </a:solidFill>
            <a:ln w="28575">
              <a:solidFill>
                <a:srgbClr val="009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£5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1815D06-E90C-4673-BEB7-25482B86F5D1}"/>
              </a:ext>
            </a:extLst>
          </p:cNvPr>
          <p:cNvSpPr/>
          <p:nvPr/>
        </p:nvSpPr>
        <p:spPr>
          <a:xfrm>
            <a:off x="7232649" y="2876328"/>
            <a:ext cx="648000" cy="648000"/>
          </a:xfrm>
          <a:prstGeom prst="ellipse">
            <a:avLst/>
          </a:prstGeom>
          <a:solidFill>
            <a:srgbClr val="F8BD95"/>
          </a:solidFill>
          <a:ln w="28575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£5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2" grpId="0" animBg="1"/>
      <p:bldP spid="4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" id="{83AF8C30-6550-4FD0-AE38-EFC6D4809F08}" vid="{D43BF2A8-BA96-49FD-923B-1772A58479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674</TotalTime>
  <Words>664</Words>
  <Application>Microsoft Office PowerPoint</Application>
  <PresentationFormat>On-screen Show (4:3)</PresentationFormat>
  <Paragraphs>161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Tuffy</vt:lpstr>
      <vt:lpstr>Roboto</vt:lpstr>
      <vt:lpstr>Twinkl</vt:lpstr>
      <vt:lpstr>Calibri</vt:lpstr>
      <vt:lpstr>Arial</vt:lpstr>
      <vt:lpstr>Office Theme</vt:lpstr>
      <vt:lpstr>Maths</vt:lpstr>
      <vt:lpstr>PowerPoint Presentation</vt:lpstr>
      <vt:lpstr>PowerPoint Presentation</vt:lpstr>
      <vt:lpstr>PowerPoint Presentation</vt:lpstr>
      <vt:lpstr>Remember It</vt:lpstr>
      <vt:lpstr>Spending Money</vt:lpstr>
      <vt:lpstr>PowerPoint Presentation</vt:lpstr>
      <vt:lpstr>Kemal and  Olivia’s Birthday</vt:lpstr>
      <vt:lpstr>Kemal and  Olivia’s Birthday</vt:lpstr>
      <vt:lpstr>Kemal and  Olivia’s Birthday</vt:lpstr>
      <vt:lpstr>Kemal and  Olivia’s Birthday</vt:lpstr>
      <vt:lpstr>Kemal and  Olivia’s Birthday</vt:lpstr>
      <vt:lpstr>The Toy Shop</vt:lpstr>
      <vt:lpstr>PowerPoint Presentation</vt:lpstr>
      <vt:lpstr>Olivia’s Puzzle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Sarah Williamson</dc:creator>
  <cp:lastModifiedBy>Judith Watts</cp:lastModifiedBy>
  <cp:revision>93</cp:revision>
  <dcterms:created xsi:type="dcterms:W3CDTF">2017-09-22T12:35:12Z</dcterms:created>
  <dcterms:modified xsi:type="dcterms:W3CDTF">2021-08-11T10:36:52Z</dcterms:modified>
</cp:coreProperties>
</file>