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45" r:id="rId2"/>
    <p:sldId id="446" r:id="rId3"/>
    <p:sldId id="516" r:id="rId4"/>
    <p:sldId id="655" r:id="rId5"/>
    <p:sldId id="517" r:id="rId6"/>
    <p:sldId id="656" r:id="rId7"/>
    <p:sldId id="366" r:id="rId8"/>
    <p:sldId id="657" r:id="rId9"/>
    <p:sldId id="658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uli" pitchFamily="2" charset="77"/>
      <p:regular r:id="rId17"/>
      <p:bold r:id="rId18"/>
    </p:embeddedFont>
    <p:embeddedFont>
      <p:font typeface="OpenDyslexicAlta" pitchFamily="2" charset="77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a Corrigan" initials="AC" lastIdx="2" clrIdx="0">
    <p:extLst>
      <p:ext uri="{19B8F6BF-5375-455C-9EA6-DF929625EA0E}">
        <p15:presenceInfo xmlns:p15="http://schemas.microsoft.com/office/powerpoint/2012/main" userId="605f0122161ea9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CCCC"/>
    <a:srgbClr val="FFF2CC"/>
    <a:srgbClr val="C5E0B4"/>
    <a:srgbClr val="8FAADC"/>
    <a:srgbClr val="68C7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70" autoAdjust="0"/>
    <p:restoredTop sz="90884" autoAdjust="0"/>
  </p:normalViewPr>
  <p:slideViewPr>
    <p:cSldViewPr snapToGrid="0" snapToObjects="1">
      <p:cViewPr varScale="1">
        <p:scale>
          <a:sx n="111" d="100"/>
          <a:sy n="111" d="100"/>
        </p:scale>
        <p:origin x="22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Muli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70555-72D4-BF40-B685-8412B7FA50E9}" type="datetimeFigureOut">
              <a:rPr lang="en-GB" smtClean="0">
                <a:latin typeface="Muli" pitchFamily="2" charset="77"/>
              </a:rPr>
              <a:t>31/08/2021</a:t>
            </a:fld>
            <a:endParaRPr lang="en-GB" dirty="0">
              <a:latin typeface="Muli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Muli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>
                <a:latin typeface="Muli" pitchFamily="2" charset="77"/>
              </a:rPr>
              <a:t>‹#›</a:t>
            </a:fld>
            <a:endParaRPr lang="en-GB" dirty="0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uli" pitchFamily="2" charset="77"/>
              </a:defRPr>
            </a:lvl1pPr>
          </a:lstStyle>
          <a:p>
            <a:fld id="{9C363ADC-09E6-FD4B-932E-4485A3F0108B}" type="datetimeFigureOut">
              <a:rPr lang="en-GB" smtClean="0"/>
              <a:pPr/>
              <a:t>31/08/2021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uli" pitchFamily="2" charset="77"/>
              </a:defRPr>
            </a:lvl1pPr>
          </a:lstStyle>
          <a:p>
            <a:fld id="{5C7C66A0-413B-D942-BD25-0759297794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908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927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206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36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F5FFFCE-C207-2846-8718-D75C344C8C89}"/>
              </a:ext>
            </a:extLst>
          </p:cNvPr>
          <p:cNvSpPr/>
          <p:nvPr userDrawn="1"/>
        </p:nvSpPr>
        <p:spPr>
          <a:xfrm>
            <a:off x="1523999" y="4809505"/>
            <a:ext cx="9144000" cy="1428689"/>
          </a:xfrm>
          <a:prstGeom prst="rect">
            <a:avLst/>
          </a:prstGeom>
          <a:solidFill>
            <a:srgbClr val="FFFFFF">
              <a:alpha val="9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C481A8-D80A-304F-BD4D-4ACD9B3D8E7E}"/>
              </a:ext>
            </a:extLst>
          </p:cNvPr>
          <p:cNvSpPr/>
          <p:nvPr userDrawn="1"/>
        </p:nvSpPr>
        <p:spPr>
          <a:xfrm>
            <a:off x="3465322" y="2902739"/>
            <a:ext cx="5261355" cy="7956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809506"/>
            <a:ext cx="9144000" cy="1428689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31/08/2021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310848-5352-7949-AABA-914363C424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0849" y="1261687"/>
            <a:ext cx="6210300" cy="10795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1061" y="3115896"/>
            <a:ext cx="641969" cy="3693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Muli" pitchFamily="2" charset="77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4038600" y="3115896"/>
            <a:ext cx="93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latin typeface="Muli" pitchFamily="2" charset="77"/>
              </a:rPr>
              <a:t>Stage: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7550" y="3115896"/>
            <a:ext cx="641969" cy="3693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Muli" pitchFamily="2" charset="77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6285633" y="3115896"/>
            <a:ext cx="76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latin typeface="Muli" pitchFamily="2" charset="77"/>
              </a:rPr>
              <a:t>List:</a:t>
            </a:r>
          </a:p>
        </p:txBody>
      </p:sp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31/08/2021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31/08/2021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31/08/2021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31/08/2021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31/08/2021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68736134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013" y="349716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" y="788047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2545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C5803DD-6F71-4F43-8676-686F6A0B910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34132394"/>
              </p:ext>
            </p:extLst>
          </p:nvPr>
        </p:nvGraphicFramePr>
        <p:xfrm>
          <a:off x="508000" y="1550668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412948114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FF7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3463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8441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0354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821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38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1516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0867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1816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96945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7848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827967"/>
                  </a:ext>
                </a:extLst>
              </a:tr>
            </a:tbl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42A733-05A7-7244-8430-E2765D4C5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995168"/>
            <a:ext cx="2787650" cy="4584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DF07794-DDE5-1748-AA98-177CF77DDF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425190" y="1354611"/>
            <a:ext cx="8382000" cy="5268914"/>
          </a:xfrm>
        </p:spPr>
        <p:txBody>
          <a:bodyPr>
            <a:normAutofit/>
          </a:bodyPr>
          <a:lstStyle>
            <a:lvl1pPr>
              <a:defRPr lang="en-GB" sz="1800" b="0" i="0" kern="1200" dirty="0">
                <a:solidFill>
                  <a:prstClr val="black"/>
                </a:solidFill>
                <a:latin typeface="OpenDyslexicAlta" pitchFamily="2" charset="77"/>
                <a:ea typeface="OpenDyslexicAlta" pitchFamily="2" charset="77"/>
                <a:cs typeface="OpenDyslexicAlta" pitchFamily="2" charset="7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Edit Master text styles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Second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Third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Fourth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D0F53D-1FF4-844C-9CFA-9D8546D499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k cover writ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633CE64-A964-3E46-A3DD-F645847941CD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DA57134-93E0-C141-B390-3DFCA82BCCD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13596015"/>
              </p:ext>
            </p:extLst>
          </p:nvPr>
        </p:nvGraphicFramePr>
        <p:xfrm>
          <a:off x="508000" y="1600196"/>
          <a:ext cx="1115060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1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2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nd</a:t>
                      </a:r>
                      <a:r>
                        <a:rPr lang="en-GB" b="0" i="0" baseline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3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rd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FF7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95043656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013" y="349716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" y="788047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2545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42A733-05A7-7244-8430-E2765D4C5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995168"/>
            <a:ext cx="2787650" cy="4584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0B6E23-2996-D04A-9DCA-7750F487B5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31/08/2021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137CCF-D866-694A-979D-58389EC37E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FF983-7FE9-084E-894E-ADB137A670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31/08/2021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31/08/2021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31/08/2021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31/08/2021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uli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EC3230C-370C-4B41-B9ED-BCB463F0FE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The long vowel sound /</a:t>
            </a:r>
            <a:r>
              <a:rPr lang="en-GB" dirty="0" err="1"/>
              <a:t>i</a:t>
            </a:r>
            <a:r>
              <a:rPr lang="en-GB" dirty="0"/>
              <a:t>/ spelt ‘</a:t>
            </a:r>
            <a:r>
              <a:rPr lang="en-GB" dirty="0" err="1"/>
              <a:t>igh</a:t>
            </a:r>
            <a:r>
              <a:rPr lang="en-GB" dirty="0"/>
              <a:t>.’ This is usually found in the middle of words but sometimes at the end of words too.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DAE2D-5C07-104D-8EF6-27195B574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95D58-D54B-3346-AC15-07D342AE76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89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DBE228-6D41-A748-9592-1AE43A5B93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2B884-3FE8-CF4F-BAE3-4C745B908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16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32AF4-9343-2540-89B6-82250EA03E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The long vowel sound /</a:t>
            </a:r>
            <a:r>
              <a:rPr lang="en-GB" dirty="0" err="1"/>
              <a:t>i</a:t>
            </a:r>
            <a:r>
              <a:rPr lang="en-GB" dirty="0"/>
              <a:t>/ spelt ‘</a:t>
            </a:r>
            <a:r>
              <a:rPr lang="en-GB" dirty="0" err="1"/>
              <a:t>igh</a:t>
            </a:r>
            <a:r>
              <a:rPr lang="en-GB" dirty="0"/>
              <a:t>’. This is usually found in the middle of words but sometimes at the end of words too. </a:t>
            </a:r>
          </a:p>
          <a:p>
            <a:endParaRPr lang="en-GB" dirty="0"/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id="{D4514438-BDEC-AA4B-BC27-4CCE78A121F0}"/>
              </a:ext>
            </a:extLst>
          </p:cNvPr>
          <p:cNvGraphicFramePr>
            <a:graphicFrameLocks noGrp="1"/>
          </p:cNvGraphicFramePr>
          <p:nvPr>
            <p:ph type="tbl" sz="quarter" idx="4294967295"/>
            <p:extLst>
              <p:ext uri="{D42A27DB-BD31-4B8C-83A1-F6EECF244321}">
                <p14:modId xmlns:p14="http://schemas.microsoft.com/office/powerpoint/2010/main" val="3808489420"/>
              </p:ext>
            </p:extLst>
          </p:nvPr>
        </p:nvGraphicFramePr>
        <p:xfrm>
          <a:off x="3429000" y="1311275"/>
          <a:ext cx="8363607" cy="4727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3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9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1534">
                <a:tc>
                  <a:txBody>
                    <a:bodyPr/>
                    <a:lstStyle/>
                    <a:p>
                      <a:r>
                        <a:rPr lang="en-GB" sz="1700" b="0" i="0" dirty="0">
                          <a:latin typeface="Muli" pitchFamily="2" charset="77"/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Muli" pitchFamily="2" charset="77"/>
                        </a:rPr>
                        <a:t>Tell the children some of the spelling</a:t>
                      </a:r>
                      <a:r>
                        <a:rPr lang="en-US" sz="1700" b="0" i="0" baseline="0" dirty="0">
                          <a:latin typeface="Muli" pitchFamily="2" charset="77"/>
                        </a:rPr>
                        <a:t> list words, can they identify the common sound? Do they know how the sound is spelled?</a:t>
                      </a:r>
                      <a:endParaRPr lang="en-GB" sz="1700" b="0" i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6806">
                <a:tc>
                  <a:txBody>
                    <a:bodyPr/>
                    <a:lstStyle/>
                    <a:p>
                      <a:r>
                        <a:rPr lang="en-GB" sz="1700" b="0" i="0" dirty="0">
                          <a:latin typeface="Muli" pitchFamily="2" charset="77"/>
                        </a:rPr>
                        <a:t>Main Teaching Activity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i="0" baseline="0" dirty="0">
                          <a:latin typeface="Muli" pitchFamily="2" charset="77"/>
                        </a:rPr>
                        <a:t>Ask the children to put the partial spellings through the machine to add ‘</a:t>
                      </a:r>
                      <a:r>
                        <a:rPr lang="en-US" sz="1700" b="0" i="0" baseline="0" dirty="0" err="1">
                          <a:latin typeface="Muli" pitchFamily="2" charset="77"/>
                        </a:rPr>
                        <a:t>igh</a:t>
                      </a:r>
                      <a:r>
                        <a:rPr lang="en-US" sz="1700" b="0" i="0" baseline="0" dirty="0">
                          <a:latin typeface="Muli" pitchFamily="2" charset="77"/>
                        </a:rPr>
                        <a:t>’ in the gap. What words do they make?</a:t>
                      </a:r>
                    </a:p>
                    <a:p>
                      <a:endParaRPr lang="en-US" sz="1700" b="0" i="0" baseline="0" dirty="0">
                        <a:latin typeface="Muli" pitchFamily="2" charset="77"/>
                      </a:endParaRPr>
                    </a:p>
                    <a:p>
                      <a:r>
                        <a:rPr lang="en-US" sz="1700" b="0" i="0" baseline="0" dirty="0">
                          <a:latin typeface="Muli" pitchFamily="2" charset="77"/>
                        </a:rPr>
                        <a:t>Can they think of any more ‘</a:t>
                      </a:r>
                      <a:r>
                        <a:rPr lang="en-US" sz="1700" b="0" i="0" baseline="0" dirty="0" err="1">
                          <a:latin typeface="Muli" pitchFamily="2" charset="77"/>
                        </a:rPr>
                        <a:t>igh</a:t>
                      </a:r>
                      <a:r>
                        <a:rPr lang="en-US" sz="1700" b="0" i="0" baseline="0" dirty="0">
                          <a:latin typeface="Muli" pitchFamily="2" charset="77"/>
                        </a:rPr>
                        <a:t>’ words to add to their list?</a:t>
                      </a:r>
                      <a:endParaRPr lang="en-GB" sz="1700" b="0" i="0" baseline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9146">
                <a:tc>
                  <a:txBody>
                    <a:bodyPr/>
                    <a:lstStyle/>
                    <a:p>
                      <a:r>
                        <a:rPr lang="en-GB" sz="1700" b="0" i="0" dirty="0">
                          <a:latin typeface="Muli" pitchFamily="2" charset="77"/>
                        </a:rPr>
                        <a:t>Independent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Muli" pitchFamily="2" charset="77"/>
                        </a:rPr>
                        <a:t>Ask the children</a:t>
                      </a:r>
                      <a:r>
                        <a:rPr lang="en-US" sz="1700" b="0" i="0" baseline="0" dirty="0">
                          <a:latin typeface="Muli" pitchFamily="2" charset="77"/>
                        </a:rPr>
                        <a:t> to put their words in alphabetical order. Check with a partner and share with the class. They can use the alphabet list on the slide if they need support.</a:t>
                      </a:r>
                      <a:endParaRPr lang="en-GB" sz="1700" b="0" i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9174B1-3AFA-4074-87A3-640D8F68B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963993"/>
              </p:ext>
            </p:extLst>
          </p:nvPr>
        </p:nvGraphicFramePr>
        <p:xfrm>
          <a:off x="516652" y="1554366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199035841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982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28698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06339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9421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87564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4024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93539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195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9855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mighty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546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midnight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34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57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 rot="381027">
            <a:off x="6494931" y="2199422"/>
            <a:ext cx="286521" cy="14555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792086"/>
              </p:ext>
            </p:extLst>
          </p:nvPr>
        </p:nvGraphicFramePr>
        <p:xfrm>
          <a:off x="508000" y="1600196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l___t</a:t>
                      </a:r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r___t</a:t>
                      </a:r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t___t</a:t>
                      </a:r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fr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___t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n___t</a:t>
                      </a:r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br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___t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s___t</a:t>
                      </a:r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m___ty</a:t>
                      </a:r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midn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___t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285704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Muli" pitchFamily="2" charset="77"/>
                        </a:rPr>
                        <a:t>The long vowel sound /</a:t>
                      </a:r>
                      <a:r>
                        <a:rPr lang="en-GB" sz="1400" dirty="0" err="1">
                          <a:latin typeface="Muli" pitchFamily="2" charset="77"/>
                        </a:rPr>
                        <a:t>i</a:t>
                      </a:r>
                      <a:r>
                        <a:rPr lang="en-GB" sz="1400" dirty="0">
                          <a:latin typeface="Muli" pitchFamily="2" charset="77"/>
                        </a:rPr>
                        <a:t>/ spelled ‘</a:t>
                      </a:r>
                      <a:r>
                        <a:rPr lang="en-GB" sz="1400" dirty="0" err="1">
                          <a:latin typeface="Muli" pitchFamily="2" charset="77"/>
                        </a:rPr>
                        <a:t>igh</a:t>
                      </a:r>
                      <a:r>
                        <a:rPr lang="en-GB" sz="1400" dirty="0">
                          <a:latin typeface="Muli" pitchFamily="2" charset="77"/>
                        </a:rPr>
                        <a:t>’.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 dirty="0">
                        <a:latin typeface="Muli" pitchFamily="2" charset="77"/>
                      </a:endParaRPr>
                    </a:p>
                    <a:p>
                      <a:r>
                        <a:rPr lang="en-GB" sz="1400" baseline="0" dirty="0">
                          <a:latin typeface="Muli" pitchFamily="2" charset="77"/>
                        </a:rPr>
                        <a:t>Name:</a:t>
                      </a:r>
                      <a:endParaRPr lang="en-GB" sz="140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16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>
            <a:off x="2993572" y="2057401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993571" y="2522763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971801" y="3016709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971801" y="3453496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971801" y="3907977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971801" y="4359721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993571" y="4814202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993571" y="5268683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993571" y="5776990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971801" y="6237511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8672678" y="1964885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8672677" y="2430247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8650907" y="2924193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8650907" y="3360980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8650907" y="3815461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8650907" y="4267205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8672677" y="4721686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8672677" y="5176167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8672677" y="5660581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8650907" y="6144995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535445"/>
              </p:ext>
            </p:extLst>
          </p:nvPr>
        </p:nvGraphicFramePr>
        <p:xfrm>
          <a:off x="9716690" y="1465562"/>
          <a:ext cx="2283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high</a:t>
                      </a:r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 rot="424549">
            <a:off x="5414499" y="1504075"/>
            <a:ext cx="310339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DyslexicAlta" pitchFamily="2" charset="77"/>
                <a:ea typeface="OpenDyslexic" charset="0"/>
                <a:cs typeface="OpenDyslexic" charset="0"/>
              </a:rPr>
              <a:t>Add ‘</a:t>
            </a:r>
            <a:r>
              <a:rPr lang="en-GB" sz="1400" dirty="0" err="1">
                <a:latin typeface="OpenDyslexicAlta" pitchFamily="2" charset="77"/>
                <a:ea typeface="OpenDyslexic" charset="0"/>
                <a:cs typeface="OpenDyslexic" charset="0"/>
              </a:rPr>
              <a:t>igh</a:t>
            </a:r>
            <a:r>
              <a:rPr lang="en-GB" sz="1400" dirty="0">
                <a:latin typeface="OpenDyslexicAlta" pitchFamily="2" charset="77"/>
                <a:ea typeface="OpenDyslexic" charset="0"/>
                <a:cs typeface="OpenDyslexic" charset="0"/>
              </a:rPr>
              <a:t>’ to these words to make your spelling words.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991" y="1947146"/>
            <a:ext cx="4261104" cy="454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24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 rot="381027">
            <a:off x="6494931" y="2199422"/>
            <a:ext cx="286521" cy="14555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8000" y="1600196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l___t</a:t>
                      </a:r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r___t</a:t>
                      </a:r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t___t</a:t>
                      </a:r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fr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___t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n___t</a:t>
                      </a:r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br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___t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s___t</a:t>
                      </a:r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m___ty</a:t>
                      </a:r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midn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___t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625099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Muli" pitchFamily="2" charset="77"/>
                        </a:rPr>
                        <a:t>The long vowel sound /</a:t>
                      </a:r>
                      <a:r>
                        <a:rPr lang="en-GB" sz="1400" dirty="0" err="1">
                          <a:latin typeface="Muli" pitchFamily="2" charset="77"/>
                        </a:rPr>
                        <a:t>i</a:t>
                      </a:r>
                      <a:r>
                        <a:rPr lang="en-GB" sz="1400" dirty="0">
                          <a:latin typeface="Muli" pitchFamily="2" charset="77"/>
                        </a:rPr>
                        <a:t>/ spelled ‘</a:t>
                      </a:r>
                      <a:r>
                        <a:rPr lang="en-GB" sz="1400" dirty="0" err="1">
                          <a:latin typeface="Muli" pitchFamily="2" charset="77"/>
                        </a:rPr>
                        <a:t>igh</a:t>
                      </a:r>
                      <a:r>
                        <a:rPr lang="en-GB" sz="1400" dirty="0">
                          <a:latin typeface="Muli" pitchFamily="2" charset="77"/>
                        </a:rPr>
                        <a:t>’.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 dirty="0">
                        <a:latin typeface="Muli" pitchFamily="2" charset="77"/>
                      </a:endParaRPr>
                    </a:p>
                    <a:p>
                      <a:r>
                        <a:rPr lang="en-GB" sz="1400" baseline="0" dirty="0">
                          <a:solidFill>
                            <a:srgbClr val="FF3860"/>
                          </a:solidFill>
                          <a:latin typeface="Muli" pitchFamily="2" charset="77"/>
                        </a:rPr>
                        <a:t>Answers: </a:t>
                      </a:r>
                      <a:endParaRPr lang="en-GB" sz="1400" dirty="0">
                        <a:solidFill>
                          <a:srgbClr val="FF3860"/>
                        </a:solidFill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16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>
            <a:off x="2993572" y="2057401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993571" y="2522763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971801" y="3016709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971801" y="3453496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971801" y="3907977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971801" y="4359721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993571" y="4814202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993571" y="5268683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993571" y="5776990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971801" y="6237511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8672678" y="1964885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8672677" y="2430247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8650907" y="2924193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8650907" y="3360980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8650907" y="3815461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8650907" y="4267205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8672677" y="4721686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8672677" y="5176167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8672677" y="5660581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8650907" y="6144995"/>
            <a:ext cx="936171" cy="359228"/>
          </a:xfrm>
          <a:prstGeom prst="rightArrow">
            <a:avLst/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83462"/>
              </p:ext>
            </p:extLst>
          </p:nvPr>
        </p:nvGraphicFramePr>
        <p:xfrm>
          <a:off x="9716690" y="1465562"/>
          <a:ext cx="2283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high</a:t>
                      </a:r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mighty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midnight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 rot="424549">
            <a:off x="5414499" y="1504075"/>
            <a:ext cx="310339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DyslexicAlta" pitchFamily="2" charset="77"/>
                <a:ea typeface="OpenDyslexic" charset="0"/>
                <a:cs typeface="OpenDyslexic" charset="0"/>
              </a:rPr>
              <a:t>Add ‘</a:t>
            </a:r>
            <a:r>
              <a:rPr lang="en-GB" sz="1400" dirty="0" err="1">
                <a:latin typeface="OpenDyslexicAlta" pitchFamily="2" charset="77"/>
                <a:ea typeface="OpenDyslexic" charset="0"/>
                <a:cs typeface="OpenDyslexic" charset="0"/>
              </a:rPr>
              <a:t>igh</a:t>
            </a:r>
            <a:r>
              <a:rPr lang="en-GB" sz="1400" dirty="0">
                <a:latin typeface="OpenDyslexicAlta" pitchFamily="2" charset="77"/>
                <a:ea typeface="OpenDyslexic" charset="0"/>
                <a:cs typeface="OpenDyslexic" charset="0"/>
              </a:rPr>
              <a:t>’ to these words to make your spelling words.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991" y="1947146"/>
            <a:ext cx="4261104" cy="454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6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5F0ECC2-A834-4814-9DE0-84465D17A9E2}"/>
              </a:ext>
            </a:extLst>
          </p:cNvPr>
          <p:cNvSpPr txBox="1"/>
          <p:nvPr/>
        </p:nvSpPr>
        <p:spPr>
          <a:xfrm>
            <a:off x="3494999" y="2274838"/>
            <a:ext cx="8332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OpenDyslexicAlta" pitchFamily="2" charset="77"/>
              </a:rPr>
              <a:t>a b c d e f g h I j k l m n</a:t>
            </a:r>
          </a:p>
          <a:p>
            <a:endParaRPr lang="en-US" sz="4800" dirty="0">
              <a:latin typeface="OpenDyslexicAlta" pitchFamily="2" charset="77"/>
            </a:endParaRPr>
          </a:p>
          <a:p>
            <a:r>
              <a:rPr lang="en-US" sz="4800" dirty="0">
                <a:latin typeface="OpenDyslexicAlta" pitchFamily="2" charset="77"/>
              </a:rPr>
              <a:t>o p q r s t u v w x y z</a:t>
            </a:r>
            <a:endParaRPr lang="en-GB" sz="4800" dirty="0">
              <a:latin typeface="OpenDyslexicAlta" pitchFamily="2" charset="7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272" y="452176"/>
            <a:ext cx="823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Put the words in your spelling list in to alphabetical order</a:t>
            </a:r>
            <a:endParaRPr lang="en-GB" dirty="0">
              <a:latin typeface="OpenDyslexicAlta" pitchFamily="2" charset="77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19641"/>
              </p:ext>
            </p:extLst>
          </p:nvPr>
        </p:nvGraphicFramePr>
        <p:xfrm>
          <a:off x="588387" y="1308793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mighty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midnight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696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5F0ECC2-A834-4814-9DE0-84465D17A9E2}"/>
              </a:ext>
            </a:extLst>
          </p:cNvPr>
          <p:cNvSpPr txBox="1"/>
          <p:nvPr/>
        </p:nvSpPr>
        <p:spPr>
          <a:xfrm>
            <a:off x="3494999" y="2274838"/>
            <a:ext cx="8332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OpenDyslexicAlta" pitchFamily="2" charset="77"/>
              </a:rPr>
              <a:t>a b c d e f g h I j k l m n</a:t>
            </a:r>
          </a:p>
          <a:p>
            <a:endParaRPr lang="en-US" sz="4800" dirty="0">
              <a:latin typeface="OpenDyslexicAlta" pitchFamily="2" charset="77"/>
            </a:endParaRPr>
          </a:p>
          <a:p>
            <a:r>
              <a:rPr lang="en-US" sz="4800" dirty="0">
                <a:latin typeface="OpenDyslexicAlta" pitchFamily="2" charset="77"/>
              </a:rPr>
              <a:t>o p q r s t u v w x y z</a:t>
            </a:r>
            <a:endParaRPr lang="en-GB" sz="4800" dirty="0">
              <a:latin typeface="OpenDyslexicAlta" pitchFamily="2" charset="7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272" y="452176"/>
            <a:ext cx="823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Put the words in your spelling list in to alphabetical order</a:t>
            </a:r>
            <a:endParaRPr lang="en-GB" dirty="0">
              <a:latin typeface="OpenDyslexicAlta" pitchFamily="2" charset="77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204068"/>
              </p:ext>
            </p:extLst>
          </p:nvPr>
        </p:nvGraphicFramePr>
        <p:xfrm>
          <a:off x="543339" y="1308793"/>
          <a:ext cx="2832698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2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midnight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mighty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sight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0A723EB-ABC0-45ED-AC80-412FDBC55B6B}"/>
              </a:ext>
            </a:extLst>
          </p:cNvPr>
          <p:cNvSpPr txBox="1"/>
          <p:nvPr/>
        </p:nvSpPr>
        <p:spPr>
          <a:xfrm>
            <a:off x="588387" y="880357"/>
            <a:ext cx="173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3860"/>
                </a:solidFill>
              </a:rPr>
              <a:t>Answers:  </a:t>
            </a:r>
          </a:p>
        </p:txBody>
      </p:sp>
    </p:spTree>
    <p:extLst>
      <p:ext uri="{BB962C8B-B14F-4D97-AF65-F5344CB8AC3E}">
        <p14:creationId xmlns:p14="http://schemas.microsoft.com/office/powerpoint/2010/main" val="406913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568842"/>
              </p:ext>
            </p:extLst>
          </p:nvPr>
        </p:nvGraphicFramePr>
        <p:xfrm>
          <a:off x="508000" y="1600196"/>
          <a:ext cx="11150598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8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1194406556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213563594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1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2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nd</a:t>
                      </a:r>
                      <a:r>
                        <a:rPr lang="en-GB" b="0" i="0" baseline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3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rd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4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th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5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th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mighty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midnight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706087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latin typeface="Muli" pitchFamily="2" charset="77"/>
                        </a:rPr>
                        <a:t>The long vowel sound /</a:t>
                      </a:r>
                      <a:r>
                        <a:rPr lang="en-GB" sz="1400" baseline="0" dirty="0" err="1">
                          <a:latin typeface="Muli" pitchFamily="2" charset="77"/>
                        </a:rPr>
                        <a:t>i</a:t>
                      </a:r>
                      <a:r>
                        <a:rPr lang="en-GB" sz="1400" baseline="0" dirty="0">
                          <a:latin typeface="Muli" pitchFamily="2" charset="77"/>
                        </a:rPr>
                        <a:t>/ spelled ‘</a:t>
                      </a:r>
                      <a:r>
                        <a:rPr lang="en-GB" sz="1400" baseline="0" dirty="0" err="1">
                          <a:latin typeface="Muli" pitchFamily="2" charset="77"/>
                        </a:rPr>
                        <a:t>igh</a:t>
                      </a:r>
                      <a:r>
                        <a:rPr lang="en-GB" sz="1400" baseline="0" dirty="0">
                          <a:latin typeface="Muli" pitchFamily="2" charset="77"/>
                        </a:rPr>
                        <a:t>’.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 dirty="0">
                        <a:latin typeface="Muli" pitchFamily="2" charset="77"/>
                      </a:endParaRPr>
                    </a:p>
                    <a:p>
                      <a:r>
                        <a:rPr lang="en-GB" sz="1400" baseline="0" dirty="0">
                          <a:latin typeface="Muli" pitchFamily="2" charset="77"/>
                        </a:rPr>
                        <a:t>Name:</a:t>
                      </a:r>
                      <a:endParaRPr lang="en-GB" sz="140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16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538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8000" y="1600196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mighty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midnight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859055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latin typeface="Muli" pitchFamily="2" charset="77"/>
                        </a:rPr>
                        <a:t>The long vowel sound /</a:t>
                      </a:r>
                      <a:r>
                        <a:rPr lang="en-GB" sz="1400" baseline="0" dirty="0" err="1">
                          <a:latin typeface="Muli" pitchFamily="2" charset="77"/>
                        </a:rPr>
                        <a:t>i</a:t>
                      </a:r>
                      <a:r>
                        <a:rPr lang="en-GB" sz="1400" baseline="0" dirty="0">
                          <a:latin typeface="Muli" pitchFamily="2" charset="77"/>
                        </a:rPr>
                        <a:t>/ spelt ‘</a:t>
                      </a:r>
                      <a:r>
                        <a:rPr lang="en-GB" sz="1400" baseline="0" dirty="0" err="1">
                          <a:latin typeface="Muli" pitchFamily="2" charset="77"/>
                        </a:rPr>
                        <a:t>igh</a:t>
                      </a:r>
                      <a:r>
                        <a:rPr lang="en-GB" sz="1400" baseline="0" dirty="0">
                          <a:latin typeface="Muli" pitchFamily="2" charset="77"/>
                        </a:rPr>
                        <a:t>’.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 dirty="0">
                        <a:latin typeface="Muli" pitchFamily="2" charset="77"/>
                      </a:endParaRPr>
                    </a:p>
                    <a:p>
                      <a:r>
                        <a:rPr lang="en-GB" sz="1400" baseline="0" dirty="0">
                          <a:latin typeface="Muli" pitchFamily="2" charset="77"/>
                        </a:rPr>
                        <a:t>Name:</a:t>
                      </a:r>
                      <a:endParaRPr lang="en-GB" sz="140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16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600092" y="3329354"/>
            <a:ext cx="1277816" cy="83233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491046" y="2084957"/>
            <a:ext cx="228600" cy="12443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877908" y="2349283"/>
            <a:ext cx="1410747" cy="11038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8770955" y="1635190"/>
            <a:ext cx="1652954" cy="6799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37548" y="1566651"/>
            <a:ext cx="1758452" cy="6799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87261" y="2571428"/>
            <a:ext cx="1652954" cy="6799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36940" y="3821724"/>
            <a:ext cx="1652954" cy="6799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15715" y="4826501"/>
            <a:ext cx="1750977" cy="6799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283569" y="5481501"/>
            <a:ext cx="1652954" cy="6799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141677" y="4837411"/>
            <a:ext cx="2082978" cy="6799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72954" y="2707156"/>
            <a:ext cx="1909396" cy="6799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272954" y="3787428"/>
            <a:ext cx="2674118" cy="6799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893609" y="3139764"/>
            <a:ext cx="1379345" cy="707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43800" y="4177596"/>
            <a:ext cx="867508" cy="6598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820507" y="2258836"/>
            <a:ext cx="1133268" cy="10661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255916" y="3035648"/>
            <a:ext cx="1326592" cy="6016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4" idx="3"/>
          </p:cNvCxnSpPr>
          <p:nvPr/>
        </p:nvCxnSpPr>
        <p:spPr>
          <a:xfrm flipH="1">
            <a:off x="5389894" y="3999030"/>
            <a:ext cx="1212082" cy="1626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045236" y="4192802"/>
            <a:ext cx="750277" cy="6948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  <a:endCxn id="26" idx="0"/>
          </p:cNvCxnSpPr>
          <p:nvPr/>
        </p:nvCxnSpPr>
        <p:spPr>
          <a:xfrm flipH="1">
            <a:off x="7110046" y="4161692"/>
            <a:ext cx="128954" cy="13198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49562" y="3414255"/>
            <a:ext cx="961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OpenDyslexicAlta" pitchFamily="2" charset="77"/>
                <a:ea typeface="OpenDyslexic" charset="0"/>
                <a:cs typeface="OpenDyslexic" charset="0"/>
              </a:rPr>
              <a:t>igh</a:t>
            </a:r>
            <a:endParaRPr lang="en-GB" sz="3200" dirty="0">
              <a:latin typeface="OpenDyslexicAlta" pitchFamily="2" charset="77"/>
              <a:ea typeface="OpenDyslexic" charset="0"/>
              <a:cs typeface="OpenDyslexic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80859" y="1717406"/>
            <a:ext cx="1605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  <a:ea typeface="OpenDyslexic" charset="0"/>
                <a:cs typeface="OpenDyslexic" charset="0"/>
              </a:rPr>
              <a:t>h   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10071" y="2808586"/>
            <a:ext cx="1772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OpenDyslexicAlta" pitchFamily="2" charset="77"/>
                <a:ea typeface="OpenDyslexic" charset="0"/>
                <a:cs typeface="OpenDyslexic" charset="0"/>
              </a:rPr>
              <a:t>fr</a:t>
            </a:r>
            <a:r>
              <a:rPr lang="en-GB" sz="3200" dirty="0">
                <a:latin typeface="OpenDyslexicAlta" pitchFamily="2" charset="77"/>
                <a:ea typeface="OpenDyslexic" charset="0"/>
                <a:cs typeface="OpenDyslexic" charset="0"/>
              </a:rPr>
              <a:t>      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33283" y="1641607"/>
            <a:ext cx="175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  <a:ea typeface="OpenDyslexic" charset="0"/>
                <a:cs typeface="OpenDyslexic" charset="0"/>
              </a:rPr>
              <a:t>l       t  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63285" y="3897628"/>
            <a:ext cx="2482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OpenDyslexicAlta" pitchFamily="2" charset="77"/>
                <a:ea typeface="OpenDyslexic" charset="0"/>
                <a:cs typeface="OpenDyslexic" charset="0"/>
              </a:rPr>
              <a:t>midn</a:t>
            </a:r>
            <a:r>
              <a:rPr lang="en-GB" sz="3200" dirty="0">
                <a:latin typeface="OpenDyslexicAlta" pitchFamily="2" charset="77"/>
                <a:ea typeface="OpenDyslexic" charset="0"/>
                <a:cs typeface="OpenDyslexic" charset="0"/>
              </a:rPr>
              <a:t>      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50483" y="2651271"/>
            <a:ext cx="1605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  <a:ea typeface="OpenDyslexic" charset="0"/>
                <a:cs typeface="OpenDyslexic" charset="0"/>
              </a:rPr>
              <a:t>r      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13875" y="3869304"/>
            <a:ext cx="1605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  <a:ea typeface="OpenDyslexic" charset="0"/>
                <a:cs typeface="OpenDyslexic" charset="0"/>
              </a:rPr>
              <a:t>n      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53400" y="4900030"/>
            <a:ext cx="2270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  <a:ea typeface="OpenDyslexic" charset="0"/>
                <a:cs typeface="OpenDyslexic" charset="0"/>
              </a:rPr>
              <a:t>m      ty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97281" y="5559807"/>
            <a:ext cx="1741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OpenDyslexicAlta" pitchFamily="2" charset="77"/>
                <a:ea typeface="OpenDyslexic" charset="0"/>
                <a:cs typeface="OpenDyslexic" charset="0"/>
              </a:rPr>
              <a:t>br</a:t>
            </a:r>
            <a:r>
              <a:rPr lang="en-GB" sz="3200" dirty="0">
                <a:latin typeface="OpenDyslexicAlta" pitchFamily="2" charset="77"/>
                <a:ea typeface="OpenDyslexic" charset="0"/>
                <a:cs typeface="OpenDyslexic" charset="0"/>
              </a:rPr>
              <a:t>     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37549" y="4915736"/>
            <a:ext cx="1788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  <a:ea typeface="OpenDyslexic" charset="0"/>
                <a:cs typeface="OpenDyslexic" charset="0"/>
              </a:rPr>
              <a:t>t       t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677349" y="1381391"/>
            <a:ext cx="1909396" cy="6799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62464" y="1450749"/>
            <a:ext cx="1772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  <a:ea typeface="OpenDyslexic" charset="0"/>
                <a:cs typeface="OpenDyslexic" charset="0"/>
              </a:rPr>
              <a:t>s       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85480" y="6302814"/>
            <a:ext cx="87848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OpenDyslexicAlta" pitchFamily="2" charset="77"/>
                <a:ea typeface="OpenDyslexic" charset="0"/>
                <a:cs typeface="OpenDyslexic" charset="0"/>
              </a:rPr>
              <a:t>Create your spelling words by adding </a:t>
            </a:r>
            <a:r>
              <a:rPr lang="en-GB" sz="1600" dirty="0" err="1">
                <a:latin typeface="OpenDyslexicAlta" pitchFamily="2" charset="77"/>
                <a:ea typeface="OpenDyslexic" charset="0"/>
                <a:cs typeface="OpenDyslexic" charset="0"/>
              </a:rPr>
              <a:t>igh</a:t>
            </a:r>
            <a:r>
              <a:rPr lang="en-GB" sz="1600" dirty="0">
                <a:latin typeface="OpenDyslexicAlta" pitchFamily="2" charset="77"/>
                <a:ea typeface="OpenDyslexic" charset="0"/>
                <a:cs typeface="OpenDyslexic" charset="0"/>
              </a:rPr>
              <a:t>.  Can you say them in a sentence? </a:t>
            </a:r>
          </a:p>
        </p:txBody>
      </p:sp>
    </p:spTree>
    <p:extLst>
      <p:ext uri="{BB962C8B-B14F-4D97-AF65-F5344CB8AC3E}">
        <p14:creationId xmlns:p14="http://schemas.microsoft.com/office/powerpoint/2010/main" val="1207423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8000" y="1600196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mighty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midnight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828145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latin typeface="Muli" pitchFamily="2" charset="77"/>
                        </a:rPr>
                        <a:t>The long vowel sound /</a:t>
                      </a:r>
                      <a:r>
                        <a:rPr lang="en-GB" sz="1400" baseline="0" dirty="0" err="1">
                          <a:latin typeface="Muli" pitchFamily="2" charset="77"/>
                        </a:rPr>
                        <a:t>i</a:t>
                      </a:r>
                      <a:r>
                        <a:rPr lang="en-GB" sz="1400" baseline="0" dirty="0">
                          <a:latin typeface="Muli" pitchFamily="2" charset="77"/>
                        </a:rPr>
                        <a:t>/ spelt ‘</a:t>
                      </a:r>
                      <a:r>
                        <a:rPr lang="en-GB" sz="1400" baseline="0" dirty="0" err="1">
                          <a:latin typeface="Muli" pitchFamily="2" charset="77"/>
                        </a:rPr>
                        <a:t>igh</a:t>
                      </a:r>
                      <a:r>
                        <a:rPr lang="en-GB" sz="1400" baseline="0" dirty="0">
                          <a:latin typeface="Muli" pitchFamily="2" charset="77"/>
                        </a:rPr>
                        <a:t>’.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 dirty="0">
                        <a:latin typeface="Muli" pitchFamily="2" charset="77"/>
                      </a:endParaRPr>
                    </a:p>
                    <a:p>
                      <a:r>
                        <a:rPr lang="en-GB" sz="1400" baseline="0" dirty="0">
                          <a:solidFill>
                            <a:srgbClr val="FF3860"/>
                          </a:solidFill>
                          <a:latin typeface="Muli" pitchFamily="2" charset="77"/>
                        </a:rPr>
                        <a:t>Answers: </a:t>
                      </a:r>
                      <a:endParaRPr lang="en-GB" sz="1400" dirty="0">
                        <a:solidFill>
                          <a:srgbClr val="FF3860"/>
                        </a:solidFill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</a:t>
                      </a:r>
                      <a:r>
                        <a:rPr lang="en-GB" sz="1400" b="0" i="0">
                          <a:latin typeface="Muli" pitchFamily="2" charset="77"/>
                        </a:rPr>
                        <a:t>: 16</a:t>
                      </a:r>
                      <a:endParaRPr lang="en-GB" sz="1400" b="0" i="0" dirty="0">
                        <a:latin typeface="Muli" pitchFamily="2" charset="7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600092" y="3329354"/>
            <a:ext cx="1277816" cy="83233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491046" y="2084957"/>
            <a:ext cx="228600" cy="12443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877908" y="2349283"/>
            <a:ext cx="1410747" cy="11038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8770955" y="1635190"/>
            <a:ext cx="1652954" cy="6799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37548" y="1566651"/>
            <a:ext cx="1758452" cy="6799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87261" y="2571428"/>
            <a:ext cx="1652954" cy="6799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36940" y="3821724"/>
            <a:ext cx="1652954" cy="6799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15715" y="4826501"/>
            <a:ext cx="1750977" cy="6799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283569" y="5481501"/>
            <a:ext cx="1652954" cy="6799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141677" y="4837411"/>
            <a:ext cx="2082978" cy="6799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72954" y="2707156"/>
            <a:ext cx="1909396" cy="6799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272954" y="3787428"/>
            <a:ext cx="2674118" cy="6799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893609" y="3139764"/>
            <a:ext cx="1379345" cy="707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43800" y="4177596"/>
            <a:ext cx="867508" cy="6598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820507" y="2258836"/>
            <a:ext cx="1133268" cy="10661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255916" y="3035648"/>
            <a:ext cx="1326592" cy="6016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4" idx="3"/>
          </p:cNvCxnSpPr>
          <p:nvPr/>
        </p:nvCxnSpPr>
        <p:spPr>
          <a:xfrm flipH="1">
            <a:off x="5389894" y="3999030"/>
            <a:ext cx="1212082" cy="1626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045236" y="4192802"/>
            <a:ext cx="750277" cy="6948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  <a:endCxn id="26" idx="0"/>
          </p:cNvCxnSpPr>
          <p:nvPr/>
        </p:nvCxnSpPr>
        <p:spPr>
          <a:xfrm flipH="1">
            <a:off x="7110046" y="4161692"/>
            <a:ext cx="128954" cy="13198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49562" y="3414255"/>
            <a:ext cx="961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OpenDyslexicAlta" pitchFamily="2" charset="77"/>
                <a:ea typeface="OpenDyslexic" charset="0"/>
                <a:cs typeface="OpenDyslexic" charset="0"/>
              </a:rPr>
              <a:t>igh</a:t>
            </a:r>
            <a:endParaRPr lang="en-GB" sz="3200" dirty="0">
              <a:latin typeface="OpenDyslexicAlta" pitchFamily="2" charset="77"/>
              <a:ea typeface="OpenDyslexic" charset="0"/>
              <a:cs typeface="OpenDyslexic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80859" y="1717406"/>
            <a:ext cx="1605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  <a:ea typeface="OpenDyslexic" charset="0"/>
                <a:cs typeface="OpenDyslexic" charset="0"/>
              </a:rPr>
              <a:t>h</a:t>
            </a:r>
            <a:r>
              <a:rPr lang="en-GB" sz="3200" dirty="0">
                <a:solidFill>
                  <a:srgbClr val="FF3860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igh</a:t>
            </a:r>
            <a:r>
              <a:rPr lang="en-GB" sz="3200" dirty="0">
                <a:latin typeface="OpenDyslexicAlta" pitchFamily="2" charset="77"/>
                <a:ea typeface="OpenDyslexic" charset="0"/>
                <a:cs typeface="OpenDyslexic" charset="0"/>
              </a:rPr>
              <a:t>   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10071" y="2808586"/>
            <a:ext cx="1772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  <a:ea typeface="OpenDyslexic" charset="0"/>
                <a:cs typeface="OpenDyslexic" charset="0"/>
              </a:rPr>
              <a:t>f</a:t>
            </a:r>
            <a:r>
              <a:rPr lang="en-GB" sz="3200" dirty="0">
                <a:solidFill>
                  <a:srgbClr val="FF3860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righ</a:t>
            </a:r>
            <a:r>
              <a:rPr lang="en-GB" sz="3200" dirty="0">
                <a:latin typeface="OpenDyslexicAlta" pitchFamily="2" charset="77"/>
                <a:ea typeface="OpenDyslexic" charset="0"/>
                <a:cs typeface="OpenDyslexic" charset="0"/>
              </a:rPr>
              <a:t>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33283" y="1641607"/>
            <a:ext cx="175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  <a:ea typeface="OpenDyslexic" charset="0"/>
                <a:cs typeface="OpenDyslexic" charset="0"/>
              </a:rPr>
              <a:t>l</a:t>
            </a:r>
            <a:r>
              <a:rPr lang="en-GB" sz="3200" dirty="0">
                <a:solidFill>
                  <a:srgbClr val="FF3860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igh</a:t>
            </a:r>
            <a:r>
              <a:rPr lang="en-GB" sz="3200" dirty="0">
                <a:latin typeface="OpenDyslexicAlta" pitchFamily="2" charset="77"/>
                <a:ea typeface="OpenDyslexic" charset="0"/>
                <a:cs typeface="OpenDyslexic" charset="0"/>
              </a:rPr>
              <a:t>t  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63285" y="3897628"/>
            <a:ext cx="2482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  <a:ea typeface="OpenDyslexic" charset="0"/>
                <a:cs typeface="OpenDyslexic" charset="0"/>
              </a:rPr>
              <a:t>midn</a:t>
            </a:r>
            <a:r>
              <a:rPr lang="en-GB" sz="3200" dirty="0">
                <a:solidFill>
                  <a:srgbClr val="FF3860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igh</a:t>
            </a:r>
            <a:r>
              <a:rPr lang="en-GB" sz="3200" dirty="0">
                <a:latin typeface="OpenDyslexicAlta" pitchFamily="2" charset="77"/>
                <a:ea typeface="OpenDyslexic" charset="0"/>
                <a:cs typeface="OpenDyslexic" charset="0"/>
              </a:rPr>
              <a:t>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50483" y="2651271"/>
            <a:ext cx="1605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  <a:ea typeface="OpenDyslexic" charset="0"/>
                <a:cs typeface="OpenDyslexic" charset="0"/>
              </a:rPr>
              <a:t>r</a:t>
            </a:r>
            <a:r>
              <a:rPr lang="en-GB" sz="3200" dirty="0">
                <a:solidFill>
                  <a:srgbClr val="FF3860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igh</a:t>
            </a:r>
            <a:r>
              <a:rPr lang="en-GB" sz="3200" dirty="0">
                <a:latin typeface="OpenDyslexicAlta" pitchFamily="2" charset="77"/>
                <a:ea typeface="OpenDyslexic" charset="0"/>
                <a:cs typeface="OpenDyslexic" charset="0"/>
              </a:rPr>
              <a:t>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13875" y="3869304"/>
            <a:ext cx="1605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  <a:ea typeface="OpenDyslexic" charset="0"/>
                <a:cs typeface="OpenDyslexic" charset="0"/>
              </a:rPr>
              <a:t>n</a:t>
            </a:r>
            <a:r>
              <a:rPr lang="en-GB" sz="3200" dirty="0">
                <a:solidFill>
                  <a:srgbClr val="FF3860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igh</a:t>
            </a:r>
            <a:r>
              <a:rPr lang="en-GB" sz="3200" dirty="0">
                <a:latin typeface="OpenDyslexicAlta" pitchFamily="2" charset="77"/>
                <a:ea typeface="OpenDyslexic" charset="0"/>
                <a:cs typeface="OpenDyslexic" charset="0"/>
              </a:rPr>
              <a:t>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53400" y="4900030"/>
            <a:ext cx="2270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  <a:ea typeface="OpenDyslexic" charset="0"/>
                <a:cs typeface="OpenDyslexic" charset="0"/>
              </a:rPr>
              <a:t>m</a:t>
            </a:r>
            <a:r>
              <a:rPr lang="en-GB" sz="3200" dirty="0">
                <a:solidFill>
                  <a:srgbClr val="FF3860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igh</a:t>
            </a:r>
            <a:r>
              <a:rPr lang="en-GB" sz="3200" dirty="0">
                <a:latin typeface="OpenDyslexicAlta" pitchFamily="2" charset="77"/>
                <a:ea typeface="OpenDyslexic" charset="0"/>
                <a:cs typeface="OpenDyslexic" charset="0"/>
              </a:rPr>
              <a:t>ty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97281" y="5559807"/>
            <a:ext cx="1741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  <a:ea typeface="OpenDyslexic" charset="0"/>
                <a:cs typeface="OpenDyslexic" charset="0"/>
              </a:rPr>
              <a:t>br</a:t>
            </a:r>
            <a:r>
              <a:rPr lang="en-GB" sz="3200" dirty="0">
                <a:solidFill>
                  <a:srgbClr val="FF3860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igh</a:t>
            </a:r>
            <a:r>
              <a:rPr lang="en-GB" sz="3200" dirty="0">
                <a:latin typeface="OpenDyslexicAlta" pitchFamily="2" charset="77"/>
                <a:ea typeface="OpenDyslexic" charset="0"/>
                <a:cs typeface="OpenDyslexic" charset="0"/>
              </a:rPr>
              <a:t>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37549" y="4915736"/>
            <a:ext cx="1788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  <a:ea typeface="OpenDyslexic" charset="0"/>
                <a:cs typeface="OpenDyslexic" charset="0"/>
              </a:rPr>
              <a:t>t</a:t>
            </a:r>
            <a:r>
              <a:rPr lang="en-GB" sz="3200" dirty="0">
                <a:solidFill>
                  <a:srgbClr val="FF3860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igh</a:t>
            </a:r>
            <a:r>
              <a:rPr lang="en-GB" sz="3200" dirty="0">
                <a:latin typeface="OpenDyslexicAlta" pitchFamily="2" charset="77"/>
                <a:ea typeface="OpenDyslexic" charset="0"/>
                <a:cs typeface="OpenDyslexic" charset="0"/>
              </a:rPr>
              <a:t>t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677349" y="1381391"/>
            <a:ext cx="1909396" cy="6799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62464" y="1450749"/>
            <a:ext cx="1772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  <a:ea typeface="OpenDyslexic" charset="0"/>
                <a:cs typeface="OpenDyslexic" charset="0"/>
              </a:rPr>
              <a:t>s</a:t>
            </a:r>
            <a:r>
              <a:rPr lang="en-GB" sz="3200" dirty="0">
                <a:solidFill>
                  <a:srgbClr val="FF3860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igh</a:t>
            </a:r>
            <a:r>
              <a:rPr lang="en-GB" sz="3200" dirty="0">
                <a:latin typeface="OpenDyslexicAlta" pitchFamily="2" charset="77"/>
                <a:ea typeface="OpenDyslexic" charset="0"/>
                <a:cs typeface="OpenDyslexic" charset="0"/>
              </a:rPr>
              <a:t>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85480" y="6302814"/>
            <a:ext cx="87848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OpenDyslexicAlta" pitchFamily="2" charset="77"/>
                <a:ea typeface="OpenDyslexic" charset="0"/>
                <a:cs typeface="OpenDyslexic" charset="0"/>
              </a:rPr>
              <a:t>Create your spelling words by adding </a:t>
            </a:r>
            <a:r>
              <a:rPr lang="en-GB" sz="1600" dirty="0" err="1">
                <a:latin typeface="OpenDyslexicAlta" pitchFamily="2" charset="77"/>
                <a:ea typeface="OpenDyslexic" charset="0"/>
                <a:cs typeface="OpenDyslexic" charset="0"/>
              </a:rPr>
              <a:t>igh</a:t>
            </a:r>
            <a:r>
              <a:rPr lang="en-GB" sz="1600" dirty="0">
                <a:latin typeface="OpenDyslexicAlta" pitchFamily="2" charset="77"/>
                <a:ea typeface="OpenDyslexic" charset="0"/>
                <a:cs typeface="OpenDyslexic" charset="0"/>
              </a:rPr>
              <a:t>.  Can you say them in a sentence? </a:t>
            </a:r>
          </a:p>
        </p:txBody>
      </p:sp>
    </p:spTree>
    <p:extLst>
      <p:ext uri="{BB962C8B-B14F-4D97-AF65-F5344CB8AC3E}">
        <p14:creationId xmlns:p14="http://schemas.microsoft.com/office/powerpoint/2010/main" val="1426649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lling Shed" id="{C4F81C86-5779-0E48-81E5-305447788964}" vid="{2F96E78E-4C51-8449-B2C6-B9B70AAE1C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32515</TotalTime>
  <Words>580</Words>
  <Application>Microsoft Macintosh PowerPoint</Application>
  <PresentationFormat>Widescreen</PresentationFormat>
  <Paragraphs>182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Arial</vt:lpstr>
      <vt:lpstr>OpenDyslexicAlta</vt:lpstr>
      <vt:lpstr>Muli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Martin Saunders</cp:lastModifiedBy>
  <cp:revision>582</cp:revision>
  <cp:lastPrinted>2018-08-07T22:46:56Z</cp:lastPrinted>
  <dcterms:created xsi:type="dcterms:W3CDTF">2018-08-06T08:16:18Z</dcterms:created>
  <dcterms:modified xsi:type="dcterms:W3CDTF">2021-08-31T09:00:32Z</dcterms:modified>
</cp:coreProperties>
</file>