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Lst>
  <p:notesMasterIdLst>
    <p:notesMasterId r:id="rId15"/>
  </p:notesMasterIdLst>
  <p:handoutMasterIdLst>
    <p:handoutMasterId r:id="rId16"/>
  </p:handoutMasterIdLst>
  <p:sldIdLst>
    <p:sldId id="256" r:id="rId2"/>
    <p:sldId id="278" r:id="rId3"/>
    <p:sldId id="279" r:id="rId4"/>
    <p:sldId id="280" r:id="rId5"/>
    <p:sldId id="281" r:id="rId6"/>
    <p:sldId id="282" r:id="rId7"/>
    <p:sldId id="283" r:id="rId8"/>
    <p:sldId id="261" r:id="rId9"/>
    <p:sldId id="263" r:id="rId10"/>
    <p:sldId id="284" r:id="rId11"/>
    <p:sldId id="273" r:id="rId12"/>
    <p:sldId id="285" r:id="rId13"/>
    <p:sldId id="286" r:id="rId1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2FBD6F-4726-764A-A0F7-0A8398A624B1}">
          <p14:sldIdLst>
            <p14:sldId id="256"/>
            <p14:sldId id="278"/>
            <p14:sldId id="279"/>
            <p14:sldId id="280"/>
            <p14:sldId id="281"/>
            <p14:sldId id="282"/>
            <p14:sldId id="283"/>
            <p14:sldId id="261"/>
            <p14:sldId id="263"/>
            <p14:sldId id="284"/>
            <p14:sldId id="273"/>
            <p14:sldId id="285"/>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7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7"/>
    <p:restoredTop sz="93929"/>
  </p:normalViewPr>
  <p:slideViewPr>
    <p:cSldViewPr snapToGrid="0" snapToObjects="1">
      <p:cViewPr varScale="1">
        <p:scale>
          <a:sx n="65" d="100"/>
          <a:sy n="65"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E67378B-6019-7248-9B8E-A2337A608453}" type="datetimeFigureOut">
              <a:rPr lang="en-US" smtClean="0"/>
              <a:t>3/1/2021</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E2551D7-45E8-9D4C-8ECA-41FB378F3E04}" type="slidenum">
              <a:rPr lang="en-US" smtClean="0"/>
              <a:t>‹#›</a:t>
            </a:fld>
            <a:endParaRPr lang="en-US"/>
          </a:p>
        </p:txBody>
      </p:sp>
    </p:spTree>
    <p:extLst>
      <p:ext uri="{BB962C8B-B14F-4D97-AF65-F5344CB8AC3E}">
        <p14:creationId xmlns:p14="http://schemas.microsoft.com/office/powerpoint/2010/main" val="196398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04D1E24-9F69-9B46-AE42-23B235E129B0}" type="datetimeFigureOut">
              <a:rPr lang="en-US" smtClean="0"/>
              <a:t>3/1/2021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5A8C344-1561-1049-88F0-4622CD4136C1}" type="slidenum">
              <a:rPr lang="en-US" smtClean="0"/>
              <a:t>‹#›</a:t>
            </a:fld>
            <a:endParaRPr lang="en-US"/>
          </a:p>
        </p:txBody>
      </p:sp>
    </p:spTree>
    <p:extLst>
      <p:ext uri="{BB962C8B-B14F-4D97-AF65-F5344CB8AC3E}">
        <p14:creationId xmlns:p14="http://schemas.microsoft.com/office/powerpoint/2010/main" val="91047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experiment we could design</a:t>
            </a:r>
            <a:endParaRPr lang="en-US" dirty="0"/>
          </a:p>
        </p:txBody>
      </p:sp>
      <p:sp>
        <p:nvSpPr>
          <p:cNvPr id="4" name="Slide Number Placeholder 3"/>
          <p:cNvSpPr>
            <a:spLocks noGrp="1"/>
          </p:cNvSpPr>
          <p:nvPr>
            <p:ph type="sldNum" sz="quarter" idx="10"/>
          </p:nvPr>
        </p:nvSpPr>
        <p:spPr/>
        <p:txBody>
          <a:bodyPr/>
          <a:lstStyle/>
          <a:p>
            <a:fld id="{A5A8C344-1561-1049-88F0-4622CD4136C1}" type="slidenum">
              <a:rPr lang="en-US" smtClean="0"/>
              <a:t>8</a:t>
            </a:fld>
            <a:endParaRPr lang="en-US"/>
          </a:p>
        </p:txBody>
      </p:sp>
    </p:spTree>
    <p:extLst>
      <p:ext uri="{BB962C8B-B14F-4D97-AF65-F5344CB8AC3E}">
        <p14:creationId xmlns:p14="http://schemas.microsoft.com/office/powerpoint/2010/main" val="157776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8C344-1561-1049-88F0-4622CD4136C1}" type="slidenum">
              <a:rPr lang="en-US" smtClean="0"/>
              <a:t>9</a:t>
            </a:fld>
            <a:endParaRPr lang="en-US"/>
          </a:p>
        </p:txBody>
      </p:sp>
    </p:spTree>
    <p:extLst>
      <p:ext uri="{BB962C8B-B14F-4D97-AF65-F5344CB8AC3E}">
        <p14:creationId xmlns:p14="http://schemas.microsoft.com/office/powerpoint/2010/main" val="44506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8C344-1561-1049-88F0-4622CD4136C1}" type="slidenum">
              <a:rPr lang="en-US" smtClean="0"/>
              <a:t>10</a:t>
            </a:fld>
            <a:endParaRPr lang="en-US"/>
          </a:p>
        </p:txBody>
      </p:sp>
    </p:spTree>
    <p:extLst>
      <p:ext uri="{BB962C8B-B14F-4D97-AF65-F5344CB8AC3E}">
        <p14:creationId xmlns:p14="http://schemas.microsoft.com/office/powerpoint/2010/main" val="2877800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8C344-1561-1049-88F0-4622CD4136C1}" type="slidenum">
              <a:rPr lang="en-US" smtClean="0"/>
              <a:t>11</a:t>
            </a:fld>
            <a:endParaRPr lang="en-US"/>
          </a:p>
        </p:txBody>
      </p:sp>
    </p:spTree>
    <p:extLst>
      <p:ext uri="{BB962C8B-B14F-4D97-AF65-F5344CB8AC3E}">
        <p14:creationId xmlns:p14="http://schemas.microsoft.com/office/powerpoint/2010/main" val="525643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8C344-1561-1049-88F0-4622CD4136C1}" type="slidenum">
              <a:rPr lang="en-US" smtClean="0"/>
              <a:t>12</a:t>
            </a:fld>
            <a:endParaRPr lang="en-US"/>
          </a:p>
        </p:txBody>
      </p:sp>
    </p:spTree>
    <p:extLst>
      <p:ext uri="{BB962C8B-B14F-4D97-AF65-F5344CB8AC3E}">
        <p14:creationId xmlns:p14="http://schemas.microsoft.com/office/powerpoint/2010/main" val="15465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8C344-1561-1049-88F0-4622CD4136C1}" type="slidenum">
              <a:rPr lang="en-US" smtClean="0"/>
              <a:t>13</a:t>
            </a:fld>
            <a:endParaRPr lang="en-US"/>
          </a:p>
        </p:txBody>
      </p:sp>
    </p:spTree>
    <p:extLst>
      <p:ext uri="{BB962C8B-B14F-4D97-AF65-F5344CB8AC3E}">
        <p14:creationId xmlns:p14="http://schemas.microsoft.com/office/powerpoint/2010/main" val="1933718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923F103-BC34-4FE4-A40E-EDDEECFDA5D0}" type="datetimeFigureOut">
              <a:rPr lang="en-US" smtClean="0"/>
              <a:pPr/>
              <a:t>3/1/2021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129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086D93-FCAC-47E0-A2EE-787E62CA814C}" type="datetimeFigureOut">
              <a:rPr lang="en-US" smtClean="0"/>
              <a:t>3/1/2021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620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A879A6-0FD0-4734-A311-86BFCA472E6E}" type="datetimeFigureOut">
              <a:rPr lang="en-US" smtClean="0"/>
              <a:t>3/1/2021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8058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755599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88109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374169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372795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61562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023699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C9CA7B-DFD4-44B5-8C60-D14B8CD1FB59}" type="datetimeFigureOut">
              <a:rPr lang="en-US" smtClean="0"/>
              <a:t>3/1/2021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9680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3/1/2021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893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BDB8791-F1B0-41E7-B7FD-A781E65C4266}" type="datetimeFigureOut">
              <a:rPr lang="en-US" smtClean="0"/>
              <a:t>3/1/2021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969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FDD63B2-E120-4ED8-B27B-C685F510A5FE}" type="datetimeFigureOut">
              <a:rPr lang="en-US" smtClean="0"/>
              <a:t>3/1/2021</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603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AA18ACC-A947-437B-A130-35BD54FDF1E9}" type="datetimeFigureOut">
              <a:rPr lang="en-US" smtClean="0"/>
              <a:t>3/1/2021</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16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3/1/2021</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533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3/1/2021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276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3/1/2021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372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5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3/1/2021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20343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6.png"/><Relationship Id="rId2" Type="http://schemas.openxmlformats.org/officeDocument/2006/relationships/slide" Target="slide3.xml"/><Relationship Id="rId1" Type="http://schemas.openxmlformats.org/officeDocument/2006/relationships/slideLayout" Target="../slideLayouts/slideLayout1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slide" Target="slide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bbc.co.uk/programmes/p0119b2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667" y="533205"/>
            <a:ext cx="11149552" cy="1996608"/>
          </a:xfrm>
        </p:spPr>
        <p:txBody>
          <a:bodyPr>
            <a:noAutofit/>
          </a:bodyPr>
          <a:lstStyle/>
          <a:p>
            <a:pPr algn="ctr"/>
            <a:r>
              <a:rPr lang="en-US" sz="6600" b="1" dirty="0" smtClean="0">
                <a:solidFill>
                  <a:srgbClr val="002060"/>
                </a:solidFill>
                <a:latin typeface="Comic Sans MS" charset="0"/>
                <a:ea typeface="Comic Sans MS" charset="0"/>
                <a:cs typeface="Comic Sans MS" charset="0"/>
              </a:rPr>
              <a:t>Separating Solutions Investigation</a:t>
            </a:r>
            <a:endParaRPr lang="en-US" sz="6600" b="1" dirty="0">
              <a:solidFill>
                <a:srgbClr val="002060"/>
              </a:solidFill>
              <a:latin typeface="Comic Sans MS" charset="0"/>
              <a:ea typeface="Comic Sans MS" charset="0"/>
              <a:cs typeface="Comic Sans MS"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067" t="12688" r="8782" b="9462"/>
          <a:stretch/>
        </p:blipFill>
        <p:spPr>
          <a:xfrm>
            <a:off x="560667" y="2965018"/>
            <a:ext cx="2281458" cy="216201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003" t="14839" r="21470" b="16774"/>
          <a:stretch/>
        </p:blipFill>
        <p:spPr>
          <a:xfrm>
            <a:off x="3593218" y="4094048"/>
            <a:ext cx="2097054" cy="212376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6595" t="16129" r="10287" b="13979"/>
          <a:stretch/>
        </p:blipFill>
        <p:spPr>
          <a:xfrm>
            <a:off x="6441365" y="2965018"/>
            <a:ext cx="2221787" cy="2123768"/>
          </a:xfrm>
          <a:prstGeom prst="rect">
            <a:avLst/>
          </a:prstGeom>
        </p:spPr>
      </p:pic>
      <p:pic>
        <p:nvPicPr>
          <p:cNvPr id="8" name="Picture 7"/>
          <p:cNvPicPr>
            <a:picLocks noChangeAspect="1"/>
          </p:cNvPicPr>
          <p:nvPr/>
        </p:nvPicPr>
        <p:blipFill>
          <a:blip r:embed="rId5"/>
          <a:stretch>
            <a:fillRect/>
          </a:stretch>
        </p:blipFill>
        <p:spPr>
          <a:xfrm>
            <a:off x="9291014" y="4094048"/>
            <a:ext cx="2104573" cy="2123768"/>
          </a:xfrm>
          <a:prstGeom prst="rect">
            <a:avLst/>
          </a:prstGeom>
        </p:spPr>
      </p:pic>
    </p:spTree>
    <p:extLst>
      <p:ext uri="{BB962C8B-B14F-4D97-AF65-F5344CB8AC3E}">
        <p14:creationId xmlns:p14="http://schemas.microsoft.com/office/powerpoint/2010/main" val="1104519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15521" y="604777"/>
            <a:ext cx="11186737" cy="708025"/>
          </a:xfrm>
        </p:spPr>
        <p:txBody>
          <a:bodyPr>
            <a:noAutofit/>
          </a:bodyPr>
          <a:lstStyle/>
          <a:p>
            <a:pPr algn="ctr"/>
            <a:r>
              <a:rPr lang="en-US" b="1" dirty="0" smtClean="0">
                <a:latin typeface="SassoonCRInfant" panose="02010503020300020003" pitchFamily="2" charset="0"/>
                <a:ea typeface="Comic Sans MS" charset="0"/>
                <a:cs typeface="Comic Sans MS" charset="0"/>
              </a:rPr>
              <a:t>How would you separate the following?</a:t>
            </a:r>
            <a:br>
              <a:rPr lang="en-US" b="1" dirty="0" smtClean="0">
                <a:latin typeface="SassoonCRInfant" panose="02010503020300020003" pitchFamily="2" charset="0"/>
                <a:ea typeface="Comic Sans MS" charset="0"/>
                <a:cs typeface="Comic Sans MS" charset="0"/>
              </a:rPr>
            </a:br>
            <a:endParaRPr lang="en-US" b="1" dirty="0">
              <a:solidFill>
                <a:srgbClr val="00B0F0"/>
              </a:solidFill>
              <a:latin typeface="SassoonCRInfant" panose="02010503020300020003" pitchFamily="2" charset="0"/>
              <a:ea typeface="Comic Sans MS" charset="0"/>
              <a:cs typeface="Comic Sans MS" charset="0"/>
            </a:endParaRPr>
          </a:p>
        </p:txBody>
      </p:sp>
      <p:sp>
        <p:nvSpPr>
          <p:cNvPr id="2" name="TextBox 1"/>
          <p:cNvSpPr txBox="1"/>
          <p:nvPr/>
        </p:nvSpPr>
        <p:spPr>
          <a:xfrm>
            <a:off x="419454" y="1057869"/>
            <a:ext cx="7533861" cy="3385542"/>
          </a:xfrm>
          <a:prstGeom prst="rect">
            <a:avLst/>
          </a:prstGeom>
          <a:noFill/>
        </p:spPr>
        <p:txBody>
          <a:bodyPr wrap="square" rtlCol="0">
            <a:spAutoFit/>
          </a:bodyPr>
          <a:lstStyle/>
          <a:p>
            <a:r>
              <a:rPr lang="en-GB" sz="3600" dirty="0" smtClean="0">
                <a:latin typeface="SassoonCRInfant" panose="02010503020300020003" pitchFamily="2" charset="0"/>
              </a:rPr>
              <a:t>Equipment to use:</a:t>
            </a:r>
          </a:p>
          <a:p>
            <a:endParaRPr lang="en-GB" dirty="0"/>
          </a:p>
          <a:p>
            <a:pPr marL="457200" indent="-457200">
              <a:buFont typeface="Arial" panose="020B0604020202020204" pitchFamily="34" charset="0"/>
              <a:buChar char="•"/>
            </a:pPr>
            <a:r>
              <a:rPr lang="en-GB" sz="3200" dirty="0">
                <a:latin typeface="SassoonCRInfant" panose="02010503020300020003" pitchFamily="2" charset="0"/>
              </a:rPr>
              <a:t>Sieves </a:t>
            </a:r>
          </a:p>
          <a:p>
            <a:pPr marL="457200" indent="-457200">
              <a:buFont typeface="Arial" panose="020B0604020202020204" pitchFamily="34" charset="0"/>
              <a:buChar char="•"/>
            </a:pPr>
            <a:r>
              <a:rPr lang="en-GB" sz="3200" dirty="0" smtClean="0">
                <a:latin typeface="SassoonCRInfant" panose="02010503020300020003" pitchFamily="2" charset="0"/>
              </a:rPr>
              <a:t>Filters – cotton wool, muslin, filter paper</a:t>
            </a:r>
            <a:endParaRPr lang="en-GB" sz="3200" dirty="0">
              <a:latin typeface="SassoonCRInfant" panose="02010503020300020003" pitchFamily="2" charset="0"/>
            </a:endParaRPr>
          </a:p>
          <a:p>
            <a:pPr marL="457200" indent="-457200">
              <a:buFont typeface="Arial" panose="020B0604020202020204" pitchFamily="34" charset="0"/>
              <a:buChar char="•"/>
            </a:pPr>
            <a:r>
              <a:rPr lang="en-GB" sz="3200" dirty="0" smtClean="0">
                <a:latin typeface="SassoonCRInfant" panose="02010503020300020003" pitchFamily="2" charset="0"/>
              </a:rPr>
              <a:t>Magnets </a:t>
            </a:r>
            <a:endParaRPr lang="en-GB" sz="3200" dirty="0">
              <a:latin typeface="SassoonCRInfant" panose="02010503020300020003" pitchFamily="2" charset="0"/>
            </a:endParaRPr>
          </a:p>
          <a:p>
            <a:pPr marL="457200" indent="-457200">
              <a:buFont typeface="Arial" panose="020B0604020202020204" pitchFamily="34" charset="0"/>
              <a:buChar char="•"/>
            </a:pPr>
            <a:r>
              <a:rPr lang="en-GB" sz="3200" dirty="0" smtClean="0">
                <a:latin typeface="SassoonCRInfant" panose="02010503020300020003" pitchFamily="2" charset="0"/>
              </a:rPr>
              <a:t>Hairdryer/candles </a:t>
            </a:r>
            <a:endParaRPr lang="en-GB" sz="3200" dirty="0">
              <a:latin typeface="SassoonCRInfant" panose="02010503020300020003" pitchFamily="2" charset="0"/>
            </a:endParaRPr>
          </a:p>
          <a:p>
            <a:pPr marL="457200" indent="-457200">
              <a:buFont typeface="Arial" panose="020B0604020202020204" pitchFamily="34" charset="0"/>
              <a:buChar char="•"/>
            </a:pPr>
            <a:r>
              <a:rPr lang="en-GB" sz="3200" dirty="0" smtClean="0">
                <a:latin typeface="SassoonCRInfant" panose="02010503020300020003" pitchFamily="2" charset="0"/>
              </a:rPr>
              <a:t>Water </a:t>
            </a:r>
            <a:endParaRPr lang="en-GB" sz="3200" dirty="0">
              <a:latin typeface="SassoonCRInfant" panose="02010503020300020003" pitchFamily="2" charset="0"/>
            </a:endParaRPr>
          </a:p>
        </p:txBody>
      </p:sp>
      <p:pic>
        <p:nvPicPr>
          <p:cNvPr id="7" name="Picture 6"/>
          <p:cNvPicPr>
            <a:picLocks noChangeAspect="1"/>
          </p:cNvPicPr>
          <p:nvPr/>
        </p:nvPicPr>
        <p:blipFill rotWithShape="1">
          <a:blip r:embed="rId3"/>
          <a:srcRect l="6124" r="13263" b="18796"/>
          <a:stretch/>
        </p:blipFill>
        <p:spPr>
          <a:xfrm rot="5400000">
            <a:off x="8946713" y="991668"/>
            <a:ext cx="2330243" cy="3180928"/>
          </a:xfrm>
          <a:prstGeom prst="rect">
            <a:avLst/>
          </a:prstGeom>
        </p:spPr>
      </p:pic>
      <p:pic>
        <p:nvPicPr>
          <p:cNvPr id="8" name="Picture 7"/>
          <p:cNvPicPr>
            <a:picLocks noChangeAspect="1"/>
          </p:cNvPicPr>
          <p:nvPr/>
        </p:nvPicPr>
        <p:blipFill rotWithShape="1">
          <a:blip r:embed="rId4"/>
          <a:srcRect r="7282" b="8614"/>
          <a:stretch/>
        </p:blipFill>
        <p:spPr>
          <a:xfrm rot="5400000">
            <a:off x="8955083" y="3771762"/>
            <a:ext cx="2313504" cy="3180928"/>
          </a:xfrm>
          <a:prstGeom prst="rect">
            <a:avLst/>
          </a:prstGeom>
        </p:spPr>
      </p:pic>
      <p:pic>
        <p:nvPicPr>
          <p:cNvPr id="9" name="Picture 8"/>
          <p:cNvPicPr>
            <a:picLocks noChangeAspect="1"/>
          </p:cNvPicPr>
          <p:nvPr/>
        </p:nvPicPr>
        <p:blipFill rotWithShape="1">
          <a:blip r:embed="rId5"/>
          <a:srcRect l="8267" t="6448" b="7652"/>
          <a:stretch/>
        </p:blipFill>
        <p:spPr>
          <a:xfrm rot="5400000">
            <a:off x="5444188" y="3809769"/>
            <a:ext cx="2297650" cy="3120768"/>
          </a:xfrm>
          <a:prstGeom prst="rect">
            <a:avLst/>
          </a:prstGeom>
        </p:spPr>
      </p:pic>
      <p:pic>
        <p:nvPicPr>
          <p:cNvPr id="10" name="Picture 9"/>
          <p:cNvPicPr>
            <a:picLocks noChangeAspect="1"/>
          </p:cNvPicPr>
          <p:nvPr/>
        </p:nvPicPr>
        <p:blipFill rotWithShape="1">
          <a:blip r:embed="rId6"/>
          <a:srcRect t="1808" r="9698" b="28755"/>
          <a:stretch/>
        </p:blipFill>
        <p:spPr>
          <a:xfrm rot="5400000">
            <a:off x="2258437" y="4141695"/>
            <a:ext cx="2342564" cy="2501830"/>
          </a:xfrm>
          <a:prstGeom prst="rect">
            <a:avLst/>
          </a:prstGeom>
        </p:spPr>
      </p:pic>
    </p:spTree>
    <p:extLst>
      <p:ext uri="{BB962C8B-B14F-4D97-AF65-F5344CB8AC3E}">
        <p14:creationId xmlns:p14="http://schemas.microsoft.com/office/powerpoint/2010/main" val="133161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gray">
          <a:xfrm>
            <a:off x="299094" y="623002"/>
            <a:ext cx="4744853" cy="9268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u="sng" dirty="0" smtClean="0">
                <a:solidFill>
                  <a:schemeClr val="tx1"/>
                </a:solidFill>
                <a:latin typeface="SassoonCRInfant" panose="02010503020300020003" pitchFamily="2" charset="0"/>
                <a:ea typeface="Comic Sans MS" charset="0"/>
                <a:cs typeface="Comic Sans MS" charset="0"/>
              </a:rPr>
              <a:t>TASK:</a:t>
            </a:r>
            <a:r>
              <a:rPr lang="en-US" dirty="0" smtClean="0">
                <a:solidFill>
                  <a:schemeClr val="tx1"/>
                </a:solidFill>
                <a:latin typeface="SassoonCRInfant" panose="02010503020300020003" pitchFamily="2" charset="0"/>
                <a:ea typeface="Comic Sans MS" charset="0"/>
                <a:cs typeface="Comic Sans MS" charset="0"/>
              </a:rPr>
              <a:t>  Match the process with its correct description.</a:t>
            </a:r>
            <a:endParaRPr lang="en-US" b="1" u="sng" dirty="0" smtClean="0">
              <a:solidFill>
                <a:schemeClr val="tx1"/>
              </a:solidFill>
              <a:latin typeface="SassoonCRInfant" panose="02010503020300020003" pitchFamily="2" charset="0"/>
              <a:ea typeface="Comic Sans MS" charset="0"/>
              <a:cs typeface="Comic Sans MS" charset="0"/>
            </a:endParaRPr>
          </a:p>
        </p:txBody>
      </p:sp>
      <p:pic>
        <p:nvPicPr>
          <p:cNvPr id="4" name="Picture 3"/>
          <p:cNvPicPr>
            <a:picLocks noChangeAspect="1"/>
          </p:cNvPicPr>
          <p:nvPr/>
        </p:nvPicPr>
        <p:blipFill>
          <a:blip r:embed="rId3"/>
          <a:stretch>
            <a:fillRect/>
          </a:stretch>
        </p:blipFill>
        <p:spPr>
          <a:xfrm>
            <a:off x="4904134" y="267621"/>
            <a:ext cx="7093975" cy="6324908"/>
          </a:xfrm>
          <a:prstGeom prst="rect">
            <a:avLst/>
          </a:prstGeom>
        </p:spPr>
      </p:pic>
      <p:pic>
        <p:nvPicPr>
          <p:cNvPr id="5" name="Picture 4"/>
          <p:cNvPicPr>
            <a:picLocks noChangeAspect="1"/>
          </p:cNvPicPr>
          <p:nvPr/>
        </p:nvPicPr>
        <p:blipFill>
          <a:blip r:embed="rId4"/>
          <a:stretch>
            <a:fillRect/>
          </a:stretch>
        </p:blipFill>
        <p:spPr>
          <a:xfrm>
            <a:off x="299094" y="2133304"/>
            <a:ext cx="2152075" cy="2121592"/>
          </a:xfrm>
          <a:prstGeom prst="rect">
            <a:avLst/>
          </a:prstGeom>
        </p:spPr>
      </p:pic>
      <p:pic>
        <p:nvPicPr>
          <p:cNvPr id="6" name="Picture 5"/>
          <p:cNvPicPr>
            <a:picLocks noChangeAspect="1"/>
          </p:cNvPicPr>
          <p:nvPr/>
        </p:nvPicPr>
        <p:blipFill>
          <a:blip r:embed="rId5"/>
          <a:stretch>
            <a:fillRect/>
          </a:stretch>
        </p:blipFill>
        <p:spPr>
          <a:xfrm>
            <a:off x="2590405" y="2156502"/>
            <a:ext cx="2152075" cy="2098394"/>
          </a:xfrm>
          <a:prstGeom prst="rect">
            <a:avLst/>
          </a:prstGeom>
        </p:spPr>
      </p:pic>
      <p:pic>
        <p:nvPicPr>
          <p:cNvPr id="7" name="Picture 6"/>
          <p:cNvPicPr>
            <a:picLocks noChangeAspect="1"/>
          </p:cNvPicPr>
          <p:nvPr/>
        </p:nvPicPr>
        <p:blipFill>
          <a:blip r:embed="rId6"/>
          <a:stretch>
            <a:fillRect/>
          </a:stretch>
        </p:blipFill>
        <p:spPr>
          <a:xfrm>
            <a:off x="299094" y="4490872"/>
            <a:ext cx="2140866" cy="2121592"/>
          </a:xfrm>
          <a:prstGeom prst="rect">
            <a:avLst/>
          </a:prstGeom>
        </p:spPr>
      </p:pic>
      <p:pic>
        <p:nvPicPr>
          <p:cNvPr id="9" name="Picture 8"/>
          <p:cNvPicPr>
            <a:picLocks noChangeAspect="1"/>
          </p:cNvPicPr>
          <p:nvPr/>
        </p:nvPicPr>
        <p:blipFill>
          <a:blip r:embed="rId7"/>
          <a:stretch>
            <a:fillRect/>
          </a:stretch>
        </p:blipFill>
        <p:spPr>
          <a:xfrm>
            <a:off x="2601614" y="4492844"/>
            <a:ext cx="2140866" cy="2099685"/>
          </a:xfrm>
          <a:prstGeom prst="rect">
            <a:avLst/>
          </a:prstGeom>
        </p:spPr>
      </p:pic>
    </p:spTree>
    <p:extLst>
      <p:ext uri="{BB962C8B-B14F-4D97-AF65-F5344CB8AC3E}">
        <p14:creationId xmlns:p14="http://schemas.microsoft.com/office/powerpoint/2010/main" val="9895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gray">
          <a:xfrm>
            <a:off x="143596" y="44945"/>
            <a:ext cx="11632351" cy="9268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u="sng" dirty="0" smtClean="0">
                <a:solidFill>
                  <a:schemeClr val="tx1"/>
                </a:solidFill>
                <a:latin typeface="SassoonCRInfant" panose="02010503020300020003" pitchFamily="2" charset="0"/>
                <a:ea typeface="Comic Sans MS" charset="0"/>
                <a:cs typeface="Comic Sans MS" charset="0"/>
              </a:rPr>
              <a:t>TASK:</a:t>
            </a:r>
            <a:r>
              <a:rPr lang="en-US" dirty="0" smtClean="0">
                <a:solidFill>
                  <a:schemeClr val="tx1"/>
                </a:solidFill>
                <a:latin typeface="SassoonCRInfant" panose="02010503020300020003" pitchFamily="2" charset="0"/>
                <a:ea typeface="Comic Sans MS" charset="0"/>
                <a:cs typeface="Comic Sans MS" charset="0"/>
              </a:rPr>
              <a:t>  Write in the process used to separate each material.</a:t>
            </a:r>
            <a:endParaRPr lang="en-US" b="1" u="sng" dirty="0" smtClean="0">
              <a:solidFill>
                <a:schemeClr val="tx1"/>
              </a:solidFill>
              <a:latin typeface="SassoonCRInfant" panose="02010503020300020003" pitchFamily="2" charset="0"/>
              <a:ea typeface="Comic Sans MS" charset="0"/>
              <a:cs typeface="Comic Sans MS" charset="0"/>
            </a:endParaRPr>
          </a:p>
        </p:txBody>
      </p:sp>
      <p:pic>
        <p:nvPicPr>
          <p:cNvPr id="5" name="Picture 4"/>
          <p:cNvPicPr>
            <a:picLocks noChangeAspect="1"/>
          </p:cNvPicPr>
          <p:nvPr/>
        </p:nvPicPr>
        <p:blipFill>
          <a:blip r:embed="rId3"/>
          <a:stretch>
            <a:fillRect/>
          </a:stretch>
        </p:blipFill>
        <p:spPr>
          <a:xfrm>
            <a:off x="212374" y="1187708"/>
            <a:ext cx="2152075" cy="2121592"/>
          </a:xfrm>
          <a:prstGeom prst="rect">
            <a:avLst/>
          </a:prstGeom>
        </p:spPr>
      </p:pic>
      <p:pic>
        <p:nvPicPr>
          <p:cNvPr id="6" name="Picture 5"/>
          <p:cNvPicPr>
            <a:picLocks noChangeAspect="1"/>
          </p:cNvPicPr>
          <p:nvPr/>
        </p:nvPicPr>
        <p:blipFill>
          <a:blip r:embed="rId4"/>
          <a:stretch>
            <a:fillRect/>
          </a:stretch>
        </p:blipFill>
        <p:spPr>
          <a:xfrm>
            <a:off x="2590405" y="1733074"/>
            <a:ext cx="2152075" cy="2098394"/>
          </a:xfrm>
          <a:prstGeom prst="rect">
            <a:avLst/>
          </a:prstGeom>
        </p:spPr>
      </p:pic>
      <p:pic>
        <p:nvPicPr>
          <p:cNvPr id="7" name="Picture 6"/>
          <p:cNvPicPr>
            <a:picLocks noChangeAspect="1"/>
          </p:cNvPicPr>
          <p:nvPr/>
        </p:nvPicPr>
        <p:blipFill>
          <a:blip r:embed="rId5"/>
          <a:stretch>
            <a:fillRect/>
          </a:stretch>
        </p:blipFill>
        <p:spPr>
          <a:xfrm>
            <a:off x="223583" y="3831468"/>
            <a:ext cx="2140866" cy="2121592"/>
          </a:xfrm>
          <a:prstGeom prst="rect">
            <a:avLst/>
          </a:prstGeom>
        </p:spPr>
      </p:pic>
      <p:pic>
        <p:nvPicPr>
          <p:cNvPr id="9" name="Picture 8"/>
          <p:cNvPicPr>
            <a:picLocks noChangeAspect="1"/>
          </p:cNvPicPr>
          <p:nvPr/>
        </p:nvPicPr>
        <p:blipFill>
          <a:blip r:embed="rId6"/>
          <a:stretch>
            <a:fillRect/>
          </a:stretch>
        </p:blipFill>
        <p:spPr>
          <a:xfrm>
            <a:off x="2601614" y="4492844"/>
            <a:ext cx="2140866" cy="209968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074546478"/>
              </p:ext>
            </p:extLst>
          </p:nvPr>
        </p:nvGraphicFramePr>
        <p:xfrm>
          <a:off x="5043947" y="1090769"/>
          <a:ext cx="6732000" cy="5470800"/>
        </p:xfrm>
        <a:graphic>
          <a:graphicData uri="http://schemas.openxmlformats.org/drawingml/2006/table">
            <a:tbl>
              <a:tblPr firstRow="1" bandRow="1">
                <a:tableStyleId>{5940675A-B579-460E-94D1-54222C63F5DA}</a:tableStyleId>
              </a:tblPr>
              <a:tblGrid>
                <a:gridCol w="2952000">
                  <a:extLst>
                    <a:ext uri="{9D8B030D-6E8A-4147-A177-3AD203B41FA5}">
                      <a16:colId xmlns:a16="http://schemas.microsoft.com/office/drawing/2014/main" val="1545218799"/>
                    </a:ext>
                  </a:extLst>
                </a:gridCol>
                <a:gridCol w="3780000">
                  <a:extLst>
                    <a:ext uri="{9D8B030D-6E8A-4147-A177-3AD203B41FA5}">
                      <a16:colId xmlns:a16="http://schemas.microsoft.com/office/drawing/2014/main" val="708238915"/>
                    </a:ext>
                  </a:extLst>
                </a:gridCol>
              </a:tblGrid>
              <a:tr h="576000">
                <a:tc>
                  <a:txBody>
                    <a:bodyPr/>
                    <a:lstStyle/>
                    <a:p>
                      <a:pPr algn="ctr"/>
                      <a:r>
                        <a:rPr lang="en-GB" sz="4000" b="1" dirty="0" smtClean="0">
                          <a:latin typeface="SassoonCRInfant" panose="02010503020300020003" pitchFamily="2" charset="0"/>
                        </a:rPr>
                        <a:t>Mixture</a:t>
                      </a:r>
                      <a:endParaRPr lang="en-GB" sz="4000" b="1" dirty="0">
                        <a:latin typeface="SassoonCRInfant" panose="02010503020300020003" pitchFamily="2" charset="0"/>
                      </a:endParaRPr>
                    </a:p>
                  </a:txBody>
                  <a:tcPr anchor="ctr"/>
                </a:tc>
                <a:tc>
                  <a:txBody>
                    <a:bodyPr/>
                    <a:lstStyle/>
                    <a:p>
                      <a:pPr algn="ctr"/>
                      <a:r>
                        <a:rPr lang="en-GB" sz="4000" b="1" dirty="0" smtClean="0">
                          <a:latin typeface="SassoonCRInfant" panose="02010503020300020003" pitchFamily="2" charset="0"/>
                        </a:rPr>
                        <a:t>Process</a:t>
                      </a:r>
                      <a:endParaRPr lang="en-GB" sz="4000" b="1" dirty="0">
                        <a:latin typeface="SassoonCRInfant" panose="02010503020300020003" pitchFamily="2" charset="0"/>
                      </a:endParaRPr>
                    </a:p>
                  </a:txBody>
                  <a:tcPr anchor="ctr"/>
                </a:tc>
                <a:extLst>
                  <a:ext uri="{0D108BD9-81ED-4DB2-BD59-A6C34878D82A}">
                    <a16:rowId xmlns:a16="http://schemas.microsoft.com/office/drawing/2014/main" val="228000430"/>
                  </a:ext>
                </a:extLst>
              </a:tr>
              <a:tr h="720000">
                <a:tc>
                  <a:txBody>
                    <a:bodyPr/>
                    <a:lstStyle/>
                    <a:p>
                      <a:pPr algn="ctr"/>
                      <a:r>
                        <a:rPr lang="en-GB" sz="2800" b="0" dirty="0" smtClean="0">
                          <a:latin typeface="SassoonCRInfant" panose="02010503020300020003" pitchFamily="2" charset="0"/>
                        </a:rPr>
                        <a:t>Salt + water</a:t>
                      </a:r>
                      <a:endParaRPr lang="en-GB" sz="2800" b="0" dirty="0">
                        <a:latin typeface="SassoonCRInfant" panose="02010503020300020003" pitchFamily="2" charset="0"/>
                      </a:endParaRPr>
                    </a:p>
                  </a:txBody>
                  <a:tcPr anchor="ctr"/>
                </a:tc>
                <a:tc>
                  <a:txBody>
                    <a:bodyPr/>
                    <a:lstStyle/>
                    <a:p>
                      <a:endParaRPr lang="en-GB">
                        <a:latin typeface="SassoonCRInfant" panose="02010503020300020003" pitchFamily="2" charset="0"/>
                      </a:endParaRPr>
                    </a:p>
                  </a:txBody>
                  <a:tcPr anchor="ctr"/>
                </a:tc>
                <a:extLst>
                  <a:ext uri="{0D108BD9-81ED-4DB2-BD59-A6C34878D82A}">
                    <a16:rowId xmlns:a16="http://schemas.microsoft.com/office/drawing/2014/main" val="3672363053"/>
                  </a:ext>
                </a:extLst>
              </a:tr>
              <a:tr h="720000">
                <a:tc>
                  <a:txBody>
                    <a:bodyPr/>
                    <a:lstStyle/>
                    <a:p>
                      <a:pPr algn="ctr"/>
                      <a:r>
                        <a:rPr lang="en-GB" sz="2800" b="0" dirty="0" smtClean="0">
                          <a:latin typeface="SassoonCRInfant" panose="02010503020300020003" pitchFamily="2" charset="0"/>
                        </a:rPr>
                        <a:t>Sugar + water</a:t>
                      </a:r>
                      <a:endParaRPr lang="en-GB" sz="2800" b="0" dirty="0">
                        <a:latin typeface="SassoonCRInfant" panose="02010503020300020003" pitchFamily="2" charset="0"/>
                      </a:endParaRPr>
                    </a:p>
                  </a:txBody>
                  <a:tcPr anchor="ctr"/>
                </a:tc>
                <a:tc>
                  <a:txBody>
                    <a:bodyPr/>
                    <a:lstStyle/>
                    <a:p>
                      <a:endParaRPr lang="en-GB" dirty="0">
                        <a:latin typeface="SassoonCRInfant" panose="02010503020300020003" pitchFamily="2" charset="0"/>
                      </a:endParaRPr>
                    </a:p>
                  </a:txBody>
                  <a:tcPr anchor="ctr"/>
                </a:tc>
                <a:extLst>
                  <a:ext uri="{0D108BD9-81ED-4DB2-BD59-A6C34878D82A}">
                    <a16:rowId xmlns:a16="http://schemas.microsoft.com/office/drawing/2014/main" val="4145801031"/>
                  </a:ext>
                </a:extLst>
              </a:tr>
              <a:tr h="720000">
                <a:tc>
                  <a:txBody>
                    <a:bodyPr/>
                    <a:lstStyle/>
                    <a:p>
                      <a:pPr algn="ctr"/>
                      <a:r>
                        <a:rPr lang="en-GB" sz="2800" b="0" dirty="0" smtClean="0">
                          <a:latin typeface="SassoonCRInfant" panose="02010503020300020003" pitchFamily="2" charset="0"/>
                        </a:rPr>
                        <a:t>Rice + pasta shapes</a:t>
                      </a:r>
                      <a:endParaRPr lang="en-GB" sz="2800" b="0" dirty="0">
                        <a:latin typeface="SassoonCRInfant" panose="02010503020300020003" pitchFamily="2" charset="0"/>
                      </a:endParaRPr>
                    </a:p>
                  </a:txBody>
                  <a:tcPr anchor="ctr"/>
                </a:tc>
                <a:tc>
                  <a:txBody>
                    <a:bodyPr/>
                    <a:lstStyle/>
                    <a:p>
                      <a:endParaRPr lang="en-GB" dirty="0">
                        <a:latin typeface="SassoonCRInfant" panose="02010503020300020003" pitchFamily="2" charset="0"/>
                      </a:endParaRPr>
                    </a:p>
                  </a:txBody>
                  <a:tcPr anchor="ctr"/>
                </a:tc>
                <a:extLst>
                  <a:ext uri="{0D108BD9-81ED-4DB2-BD59-A6C34878D82A}">
                    <a16:rowId xmlns:a16="http://schemas.microsoft.com/office/drawing/2014/main" val="4250609727"/>
                  </a:ext>
                </a:extLst>
              </a:tr>
              <a:tr h="720000">
                <a:tc>
                  <a:txBody>
                    <a:bodyPr/>
                    <a:lstStyle/>
                    <a:p>
                      <a:pPr algn="ctr"/>
                      <a:r>
                        <a:rPr lang="en-GB" sz="2800" b="0" dirty="0" smtClean="0">
                          <a:latin typeface="SassoonCRInfant" panose="02010503020300020003" pitchFamily="2" charset="0"/>
                        </a:rPr>
                        <a:t>Sand + water</a:t>
                      </a:r>
                      <a:endParaRPr lang="en-GB" sz="2800" b="0" dirty="0">
                        <a:latin typeface="SassoonCRInfant" panose="02010503020300020003" pitchFamily="2" charset="0"/>
                      </a:endParaRPr>
                    </a:p>
                  </a:txBody>
                  <a:tcPr anchor="ctr"/>
                </a:tc>
                <a:tc>
                  <a:txBody>
                    <a:bodyPr/>
                    <a:lstStyle/>
                    <a:p>
                      <a:endParaRPr lang="en-GB" dirty="0">
                        <a:latin typeface="SassoonCRInfant" panose="02010503020300020003" pitchFamily="2" charset="0"/>
                      </a:endParaRPr>
                    </a:p>
                  </a:txBody>
                  <a:tcPr anchor="ctr"/>
                </a:tc>
                <a:extLst>
                  <a:ext uri="{0D108BD9-81ED-4DB2-BD59-A6C34878D82A}">
                    <a16:rowId xmlns:a16="http://schemas.microsoft.com/office/drawing/2014/main" val="1714733284"/>
                  </a:ext>
                </a:extLst>
              </a:tr>
              <a:tr h="720000">
                <a:tc>
                  <a:txBody>
                    <a:bodyPr/>
                    <a:lstStyle/>
                    <a:p>
                      <a:pPr algn="ctr"/>
                      <a:r>
                        <a:rPr lang="en-GB" sz="2800" b="0" dirty="0" smtClean="0">
                          <a:latin typeface="SassoonCRInfant" panose="02010503020300020003" pitchFamily="2" charset="0"/>
                        </a:rPr>
                        <a:t>Flour + rice</a:t>
                      </a:r>
                      <a:endParaRPr lang="en-GB" sz="2800" b="0" dirty="0">
                        <a:latin typeface="SassoonCRInfant" panose="02010503020300020003" pitchFamily="2" charset="0"/>
                      </a:endParaRPr>
                    </a:p>
                  </a:txBody>
                  <a:tcPr anchor="ctr"/>
                </a:tc>
                <a:tc>
                  <a:txBody>
                    <a:bodyPr/>
                    <a:lstStyle/>
                    <a:p>
                      <a:endParaRPr lang="en-GB" dirty="0">
                        <a:latin typeface="SassoonCRInfant" panose="02010503020300020003" pitchFamily="2" charset="0"/>
                      </a:endParaRPr>
                    </a:p>
                  </a:txBody>
                  <a:tcPr anchor="ctr"/>
                </a:tc>
                <a:extLst>
                  <a:ext uri="{0D108BD9-81ED-4DB2-BD59-A6C34878D82A}">
                    <a16:rowId xmlns:a16="http://schemas.microsoft.com/office/drawing/2014/main" val="4078313046"/>
                  </a:ext>
                </a:extLst>
              </a:tr>
              <a:tr h="720000">
                <a:tc>
                  <a:txBody>
                    <a:bodyPr/>
                    <a:lstStyle/>
                    <a:p>
                      <a:pPr algn="ctr"/>
                      <a:r>
                        <a:rPr lang="en-GB" sz="2800" b="0" dirty="0" smtClean="0">
                          <a:latin typeface="SassoonCRInfant" panose="02010503020300020003" pitchFamily="2" charset="0"/>
                        </a:rPr>
                        <a:t>Paperclips + sawdust</a:t>
                      </a:r>
                      <a:endParaRPr lang="en-GB" sz="2800" b="0" dirty="0">
                        <a:latin typeface="SassoonCRInfant" panose="02010503020300020003" pitchFamily="2" charset="0"/>
                      </a:endParaRPr>
                    </a:p>
                  </a:txBody>
                  <a:tcPr anchor="ctr"/>
                </a:tc>
                <a:tc>
                  <a:txBody>
                    <a:bodyPr/>
                    <a:lstStyle/>
                    <a:p>
                      <a:endParaRPr lang="en-GB" dirty="0">
                        <a:latin typeface="SassoonCRInfant" panose="02010503020300020003" pitchFamily="2" charset="0"/>
                      </a:endParaRPr>
                    </a:p>
                  </a:txBody>
                  <a:tcPr anchor="ctr"/>
                </a:tc>
                <a:extLst>
                  <a:ext uri="{0D108BD9-81ED-4DB2-BD59-A6C34878D82A}">
                    <a16:rowId xmlns:a16="http://schemas.microsoft.com/office/drawing/2014/main" val="2206751182"/>
                  </a:ext>
                </a:extLst>
              </a:tr>
            </a:tbl>
          </a:graphicData>
        </a:graphic>
      </p:graphicFrame>
    </p:spTree>
    <p:extLst>
      <p:ext uri="{BB962C8B-B14F-4D97-AF65-F5344CB8AC3E}">
        <p14:creationId xmlns:p14="http://schemas.microsoft.com/office/powerpoint/2010/main" val="28220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gray">
          <a:xfrm>
            <a:off x="5054809" y="797113"/>
            <a:ext cx="6876636" cy="133416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u="sng" dirty="0" smtClean="0">
                <a:solidFill>
                  <a:schemeClr val="tx1"/>
                </a:solidFill>
                <a:latin typeface="SassoonCRInfant" panose="02010503020300020003" pitchFamily="2" charset="0"/>
                <a:ea typeface="Comic Sans MS" charset="0"/>
                <a:cs typeface="Comic Sans MS" charset="0"/>
              </a:rPr>
              <a:t>  </a:t>
            </a:r>
            <a:endParaRPr lang="en-US" dirty="0" smtClean="0">
              <a:solidFill>
                <a:schemeClr val="tx1"/>
              </a:solidFill>
              <a:latin typeface="SassoonCRInfant" panose="02010503020300020003" pitchFamily="2" charset="0"/>
              <a:ea typeface="Comic Sans MS" charset="0"/>
              <a:cs typeface="Comic Sans MS" charset="0"/>
            </a:endParaRPr>
          </a:p>
        </p:txBody>
      </p:sp>
      <p:pic>
        <p:nvPicPr>
          <p:cNvPr id="5" name="Picture 4"/>
          <p:cNvPicPr>
            <a:picLocks noChangeAspect="1"/>
          </p:cNvPicPr>
          <p:nvPr/>
        </p:nvPicPr>
        <p:blipFill>
          <a:blip r:embed="rId3"/>
          <a:stretch>
            <a:fillRect/>
          </a:stretch>
        </p:blipFill>
        <p:spPr>
          <a:xfrm>
            <a:off x="212375" y="1844623"/>
            <a:ext cx="1337984" cy="1319032"/>
          </a:xfrm>
          <a:prstGeom prst="rect">
            <a:avLst/>
          </a:prstGeom>
        </p:spPr>
      </p:pic>
      <p:pic>
        <p:nvPicPr>
          <p:cNvPr id="6" name="Picture 5"/>
          <p:cNvPicPr>
            <a:picLocks noChangeAspect="1"/>
          </p:cNvPicPr>
          <p:nvPr/>
        </p:nvPicPr>
        <p:blipFill>
          <a:blip r:embed="rId4"/>
          <a:stretch>
            <a:fillRect/>
          </a:stretch>
        </p:blipFill>
        <p:spPr>
          <a:xfrm>
            <a:off x="212610" y="4992429"/>
            <a:ext cx="1337984" cy="1304610"/>
          </a:xfrm>
          <a:prstGeom prst="rect">
            <a:avLst/>
          </a:prstGeom>
        </p:spPr>
      </p:pic>
      <p:pic>
        <p:nvPicPr>
          <p:cNvPr id="7" name="Picture 6"/>
          <p:cNvPicPr>
            <a:picLocks noChangeAspect="1"/>
          </p:cNvPicPr>
          <p:nvPr/>
        </p:nvPicPr>
        <p:blipFill>
          <a:blip r:embed="rId5"/>
          <a:stretch>
            <a:fillRect/>
          </a:stretch>
        </p:blipFill>
        <p:spPr>
          <a:xfrm>
            <a:off x="201398" y="236241"/>
            <a:ext cx="1348960" cy="1336815"/>
          </a:xfrm>
          <a:prstGeom prst="rect">
            <a:avLst/>
          </a:prstGeom>
        </p:spPr>
      </p:pic>
      <p:pic>
        <p:nvPicPr>
          <p:cNvPr id="9" name="Picture 8"/>
          <p:cNvPicPr>
            <a:picLocks noChangeAspect="1"/>
          </p:cNvPicPr>
          <p:nvPr/>
        </p:nvPicPr>
        <p:blipFill>
          <a:blip r:embed="rId6"/>
          <a:stretch>
            <a:fillRect/>
          </a:stretch>
        </p:blipFill>
        <p:spPr>
          <a:xfrm>
            <a:off x="201398" y="3401830"/>
            <a:ext cx="1337984" cy="1312247"/>
          </a:xfrm>
          <a:prstGeom prst="rect">
            <a:avLst/>
          </a:prstGeom>
        </p:spPr>
      </p:pic>
      <p:sp>
        <p:nvSpPr>
          <p:cNvPr id="4" name="Rectangle 3"/>
          <p:cNvSpPr/>
          <p:nvPr/>
        </p:nvSpPr>
        <p:spPr>
          <a:xfrm>
            <a:off x="1705896" y="219883"/>
            <a:ext cx="10486104" cy="6340197"/>
          </a:xfrm>
          <a:prstGeom prst="rect">
            <a:avLst/>
          </a:prstGeom>
        </p:spPr>
        <p:txBody>
          <a:bodyPr wrap="square">
            <a:spAutoFit/>
          </a:bodyPr>
          <a:lstStyle/>
          <a:p>
            <a:pPr algn="ctr"/>
            <a:r>
              <a:rPr lang="en-GB" sz="3600" b="1" dirty="0">
                <a:solidFill>
                  <a:srgbClr val="000000"/>
                </a:solidFill>
                <a:latin typeface="SassoonCRInfant" panose="02010503020300020003" pitchFamily="2" charset="0"/>
              </a:rPr>
              <a:t>Investigation prompt </a:t>
            </a:r>
            <a:r>
              <a:rPr lang="en-GB" sz="3600" b="1" dirty="0" smtClean="0">
                <a:solidFill>
                  <a:srgbClr val="000000"/>
                </a:solidFill>
                <a:latin typeface="SassoonCRInfant" panose="02010503020300020003" pitchFamily="2" charset="0"/>
              </a:rPr>
              <a:t>questions </a:t>
            </a:r>
            <a:endParaRPr lang="en-GB" sz="3600" dirty="0">
              <a:solidFill>
                <a:srgbClr val="000000"/>
              </a:solidFill>
              <a:latin typeface="SassoonCRInfant" panose="02010503020300020003" pitchFamily="2" charset="0"/>
            </a:endParaRPr>
          </a:p>
          <a:p>
            <a:r>
              <a:rPr lang="en-GB" sz="2200" b="1" dirty="0">
                <a:solidFill>
                  <a:srgbClr val="000000"/>
                </a:solidFill>
                <a:latin typeface="SassoonCRInfant" panose="02010503020300020003" pitchFamily="2" charset="0"/>
              </a:rPr>
              <a:t>Sieving </a:t>
            </a:r>
            <a:endParaRPr lang="en-GB" sz="2200" dirty="0">
              <a:solidFill>
                <a:srgbClr val="000000"/>
              </a:solidFill>
              <a:latin typeface="SassoonCRInfant" panose="02010503020300020003" pitchFamily="2" charset="0"/>
            </a:endParaRPr>
          </a:p>
          <a:p>
            <a:r>
              <a:rPr lang="en-GB" sz="2200" dirty="0">
                <a:solidFill>
                  <a:srgbClr val="000000"/>
                </a:solidFill>
                <a:latin typeface="SassoonCRInfant" panose="02010503020300020003" pitchFamily="2" charset="0"/>
              </a:rPr>
              <a:t>• Think about the three solids - how many sieves and grades of sieve might you need? </a:t>
            </a:r>
          </a:p>
          <a:p>
            <a:r>
              <a:rPr lang="en-GB" sz="2200" dirty="0">
                <a:solidFill>
                  <a:srgbClr val="000000"/>
                </a:solidFill>
                <a:latin typeface="SassoonCRInfant" panose="02010503020300020003" pitchFamily="2" charset="0"/>
              </a:rPr>
              <a:t>• What order will you sieve the mixture in? </a:t>
            </a:r>
          </a:p>
          <a:p>
            <a:endParaRPr lang="en-GB" sz="2200" dirty="0">
              <a:solidFill>
                <a:srgbClr val="000000"/>
              </a:solidFill>
              <a:latin typeface="SassoonCRInfant" panose="02010503020300020003" pitchFamily="2" charset="0"/>
            </a:endParaRPr>
          </a:p>
          <a:p>
            <a:r>
              <a:rPr lang="en-GB" sz="2200" b="1" dirty="0">
                <a:solidFill>
                  <a:srgbClr val="000000"/>
                </a:solidFill>
                <a:latin typeface="SassoonCRInfant" panose="02010503020300020003" pitchFamily="2" charset="0"/>
              </a:rPr>
              <a:t>Using magnets </a:t>
            </a:r>
            <a:endParaRPr lang="en-GB" sz="2200" dirty="0">
              <a:solidFill>
                <a:srgbClr val="000000"/>
              </a:solidFill>
              <a:latin typeface="SassoonCRInfant" panose="02010503020300020003" pitchFamily="2" charset="0"/>
            </a:endParaRPr>
          </a:p>
          <a:p>
            <a:r>
              <a:rPr lang="en-GB" sz="2200" dirty="0">
                <a:solidFill>
                  <a:srgbClr val="000000"/>
                </a:solidFill>
                <a:latin typeface="SassoonCRInfant" panose="02010503020300020003" pitchFamily="2" charset="0"/>
              </a:rPr>
              <a:t>• How will a magnet separate two materials that are both metallic? </a:t>
            </a:r>
          </a:p>
          <a:p>
            <a:r>
              <a:rPr lang="en-GB" sz="2200" dirty="0">
                <a:solidFill>
                  <a:srgbClr val="000000"/>
                </a:solidFill>
                <a:latin typeface="SassoonCRInfant" panose="02010503020300020003" pitchFamily="2" charset="0"/>
              </a:rPr>
              <a:t>• Which metals attracted to magnets? </a:t>
            </a:r>
          </a:p>
          <a:p>
            <a:endParaRPr lang="en-GB" sz="2200" dirty="0">
              <a:solidFill>
                <a:srgbClr val="000000"/>
              </a:solidFill>
              <a:latin typeface="SassoonCRInfant" panose="02010503020300020003" pitchFamily="2" charset="0"/>
            </a:endParaRPr>
          </a:p>
          <a:p>
            <a:r>
              <a:rPr lang="en-GB" sz="2200" b="1" dirty="0">
                <a:solidFill>
                  <a:srgbClr val="000000"/>
                </a:solidFill>
                <a:latin typeface="SassoonCRInfant" panose="02010503020300020003" pitchFamily="2" charset="0"/>
              </a:rPr>
              <a:t>Filtering </a:t>
            </a:r>
            <a:endParaRPr lang="en-GB" sz="2200" dirty="0">
              <a:solidFill>
                <a:srgbClr val="000000"/>
              </a:solidFill>
              <a:latin typeface="SassoonCRInfant" panose="02010503020300020003" pitchFamily="2" charset="0"/>
            </a:endParaRPr>
          </a:p>
          <a:p>
            <a:r>
              <a:rPr lang="en-GB" sz="2200" dirty="0">
                <a:solidFill>
                  <a:srgbClr val="000000"/>
                </a:solidFill>
                <a:latin typeface="SassoonCRInfant" panose="02010503020300020003" pitchFamily="2" charset="0"/>
              </a:rPr>
              <a:t>• How many different types of filter could you use? (e.g. cotton wool, piece of muslin, filter paper) </a:t>
            </a:r>
          </a:p>
          <a:p>
            <a:r>
              <a:rPr lang="en-GB" sz="2200" dirty="0">
                <a:solidFill>
                  <a:srgbClr val="000000"/>
                </a:solidFill>
                <a:latin typeface="SassoonCRInfant" panose="02010503020300020003" pitchFamily="2" charset="0"/>
              </a:rPr>
              <a:t>• Which filter works the best (which water is the </a:t>
            </a:r>
            <a:r>
              <a:rPr lang="en-GB" sz="2200" dirty="0" smtClean="0">
                <a:solidFill>
                  <a:srgbClr val="000000"/>
                </a:solidFill>
                <a:latin typeface="SassoonCRInfant" panose="02010503020300020003" pitchFamily="2" charset="0"/>
              </a:rPr>
              <a:t>clearest)? </a:t>
            </a:r>
            <a:endParaRPr lang="en-GB" sz="2200" dirty="0">
              <a:solidFill>
                <a:srgbClr val="000000"/>
              </a:solidFill>
              <a:latin typeface="SassoonCRInfant" panose="02010503020300020003" pitchFamily="2" charset="0"/>
            </a:endParaRPr>
          </a:p>
          <a:p>
            <a:endParaRPr lang="en-GB" sz="2200" dirty="0">
              <a:solidFill>
                <a:srgbClr val="000000"/>
              </a:solidFill>
              <a:latin typeface="SassoonCRInfant" panose="02010503020300020003" pitchFamily="2" charset="0"/>
            </a:endParaRPr>
          </a:p>
          <a:p>
            <a:r>
              <a:rPr lang="en-GB" sz="2200" b="1" dirty="0">
                <a:solidFill>
                  <a:srgbClr val="000000"/>
                </a:solidFill>
                <a:latin typeface="SassoonCRInfant" panose="02010503020300020003" pitchFamily="2" charset="0"/>
              </a:rPr>
              <a:t>Evaporation </a:t>
            </a:r>
            <a:endParaRPr lang="en-GB" sz="2200" dirty="0">
              <a:solidFill>
                <a:srgbClr val="000000"/>
              </a:solidFill>
              <a:latin typeface="SassoonCRInfant" panose="02010503020300020003" pitchFamily="2" charset="0"/>
            </a:endParaRPr>
          </a:p>
          <a:p>
            <a:r>
              <a:rPr lang="en-GB" sz="2200" dirty="0">
                <a:solidFill>
                  <a:srgbClr val="000000"/>
                </a:solidFill>
                <a:latin typeface="SassoonCRInfant" panose="02010503020300020003" pitchFamily="2" charset="0"/>
              </a:rPr>
              <a:t>• </a:t>
            </a:r>
            <a:r>
              <a:rPr lang="en-GB" sz="2200" dirty="0" smtClean="0">
                <a:solidFill>
                  <a:srgbClr val="000000"/>
                </a:solidFill>
                <a:latin typeface="SassoonCRInfant" panose="02010503020300020003" pitchFamily="2" charset="0"/>
              </a:rPr>
              <a:t>Can you find a way to separate the salt from the water so the salt is in solid form again?</a:t>
            </a:r>
            <a:endParaRPr lang="en-GB" sz="2200" dirty="0">
              <a:solidFill>
                <a:srgbClr val="000000"/>
              </a:solidFill>
              <a:latin typeface="SassoonCRInfant" panose="02010503020300020003" pitchFamily="2" charset="0"/>
            </a:endParaRPr>
          </a:p>
          <a:p>
            <a:r>
              <a:rPr lang="en-GB" sz="2200" dirty="0">
                <a:solidFill>
                  <a:srgbClr val="000000"/>
                </a:solidFill>
                <a:latin typeface="SassoonCRInfant" panose="02010503020300020003" pitchFamily="2" charset="0"/>
              </a:rPr>
              <a:t>• Where could you leave liquids (it will need to be a warm place!) to create the best conditions for evaporation without using a hairdryer or candle? </a:t>
            </a:r>
          </a:p>
        </p:txBody>
      </p:sp>
    </p:spTree>
    <p:extLst>
      <p:ext uri="{BB962C8B-B14F-4D97-AF65-F5344CB8AC3E}">
        <p14:creationId xmlns:p14="http://schemas.microsoft.com/office/powerpoint/2010/main" val="35983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p:cNvPr>
          <p:cNvSpPr/>
          <p:nvPr/>
        </p:nvSpPr>
        <p:spPr>
          <a:xfrm>
            <a:off x="1312606" y="4223795"/>
            <a:ext cx="5009897" cy="64899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Evaporation and Condensation</a:t>
            </a:r>
          </a:p>
        </p:txBody>
      </p:sp>
      <p:sp>
        <p:nvSpPr>
          <p:cNvPr id="21" name="Title 20"/>
          <p:cNvSpPr>
            <a:spLocks noGrp="1"/>
          </p:cNvSpPr>
          <p:nvPr>
            <p:ph type="title"/>
          </p:nvPr>
        </p:nvSpPr>
        <p:spPr>
          <a:xfrm>
            <a:off x="2593025" y="352600"/>
            <a:ext cx="7643229" cy="994306"/>
          </a:xfrm>
        </p:spPr>
        <p:txBody>
          <a:bodyPr/>
          <a:lstStyle/>
          <a:p>
            <a:r>
              <a:rPr lang="en-GB" altLang="en-US" sz="4000" b="1" dirty="0">
                <a:latin typeface="SassoonCRInfant" panose="02010503020300020003" pitchFamily="2" charset="0"/>
              </a:rPr>
              <a:t>Processes to Separate Mixtures</a:t>
            </a:r>
            <a:endParaRPr lang="en-GB" sz="4000" b="1" dirty="0">
              <a:latin typeface="SassoonCRInfant" panose="02010503020300020003" pitchFamily="2" charset="0"/>
            </a:endParaRPr>
          </a:p>
        </p:txBody>
      </p:sp>
      <p:sp>
        <p:nvSpPr>
          <p:cNvPr id="5" name="Rectangle 4"/>
          <p:cNvSpPr/>
          <p:nvPr/>
        </p:nvSpPr>
        <p:spPr>
          <a:xfrm>
            <a:off x="1120877" y="1378659"/>
            <a:ext cx="6916994" cy="2585323"/>
          </a:xfrm>
          <a:prstGeom prst="rect">
            <a:avLst/>
          </a:prstGeom>
        </p:spPr>
        <p:txBody>
          <a:bodyPr wrap="square" lIns="0" tIns="0" rIns="0" bIns="0">
            <a:spAutoFit/>
          </a:bodyPr>
          <a:lstStyle/>
          <a:p>
            <a:r>
              <a:rPr lang="en-GB" altLang="en-US" sz="2400" dirty="0">
                <a:latin typeface="SassoonCRInfant" panose="02010503020300020003" pitchFamily="2" charset="0"/>
              </a:rPr>
              <a:t>When some materials are mixed together, it is possible to separate the mixture and get the original materials back again.</a:t>
            </a:r>
          </a:p>
          <a:p>
            <a:endParaRPr lang="en-GB" altLang="en-US" sz="2400" dirty="0">
              <a:latin typeface="SassoonCRInfant" panose="02010503020300020003" pitchFamily="2" charset="0"/>
            </a:endParaRPr>
          </a:p>
          <a:p>
            <a:r>
              <a:rPr lang="en-GB" altLang="en-US" sz="2400" dirty="0">
                <a:latin typeface="SassoonCRInfant" panose="02010503020300020003" pitchFamily="2" charset="0"/>
              </a:rPr>
              <a:t>There are several different ways of separating mixtures. </a:t>
            </a:r>
          </a:p>
          <a:p>
            <a:r>
              <a:rPr lang="en-GB" altLang="en-US" sz="2400" dirty="0">
                <a:latin typeface="SassoonCRInfant" panose="02010503020300020003" pitchFamily="2" charset="0"/>
              </a:rPr>
              <a:t>The best process to use depends on the type of mixture you are separating.</a:t>
            </a:r>
          </a:p>
        </p:txBody>
      </p:sp>
      <p:sp>
        <p:nvSpPr>
          <p:cNvPr id="6" name="Rectangle 5">
            <a:hlinkClick r:id="rId3" action="ppaction://hlinksldjump"/>
            <a:extLst>
              <a:ext uri="{FF2B5EF4-FFF2-40B4-BE49-F238E27FC236}">
                <a16:creationId xmlns:a16="http://schemas.microsoft.com/office/drawing/2014/main" id="{0F4BE4AD-00C8-4056-8825-B981354C9C7D}"/>
              </a:ext>
            </a:extLst>
          </p:cNvPr>
          <p:cNvSpPr/>
          <p:nvPr/>
        </p:nvSpPr>
        <p:spPr>
          <a:xfrm>
            <a:off x="7035604" y="4219299"/>
            <a:ext cx="2444178" cy="648997"/>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Magnetism</a:t>
            </a:r>
          </a:p>
        </p:txBody>
      </p:sp>
      <p:sp>
        <p:nvSpPr>
          <p:cNvPr id="7" name="Rectangle 6">
            <a:hlinkClick r:id="rId4" action="ppaction://hlinksldjump"/>
            <a:extLst>
              <a:ext uri="{FF2B5EF4-FFF2-40B4-BE49-F238E27FC236}">
                <a16:creationId xmlns:a16="http://schemas.microsoft.com/office/drawing/2014/main" id="{AB5FB0CF-DADE-4333-8B1D-E4F2D8E01AFF}"/>
              </a:ext>
            </a:extLst>
          </p:cNvPr>
          <p:cNvSpPr/>
          <p:nvPr/>
        </p:nvSpPr>
        <p:spPr>
          <a:xfrm>
            <a:off x="1899851" y="5123613"/>
            <a:ext cx="2110404" cy="64899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Filtering</a:t>
            </a:r>
          </a:p>
        </p:txBody>
      </p:sp>
      <p:sp>
        <p:nvSpPr>
          <p:cNvPr id="8" name="Rectangle 7">
            <a:hlinkClick r:id="rId5" action="ppaction://hlinksldjump"/>
            <a:extLst>
              <a:ext uri="{FF2B5EF4-FFF2-40B4-BE49-F238E27FC236}">
                <a16:creationId xmlns:a16="http://schemas.microsoft.com/office/drawing/2014/main" id="{2D1E0568-080B-45E9-963E-807F692EA2CF}"/>
              </a:ext>
            </a:extLst>
          </p:cNvPr>
          <p:cNvSpPr/>
          <p:nvPr/>
        </p:nvSpPr>
        <p:spPr>
          <a:xfrm>
            <a:off x="4694211" y="5123613"/>
            <a:ext cx="2110404" cy="648997"/>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Sieving</a:t>
            </a:r>
          </a:p>
        </p:txBody>
      </p:sp>
      <p:sp>
        <p:nvSpPr>
          <p:cNvPr id="9" name="Rectangle 8">
            <a:hlinkClick r:id="rId6" action="ppaction://hlinksldjump"/>
            <a:extLst>
              <a:ext uri="{FF2B5EF4-FFF2-40B4-BE49-F238E27FC236}">
                <a16:creationId xmlns:a16="http://schemas.microsoft.com/office/drawing/2014/main" id="{325CF705-12A3-4ACE-A48F-827259CC092C}"/>
              </a:ext>
            </a:extLst>
          </p:cNvPr>
          <p:cNvSpPr/>
          <p:nvPr/>
        </p:nvSpPr>
        <p:spPr>
          <a:xfrm>
            <a:off x="7488571" y="5123613"/>
            <a:ext cx="2110404" cy="648997"/>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Decanting</a:t>
            </a:r>
          </a:p>
        </p:txBody>
      </p:sp>
      <p:pic>
        <p:nvPicPr>
          <p:cNvPr id="4" name="Picture 3">
            <a:extLst>
              <a:ext uri="{FF2B5EF4-FFF2-40B4-BE49-F238E27FC236}">
                <a16:creationId xmlns:a16="http://schemas.microsoft.com/office/drawing/2014/main" id="{0FEA4EBC-16C8-421F-BBB8-98CB5A0FBA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7693" y="1454195"/>
            <a:ext cx="2813367" cy="2584566"/>
          </a:xfrm>
          <a:prstGeom prst="rect">
            <a:avLst/>
          </a:prstGeom>
        </p:spPr>
      </p:pic>
    </p:spTree>
    <p:extLst>
      <p:ext uri="{BB962C8B-B14F-4D97-AF65-F5344CB8AC3E}">
        <p14:creationId xmlns:p14="http://schemas.microsoft.com/office/powerpoint/2010/main" val="1331192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506A177A-FCF7-4927-BB14-73D5A1DE3B0B}"/>
              </a:ext>
            </a:extLst>
          </p:cNvPr>
          <p:cNvCxnSpPr>
            <a:cxnSpLocks/>
          </p:cNvCxnSpPr>
          <p:nvPr/>
        </p:nvCxnSpPr>
        <p:spPr>
          <a:xfrm>
            <a:off x="5626218" y="2147582"/>
            <a:ext cx="792759" cy="0"/>
          </a:xfrm>
          <a:prstGeom prst="straightConnector1">
            <a:avLst/>
          </a:prstGeom>
          <a:ln w="57150">
            <a:solidFill>
              <a:srgbClr val="D81C3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A074749-0D1A-4C9B-A664-7D649F57DC27}"/>
              </a:ext>
            </a:extLst>
          </p:cNvPr>
          <p:cNvCxnSpPr>
            <a:cxnSpLocks/>
          </p:cNvCxnSpPr>
          <p:nvPr/>
        </p:nvCxnSpPr>
        <p:spPr>
          <a:xfrm>
            <a:off x="10959586" y="3018988"/>
            <a:ext cx="0" cy="812122"/>
          </a:xfrm>
          <a:prstGeom prst="straightConnector1">
            <a:avLst/>
          </a:prstGeom>
          <a:ln w="57150">
            <a:solidFill>
              <a:srgbClr val="D81C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423A4DC-BD57-45CF-819A-EE66E1750B02}"/>
              </a:ext>
            </a:extLst>
          </p:cNvPr>
          <p:cNvCxnSpPr>
            <a:cxnSpLocks/>
          </p:cNvCxnSpPr>
          <p:nvPr/>
        </p:nvCxnSpPr>
        <p:spPr>
          <a:xfrm flipH="1">
            <a:off x="5773024" y="5173714"/>
            <a:ext cx="645952" cy="0"/>
          </a:xfrm>
          <a:prstGeom prst="straightConnector1">
            <a:avLst/>
          </a:prstGeom>
          <a:ln w="57150">
            <a:solidFill>
              <a:srgbClr val="D81C33"/>
            </a:solidFill>
            <a:tailEnd type="triangle"/>
          </a:ln>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p:nvPr>
        </p:nvSpPr>
        <p:spPr>
          <a:xfrm>
            <a:off x="2533909" y="330360"/>
            <a:ext cx="7592039" cy="994306"/>
          </a:xfrm>
        </p:spPr>
        <p:txBody>
          <a:bodyPr/>
          <a:lstStyle/>
          <a:p>
            <a:r>
              <a:rPr lang="en-GB" sz="4000" b="1" dirty="0">
                <a:latin typeface="SassoonCRInfant" panose="02010503020300020003" pitchFamily="2" charset="0"/>
              </a:rPr>
              <a:t>Evaporation and Condensation</a:t>
            </a:r>
          </a:p>
        </p:txBody>
      </p:sp>
      <p:grpSp>
        <p:nvGrpSpPr>
          <p:cNvPr id="28" name="Group 27">
            <a:extLst>
              <a:ext uri="{FF2B5EF4-FFF2-40B4-BE49-F238E27FC236}">
                <a16:creationId xmlns:a16="http://schemas.microsoft.com/office/drawing/2014/main" id="{46752F1F-E4E5-4BDB-9779-021BD77F833C}"/>
              </a:ext>
            </a:extLst>
          </p:cNvPr>
          <p:cNvGrpSpPr/>
          <p:nvPr/>
        </p:nvGrpSpPr>
        <p:grpSpPr>
          <a:xfrm>
            <a:off x="1111740" y="1262213"/>
            <a:ext cx="4629653" cy="1695437"/>
            <a:chOff x="-161301" y="1288536"/>
            <a:chExt cx="4629653" cy="1695437"/>
          </a:xfrm>
        </p:grpSpPr>
        <p:sp>
          <p:nvSpPr>
            <p:cNvPr id="3" name="Rectangle 2"/>
            <p:cNvSpPr/>
            <p:nvPr/>
          </p:nvSpPr>
          <p:spPr>
            <a:xfrm>
              <a:off x="-161301" y="1288536"/>
              <a:ext cx="4629653" cy="16954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2400" dirty="0">
                  <a:latin typeface="SassoonCRInfant" panose="02010503020300020003" pitchFamily="2" charset="0"/>
                </a:rPr>
                <a:t>This process is best used to separate solutions - mixtures in which a solid has </a:t>
              </a:r>
              <a:r>
                <a:rPr lang="en-GB" altLang="en-US" sz="2400" dirty="0" smtClean="0">
                  <a:latin typeface="SassoonCRInfant" panose="02010503020300020003" pitchFamily="2" charset="0"/>
                </a:rPr>
                <a:t>dissolved in </a:t>
              </a:r>
              <a:r>
                <a:rPr lang="en-GB" altLang="en-US" sz="2400" dirty="0">
                  <a:latin typeface="SassoonCRInfant" panose="02010503020300020003" pitchFamily="2" charset="0"/>
                </a:rPr>
                <a:t>a liquid. </a:t>
              </a:r>
            </a:p>
          </p:txBody>
        </p:sp>
        <p:sp>
          <p:nvSpPr>
            <p:cNvPr id="19" name="Oval 18">
              <a:extLst>
                <a:ext uri="{FF2B5EF4-FFF2-40B4-BE49-F238E27FC236}">
                  <a16:creationId xmlns:a16="http://schemas.microsoft.com/office/drawing/2014/main" id="{BFD632BD-E56E-4B93-BBF8-34AE14817540}"/>
                </a:ext>
              </a:extLst>
            </p:cNvPr>
            <p:cNvSpPr/>
            <p:nvPr/>
          </p:nvSpPr>
          <p:spPr>
            <a:xfrm>
              <a:off x="-56336" y="1304768"/>
              <a:ext cx="369116" cy="369116"/>
            </a:xfrm>
            <a:prstGeom prst="ellipse">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1</a:t>
              </a:r>
            </a:p>
          </p:txBody>
        </p:sp>
      </p:grpSp>
      <p:grpSp>
        <p:nvGrpSpPr>
          <p:cNvPr id="29" name="Group 28">
            <a:extLst>
              <a:ext uri="{FF2B5EF4-FFF2-40B4-BE49-F238E27FC236}">
                <a16:creationId xmlns:a16="http://schemas.microsoft.com/office/drawing/2014/main" id="{E2B61C27-B4F0-40AA-A08C-F74C81AA774A}"/>
              </a:ext>
            </a:extLst>
          </p:cNvPr>
          <p:cNvGrpSpPr/>
          <p:nvPr/>
        </p:nvGrpSpPr>
        <p:grpSpPr>
          <a:xfrm>
            <a:off x="6416884" y="1275756"/>
            <a:ext cx="4974733" cy="2064769"/>
            <a:chOff x="4907558" y="1321976"/>
            <a:chExt cx="4974733" cy="2064769"/>
          </a:xfrm>
        </p:grpSpPr>
        <p:sp>
          <p:nvSpPr>
            <p:cNvPr id="6" name="Rectangle 5">
              <a:extLst>
                <a:ext uri="{FF2B5EF4-FFF2-40B4-BE49-F238E27FC236}">
                  <a16:creationId xmlns:a16="http://schemas.microsoft.com/office/drawing/2014/main" id="{1BDCC5E0-1A68-4D4E-B22D-15B7A7BD3F21}"/>
                </a:ext>
              </a:extLst>
            </p:cNvPr>
            <p:cNvSpPr/>
            <p:nvPr/>
          </p:nvSpPr>
          <p:spPr>
            <a:xfrm>
              <a:off x="4907558" y="1321976"/>
              <a:ext cx="4974733" cy="2064769"/>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2400" dirty="0">
                  <a:latin typeface="SassoonCRInfant" panose="02010503020300020003" pitchFamily="2" charset="0"/>
                </a:rPr>
                <a:t>As the solid has dissolved in the liquid, filtering would not separate the two materials. The solid particles would go through the filter paper along with the liquid.</a:t>
              </a:r>
            </a:p>
          </p:txBody>
        </p:sp>
        <p:sp>
          <p:nvSpPr>
            <p:cNvPr id="22" name="Oval 21">
              <a:extLst>
                <a:ext uri="{FF2B5EF4-FFF2-40B4-BE49-F238E27FC236}">
                  <a16:creationId xmlns:a16="http://schemas.microsoft.com/office/drawing/2014/main" id="{E101B765-4E12-42CC-9316-2DB31EDE3D88}"/>
                </a:ext>
              </a:extLst>
            </p:cNvPr>
            <p:cNvSpPr/>
            <p:nvPr/>
          </p:nvSpPr>
          <p:spPr>
            <a:xfrm>
              <a:off x="9489239" y="1389468"/>
              <a:ext cx="369116" cy="369116"/>
            </a:xfrm>
            <a:prstGeom prst="ellipse">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2</a:t>
              </a:r>
            </a:p>
          </p:txBody>
        </p:sp>
      </p:grpSp>
      <p:grpSp>
        <p:nvGrpSpPr>
          <p:cNvPr id="30" name="Group 29">
            <a:extLst>
              <a:ext uri="{FF2B5EF4-FFF2-40B4-BE49-F238E27FC236}">
                <a16:creationId xmlns:a16="http://schemas.microsoft.com/office/drawing/2014/main" id="{6BE032F8-6A97-4F1A-A6E3-49DB58DACC44}"/>
              </a:ext>
            </a:extLst>
          </p:cNvPr>
          <p:cNvGrpSpPr/>
          <p:nvPr/>
        </p:nvGrpSpPr>
        <p:grpSpPr>
          <a:xfrm>
            <a:off x="6450606" y="3827639"/>
            <a:ext cx="4960058" cy="2434101"/>
            <a:chOff x="4923876" y="3884956"/>
            <a:chExt cx="4249200" cy="2434101"/>
          </a:xfrm>
        </p:grpSpPr>
        <p:sp>
          <p:nvSpPr>
            <p:cNvPr id="7" name="Rectangle 6">
              <a:extLst>
                <a:ext uri="{FF2B5EF4-FFF2-40B4-BE49-F238E27FC236}">
                  <a16:creationId xmlns:a16="http://schemas.microsoft.com/office/drawing/2014/main" id="{332DE626-F30E-4470-A73A-78E18E27BD47}"/>
                </a:ext>
              </a:extLst>
            </p:cNvPr>
            <p:cNvSpPr/>
            <p:nvPr/>
          </p:nvSpPr>
          <p:spPr>
            <a:xfrm>
              <a:off x="4923876" y="3884956"/>
              <a:ext cx="4249200" cy="2434101"/>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2400" dirty="0">
                  <a:latin typeface="SassoonCRInfant" panose="02010503020300020003" pitchFamily="2" charset="0"/>
                </a:rPr>
                <a:t>When the solution is evaporated, either through boiling or by being left in a warm place, the liquid will turn into gas and leave the solid behind.</a:t>
              </a:r>
            </a:p>
          </p:txBody>
        </p:sp>
        <p:sp>
          <p:nvSpPr>
            <p:cNvPr id="23" name="Oval 22">
              <a:extLst>
                <a:ext uri="{FF2B5EF4-FFF2-40B4-BE49-F238E27FC236}">
                  <a16:creationId xmlns:a16="http://schemas.microsoft.com/office/drawing/2014/main" id="{13B635F5-B60E-4934-8E43-50A0455FA67B}"/>
                </a:ext>
              </a:extLst>
            </p:cNvPr>
            <p:cNvSpPr/>
            <p:nvPr/>
          </p:nvSpPr>
          <p:spPr>
            <a:xfrm>
              <a:off x="8705467" y="4087613"/>
              <a:ext cx="369116" cy="369116"/>
            </a:xfrm>
            <a:prstGeom prst="ellipse">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3</a:t>
              </a:r>
            </a:p>
          </p:txBody>
        </p:sp>
      </p:grpSp>
      <p:grpSp>
        <p:nvGrpSpPr>
          <p:cNvPr id="31" name="Group 30">
            <a:extLst>
              <a:ext uri="{FF2B5EF4-FFF2-40B4-BE49-F238E27FC236}">
                <a16:creationId xmlns:a16="http://schemas.microsoft.com/office/drawing/2014/main" id="{86F384AF-6076-4CBD-8633-8BAE4D0F012D}"/>
              </a:ext>
            </a:extLst>
          </p:cNvPr>
          <p:cNvGrpSpPr/>
          <p:nvPr/>
        </p:nvGrpSpPr>
        <p:grpSpPr>
          <a:xfrm>
            <a:off x="1111741" y="3704945"/>
            <a:ext cx="4629653" cy="2556795"/>
            <a:chOff x="-393212" y="3650172"/>
            <a:chExt cx="4629653" cy="2556795"/>
          </a:xfrm>
        </p:grpSpPr>
        <p:sp>
          <p:nvSpPr>
            <p:cNvPr id="8" name="Rectangle 7">
              <a:extLst>
                <a:ext uri="{FF2B5EF4-FFF2-40B4-BE49-F238E27FC236}">
                  <a16:creationId xmlns:a16="http://schemas.microsoft.com/office/drawing/2014/main" id="{3E3E0B9B-A703-4436-A63C-536FF371D7C7}"/>
                </a:ext>
              </a:extLst>
            </p:cNvPr>
            <p:cNvSpPr/>
            <p:nvPr/>
          </p:nvSpPr>
          <p:spPr>
            <a:xfrm>
              <a:off x="-393212" y="3772866"/>
              <a:ext cx="4629653" cy="2434101"/>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2400" dirty="0">
                  <a:latin typeface="SassoonCRInfant" panose="02010503020300020003" pitchFamily="2" charset="0"/>
                </a:rPr>
                <a:t>If the gas is then condensed </a:t>
              </a:r>
              <a:br>
                <a:rPr lang="en-GB" altLang="en-US" sz="2400" dirty="0">
                  <a:latin typeface="SassoonCRInfant" panose="02010503020300020003" pitchFamily="2" charset="0"/>
                </a:rPr>
              </a:br>
              <a:r>
                <a:rPr lang="en-GB" altLang="en-US" sz="2400" dirty="0">
                  <a:latin typeface="SassoonCRInfant" panose="02010503020300020003" pitchFamily="2" charset="0"/>
                </a:rPr>
                <a:t>on a cool surface, the liquid can be recovered and collected too. Examples of mixtures to separate with this process include salt and water or sugar and water</a:t>
              </a:r>
              <a:endParaRPr lang="en-GB" sz="2400" dirty="0">
                <a:latin typeface="SassoonCRInfant" panose="02010503020300020003" pitchFamily="2" charset="0"/>
              </a:endParaRPr>
            </a:p>
          </p:txBody>
        </p:sp>
        <p:sp>
          <p:nvSpPr>
            <p:cNvPr id="24" name="Oval 23">
              <a:extLst>
                <a:ext uri="{FF2B5EF4-FFF2-40B4-BE49-F238E27FC236}">
                  <a16:creationId xmlns:a16="http://schemas.microsoft.com/office/drawing/2014/main" id="{8E2081EE-1785-4F81-B2A0-22E2B1B53B44}"/>
                </a:ext>
              </a:extLst>
            </p:cNvPr>
            <p:cNvSpPr/>
            <p:nvPr/>
          </p:nvSpPr>
          <p:spPr>
            <a:xfrm>
              <a:off x="-272537" y="3650172"/>
              <a:ext cx="369116" cy="369116"/>
            </a:xfrm>
            <a:prstGeom prst="ellipse">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4</a:t>
              </a:r>
            </a:p>
          </p:txBody>
        </p:sp>
      </p:grpSp>
      <p:pic>
        <p:nvPicPr>
          <p:cNvPr id="18" name="Picture 17">
            <a:extLst>
              <a:ext uri="{FF2B5EF4-FFF2-40B4-BE49-F238E27FC236}">
                <a16:creationId xmlns:a16="http://schemas.microsoft.com/office/drawing/2014/main" id="{1313EF36-1258-4ADD-8B09-A6E0CCC4B4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4863" y="2275287"/>
            <a:ext cx="1562276" cy="2178384"/>
          </a:xfrm>
          <a:prstGeom prst="rect">
            <a:avLst/>
          </a:prstGeom>
        </p:spPr>
      </p:pic>
      <p:sp>
        <p:nvSpPr>
          <p:cNvPr id="35" name="Rectangle 34">
            <a:hlinkClick r:id="rId3" action="ppaction://hlinksldjump"/>
            <a:extLst>
              <a:ext uri="{FF2B5EF4-FFF2-40B4-BE49-F238E27FC236}">
                <a16:creationId xmlns:a16="http://schemas.microsoft.com/office/drawing/2014/main" id="{A3A5D546-709A-47C7-A7EC-26E2F327E937}"/>
              </a:ext>
            </a:extLst>
          </p:cNvPr>
          <p:cNvSpPr/>
          <p:nvPr/>
        </p:nvSpPr>
        <p:spPr>
          <a:xfrm>
            <a:off x="9217742" y="5988633"/>
            <a:ext cx="2173875" cy="64899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Processes</a:t>
            </a:r>
          </a:p>
        </p:txBody>
      </p:sp>
    </p:spTree>
    <p:extLst>
      <p:ext uri="{BB962C8B-B14F-4D97-AF65-F5344CB8AC3E}">
        <p14:creationId xmlns:p14="http://schemas.microsoft.com/office/powerpoint/2010/main" val="81215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B41D-CD3F-4C5E-B6C5-ED4B4A175972}"/>
              </a:ext>
            </a:extLst>
          </p:cNvPr>
          <p:cNvSpPr>
            <a:spLocks noGrp="1"/>
          </p:cNvSpPr>
          <p:nvPr>
            <p:ph type="title"/>
          </p:nvPr>
        </p:nvSpPr>
        <p:spPr>
          <a:xfrm>
            <a:off x="4203290" y="472084"/>
            <a:ext cx="3151336" cy="994306"/>
          </a:xfrm>
        </p:spPr>
        <p:txBody>
          <a:bodyPr/>
          <a:lstStyle/>
          <a:p>
            <a:r>
              <a:rPr lang="en-GB" altLang="en-US" b="1" dirty="0">
                <a:latin typeface="SassoonCRInfant" panose="02010503020300020003" pitchFamily="2" charset="0"/>
              </a:rPr>
              <a:t>Magnetism</a:t>
            </a:r>
            <a:endParaRPr lang="en-AU" sz="4800" b="1" dirty="0">
              <a:latin typeface="SassoonCRInfant" panose="02010503020300020003" pitchFamily="2" charset="0"/>
            </a:endParaRPr>
          </a:p>
        </p:txBody>
      </p:sp>
      <p:sp>
        <p:nvSpPr>
          <p:cNvPr id="4" name="Rectangle 3">
            <a:extLst>
              <a:ext uri="{FF2B5EF4-FFF2-40B4-BE49-F238E27FC236}">
                <a16:creationId xmlns:a16="http://schemas.microsoft.com/office/drawing/2014/main" id="{2E448D72-00C5-4DBD-90F9-6BA53FDF30AC}"/>
              </a:ext>
            </a:extLst>
          </p:cNvPr>
          <p:cNvSpPr/>
          <p:nvPr/>
        </p:nvSpPr>
        <p:spPr>
          <a:xfrm>
            <a:off x="1143083" y="3169673"/>
            <a:ext cx="6090978" cy="1846659"/>
          </a:xfrm>
          <a:prstGeom prst="rect">
            <a:avLst/>
          </a:prstGeom>
        </p:spPr>
        <p:txBody>
          <a:bodyPr wrap="square" lIns="0" tIns="0" rIns="0" bIns="0">
            <a:spAutoFit/>
          </a:bodyPr>
          <a:lstStyle/>
          <a:p>
            <a:r>
              <a:rPr lang="en-GB" altLang="en-US" sz="2400" dirty="0">
                <a:latin typeface="SassoonCRInfant" panose="02010503020300020003" pitchFamily="2" charset="0"/>
              </a:rPr>
              <a:t>A magnet is used to attract any magnetic materials and remove them from the mixture.</a:t>
            </a:r>
          </a:p>
          <a:p>
            <a:endParaRPr lang="en-GB" altLang="en-US" sz="2400" dirty="0">
              <a:latin typeface="SassoonCRInfant" panose="02010503020300020003" pitchFamily="2" charset="0"/>
            </a:endParaRPr>
          </a:p>
          <a:p>
            <a:r>
              <a:rPr lang="en-GB" altLang="en-US" sz="2400" dirty="0">
                <a:latin typeface="SassoonCRInfant" panose="02010503020300020003" pitchFamily="2" charset="0"/>
              </a:rPr>
              <a:t>You could separate a mixture of copper nails and iron nails using this process.</a:t>
            </a:r>
          </a:p>
        </p:txBody>
      </p:sp>
      <p:sp>
        <p:nvSpPr>
          <p:cNvPr id="8" name="Rectangle 7">
            <a:extLst>
              <a:ext uri="{FF2B5EF4-FFF2-40B4-BE49-F238E27FC236}">
                <a16:creationId xmlns:a16="http://schemas.microsoft.com/office/drawing/2014/main" id="{0888BBDC-3F04-4547-BB2D-414C48023CB3}"/>
              </a:ext>
            </a:extLst>
          </p:cNvPr>
          <p:cNvSpPr/>
          <p:nvPr/>
        </p:nvSpPr>
        <p:spPr>
          <a:xfrm>
            <a:off x="1010348" y="1528616"/>
            <a:ext cx="6090978" cy="956773"/>
          </a:xfrm>
          <a:prstGeom prst="rect">
            <a:avLst/>
          </a:prstGeom>
          <a:solidFill>
            <a:srgbClr val="F384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2400" dirty="0">
                <a:latin typeface="SassoonCRInfant" panose="02010503020300020003" pitchFamily="2" charset="0"/>
              </a:rPr>
              <a:t>Use this process to separate magnetic materials </a:t>
            </a:r>
            <a:br>
              <a:rPr lang="en-GB" altLang="en-US" sz="2400" dirty="0">
                <a:latin typeface="SassoonCRInfant" panose="02010503020300020003" pitchFamily="2" charset="0"/>
              </a:rPr>
            </a:br>
            <a:r>
              <a:rPr lang="en-GB" altLang="en-US" sz="2400" dirty="0">
                <a:latin typeface="SassoonCRInfant" panose="02010503020300020003" pitchFamily="2" charset="0"/>
              </a:rPr>
              <a:t>from non-magnetic materials.</a:t>
            </a:r>
          </a:p>
        </p:txBody>
      </p:sp>
      <p:pic>
        <p:nvPicPr>
          <p:cNvPr id="6" name="Picture 5">
            <a:extLst>
              <a:ext uri="{FF2B5EF4-FFF2-40B4-BE49-F238E27FC236}">
                <a16:creationId xmlns:a16="http://schemas.microsoft.com/office/drawing/2014/main" id="{CB3717AB-571B-4C6F-AEE7-B9FFE23C1F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7667051" y="472084"/>
            <a:ext cx="3286566" cy="5399484"/>
          </a:xfrm>
          <a:prstGeom prst="rect">
            <a:avLst/>
          </a:prstGeom>
        </p:spPr>
      </p:pic>
      <p:sp>
        <p:nvSpPr>
          <p:cNvPr id="12" name="Rectangle 11">
            <a:hlinkClick r:id="rId3" action="ppaction://hlinksldjump"/>
            <a:extLst>
              <a:ext uri="{FF2B5EF4-FFF2-40B4-BE49-F238E27FC236}">
                <a16:creationId xmlns:a16="http://schemas.microsoft.com/office/drawing/2014/main" id="{D1CC807B-00F5-4BBC-ACCD-A3DABF086F81}"/>
              </a:ext>
            </a:extLst>
          </p:cNvPr>
          <p:cNvSpPr/>
          <p:nvPr/>
        </p:nvSpPr>
        <p:spPr>
          <a:xfrm>
            <a:off x="5112338" y="5428127"/>
            <a:ext cx="2338218" cy="64899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Processes</a:t>
            </a:r>
          </a:p>
        </p:txBody>
      </p:sp>
    </p:spTree>
    <p:extLst>
      <p:ext uri="{BB962C8B-B14F-4D97-AF65-F5344CB8AC3E}">
        <p14:creationId xmlns:p14="http://schemas.microsoft.com/office/powerpoint/2010/main" val="5606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8F4-E2B0-4716-B34D-595180965755}"/>
              </a:ext>
            </a:extLst>
          </p:cNvPr>
          <p:cNvSpPr>
            <a:spLocks noGrp="1"/>
          </p:cNvSpPr>
          <p:nvPr>
            <p:ph type="title"/>
          </p:nvPr>
        </p:nvSpPr>
        <p:spPr>
          <a:xfrm>
            <a:off x="4838349" y="411784"/>
            <a:ext cx="2590802" cy="994306"/>
          </a:xfrm>
        </p:spPr>
        <p:txBody>
          <a:bodyPr/>
          <a:lstStyle/>
          <a:p>
            <a:r>
              <a:rPr lang="en-AU" b="1" dirty="0">
                <a:latin typeface="SassoonCRInfant" panose="02010503020300020003" pitchFamily="2" charset="0"/>
              </a:rPr>
              <a:t>Filtering</a:t>
            </a:r>
          </a:p>
        </p:txBody>
      </p:sp>
      <p:sp>
        <p:nvSpPr>
          <p:cNvPr id="4" name="Rectangle 3">
            <a:extLst>
              <a:ext uri="{FF2B5EF4-FFF2-40B4-BE49-F238E27FC236}">
                <a16:creationId xmlns:a16="http://schemas.microsoft.com/office/drawing/2014/main" id="{38A81A94-FF52-4879-9AD0-0D99BFEE39FA}"/>
              </a:ext>
            </a:extLst>
          </p:cNvPr>
          <p:cNvSpPr/>
          <p:nvPr/>
        </p:nvSpPr>
        <p:spPr>
          <a:xfrm>
            <a:off x="796413" y="1406091"/>
            <a:ext cx="10677832" cy="132610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2400" dirty="0">
                <a:latin typeface="SassoonCRInfant" panose="02010503020300020003" pitchFamily="2" charset="0"/>
              </a:rPr>
              <a:t>This process should be used to separate a </a:t>
            </a:r>
            <a:r>
              <a:rPr lang="en-GB" altLang="en-US" sz="2400" dirty="0" smtClean="0">
                <a:latin typeface="SassoonCRInfant" panose="02010503020300020003" pitchFamily="2" charset="0"/>
              </a:rPr>
              <a:t>mixture </a:t>
            </a:r>
            <a:r>
              <a:rPr lang="en-GB" altLang="en-US" sz="2400" dirty="0">
                <a:latin typeface="SassoonCRInfant" panose="02010503020300020003" pitchFamily="2" charset="0"/>
              </a:rPr>
              <a:t>of an insoluble solid and a liquid. </a:t>
            </a:r>
          </a:p>
          <a:p>
            <a:pPr algn="ctr"/>
            <a:r>
              <a:rPr lang="en-GB" altLang="en-US" sz="2400" dirty="0">
                <a:latin typeface="SassoonCRInfant" panose="02010503020300020003" pitchFamily="2" charset="0"/>
              </a:rPr>
              <a:t>A funnel is lined with filter paper and placed over a beaker. </a:t>
            </a:r>
            <a:br>
              <a:rPr lang="en-GB" altLang="en-US" sz="2400" dirty="0">
                <a:latin typeface="SassoonCRInfant" panose="02010503020300020003" pitchFamily="2" charset="0"/>
              </a:rPr>
            </a:br>
            <a:r>
              <a:rPr lang="en-GB" altLang="en-US" sz="2400" dirty="0">
                <a:latin typeface="SassoonCRInfant" panose="02010503020300020003" pitchFamily="2" charset="0"/>
              </a:rPr>
              <a:t>The mixture is poured slowly into the filter paper. </a:t>
            </a:r>
          </a:p>
        </p:txBody>
      </p:sp>
      <p:sp>
        <p:nvSpPr>
          <p:cNvPr id="6" name="TextBox 5">
            <a:extLst>
              <a:ext uri="{FF2B5EF4-FFF2-40B4-BE49-F238E27FC236}">
                <a16:creationId xmlns:a16="http://schemas.microsoft.com/office/drawing/2014/main" id="{5885090C-FAEC-4625-82A5-FCCDB8BD278A}"/>
              </a:ext>
            </a:extLst>
          </p:cNvPr>
          <p:cNvSpPr txBox="1"/>
          <p:nvPr/>
        </p:nvSpPr>
        <p:spPr>
          <a:xfrm>
            <a:off x="796412" y="2981286"/>
            <a:ext cx="8332839" cy="3416320"/>
          </a:xfrm>
          <a:prstGeom prst="rect">
            <a:avLst/>
          </a:prstGeom>
          <a:noFill/>
        </p:spPr>
        <p:txBody>
          <a:bodyPr wrap="square">
            <a:spAutoFit/>
          </a:bodyPr>
          <a:lstStyle/>
          <a:p>
            <a:r>
              <a:rPr lang="en-GB" altLang="en-US" sz="2400" dirty="0">
                <a:latin typeface="SassoonCRInfant" panose="02010503020300020003" pitchFamily="2" charset="0"/>
              </a:rPr>
              <a:t>Insoluble solids will not have dissolved in the liquid. The solid particles will not be able to get through the tiny holes in the filter paper, and will be caught in it.</a:t>
            </a:r>
          </a:p>
          <a:p>
            <a:endParaRPr lang="en-GB" altLang="en-US" sz="2400" dirty="0">
              <a:latin typeface="SassoonCRInfant" panose="02010503020300020003" pitchFamily="2" charset="0"/>
            </a:endParaRPr>
          </a:p>
          <a:p>
            <a:r>
              <a:rPr lang="en-GB" altLang="en-US" sz="2400" dirty="0">
                <a:latin typeface="SassoonCRInfant" panose="02010503020300020003" pitchFamily="2" charset="0"/>
              </a:rPr>
              <a:t>The liquid particles will go through the filter paper into the beaker below.</a:t>
            </a:r>
          </a:p>
          <a:p>
            <a:endParaRPr lang="en-GB" altLang="en-US" sz="2400" dirty="0">
              <a:latin typeface="SassoonCRInfant" panose="02010503020300020003" pitchFamily="2" charset="0"/>
            </a:endParaRPr>
          </a:p>
          <a:p>
            <a:r>
              <a:rPr lang="en-GB" altLang="en-US" sz="2400" dirty="0">
                <a:latin typeface="SassoonCRInfant" panose="02010503020300020003" pitchFamily="2" charset="0"/>
              </a:rPr>
              <a:t>This process could be used to separate a mixture of sand and </a:t>
            </a:r>
            <a:r>
              <a:rPr lang="en-GB" altLang="en-US" sz="2400" dirty="0" smtClean="0">
                <a:latin typeface="SassoonCRInfant" panose="02010503020300020003" pitchFamily="2" charset="0"/>
              </a:rPr>
              <a:t>water.</a:t>
            </a:r>
            <a:endParaRPr lang="en-GB" altLang="en-US" sz="2400" dirty="0">
              <a:latin typeface="SassoonCRInfant" panose="02010503020300020003" pitchFamily="2" charset="0"/>
            </a:endParaRPr>
          </a:p>
        </p:txBody>
      </p:sp>
      <p:pic>
        <p:nvPicPr>
          <p:cNvPr id="14" name="Picture 13">
            <a:extLst>
              <a:ext uri="{FF2B5EF4-FFF2-40B4-BE49-F238E27FC236}">
                <a16:creationId xmlns:a16="http://schemas.microsoft.com/office/drawing/2014/main" id="{B948B91E-D309-40CE-9A0C-8BF440085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0334" y="2858188"/>
            <a:ext cx="1855006" cy="3273363"/>
          </a:xfrm>
          <a:prstGeom prst="rect">
            <a:avLst/>
          </a:prstGeom>
        </p:spPr>
      </p:pic>
      <p:sp>
        <p:nvSpPr>
          <p:cNvPr id="18" name="Rectangle 17">
            <a:hlinkClick r:id="rId3" action="ppaction://hlinksldjump"/>
            <a:extLst>
              <a:ext uri="{FF2B5EF4-FFF2-40B4-BE49-F238E27FC236}">
                <a16:creationId xmlns:a16="http://schemas.microsoft.com/office/drawing/2014/main" id="{325C677F-5A84-440F-AF48-2BBBB78F1788}"/>
              </a:ext>
            </a:extLst>
          </p:cNvPr>
          <p:cNvSpPr/>
          <p:nvPr/>
        </p:nvSpPr>
        <p:spPr>
          <a:xfrm>
            <a:off x="7281891" y="6073107"/>
            <a:ext cx="1628185" cy="64899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Processes</a:t>
            </a:r>
          </a:p>
        </p:txBody>
      </p:sp>
    </p:spTree>
    <p:extLst>
      <p:ext uri="{BB962C8B-B14F-4D97-AF65-F5344CB8AC3E}">
        <p14:creationId xmlns:p14="http://schemas.microsoft.com/office/powerpoint/2010/main" val="4433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F138-A14E-4C9E-A787-23EC74A077D1}"/>
              </a:ext>
            </a:extLst>
          </p:cNvPr>
          <p:cNvSpPr>
            <a:spLocks noGrp="1"/>
          </p:cNvSpPr>
          <p:nvPr>
            <p:ph type="title"/>
          </p:nvPr>
        </p:nvSpPr>
        <p:spPr>
          <a:xfrm>
            <a:off x="5000581" y="470425"/>
            <a:ext cx="2266337" cy="994306"/>
          </a:xfrm>
        </p:spPr>
        <p:txBody>
          <a:bodyPr/>
          <a:lstStyle/>
          <a:p>
            <a:r>
              <a:rPr lang="en-AU" b="1" dirty="0">
                <a:latin typeface="SassoonCRInfant" panose="02010503020300020003" pitchFamily="2" charset="0"/>
              </a:rPr>
              <a:t>Sieving</a:t>
            </a:r>
          </a:p>
        </p:txBody>
      </p:sp>
      <p:sp>
        <p:nvSpPr>
          <p:cNvPr id="4" name="Rectangle 3">
            <a:extLst>
              <a:ext uri="{FF2B5EF4-FFF2-40B4-BE49-F238E27FC236}">
                <a16:creationId xmlns:a16="http://schemas.microsoft.com/office/drawing/2014/main" id="{E0FC55BB-90CA-4FD9-A09F-07C71D935D66}"/>
              </a:ext>
            </a:extLst>
          </p:cNvPr>
          <p:cNvSpPr/>
          <p:nvPr/>
        </p:nvSpPr>
        <p:spPr>
          <a:xfrm>
            <a:off x="1519085" y="1345421"/>
            <a:ext cx="9017128" cy="587441"/>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2400" dirty="0">
                <a:latin typeface="SassoonCRInfant" panose="02010503020300020003" pitchFamily="2" charset="0"/>
              </a:rPr>
              <a:t>Use this process to separate a mixture of different sized solids.</a:t>
            </a:r>
          </a:p>
        </p:txBody>
      </p:sp>
      <p:sp>
        <p:nvSpPr>
          <p:cNvPr id="6" name="TextBox 5">
            <a:extLst>
              <a:ext uri="{FF2B5EF4-FFF2-40B4-BE49-F238E27FC236}">
                <a16:creationId xmlns:a16="http://schemas.microsoft.com/office/drawing/2014/main" id="{E72EB39D-347F-4966-B400-B7AD6D05070E}"/>
              </a:ext>
            </a:extLst>
          </p:cNvPr>
          <p:cNvSpPr txBox="1"/>
          <p:nvPr/>
        </p:nvSpPr>
        <p:spPr>
          <a:xfrm>
            <a:off x="991606" y="2176267"/>
            <a:ext cx="9013664" cy="1569660"/>
          </a:xfrm>
          <a:prstGeom prst="rect">
            <a:avLst/>
          </a:prstGeom>
          <a:noFill/>
        </p:spPr>
        <p:txBody>
          <a:bodyPr wrap="square">
            <a:spAutoFit/>
          </a:bodyPr>
          <a:lstStyle/>
          <a:p>
            <a:r>
              <a:rPr lang="en-GB" altLang="en-US" sz="2400" dirty="0">
                <a:latin typeface="SassoonCRInfant" panose="02010503020300020003" pitchFamily="2" charset="0"/>
              </a:rPr>
              <a:t>The mixture is poured into a sieve held over a bowl. </a:t>
            </a:r>
          </a:p>
          <a:p>
            <a:endParaRPr lang="en-GB" altLang="en-US" sz="2400" dirty="0">
              <a:latin typeface="SassoonCRInfant" panose="02010503020300020003" pitchFamily="2" charset="0"/>
            </a:endParaRPr>
          </a:p>
          <a:p>
            <a:r>
              <a:rPr lang="en-GB" altLang="en-US" sz="2400" dirty="0">
                <a:latin typeface="SassoonCRInfant" panose="02010503020300020003" pitchFamily="2" charset="0"/>
              </a:rPr>
              <a:t>The smaller particles will get through it into the bowl and the larger particles </a:t>
            </a:r>
            <a:r>
              <a:rPr lang="en-GB" altLang="en-US" sz="2400" dirty="0" smtClean="0">
                <a:latin typeface="SassoonCRInfant" panose="02010503020300020003" pitchFamily="2" charset="0"/>
              </a:rPr>
              <a:t>will </a:t>
            </a:r>
            <a:r>
              <a:rPr lang="en-GB" altLang="en-US" sz="2400" dirty="0">
                <a:latin typeface="SassoonCRInfant" panose="02010503020300020003" pitchFamily="2" charset="0"/>
              </a:rPr>
              <a:t>be caught in the sieve.</a:t>
            </a:r>
          </a:p>
        </p:txBody>
      </p:sp>
      <p:sp>
        <p:nvSpPr>
          <p:cNvPr id="10" name="Rectangle 9">
            <a:extLst>
              <a:ext uri="{FF2B5EF4-FFF2-40B4-BE49-F238E27FC236}">
                <a16:creationId xmlns:a16="http://schemas.microsoft.com/office/drawing/2014/main" id="{425B6C7A-5392-4156-AE3B-19811E40ACEB}"/>
              </a:ext>
            </a:extLst>
          </p:cNvPr>
          <p:cNvSpPr/>
          <p:nvPr/>
        </p:nvSpPr>
        <p:spPr>
          <a:xfrm>
            <a:off x="3151454" y="4386079"/>
            <a:ext cx="4115464" cy="1695437"/>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2400" dirty="0">
                <a:latin typeface="SassoonCRInfant" panose="02010503020300020003" pitchFamily="2" charset="0"/>
              </a:rPr>
              <a:t>Mixtures you could </a:t>
            </a:r>
            <a:r>
              <a:rPr lang="en-GB" altLang="en-US" sz="2400" dirty="0" smtClean="0">
                <a:latin typeface="SassoonCRInfant" panose="02010503020300020003" pitchFamily="2" charset="0"/>
              </a:rPr>
              <a:t>separate </a:t>
            </a:r>
            <a:r>
              <a:rPr lang="en-GB" altLang="en-US" sz="2400" dirty="0">
                <a:latin typeface="SassoonCRInfant" panose="02010503020300020003" pitchFamily="2" charset="0"/>
              </a:rPr>
              <a:t>using this </a:t>
            </a:r>
            <a:r>
              <a:rPr lang="en-GB" altLang="en-US" sz="2400" dirty="0" smtClean="0">
                <a:latin typeface="SassoonCRInfant" panose="02010503020300020003" pitchFamily="2" charset="0"/>
              </a:rPr>
              <a:t>process </a:t>
            </a:r>
            <a:r>
              <a:rPr lang="en-GB" altLang="en-US" sz="2400" dirty="0">
                <a:latin typeface="SassoonCRInfant" panose="02010503020300020003" pitchFamily="2" charset="0"/>
              </a:rPr>
              <a:t>include </a:t>
            </a:r>
            <a:r>
              <a:rPr lang="en-GB" altLang="en-US" sz="2400" dirty="0" smtClean="0">
                <a:latin typeface="SassoonCRInfant" panose="02010503020300020003" pitchFamily="2" charset="0"/>
              </a:rPr>
              <a:t>raisins </a:t>
            </a:r>
            <a:r>
              <a:rPr lang="en-GB" altLang="en-US" sz="2400" dirty="0">
                <a:latin typeface="SassoonCRInfant" panose="02010503020300020003" pitchFamily="2" charset="0"/>
              </a:rPr>
              <a:t>and flour, </a:t>
            </a:r>
            <a:r>
              <a:rPr lang="en-GB" altLang="en-US" sz="2400" dirty="0" smtClean="0">
                <a:latin typeface="SassoonCRInfant" panose="02010503020300020003" pitchFamily="2" charset="0"/>
              </a:rPr>
              <a:t>or </a:t>
            </a:r>
            <a:r>
              <a:rPr lang="en-GB" altLang="en-US" sz="2400" dirty="0">
                <a:latin typeface="SassoonCRInfant" panose="02010503020300020003" pitchFamily="2" charset="0"/>
              </a:rPr>
              <a:t>rice and pasta.</a:t>
            </a:r>
          </a:p>
        </p:txBody>
      </p:sp>
      <p:pic>
        <p:nvPicPr>
          <p:cNvPr id="12" name="Picture 11">
            <a:extLst>
              <a:ext uri="{FF2B5EF4-FFF2-40B4-BE49-F238E27FC236}">
                <a16:creationId xmlns:a16="http://schemas.microsoft.com/office/drawing/2014/main" id="{09690562-6B1A-4A78-A5F0-5D28850F9D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63" t="19751" r="14461" b="7413"/>
          <a:stretch/>
        </p:blipFill>
        <p:spPr>
          <a:xfrm>
            <a:off x="8016538" y="3114060"/>
            <a:ext cx="3287088" cy="2395404"/>
          </a:xfrm>
          <a:prstGeom prst="rect">
            <a:avLst/>
          </a:prstGeom>
        </p:spPr>
      </p:pic>
      <p:grpSp>
        <p:nvGrpSpPr>
          <p:cNvPr id="17" name="Group 16">
            <a:extLst>
              <a:ext uri="{FF2B5EF4-FFF2-40B4-BE49-F238E27FC236}">
                <a16:creationId xmlns:a16="http://schemas.microsoft.com/office/drawing/2014/main" id="{538B0AA3-33A3-405D-9374-B9B821162FC3}"/>
              </a:ext>
            </a:extLst>
          </p:cNvPr>
          <p:cNvGrpSpPr/>
          <p:nvPr/>
        </p:nvGrpSpPr>
        <p:grpSpPr>
          <a:xfrm>
            <a:off x="991605" y="3930593"/>
            <a:ext cx="1674674" cy="2202730"/>
            <a:chOff x="760591" y="4138551"/>
            <a:chExt cx="1674674" cy="2202730"/>
          </a:xfrm>
        </p:grpSpPr>
        <p:pic>
          <p:nvPicPr>
            <p:cNvPr id="14" name="Picture 13">
              <a:extLst>
                <a:ext uri="{FF2B5EF4-FFF2-40B4-BE49-F238E27FC236}">
                  <a16:creationId xmlns:a16="http://schemas.microsoft.com/office/drawing/2014/main" id="{58B64CB1-8A41-43E7-98CC-DE0E4C109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91" y="4138551"/>
              <a:ext cx="1380571" cy="2096888"/>
            </a:xfrm>
            <a:prstGeom prst="rect">
              <a:avLst/>
            </a:prstGeom>
          </p:spPr>
        </p:pic>
        <p:pic>
          <p:nvPicPr>
            <p:cNvPr id="16" name="Picture 15">
              <a:extLst>
                <a:ext uri="{FF2B5EF4-FFF2-40B4-BE49-F238E27FC236}">
                  <a16:creationId xmlns:a16="http://schemas.microsoft.com/office/drawing/2014/main" id="{4220D32F-9061-4028-B28D-4767B8B3F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29856">
              <a:off x="1847055" y="5802925"/>
              <a:ext cx="588210" cy="538356"/>
            </a:xfrm>
            <a:prstGeom prst="rect">
              <a:avLst/>
            </a:prstGeom>
          </p:spPr>
        </p:pic>
      </p:grpSp>
      <p:sp>
        <p:nvSpPr>
          <p:cNvPr id="19" name="Rectangle 18">
            <a:hlinkClick r:id="rId5" action="ppaction://hlinksldjump"/>
            <a:extLst>
              <a:ext uri="{FF2B5EF4-FFF2-40B4-BE49-F238E27FC236}">
                <a16:creationId xmlns:a16="http://schemas.microsoft.com/office/drawing/2014/main" id="{20581660-BD01-467E-8AAD-D0202E61AAA1}"/>
              </a:ext>
            </a:extLst>
          </p:cNvPr>
          <p:cNvSpPr/>
          <p:nvPr/>
        </p:nvSpPr>
        <p:spPr>
          <a:xfrm>
            <a:off x="8305557" y="5509464"/>
            <a:ext cx="1699711" cy="64899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Processes</a:t>
            </a:r>
          </a:p>
        </p:txBody>
      </p:sp>
    </p:spTree>
    <p:extLst>
      <p:ext uri="{BB962C8B-B14F-4D97-AF65-F5344CB8AC3E}">
        <p14:creationId xmlns:p14="http://schemas.microsoft.com/office/powerpoint/2010/main" val="196818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258F-CCCB-4F3B-BCD2-79FB56CA77DC}"/>
              </a:ext>
            </a:extLst>
          </p:cNvPr>
          <p:cNvSpPr>
            <a:spLocks noGrp="1"/>
          </p:cNvSpPr>
          <p:nvPr>
            <p:ph type="title"/>
          </p:nvPr>
        </p:nvSpPr>
        <p:spPr>
          <a:xfrm>
            <a:off x="4692389" y="333106"/>
            <a:ext cx="2882719" cy="994306"/>
          </a:xfrm>
        </p:spPr>
        <p:txBody>
          <a:bodyPr/>
          <a:lstStyle/>
          <a:p>
            <a:r>
              <a:rPr lang="en-AU" b="1" dirty="0">
                <a:latin typeface="SassoonCRInfant" panose="02010503020300020003" pitchFamily="2" charset="0"/>
              </a:rPr>
              <a:t>Decanting</a:t>
            </a:r>
          </a:p>
        </p:txBody>
      </p:sp>
      <p:sp>
        <p:nvSpPr>
          <p:cNvPr id="4" name="Rectangle 3">
            <a:extLst>
              <a:ext uri="{FF2B5EF4-FFF2-40B4-BE49-F238E27FC236}">
                <a16:creationId xmlns:a16="http://schemas.microsoft.com/office/drawing/2014/main" id="{5B3E2B89-96CB-4997-B72B-4B89BDA5809B}"/>
              </a:ext>
            </a:extLst>
          </p:cNvPr>
          <p:cNvSpPr/>
          <p:nvPr/>
        </p:nvSpPr>
        <p:spPr>
          <a:xfrm>
            <a:off x="1119297" y="1290868"/>
            <a:ext cx="10028903" cy="58744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altLang="en-US" sz="2400" dirty="0">
                <a:latin typeface="SassoonCRInfant" panose="02010503020300020003" pitchFamily="2" charset="0"/>
              </a:rPr>
              <a:t>This process can be used to separate </a:t>
            </a:r>
            <a:r>
              <a:rPr lang="en-GB" altLang="en-US" sz="2400" dirty="0" smtClean="0">
                <a:latin typeface="SassoonCRInfant" panose="02010503020300020003" pitchFamily="2" charset="0"/>
              </a:rPr>
              <a:t>two liquids </a:t>
            </a:r>
            <a:r>
              <a:rPr lang="en-GB" altLang="en-US" sz="2400" dirty="0">
                <a:latin typeface="SassoonCRInfant" panose="02010503020300020003" pitchFamily="2" charset="0"/>
              </a:rPr>
              <a:t>that have different densities.</a:t>
            </a:r>
          </a:p>
        </p:txBody>
      </p:sp>
      <p:sp>
        <p:nvSpPr>
          <p:cNvPr id="8" name="TextBox 7">
            <a:extLst>
              <a:ext uri="{FF2B5EF4-FFF2-40B4-BE49-F238E27FC236}">
                <a16:creationId xmlns:a16="http://schemas.microsoft.com/office/drawing/2014/main" id="{A073A259-F0CF-414A-9690-C11DEF434683}"/>
              </a:ext>
            </a:extLst>
          </p:cNvPr>
          <p:cNvSpPr txBox="1"/>
          <p:nvPr/>
        </p:nvSpPr>
        <p:spPr>
          <a:xfrm>
            <a:off x="1119298" y="2041200"/>
            <a:ext cx="10028902" cy="830997"/>
          </a:xfrm>
          <a:prstGeom prst="rect">
            <a:avLst/>
          </a:prstGeom>
          <a:noFill/>
        </p:spPr>
        <p:txBody>
          <a:bodyPr wrap="square">
            <a:spAutoFit/>
          </a:bodyPr>
          <a:lstStyle/>
          <a:p>
            <a:r>
              <a:rPr lang="en-GB" altLang="en-US" sz="2400" dirty="0">
                <a:latin typeface="SassoonCRInfant" panose="02010503020300020003" pitchFamily="2" charset="0"/>
              </a:rPr>
              <a:t>The mixture of liquids is left to settle, so the two liquids are visible as two different layers.</a:t>
            </a:r>
          </a:p>
        </p:txBody>
      </p:sp>
      <p:sp>
        <p:nvSpPr>
          <p:cNvPr id="11" name="Rectangle 10">
            <a:extLst>
              <a:ext uri="{FF2B5EF4-FFF2-40B4-BE49-F238E27FC236}">
                <a16:creationId xmlns:a16="http://schemas.microsoft.com/office/drawing/2014/main" id="{BB401D33-857C-49DC-A5E8-CB8DD3FEA52D}"/>
              </a:ext>
            </a:extLst>
          </p:cNvPr>
          <p:cNvSpPr/>
          <p:nvPr/>
        </p:nvSpPr>
        <p:spPr>
          <a:xfrm>
            <a:off x="6133747" y="3032542"/>
            <a:ext cx="4641697" cy="1326105"/>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altLang="en-US" sz="2400" dirty="0">
                <a:latin typeface="SassoonCRInfant" panose="02010503020300020003" pitchFamily="2" charset="0"/>
              </a:rPr>
              <a:t>The less dense liquid will be the top layer, and this can be decanted, or slowly poured off.</a:t>
            </a:r>
          </a:p>
        </p:txBody>
      </p:sp>
      <p:sp>
        <p:nvSpPr>
          <p:cNvPr id="13" name="TextBox 12">
            <a:extLst>
              <a:ext uri="{FF2B5EF4-FFF2-40B4-BE49-F238E27FC236}">
                <a16:creationId xmlns:a16="http://schemas.microsoft.com/office/drawing/2014/main" id="{F17587A3-A2B2-491C-8612-1CD1BA2DBFC4}"/>
              </a:ext>
            </a:extLst>
          </p:cNvPr>
          <p:cNvSpPr txBox="1"/>
          <p:nvPr/>
        </p:nvSpPr>
        <p:spPr>
          <a:xfrm>
            <a:off x="6133747" y="4721462"/>
            <a:ext cx="4641697" cy="830997"/>
          </a:xfrm>
          <a:prstGeom prst="rect">
            <a:avLst/>
          </a:prstGeom>
          <a:noFill/>
        </p:spPr>
        <p:txBody>
          <a:bodyPr wrap="square">
            <a:spAutoFit/>
          </a:bodyPr>
          <a:lstStyle/>
          <a:p>
            <a:r>
              <a:rPr lang="en-GB" altLang="en-US" sz="2400" dirty="0">
                <a:latin typeface="SassoonCRInfant" panose="02010503020300020003" pitchFamily="2" charset="0"/>
              </a:rPr>
              <a:t>This process could be used to separate a mixture of oil and water.</a:t>
            </a:r>
          </a:p>
        </p:txBody>
      </p:sp>
      <p:grpSp>
        <p:nvGrpSpPr>
          <p:cNvPr id="16" name="Group 15">
            <a:extLst>
              <a:ext uri="{FF2B5EF4-FFF2-40B4-BE49-F238E27FC236}">
                <a16:creationId xmlns:a16="http://schemas.microsoft.com/office/drawing/2014/main" id="{16E4A209-C226-4B0A-974E-3BE8430240FC}"/>
              </a:ext>
            </a:extLst>
          </p:cNvPr>
          <p:cNvGrpSpPr/>
          <p:nvPr/>
        </p:nvGrpSpPr>
        <p:grpSpPr>
          <a:xfrm>
            <a:off x="1885763" y="3128371"/>
            <a:ext cx="2806626" cy="3250734"/>
            <a:chOff x="2190304" y="2985686"/>
            <a:chExt cx="2806626" cy="3250734"/>
          </a:xfrm>
        </p:grpSpPr>
        <p:pic>
          <p:nvPicPr>
            <p:cNvPr id="6" name="Picture 5">
              <a:extLst>
                <a:ext uri="{FF2B5EF4-FFF2-40B4-BE49-F238E27FC236}">
                  <a16:creationId xmlns:a16="http://schemas.microsoft.com/office/drawing/2014/main" id="{D0604C5F-01F4-4AD7-BC39-F01314F83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0304" y="2985686"/>
              <a:ext cx="2806626" cy="3250734"/>
            </a:xfrm>
            <a:prstGeom prst="rect">
              <a:avLst/>
            </a:prstGeom>
          </p:spPr>
        </p:pic>
        <p:sp>
          <p:nvSpPr>
            <p:cNvPr id="14" name="TextBox 13">
              <a:extLst>
                <a:ext uri="{FF2B5EF4-FFF2-40B4-BE49-F238E27FC236}">
                  <a16:creationId xmlns:a16="http://schemas.microsoft.com/office/drawing/2014/main" id="{8BC1F94E-78BD-4CB8-BFB1-251A9B82CF3D}"/>
                </a:ext>
              </a:extLst>
            </p:cNvPr>
            <p:cNvSpPr txBox="1"/>
            <p:nvPr/>
          </p:nvSpPr>
          <p:spPr>
            <a:xfrm>
              <a:off x="3211918" y="4496499"/>
              <a:ext cx="763398" cy="584775"/>
            </a:xfrm>
            <a:prstGeom prst="rect">
              <a:avLst/>
            </a:prstGeom>
            <a:noFill/>
          </p:spPr>
          <p:txBody>
            <a:bodyPr wrap="square" rtlCol="0">
              <a:spAutoFit/>
            </a:bodyPr>
            <a:lstStyle/>
            <a:p>
              <a:pPr algn="ctr"/>
              <a:r>
                <a:rPr lang="en-AU" sz="3200" b="1" dirty="0">
                  <a:ln>
                    <a:solidFill>
                      <a:srgbClr val="1C1C1C"/>
                    </a:solidFill>
                  </a:ln>
                  <a:solidFill>
                    <a:schemeClr val="bg1"/>
                  </a:solidFill>
                </a:rPr>
                <a:t>oil</a:t>
              </a:r>
            </a:p>
          </p:txBody>
        </p:sp>
        <p:sp>
          <p:nvSpPr>
            <p:cNvPr id="15" name="TextBox 14">
              <a:extLst>
                <a:ext uri="{FF2B5EF4-FFF2-40B4-BE49-F238E27FC236}">
                  <a16:creationId xmlns:a16="http://schemas.microsoft.com/office/drawing/2014/main" id="{46E85C7C-78C5-4B07-A7D8-466325121444}"/>
                </a:ext>
              </a:extLst>
            </p:cNvPr>
            <p:cNvSpPr txBox="1"/>
            <p:nvPr/>
          </p:nvSpPr>
          <p:spPr>
            <a:xfrm>
              <a:off x="2947665" y="5352404"/>
              <a:ext cx="1291904" cy="584775"/>
            </a:xfrm>
            <a:prstGeom prst="rect">
              <a:avLst/>
            </a:prstGeom>
            <a:noFill/>
          </p:spPr>
          <p:txBody>
            <a:bodyPr wrap="square" rtlCol="0">
              <a:spAutoFit/>
            </a:bodyPr>
            <a:lstStyle/>
            <a:p>
              <a:pPr algn="ctr"/>
              <a:r>
                <a:rPr lang="en-AU" sz="3200" b="1" dirty="0">
                  <a:ln>
                    <a:solidFill>
                      <a:srgbClr val="1C1C1C"/>
                    </a:solidFill>
                  </a:ln>
                  <a:solidFill>
                    <a:schemeClr val="bg1"/>
                  </a:solidFill>
                </a:rPr>
                <a:t>water</a:t>
              </a:r>
            </a:p>
          </p:txBody>
        </p:sp>
      </p:grpSp>
      <p:sp>
        <p:nvSpPr>
          <p:cNvPr id="18" name="Rectangle 17">
            <a:hlinkClick r:id="rId3" action="ppaction://hlinksldjump"/>
            <a:extLst>
              <a:ext uri="{FF2B5EF4-FFF2-40B4-BE49-F238E27FC236}">
                <a16:creationId xmlns:a16="http://schemas.microsoft.com/office/drawing/2014/main" id="{23F5F192-6CFC-4314-955B-C33D04C6122D}"/>
              </a:ext>
            </a:extLst>
          </p:cNvPr>
          <p:cNvSpPr/>
          <p:nvPr/>
        </p:nvSpPr>
        <p:spPr>
          <a:xfrm>
            <a:off x="7588883" y="5730108"/>
            <a:ext cx="1731424" cy="64899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dirty="0">
                <a:latin typeface="SassoonCRInfant" panose="02010503020300020003" pitchFamily="2" charset="0"/>
              </a:rPr>
              <a:t>Processes</a:t>
            </a:r>
          </a:p>
        </p:txBody>
      </p:sp>
    </p:spTree>
    <p:extLst>
      <p:ext uri="{BB962C8B-B14F-4D97-AF65-F5344CB8AC3E}">
        <p14:creationId xmlns:p14="http://schemas.microsoft.com/office/powerpoint/2010/main" val="49409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1"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2445" y="673974"/>
            <a:ext cx="10427109" cy="706964"/>
          </a:xfrm>
        </p:spPr>
        <p:txBody>
          <a:bodyPr>
            <a:noAutofit/>
          </a:bodyPr>
          <a:lstStyle/>
          <a:p>
            <a:pPr algn="ctr"/>
            <a:r>
              <a:rPr lang="en-US" b="1" dirty="0" smtClean="0">
                <a:latin typeface="SassoonCRInfant" panose="02010503020300020003" pitchFamily="2" charset="0"/>
                <a:ea typeface="Comic Sans MS" charset="0"/>
                <a:cs typeface="Comic Sans MS" charset="0"/>
              </a:rPr>
              <a:t>Investigation into Separating Solutions</a:t>
            </a:r>
            <a:endParaRPr lang="en-US" b="1" dirty="0">
              <a:latin typeface="SassoonCRInfant" panose="02010503020300020003" pitchFamily="2" charset="0"/>
              <a:ea typeface="Comic Sans MS" charset="0"/>
              <a:cs typeface="Comic Sans MS" charset="0"/>
            </a:endParaRPr>
          </a:p>
        </p:txBody>
      </p:sp>
      <p:sp>
        <p:nvSpPr>
          <p:cNvPr id="16" name="TextBox 15"/>
          <p:cNvSpPr txBox="1"/>
          <p:nvPr/>
        </p:nvSpPr>
        <p:spPr>
          <a:xfrm>
            <a:off x="621954" y="5467730"/>
            <a:ext cx="10948092" cy="646331"/>
          </a:xfrm>
          <a:prstGeom prst="rect">
            <a:avLst/>
          </a:prstGeom>
          <a:noFill/>
        </p:spPr>
        <p:txBody>
          <a:bodyPr wrap="square" rtlCol="0">
            <a:spAutoFit/>
          </a:bodyPr>
          <a:lstStyle/>
          <a:p>
            <a:r>
              <a:rPr lang="en-US" sz="3600" dirty="0" smtClean="0">
                <a:latin typeface="SassoonCRInfant" panose="02010503020300020003" pitchFamily="2" charset="0"/>
              </a:rPr>
              <a:t>Click </a:t>
            </a:r>
            <a:r>
              <a:rPr lang="en-US" sz="3600" dirty="0" smtClean="0">
                <a:latin typeface="SassoonCRInfant" panose="02010503020300020003" pitchFamily="2" charset="0"/>
                <a:hlinkClick r:id="rId3"/>
              </a:rPr>
              <a:t>here</a:t>
            </a:r>
            <a:r>
              <a:rPr lang="en-US" sz="3600" dirty="0" smtClean="0">
                <a:latin typeface="SassoonCRInfant" panose="02010503020300020003" pitchFamily="2" charset="0"/>
              </a:rPr>
              <a:t> to watch a video about separating solutions.  </a:t>
            </a:r>
            <a:endParaRPr lang="en-US" sz="3600" dirty="0">
              <a:latin typeface="SassoonCRInfant" panose="02010503020300020003" pitchFamily="2" charset="0"/>
            </a:endParaRPr>
          </a:p>
        </p:txBody>
      </p:sp>
      <p:pic>
        <p:nvPicPr>
          <p:cNvPr id="2" name="Picture 1"/>
          <p:cNvPicPr>
            <a:picLocks noChangeAspect="1"/>
          </p:cNvPicPr>
          <p:nvPr/>
        </p:nvPicPr>
        <p:blipFill rotWithShape="1">
          <a:blip r:embed="rId4"/>
          <a:srcRect l="4874"/>
          <a:stretch/>
        </p:blipFill>
        <p:spPr>
          <a:xfrm>
            <a:off x="3082413" y="1594024"/>
            <a:ext cx="6352713" cy="3660619"/>
          </a:xfrm>
          <a:prstGeom prst="rect">
            <a:avLst/>
          </a:prstGeom>
        </p:spPr>
      </p:pic>
    </p:spTree>
    <p:extLst>
      <p:ext uri="{BB962C8B-B14F-4D97-AF65-F5344CB8AC3E}">
        <p14:creationId xmlns:p14="http://schemas.microsoft.com/office/powerpoint/2010/main" val="152296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15521" y="672047"/>
            <a:ext cx="11186737" cy="708025"/>
          </a:xfrm>
        </p:spPr>
        <p:txBody>
          <a:bodyPr>
            <a:noAutofit/>
          </a:bodyPr>
          <a:lstStyle/>
          <a:p>
            <a:pPr algn="ctr"/>
            <a:r>
              <a:rPr lang="en-US" b="1" dirty="0" smtClean="0">
                <a:latin typeface="SassoonCRInfant" panose="02010503020300020003" pitchFamily="2" charset="0"/>
                <a:ea typeface="Comic Sans MS" charset="0"/>
                <a:cs typeface="Comic Sans MS" charset="0"/>
              </a:rPr>
              <a:t>How would you separate the following?</a:t>
            </a:r>
            <a:br>
              <a:rPr lang="en-US" b="1" dirty="0" smtClean="0">
                <a:latin typeface="SassoonCRInfant" panose="02010503020300020003" pitchFamily="2" charset="0"/>
                <a:ea typeface="Comic Sans MS" charset="0"/>
                <a:cs typeface="Comic Sans MS" charset="0"/>
              </a:rPr>
            </a:br>
            <a:endParaRPr lang="en-US" b="1" dirty="0">
              <a:solidFill>
                <a:srgbClr val="00B0F0"/>
              </a:solidFill>
              <a:latin typeface="SassoonCRInfant" panose="02010503020300020003" pitchFamily="2" charset="0"/>
              <a:ea typeface="Comic Sans MS" charset="0"/>
              <a:cs typeface="Comic Sans MS" charset="0"/>
            </a:endParaRPr>
          </a:p>
        </p:txBody>
      </p:sp>
      <p:sp>
        <p:nvSpPr>
          <p:cNvPr id="2" name="TextBox 1"/>
          <p:cNvSpPr txBox="1"/>
          <p:nvPr/>
        </p:nvSpPr>
        <p:spPr>
          <a:xfrm>
            <a:off x="617560" y="2172206"/>
            <a:ext cx="5606258" cy="2862322"/>
          </a:xfrm>
          <a:prstGeom prst="rect">
            <a:avLst/>
          </a:prstGeom>
          <a:noFill/>
        </p:spPr>
        <p:txBody>
          <a:bodyPr wrap="square" rtlCol="0">
            <a:spAutoFit/>
          </a:bodyPr>
          <a:lstStyle/>
          <a:p>
            <a:r>
              <a:rPr lang="en-GB" sz="3600" dirty="0" smtClean="0">
                <a:latin typeface="SassoonCRInfant" panose="02010503020300020003" pitchFamily="2" charset="0"/>
              </a:rPr>
              <a:t>Solutions to separate:</a:t>
            </a:r>
          </a:p>
          <a:p>
            <a:pPr marL="457200" indent="-457200">
              <a:buFont typeface="Arial" panose="020B0604020202020204" pitchFamily="34" charset="0"/>
              <a:buChar char="•"/>
            </a:pPr>
            <a:r>
              <a:rPr lang="en-GB" sz="3600" dirty="0" smtClean="0">
                <a:latin typeface="SassoonCRInfant" panose="02010503020300020003" pitchFamily="2" charset="0"/>
              </a:rPr>
              <a:t>Salty </a:t>
            </a:r>
            <a:r>
              <a:rPr lang="en-GB" sz="3600" dirty="0">
                <a:latin typeface="SassoonCRInfant" panose="02010503020300020003" pitchFamily="2" charset="0"/>
              </a:rPr>
              <a:t>water </a:t>
            </a:r>
          </a:p>
          <a:p>
            <a:pPr marL="457200" indent="-457200">
              <a:buFont typeface="Arial" panose="020B0604020202020204" pitchFamily="34" charset="0"/>
              <a:buChar char="•"/>
            </a:pPr>
            <a:r>
              <a:rPr lang="en-GB" sz="3600" dirty="0" smtClean="0">
                <a:latin typeface="SassoonCRInfant" panose="02010503020300020003" pitchFamily="2" charset="0"/>
              </a:rPr>
              <a:t>Flour</a:t>
            </a:r>
            <a:r>
              <a:rPr lang="en-GB" sz="3600" dirty="0">
                <a:latin typeface="SassoonCRInfant" panose="02010503020300020003" pitchFamily="2" charset="0"/>
              </a:rPr>
              <a:t>, rice and pasta </a:t>
            </a:r>
          </a:p>
          <a:p>
            <a:pPr marL="457200" indent="-457200">
              <a:buFont typeface="Arial" panose="020B0604020202020204" pitchFamily="34" charset="0"/>
              <a:buChar char="•"/>
            </a:pPr>
            <a:r>
              <a:rPr lang="en-GB" sz="3600" dirty="0" smtClean="0">
                <a:latin typeface="SassoonCRInfant" panose="02010503020300020003" pitchFamily="2" charset="0"/>
              </a:rPr>
              <a:t>Filter </a:t>
            </a:r>
            <a:r>
              <a:rPr lang="en-GB" sz="3600" dirty="0">
                <a:latin typeface="SassoonCRInfant" panose="02010503020300020003" pitchFamily="2" charset="0"/>
              </a:rPr>
              <a:t>coffee in water </a:t>
            </a:r>
          </a:p>
          <a:p>
            <a:pPr marL="457200" indent="-457200">
              <a:buFont typeface="Arial" panose="020B0604020202020204" pitchFamily="34" charset="0"/>
              <a:buChar char="•"/>
            </a:pPr>
            <a:r>
              <a:rPr lang="en-GB" sz="3600" dirty="0" smtClean="0">
                <a:latin typeface="SassoonCRInfant" panose="02010503020300020003" pitchFamily="2" charset="0"/>
              </a:rPr>
              <a:t>Iron </a:t>
            </a:r>
            <a:r>
              <a:rPr lang="en-GB" sz="3600" dirty="0">
                <a:latin typeface="SassoonCRInfant" panose="02010503020300020003" pitchFamily="2" charset="0"/>
              </a:rPr>
              <a:t>&amp; brass paper clips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18" t="4947"/>
          <a:stretch/>
        </p:blipFill>
        <p:spPr>
          <a:xfrm>
            <a:off x="6223819" y="1833853"/>
            <a:ext cx="2153265" cy="2198867"/>
          </a:xfrm>
          <a:prstGeom prst="rect">
            <a:avLst/>
          </a:prstGeom>
        </p:spPr>
      </p:pic>
      <p:pic>
        <p:nvPicPr>
          <p:cNvPr id="4" name="Picture 3"/>
          <p:cNvPicPr>
            <a:picLocks noChangeAspect="1"/>
          </p:cNvPicPr>
          <p:nvPr/>
        </p:nvPicPr>
        <p:blipFill>
          <a:blip r:embed="rId4"/>
          <a:stretch>
            <a:fillRect/>
          </a:stretch>
        </p:blipFill>
        <p:spPr>
          <a:xfrm>
            <a:off x="9322156" y="1833853"/>
            <a:ext cx="2280102" cy="2164268"/>
          </a:xfrm>
          <a:prstGeom prst="rect">
            <a:avLst/>
          </a:prstGeom>
        </p:spPr>
      </p:pic>
      <p:pic>
        <p:nvPicPr>
          <p:cNvPr id="5" name="Picture 4"/>
          <p:cNvPicPr>
            <a:picLocks noChangeAspect="1"/>
          </p:cNvPicPr>
          <p:nvPr/>
        </p:nvPicPr>
        <p:blipFill>
          <a:blip r:embed="rId5"/>
          <a:stretch>
            <a:fillRect/>
          </a:stretch>
        </p:blipFill>
        <p:spPr>
          <a:xfrm>
            <a:off x="6223818" y="4308661"/>
            <a:ext cx="2153265" cy="2121592"/>
          </a:xfrm>
          <a:prstGeom prst="rect">
            <a:avLst/>
          </a:prstGeom>
        </p:spPr>
      </p:pic>
      <p:pic>
        <p:nvPicPr>
          <p:cNvPr id="6" name="Picture 5"/>
          <p:cNvPicPr>
            <a:picLocks noChangeAspect="1"/>
          </p:cNvPicPr>
          <p:nvPr/>
        </p:nvPicPr>
        <p:blipFill>
          <a:blip r:embed="rId6"/>
          <a:stretch>
            <a:fillRect/>
          </a:stretch>
        </p:blipFill>
        <p:spPr>
          <a:xfrm>
            <a:off x="9322156" y="4308661"/>
            <a:ext cx="2280102" cy="2127688"/>
          </a:xfrm>
          <a:prstGeom prst="rect">
            <a:avLst/>
          </a:prstGeom>
        </p:spPr>
      </p:pic>
    </p:spTree>
    <p:extLst>
      <p:ext uri="{BB962C8B-B14F-4D97-AF65-F5344CB8AC3E}">
        <p14:creationId xmlns:p14="http://schemas.microsoft.com/office/powerpoint/2010/main" val="4543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1369</TotalTime>
  <Words>741</Words>
  <Application>Microsoft Office PowerPoint</Application>
  <PresentationFormat>Widescreen</PresentationFormat>
  <Paragraphs>101</Paragraphs>
  <Slides>13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Comic Sans MS</vt:lpstr>
      <vt:lpstr>SassoonCRInfant</vt:lpstr>
      <vt:lpstr>Twinkl</vt:lpstr>
      <vt:lpstr>Office Theme</vt:lpstr>
      <vt:lpstr>Separating Solutions Investigation</vt:lpstr>
      <vt:lpstr>Processes to Separate Mixtures</vt:lpstr>
      <vt:lpstr>Evaporation and Condensation</vt:lpstr>
      <vt:lpstr>Magnetism</vt:lpstr>
      <vt:lpstr>Filtering</vt:lpstr>
      <vt:lpstr>Sieving</vt:lpstr>
      <vt:lpstr>Decanting</vt:lpstr>
      <vt:lpstr>Investigation into Separating Solutions</vt:lpstr>
      <vt:lpstr>How would you separate the following? </vt:lpstr>
      <vt:lpstr>How would you separate the following?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Galileo Experiment</dc:title>
  <dc:creator>Calum Miles</dc:creator>
  <cp:lastModifiedBy>Ali Robinson</cp:lastModifiedBy>
  <cp:revision>81</cp:revision>
  <cp:lastPrinted>2015-10-18T14:26:22Z</cp:lastPrinted>
  <dcterms:created xsi:type="dcterms:W3CDTF">2015-10-18T11:32:15Z</dcterms:created>
  <dcterms:modified xsi:type="dcterms:W3CDTF">2021-03-01T11:38:26Z</dcterms:modified>
</cp:coreProperties>
</file>