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handoutMasterIdLst>
    <p:handoutMasterId r:id="rId21"/>
  </p:handoutMasterIdLst>
  <p:sldIdLst>
    <p:sldId id="258" r:id="rId2"/>
    <p:sldId id="264" r:id="rId3"/>
    <p:sldId id="275" r:id="rId4"/>
    <p:sldId id="274" r:id="rId5"/>
    <p:sldId id="289" r:id="rId6"/>
    <p:sldId id="276" r:id="rId7"/>
    <p:sldId id="277" r:id="rId8"/>
    <p:sldId id="278" r:id="rId9"/>
    <p:sldId id="279" r:id="rId10"/>
    <p:sldId id="280" r:id="rId11"/>
    <p:sldId id="282" r:id="rId12"/>
    <p:sldId id="283" r:id="rId13"/>
    <p:sldId id="284" r:id="rId14"/>
    <p:sldId id="285" r:id="rId15"/>
    <p:sldId id="286" r:id="rId16"/>
    <p:sldId id="287" r:id="rId17"/>
    <p:sldId id="288" r:id="rId18"/>
    <p:sldId id="267" r:id="rId19"/>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Twinkl" pitchFamily="2" charset="0"/>
      <p:regular r:id="rId26"/>
      <p:bold r:id="rId27"/>
    </p:embeddedFont>
    <p:embeddedFont>
      <p:font typeface="Tuffy" panose="020B0603060100000000"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1C33"/>
    <a:srgbClr val="F08215"/>
    <a:srgbClr val="EC536E"/>
    <a:srgbClr val="ED6C76"/>
    <a:srgbClr val="E50050"/>
    <a:srgbClr val="E9516C"/>
    <a:srgbClr val="E94E13"/>
    <a:srgbClr val="18A0DB"/>
    <a:srgbClr val="DE1E5A"/>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03" d="100"/>
          <a:sy n="103" d="100"/>
        </p:scale>
        <p:origin x="1122"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16/12/2019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16/12/2019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Hampshire_fire_engine.jpg" TargetMode="External"/><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hyperlink" Target="https://creativecommons.org/licenses/by/2.0/deed.en" TargetMode="External"/><Relationship Id="rId4" Type="http://schemas.openxmlformats.org/officeDocument/2006/relationships/hyperlink" Target="https://www.flickr.com/photos/33205016@N0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f"/><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27840" y="1853967"/>
            <a:ext cx="4144160" cy="511729"/>
            <a:chOff x="427839" y="1853967"/>
            <a:chExt cx="4144161" cy="511729"/>
          </a:xfrm>
        </p:grpSpPr>
        <p:sp>
          <p:nvSpPr>
            <p:cNvPr id="2" name="Rectangle: Rounded Corners 1"/>
            <p:cNvSpPr/>
            <p:nvPr/>
          </p:nvSpPr>
          <p:spPr>
            <a:xfrm>
              <a:off x="427839" y="1853967"/>
              <a:ext cx="4144161" cy="511729"/>
            </a:xfrm>
            <a:prstGeom prst="roundRect">
              <a:avLst>
                <a:gd name="adj" fmla="val 23224"/>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p:cNvSpPr/>
            <p:nvPr/>
          </p:nvSpPr>
          <p:spPr>
            <a:xfrm>
              <a:off x="427839" y="1853967"/>
              <a:ext cx="493552" cy="511729"/>
            </a:xfrm>
            <a:prstGeom prst="roundRect">
              <a:avLst>
                <a:gd name="adj" fmla="val 0"/>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itle 20"/>
          <p:cNvSpPr>
            <a:spLocks noGrp="1"/>
          </p:cNvSpPr>
          <p:nvPr>
            <p:ph type="title"/>
          </p:nvPr>
        </p:nvSpPr>
        <p:spPr>
          <a:xfrm>
            <a:off x="445105" y="567749"/>
            <a:ext cx="8246313" cy="994306"/>
          </a:xfrm>
          <a:prstGeom prst="roundRect">
            <a:avLst>
              <a:gd name="adj" fmla="val 0"/>
            </a:avLst>
          </a:prstGeom>
          <a:solidFill>
            <a:srgbClr val="EC536E"/>
          </a:solidFill>
        </p:spPr>
        <p:txBody>
          <a:bodyPr/>
          <a:lstStyle/>
          <a:p>
            <a:r>
              <a:rPr lang="en-GB" sz="4800" dirty="0">
                <a:solidFill>
                  <a:schemeClr val="bg1"/>
                </a:solidFill>
                <a:latin typeface="+mn-lt"/>
              </a:rPr>
              <a:t>Uniforms and Equipment</a:t>
            </a:r>
          </a:p>
        </p:txBody>
      </p:sp>
      <p:sp>
        <p:nvSpPr>
          <p:cNvPr id="5" name="TextBox 4"/>
          <p:cNvSpPr txBox="1"/>
          <p:nvPr/>
        </p:nvSpPr>
        <p:spPr>
          <a:xfrm>
            <a:off x="755650" y="1979026"/>
            <a:ext cx="3245899" cy="261610"/>
          </a:xfrm>
          <a:prstGeom prst="rect">
            <a:avLst/>
          </a:prstGeom>
          <a:noFill/>
        </p:spPr>
        <p:txBody>
          <a:bodyPr wrap="square" lIns="0" tIns="0" rIns="0" bIns="0" rtlCol="0">
            <a:spAutoFit/>
          </a:bodyPr>
          <a:lstStyle/>
          <a:p>
            <a:r>
              <a:rPr lang="en-GB" sz="1700" b="1" dirty="0">
                <a:solidFill>
                  <a:schemeClr val="bg1"/>
                </a:solidFill>
                <a:latin typeface="Twinkl" pitchFamily="2" charset="0"/>
                <a:ea typeface="Tuffy" panose="020B0603060100000000" pitchFamily="34" charset="0"/>
              </a:rPr>
              <a:t>1866</a:t>
            </a:r>
          </a:p>
        </p:txBody>
      </p:sp>
      <p:sp>
        <p:nvSpPr>
          <p:cNvPr id="13" name="Rectangle: Rounded Corners 12"/>
          <p:cNvSpPr/>
          <p:nvPr/>
        </p:nvSpPr>
        <p:spPr>
          <a:xfrm>
            <a:off x="755651" y="2714929"/>
            <a:ext cx="3816349" cy="1629478"/>
          </a:xfrm>
          <a:prstGeom prst="roundRect">
            <a:avLst>
              <a:gd name="adj" fmla="val 11368"/>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700" b="1" dirty="0">
                <a:solidFill>
                  <a:schemeClr val="tx1"/>
                </a:solidFill>
                <a:latin typeface="Twinkl" pitchFamily="2" charset="0"/>
                <a:ea typeface="Tuffy" panose="020B0603060100000000" pitchFamily="34" charset="0"/>
              </a:rPr>
              <a:t>Uniform</a:t>
            </a:r>
          </a:p>
          <a:p>
            <a:pPr marL="285750" indent="-285750">
              <a:buFont typeface="Arial" panose="020B0604020202020204" pitchFamily="34" charset="0"/>
              <a:buChar char="•"/>
            </a:pPr>
            <a:r>
              <a:rPr lang="en-GB" sz="1700" dirty="0">
                <a:solidFill>
                  <a:schemeClr val="tx1"/>
                </a:solidFill>
                <a:latin typeface="Twinkl" pitchFamily="2" charset="0"/>
                <a:ea typeface="Tuffy" panose="020B0603060100000000" pitchFamily="34" charset="0"/>
              </a:rPr>
              <a:t>blue double-breasted tunic, made from wool</a:t>
            </a:r>
          </a:p>
          <a:p>
            <a:pPr marL="285750" indent="-285750">
              <a:buFont typeface="Arial" panose="020B0604020202020204" pitchFamily="34" charset="0"/>
              <a:buChar char="•"/>
            </a:pPr>
            <a:r>
              <a:rPr lang="en-GB" sz="1700" dirty="0">
                <a:solidFill>
                  <a:schemeClr val="tx1"/>
                </a:solidFill>
                <a:latin typeface="Twinkl" pitchFamily="2" charset="0"/>
                <a:ea typeface="Tuffy" panose="020B0603060100000000" pitchFamily="34" charset="0"/>
              </a:rPr>
              <a:t>woollen trousers</a:t>
            </a:r>
          </a:p>
          <a:p>
            <a:pPr marL="285750" indent="-285750">
              <a:buFont typeface="Arial" panose="020B0604020202020204" pitchFamily="34" charset="0"/>
              <a:buChar char="•"/>
            </a:pPr>
            <a:r>
              <a:rPr lang="en-GB" sz="1700" dirty="0">
                <a:solidFill>
                  <a:schemeClr val="tx1"/>
                </a:solidFill>
                <a:latin typeface="Twinkl" pitchFamily="2" charset="0"/>
                <a:ea typeface="Tuffy" panose="020B0603060100000000" pitchFamily="34" charset="0"/>
              </a:rPr>
              <a:t>brass helmets</a:t>
            </a:r>
          </a:p>
        </p:txBody>
      </p:sp>
      <p:sp>
        <p:nvSpPr>
          <p:cNvPr id="15" name="Rectangle: Rounded Corners 14"/>
          <p:cNvSpPr/>
          <p:nvPr/>
        </p:nvSpPr>
        <p:spPr>
          <a:xfrm>
            <a:off x="726287" y="4658777"/>
            <a:ext cx="3845713" cy="1350158"/>
          </a:xfrm>
          <a:prstGeom prst="roundRect">
            <a:avLst>
              <a:gd name="adj" fmla="val 11368"/>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700" b="1" dirty="0">
                <a:solidFill>
                  <a:schemeClr val="tx1"/>
                </a:solidFill>
                <a:latin typeface="Twinkl" pitchFamily="2" charset="0"/>
                <a:ea typeface="Tuffy" panose="020B0603060100000000" pitchFamily="34" charset="0"/>
              </a:rPr>
              <a:t>Equipment</a:t>
            </a:r>
          </a:p>
          <a:p>
            <a:pPr marL="285750" indent="-285750">
              <a:buFont typeface="Arial" panose="020B0604020202020204" pitchFamily="34" charset="0"/>
              <a:buChar char="•"/>
            </a:pPr>
            <a:r>
              <a:rPr lang="en-GB" sz="1700" dirty="0">
                <a:solidFill>
                  <a:schemeClr val="tx1"/>
                </a:solidFill>
                <a:latin typeface="Twinkl" pitchFamily="2" charset="0"/>
                <a:ea typeface="Tuffy" panose="020B0603060100000000" pitchFamily="34" charset="0"/>
              </a:rPr>
              <a:t>an axe and a hose spanner</a:t>
            </a:r>
          </a:p>
          <a:p>
            <a:pPr marL="285750" indent="-285750">
              <a:buFont typeface="Arial" panose="020B0604020202020204" pitchFamily="34" charset="0"/>
              <a:buChar char="•"/>
            </a:pPr>
            <a:r>
              <a:rPr lang="en-GB" sz="1700" dirty="0">
                <a:solidFill>
                  <a:schemeClr val="tx1"/>
                </a:solidFill>
                <a:latin typeface="Twinkl" pitchFamily="2" charset="0"/>
                <a:ea typeface="Tuffy" panose="020B0603060100000000" pitchFamily="34" charset="0"/>
              </a:rPr>
              <a:t>fire trailers that were pulled</a:t>
            </a:r>
            <a:br>
              <a:rPr lang="en-GB" sz="1700" dirty="0">
                <a:solidFill>
                  <a:schemeClr val="tx1"/>
                </a:solidFill>
                <a:latin typeface="Twinkl" pitchFamily="2" charset="0"/>
                <a:ea typeface="Tuffy" panose="020B0603060100000000" pitchFamily="34" charset="0"/>
              </a:rPr>
            </a:br>
            <a:r>
              <a:rPr lang="en-GB" sz="1700" dirty="0">
                <a:solidFill>
                  <a:schemeClr val="tx1"/>
                </a:solidFill>
                <a:latin typeface="Twinkl" pitchFamily="2" charset="0"/>
                <a:ea typeface="Tuffy" panose="020B0603060100000000" pitchFamily="34" charset="0"/>
              </a:rPr>
              <a:t>by horses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6301" y="3540154"/>
            <a:ext cx="4671414" cy="2468781"/>
          </a:xfrm>
          <a:prstGeom prst="rect">
            <a:avLst/>
          </a:prstGeom>
        </p:spPr>
      </p:pic>
    </p:spTree>
    <p:extLst>
      <p:ext uri="{BB962C8B-B14F-4D97-AF65-F5344CB8AC3E}">
        <p14:creationId xmlns:p14="http://schemas.microsoft.com/office/powerpoint/2010/main" val="160673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27840" y="1853967"/>
            <a:ext cx="2785143" cy="511729"/>
            <a:chOff x="427839" y="1853967"/>
            <a:chExt cx="4144161" cy="511729"/>
          </a:xfrm>
        </p:grpSpPr>
        <p:sp>
          <p:nvSpPr>
            <p:cNvPr id="2" name="Rectangle: Rounded Corners 1"/>
            <p:cNvSpPr/>
            <p:nvPr/>
          </p:nvSpPr>
          <p:spPr>
            <a:xfrm>
              <a:off x="427839" y="1853967"/>
              <a:ext cx="4144161" cy="511729"/>
            </a:xfrm>
            <a:prstGeom prst="roundRect">
              <a:avLst>
                <a:gd name="adj" fmla="val 23224"/>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p:cNvSpPr/>
            <p:nvPr/>
          </p:nvSpPr>
          <p:spPr>
            <a:xfrm>
              <a:off x="427839" y="1853967"/>
              <a:ext cx="493552" cy="511729"/>
            </a:xfrm>
            <a:prstGeom prst="roundRect">
              <a:avLst>
                <a:gd name="adj" fmla="val 0"/>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itle 20"/>
          <p:cNvSpPr>
            <a:spLocks noGrp="1"/>
          </p:cNvSpPr>
          <p:nvPr>
            <p:ph type="title"/>
          </p:nvPr>
        </p:nvSpPr>
        <p:spPr>
          <a:xfrm>
            <a:off x="445105" y="567749"/>
            <a:ext cx="8246313" cy="994306"/>
          </a:xfrm>
          <a:prstGeom prst="roundRect">
            <a:avLst>
              <a:gd name="adj" fmla="val 0"/>
            </a:avLst>
          </a:prstGeom>
          <a:solidFill>
            <a:srgbClr val="EC536E"/>
          </a:solidFill>
        </p:spPr>
        <p:txBody>
          <a:bodyPr/>
          <a:lstStyle/>
          <a:p>
            <a:r>
              <a:rPr lang="en-GB" sz="4800" dirty="0">
                <a:solidFill>
                  <a:schemeClr val="bg1"/>
                </a:solidFill>
                <a:latin typeface="+mn-lt"/>
              </a:rPr>
              <a:t>Uniforms and Equipment</a:t>
            </a:r>
          </a:p>
        </p:txBody>
      </p:sp>
      <p:sp>
        <p:nvSpPr>
          <p:cNvPr id="5" name="TextBox 4"/>
          <p:cNvSpPr txBox="1"/>
          <p:nvPr/>
        </p:nvSpPr>
        <p:spPr>
          <a:xfrm>
            <a:off x="755650" y="1979026"/>
            <a:ext cx="3245899" cy="523220"/>
          </a:xfrm>
          <a:prstGeom prst="rect">
            <a:avLst/>
          </a:prstGeom>
          <a:noFill/>
        </p:spPr>
        <p:txBody>
          <a:bodyPr wrap="square" lIns="0" tIns="0" rIns="0" bIns="0" rtlCol="0">
            <a:spAutoFit/>
          </a:bodyPr>
          <a:lstStyle/>
          <a:p>
            <a:r>
              <a:rPr lang="en-GB" sz="1700" b="1" dirty="0">
                <a:solidFill>
                  <a:schemeClr val="bg1"/>
                </a:solidFill>
                <a:latin typeface="Twinkl" pitchFamily="2" charset="0"/>
                <a:ea typeface="Tuffy" panose="020B0603060100000000" pitchFamily="34" charset="0"/>
              </a:rPr>
              <a:t>Second World War </a:t>
            </a:r>
          </a:p>
          <a:p>
            <a:endParaRPr lang="en-GB" sz="1700" b="1" dirty="0">
              <a:solidFill>
                <a:schemeClr val="bg1"/>
              </a:solidFill>
              <a:latin typeface="Twinkl" pitchFamily="2" charset="0"/>
              <a:ea typeface="Tuffy" panose="020B0603060100000000" pitchFamily="34" charset="0"/>
            </a:endParaRPr>
          </a:p>
        </p:txBody>
      </p:sp>
      <p:sp>
        <p:nvSpPr>
          <p:cNvPr id="13" name="Rectangle: Rounded Corners 12"/>
          <p:cNvSpPr/>
          <p:nvPr/>
        </p:nvSpPr>
        <p:spPr>
          <a:xfrm>
            <a:off x="755652" y="2913313"/>
            <a:ext cx="2432166" cy="1350158"/>
          </a:xfrm>
          <a:prstGeom prst="roundRect">
            <a:avLst>
              <a:gd name="adj" fmla="val 11368"/>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700" b="1" dirty="0">
                <a:solidFill>
                  <a:schemeClr val="tx1"/>
                </a:solidFill>
                <a:latin typeface="Twinkl" pitchFamily="2" charset="0"/>
                <a:ea typeface="Tuffy" panose="020B0603060100000000" pitchFamily="34" charset="0"/>
              </a:rPr>
              <a:t>Uniform</a:t>
            </a:r>
          </a:p>
          <a:p>
            <a:pPr marL="285750" indent="-285750">
              <a:buFont typeface="Arial" panose="020B0604020202020204" pitchFamily="34" charset="0"/>
              <a:buChar char="•"/>
            </a:pPr>
            <a:r>
              <a:rPr lang="nl-NL" sz="1700" dirty="0">
                <a:solidFill>
                  <a:schemeClr val="tx1"/>
                </a:solidFill>
                <a:latin typeface="Twinkl" pitchFamily="2" charset="0"/>
                <a:ea typeface="Tuffy" panose="020B0603060100000000" pitchFamily="34" charset="0"/>
              </a:rPr>
              <a:t>steel helmet</a:t>
            </a:r>
          </a:p>
          <a:p>
            <a:pPr marL="285750" indent="-285750">
              <a:buFont typeface="Arial" panose="020B0604020202020204" pitchFamily="34" charset="0"/>
              <a:buChar char="•"/>
            </a:pPr>
            <a:r>
              <a:rPr lang="nl-NL" sz="1700" dirty="0">
                <a:solidFill>
                  <a:schemeClr val="tx1"/>
                </a:solidFill>
                <a:latin typeface="Twinkl" pitchFamily="2" charset="0"/>
                <a:ea typeface="Tuffy" panose="020B0603060100000000" pitchFamily="34" charset="0"/>
              </a:rPr>
              <a:t>rubber boots</a:t>
            </a:r>
          </a:p>
          <a:p>
            <a:pPr marL="285750" indent="-285750">
              <a:buFont typeface="Arial" panose="020B0604020202020204" pitchFamily="34" charset="0"/>
              <a:buChar char="•"/>
            </a:pPr>
            <a:r>
              <a:rPr lang="nl-NL" sz="1700" dirty="0">
                <a:solidFill>
                  <a:schemeClr val="tx1"/>
                </a:solidFill>
                <a:latin typeface="Twinkl" pitchFamily="2" charset="0"/>
                <a:ea typeface="Tuffy" panose="020B0603060100000000" pitchFamily="34" charset="0"/>
              </a:rPr>
              <a:t>trousers </a:t>
            </a:r>
          </a:p>
        </p:txBody>
      </p:sp>
      <p:sp>
        <p:nvSpPr>
          <p:cNvPr id="15" name="Rectangle: Rounded Corners 14"/>
          <p:cNvSpPr/>
          <p:nvPr/>
        </p:nvSpPr>
        <p:spPr>
          <a:xfrm>
            <a:off x="755651" y="4568982"/>
            <a:ext cx="2432165" cy="1070837"/>
          </a:xfrm>
          <a:prstGeom prst="roundRect">
            <a:avLst>
              <a:gd name="adj" fmla="val 11368"/>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700" b="1" dirty="0">
                <a:solidFill>
                  <a:schemeClr val="tx1"/>
                </a:solidFill>
                <a:latin typeface="Twinkl" pitchFamily="2" charset="0"/>
                <a:ea typeface="Tuffy" panose="020B0603060100000000" pitchFamily="34" charset="0"/>
              </a:rPr>
              <a:t>Equipment</a:t>
            </a:r>
          </a:p>
          <a:p>
            <a:pPr marL="285750" indent="-285750">
              <a:buFont typeface="Arial" panose="020B0604020202020204" pitchFamily="34" charset="0"/>
              <a:buChar char="•"/>
            </a:pPr>
            <a:r>
              <a:rPr lang="en-GB" sz="1700" dirty="0">
                <a:solidFill>
                  <a:schemeClr val="tx1"/>
                </a:solidFill>
                <a:latin typeface="Twinkl" pitchFamily="2" charset="0"/>
                <a:ea typeface="Tuffy" panose="020B0603060100000000" pitchFamily="34" charset="0"/>
              </a:rPr>
              <a:t>trailer pumps towed by taxis</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237" t="2032" r="8289" b="1782"/>
          <a:stretch/>
        </p:blipFill>
        <p:spPr>
          <a:xfrm>
            <a:off x="3455624" y="1842324"/>
            <a:ext cx="4932726" cy="4250502"/>
          </a:xfrm>
          <a:prstGeom prst="roundRect">
            <a:avLst>
              <a:gd name="adj" fmla="val 6621"/>
            </a:avLst>
          </a:prstGeom>
        </p:spPr>
      </p:pic>
    </p:spTree>
    <p:extLst>
      <p:ext uri="{BB962C8B-B14F-4D97-AF65-F5344CB8AC3E}">
        <p14:creationId xmlns:p14="http://schemas.microsoft.com/office/powerpoint/2010/main" val="267781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27840" y="1853967"/>
            <a:ext cx="3422707" cy="511729"/>
            <a:chOff x="427839" y="1853967"/>
            <a:chExt cx="4144157" cy="511729"/>
          </a:xfrm>
        </p:grpSpPr>
        <p:sp>
          <p:nvSpPr>
            <p:cNvPr id="2" name="Rectangle: Rounded Corners 1"/>
            <p:cNvSpPr/>
            <p:nvPr/>
          </p:nvSpPr>
          <p:spPr>
            <a:xfrm>
              <a:off x="427839" y="1853967"/>
              <a:ext cx="4144157" cy="511729"/>
            </a:xfrm>
            <a:prstGeom prst="roundRect">
              <a:avLst>
                <a:gd name="adj" fmla="val 23224"/>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p:cNvSpPr/>
            <p:nvPr/>
          </p:nvSpPr>
          <p:spPr>
            <a:xfrm>
              <a:off x="427839" y="1853967"/>
              <a:ext cx="493552" cy="511729"/>
            </a:xfrm>
            <a:prstGeom prst="roundRect">
              <a:avLst>
                <a:gd name="adj" fmla="val 0"/>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itle 20"/>
          <p:cNvSpPr>
            <a:spLocks noGrp="1"/>
          </p:cNvSpPr>
          <p:nvPr>
            <p:ph type="title"/>
          </p:nvPr>
        </p:nvSpPr>
        <p:spPr>
          <a:xfrm>
            <a:off x="445105" y="567749"/>
            <a:ext cx="8246313" cy="994306"/>
          </a:xfrm>
          <a:prstGeom prst="roundRect">
            <a:avLst>
              <a:gd name="adj" fmla="val 0"/>
            </a:avLst>
          </a:prstGeom>
          <a:solidFill>
            <a:srgbClr val="EC536E"/>
          </a:solidFill>
        </p:spPr>
        <p:txBody>
          <a:bodyPr/>
          <a:lstStyle/>
          <a:p>
            <a:r>
              <a:rPr lang="en-GB" sz="4800" dirty="0">
                <a:solidFill>
                  <a:schemeClr val="bg1"/>
                </a:solidFill>
                <a:latin typeface="+mn-lt"/>
              </a:rPr>
              <a:t>Uniforms and Equipment</a:t>
            </a:r>
          </a:p>
        </p:txBody>
      </p:sp>
      <p:sp>
        <p:nvSpPr>
          <p:cNvPr id="5" name="TextBox 4"/>
          <p:cNvSpPr txBox="1"/>
          <p:nvPr/>
        </p:nvSpPr>
        <p:spPr>
          <a:xfrm>
            <a:off x="755650" y="1979026"/>
            <a:ext cx="3245899" cy="261610"/>
          </a:xfrm>
          <a:prstGeom prst="rect">
            <a:avLst/>
          </a:prstGeom>
          <a:noFill/>
        </p:spPr>
        <p:txBody>
          <a:bodyPr wrap="square" lIns="0" tIns="0" rIns="0" bIns="0" rtlCol="0">
            <a:spAutoFit/>
          </a:bodyPr>
          <a:lstStyle/>
          <a:p>
            <a:r>
              <a:rPr lang="en-GB" sz="1700" b="1" dirty="0">
                <a:solidFill>
                  <a:schemeClr val="bg1"/>
                </a:solidFill>
                <a:latin typeface="Twinkl" pitchFamily="2" charset="0"/>
                <a:ea typeface="Tuffy" panose="020B0603060100000000" pitchFamily="34" charset="0"/>
              </a:rPr>
              <a:t>1974</a:t>
            </a:r>
          </a:p>
        </p:txBody>
      </p:sp>
      <p:sp>
        <p:nvSpPr>
          <p:cNvPr id="13" name="Rectangle: Rounded Corners 12"/>
          <p:cNvSpPr/>
          <p:nvPr/>
        </p:nvSpPr>
        <p:spPr>
          <a:xfrm>
            <a:off x="755652" y="2787168"/>
            <a:ext cx="3094896" cy="1629478"/>
          </a:xfrm>
          <a:prstGeom prst="roundRect">
            <a:avLst>
              <a:gd name="adj" fmla="val 11368"/>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700" b="1" dirty="0">
                <a:solidFill>
                  <a:schemeClr val="tx1"/>
                </a:solidFill>
                <a:latin typeface="Twinkl" pitchFamily="2" charset="0"/>
                <a:ea typeface="Tuffy" panose="020B0603060100000000" pitchFamily="34" charset="0"/>
              </a:rPr>
              <a:t>Uniform</a:t>
            </a:r>
          </a:p>
          <a:p>
            <a:pPr marL="285750" indent="-285750">
              <a:buFont typeface="Arial" panose="020B0604020202020204" pitchFamily="34" charset="0"/>
              <a:buChar char="•"/>
            </a:pPr>
            <a:r>
              <a:rPr lang="en-GB" sz="1700" dirty="0">
                <a:solidFill>
                  <a:schemeClr val="tx1"/>
                </a:solidFill>
                <a:latin typeface="Twinkl" pitchFamily="2" charset="0"/>
                <a:ea typeface="Tuffy" panose="020B0603060100000000" pitchFamily="34" charset="0"/>
              </a:rPr>
              <a:t>woollen tunic</a:t>
            </a:r>
          </a:p>
          <a:p>
            <a:pPr marL="285750" indent="-285750">
              <a:buFont typeface="Arial" panose="020B0604020202020204" pitchFamily="34" charset="0"/>
              <a:buChar char="•"/>
            </a:pPr>
            <a:r>
              <a:rPr lang="en-GB" sz="1700" dirty="0">
                <a:solidFill>
                  <a:schemeClr val="tx1"/>
                </a:solidFill>
                <a:latin typeface="Twinkl" pitchFamily="2" charset="0"/>
                <a:ea typeface="Tuffy" panose="020B0603060100000000" pitchFamily="34" charset="0"/>
              </a:rPr>
              <a:t>yellow rubber leggings, keeping firefighters safer and making them visible</a:t>
            </a:r>
          </a:p>
        </p:txBody>
      </p:sp>
      <p:sp>
        <p:nvSpPr>
          <p:cNvPr id="15" name="Rectangle: Rounded Corners 14"/>
          <p:cNvSpPr/>
          <p:nvPr/>
        </p:nvSpPr>
        <p:spPr>
          <a:xfrm>
            <a:off x="755652" y="4730165"/>
            <a:ext cx="3094896" cy="1070837"/>
          </a:xfrm>
          <a:prstGeom prst="roundRect">
            <a:avLst>
              <a:gd name="adj" fmla="val 11368"/>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700" b="1" dirty="0">
                <a:solidFill>
                  <a:schemeClr val="tx1"/>
                </a:solidFill>
                <a:latin typeface="Twinkl" pitchFamily="2" charset="0"/>
                <a:ea typeface="Tuffy" panose="020B0603060100000000" pitchFamily="34" charset="0"/>
              </a:rPr>
              <a:t>Equipment</a:t>
            </a:r>
          </a:p>
          <a:p>
            <a:pPr marL="285750" indent="-285750">
              <a:buFont typeface="Arial" panose="020B0604020202020204" pitchFamily="34" charset="0"/>
              <a:buChar char="•"/>
            </a:pPr>
            <a:r>
              <a:rPr lang="en-GB" sz="1700" dirty="0">
                <a:solidFill>
                  <a:schemeClr val="tx1"/>
                </a:solidFill>
                <a:latin typeface="Twinkl" pitchFamily="2" charset="0"/>
                <a:ea typeface="Tuffy" panose="020B0603060100000000" pitchFamily="34" charset="0"/>
              </a:rPr>
              <a:t>trailer pumps towed by taxis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2795" y="3219245"/>
            <a:ext cx="4605555" cy="2581757"/>
          </a:xfrm>
          <a:prstGeom prst="rect">
            <a:avLst/>
          </a:prstGeom>
        </p:spPr>
      </p:pic>
    </p:spTree>
    <p:extLst>
      <p:ext uri="{BB962C8B-B14F-4D97-AF65-F5344CB8AC3E}">
        <p14:creationId xmlns:p14="http://schemas.microsoft.com/office/powerpoint/2010/main" val="112726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27841" y="1853967"/>
            <a:ext cx="4555220" cy="511729"/>
            <a:chOff x="427839" y="1853967"/>
            <a:chExt cx="4144157" cy="511729"/>
          </a:xfrm>
        </p:grpSpPr>
        <p:sp>
          <p:nvSpPr>
            <p:cNvPr id="2" name="Rectangle: Rounded Corners 1"/>
            <p:cNvSpPr/>
            <p:nvPr/>
          </p:nvSpPr>
          <p:spPr>
            <a:xfrm>
              <a:off x="427839" y="1853967"/>
              <a:ext cx="4144157" cy="511729"/>
            </a:xfrm>
            <a:prstGeom prst="roundRect">
              <a:avLst>
                <a:gd name="adj" fmla="val 23224"/>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p:cNvSpPr/>
            <p:nvPr/>
          </p:nvSpPr>
          <p:spPr>
            <a:xfrm>
              <a:off x="427839" y="1853967"/>
              <a:ext cx="493552" cy="511729"/>
            </a:xfrm>
            <a:prstGeom prst="roundRect">
              <a:avLst>
                <a:gd name="adj" fmla="val 0"/>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itle 20"/>
          <p:cNvSpPr>
            <a:spLocks noGrp="1"/>
          </p:cNvSpPr>
          <p:nvPr>
            <p:ph type="title"/>
          </p:nvPr>
        </p:nvSpPr>
        <p:spPr>
          <a:xfrm>
            <a:off x="445105" y="567749"/>
            <a:ext cx="8246313" cy="994306"/>
          </a:xfrm>
          <a:prstGeom prst="roundRect">
            <a:avLst>
              <a:gd name="adj" fmla="val 0"/>
            </a:avLst>
          </a:prstGeom>
          <a:solidFill>
            <a:srgbClr val="EC536E"/>
          </a:solidFill>
        </p:spPr>
        <p:txBody>
          <a:bodyPr/>
          <a:lstStyle/>
          <a:p>
            <a:r>
              <a:rPr lang="en-GB" sz="4800" dirty="0">
                <a:solidFill>
                  <a:schemeClr val="bg1"/>
                </a:solidFill>
                <a:latin typeface="+mn-lt"/>
              </a:rPr>
              <a:t>Uniforms and Equipment</a:t>
            </a:r>
          </a:p>
        </p:txBody>
      </p:sp>
      <p:sp>
        <p:nvSpPr>
          <p:cNvPr id="5" name="TextBox 4"/>
          <p:cNvSpPr txBox="1"/>
          <p:nvPr/>
        </p:nvSpPr>
        <p:spPr>
          <a:xfrm>
            <a:off x="755650" y="1979026"/>
            <a:ext cx="3245899" cy="261610"/>
          </a:xfrm>
          <a:prstGeom prst="rect">
            <a:avLst/>
          </a:prstGeom>
          <a:noFill/>
        </p:spPr>
        <p:txBody>
          <a:bodyPr wrap="square" lIns="0" tIns="0" rIns="0" bIns="0" rtlCol="0">
            <a:spAutoFit/>
          </a:bodyPr>
          <a:lstStyle/>
          <a:p>
            <a:r>
              <a:rPr lang="en-GB" sz="1700" b="1" dirty="0">
                <a:solidFill>
                  <a:schemeClr val="bg1"/>
                </a:solidFill>
                <a:latin typeface="Twinkl" pitchFamily="2" charset="0"/>
                <a:ea typeface="Tuffy" panose="020B0603060100000000" pitchFamily="34" charset="0"/>
              </a:rPr>
              <a:t>1989</a:t>
            </a:r>
          </a:p>
        </p:txBody>
      </p:sp>
      <p:sp>
        <p:nvSpPr>
          <p:cNvPr id="13" name="Rectangle: Rounded Corners 12"/>
          <p:cNvSpPr/>
          <p:nvPr/>
        </p:nvSpPr>
        <p:spPr>
          <a:xfrm>
            <a:off x="755651" y="2667365"/>
            <a:ext cx="4227410" cy="2188119"/>
          </a:xfrm>
          <a:prstGeom prst="roundRect">
            <a:avLst>
              <a:gd name="adj" fmla="val 11368"/>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700" b="1" dirty="0">
                <a:solidFill>
                  <a:schemeClr val="tx1"/>
                </a:solidFill>
                <a:latin typeface="Twinkl" pitchFamily="2" charset="0"/>
                <a:ea typeface="Tuffy" panose="020B0603060100000000" pitchFamily="34" charset="0"/>
              </a:rPr>
              <a:t>Uniform</a:t>
            </a:r>
          </a:p>
          <a:p>
            <a:pPr marL="285750" indent="-285750">
              <a:buFont typeface="Arial" panose="020B0604020202020204" pitchFamily="34" charset="0"/>
              <a:buChar char="•"/>
            </a:pPr>
            <a:r>
              <a:rPr lang="en-GB" sz="1700" dirty="0">
                <a:solidFill>
                  <a:schemeClr val="tx1"/>
                </a:solidFill>
                <a:latin typeface="Twinkl" pitchFamily="2" charset="0"/>
                <a:ea typeface="Tuffy" panose="020B0603060100000000" pitchFamily="34" charset="0"/>
              </a:rPr>
              <a:t>the first suit that had the same protection in the coat and </a:t>
            </a:r>
            <a:br>
              <a:rPr lang="en-GB" sz="1700" dirty="0">
                <a:solidFill>
                  <a:schemeClr val="tx1"/>
                </a:solidFill>
                <a:latin typeface="Twinkl" pitchFamily="2" charset="0"/>
                <a:ea typeface="Tuffy" panose="020B0603060100000000" pitchFamily="34" charset="0"/>
              </a:rPr>
            </a:br>
            <a:r>
              <a:rPr lang="en-GB" sz="1700" dirty="0">
                <a:solidFill>
                  <a:schemeClr val="tx1"/>
                </a:solidFill>
                <a:latin typeface="Twinkl" pitchFamily="2" charset="0"/>
                <a:ea typeface="Tuffy" panose="020B0603060100000000" pitchFamily="34" charset="0"/>
              </a:rPr>
              <a:t>the trousers</a:t>
            </a:r>
          </a:p>
          <a:p>
            <a:pPr marL="285750" indent="-285750">
              <a:buFont typeface="Arial" panose="020B0604020202020204" pitchFamily="34" charset="0"/>
              <a:buChar char="•"/>
            </a:pPr>
            <a:r>
              <a:rPr lang="en-GB" sz="1700" dirty="0">
                <a:solidFill>
                  <a:schemeClr val="tx1"/>
                </a:solidFill>
                <a:latin typeface="Twinkl" pitchFamily="2" charset="0"/>
                <a:ea typeface="Tuffy" panose="020B0603060100000000" pitchFamily="34" charset="0"/>
              </a:rPr>
              <a:t>waterproof uniform</a:t>
            </a:r>
          </a:p>
          <a:p>
            <a:pPr marL="285750" indent="-285750">
              <a:buFont typeface="Arial" panose="020B0604020202020204" pitchFamily="34" charset="0"/>
              <a:buChar char="•"/>
            </a:pPr>
            <a:r>
              <a:rPr lang="en-GB" sz="1700" dirty="0">
                <a:solidFill>
                  <a:schemeClr val="tx1"/>
                </a:solidFill>
                <a:latin typeface="Twinkl" pitchFamily="2" charset="0"/>
                <a:ea typeface="Tuffy" panose="020B0603060100000000" pitchFamily="34" charset="0"/>
              </a:rPr>
              <a:t>better protection against the heat and flames</a:t>
            </a:r>
          </a:p>
        </p:txBody>
      </p:sp>
      <p:sp>
        <p:nvSpPr>
          <p:cNvPr id="15" name="Rectangle: Rounded Corners 14"/>
          <p:cNvSpPr/>
          <p:nvPr/>
        </p:nvSpPr>
        <p:spPr>
          <a:xfrm>
            <a:off x="755649" y="5157154"/>
            <a:ext cx="7632700" cy="1070837"/>
          </a:xfrm>
          <a:prstGeom prst="roundRect">
            <a:avLst>
              <a:gd name="adj" fmla="val 11368"/>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700" b="1" dirty="0">
                <a:solidFill>
                  <a:schemeClr val="tx1"/>
                </a:solidFill>
                <a:latin typeface="Twinkl" pitchFamily="2" charset="0"/>
                <a:ea typeface="Tuffy" panose="020B0603060100000000" pitchFamily="34" charset="0"/>
              </a:rPr>
              <a:t>Equipment</a:t>
            </a:r>
          </a:p>
          <a:p>
            <a:pPr marL="285750" indent="-285750">
              <a:buFont typeface="Arial" panose="020B0604020202020204" pitchFamily="34" charset="0"/>
              <a:buChar char="•"/>
            </a:pPr>
            <a:r>
              <a:rPr lang="en-GB" sz="1700" dirty="0">
                <a:solidFill>
                  <a:schemeClr val="tx1"/>
                </a:solidFill>
                <a:latin typeface="Twinkl" pitchFamily="2" charset="0"/>
                <a:ea typeface="Tuffy" panose="020B0603060100000000" pitchFamily="34" charset="0"/>
              </a:rPr>
              <a:t>modern fire engine with flashing blue lights and fluorescent </a:t>
            </a:r>
            <a:br>
              <a:rPr lang="en-GB" sz="1700" dirty="0">
                <a:solidFill>
                  <a:schemeClr val="tx1"/>
                </a:solidFill>
                <a:latin typeface="Twinkl" pitchFamily="2" charset="0"/>
                <a:ea typeface="Tuffy" panose="020B0603060100000000" pitchFamily="34" charset="0"/>
              </a:rPr>
            </a:br>
            <a:r>
              <a:rPr lang="en-GB" sz="1700" dirty="0">
                <a:solidFill>
                  <a:schemeClr val="tx1"/>
                </a:solidFill>
                <a:latin typeface="Twinkl" pitchFamily="2" charset="0"/>
                <a:ea typeface="Tuffy" panose="020B0603060100000000" pitchFamily="34" charset="0"/>
              </a:rPr>
              <a:t>yellow stripes</a:t>
            </a:r>
          </a:p>
        </p:txBody>
      </p:sp>
      <p:grpSp>
        <p:nvGrpSpPr>
          <p:cNvPr id="3" name="Group 2"/>
          <p:cNvGrpSpPr/>
          <p:nvPr/>
        </p:nvGrpSpPr>
        <p:grpSpPr>
          <a:xfrm>
            <a:off x="5254876" y="1845002"/>
            <a:ext cx="3133474" cy="3026888"/>
            <a:chOff x="5254876" y="1845002"/>
            <a:chExt cx="3133474" cy="3026888"/>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0149" r="20835"/>
            <a:stretch/>
          </p:blipFill>
          <p:spPr>
            <a:xfrm>
              <a:off x="5254876" y="1845002"/>
              <a:ext cx="3133473" cy="3026888"/>
            </a:xfrm>
            <a:prstGeom prst="roundRect">
              <a:avLst>
                <a:gd name="adj" fmla="val 4750"/>
              </a:avLst>
            </a:prstGeom>
          </p:spPr>
        </p:pic>
        <p:sp>
          <p:nvSpPr>
            <p:cNvPr id="10" name="TextBox 9"/>
            <p:cNvSpPr txBox="1"/>
            <p:nvPr/>
          </p:nvSpPr>
          <p:spPr>
            <a:xfrm>
              <a:off x="5254876" y="4687224"/>
              <a:ext cx="3133474" cy="184666"/>
            </a:xfrm>
            <a:prstGeom prst="rect">
              <a:avLst/>
            </a:prstGeom>
            <a:noFill/>
          </p:spPr>
          <p:txBody>
            <a:bodyPr wrap="square" rtlCol="0">
              <a:spAutoFit/>
            </a:bodyPr>
            <a:lstStyle/>
            <a:p>
              <a:pPr algn="ctr"/>
              <a:r>
                <a:rPr lang="en-GB" sz="600" dirty="0">
                  <a:latin typeface="Arial" panose="020B0604020202020204" pitchFamily="34" charset="0"/>
                  <a:cs typeface="Arial" panose="020B0604020202020204" pitchFamily="34" charset="0"/>
                </a:rPr>
                <a:t>'</a:t>
              </a:r>
              <a:r>
                <a:rPr lang="en-GB" sz="600" b="1" dirty="0">
                  <a:latin typeface="Arial" panose="020B0604020202020204" pitchFamily="34" charset="0"/>
                  <a:cs typeface="Arial" panose="020B0604020202020204" pitchFamily="34" charset="0"/>
                  <a:hlinkClick r:id="rId3"/>
                </a:rPr>
                <a:t>Hampshire fire engine</a:t>
              </a:r>
              <a:r>
                <a:rPr lang="en-GB" sz="600" dirty="0">
                  <a:latin typeface="Arial" panose="020B0604020202020204" pitchFamily="34" charset="0"/>
                  <a:cs typeface="Arial" panose="020B0604020202020204" pitchFamily="34" charset="0"/>
                </a:rPr>
                <a:t>' by </a:t>
              </a:r>
              <a:r>
                <a:rPr lang="en-GB" sz="600" b="1" dirty="0">
                  <a:latin typeface="Arial" panose="020B0604020202020204" pitchFamily="34" charset="0"/>
                  <a:cs typeface="Arial" panose="020B0604020202020204" pitchFamily="34" charset="0"/>
                  <a:hlinkClick r:id="rId4"/>
                </a:rPr>
                <a:t>deltaalpha24</a:t>
              </a:r>
              <a:r>
                <a:rPr lang="en-GB" sz="600" dirty="0">
                  <a:latin typeface="Arial" panose="020B0604020202020204" pitchFamily="34" charset="0"/>
                  <a:cs typeface="Arial" panose="020B0604020202020204" pitchFamily="34" charset="0"/>
                </a:rPr>
                <a:t> is licensed under </a:t>
              </a:r>
              <a:r>
                <a:rPr lang="en-GB" sz="600" b="1" dirty="0">
                  <a:latin typeface="Arial" panose="020B0604020202020204" pitchFamily="34" charset="0"/>
                  <a:cs typeface="Arial" panose="020B0604020202020204" pitchFamily="34" charset="0"/>
                  <a:hlinkClick r:id="rId5"/>
                </a:rPr>
                <a:t>CC BY 2.0</a:t>
              </a:r>
              <a:endParaRPr lang="en-GB" sz="6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4547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p:cNvSpPr>
            <a:spLocks noGrp="1"/>
          </p:cNvSpPr>
          <p:nvPr>
            <p:ph type="title"/>
          </p:nvPr>
        </p:nvSpPr>
        <p:spPr>
          <a:xfrm>
            <a:off x="445105" y="567749"/>
            <a:ext cx="8246313" cy="994306"/>
          </a:xfrm>
          <a:prstGeom prst="roundRect">
            <a:avLst>
              <a:gd name="adj" fmla="val 0"/>
            </a:avLst>
          </a:prstGeom>
          <a:solidFill>
            <a:srgbClr val="EC536E"/>
          </a:solidFill>
        </p:spPr>
        <p:txBody>
          <a:bodyPr/>
          <a:lstStyle/>
          <a:p>
            <a:r>
              <a:rPr lang="en-GB" sz="4800" dirty="0">
                <a:solidFill>
                  <a:schemeClr val="bg1"/>
                </a:solidFill>
                <a:latin typeface="+mn-lt"/>
              </a:rPr>
              <a:t>Firefighters Today</a:t>
            </a:r>
          </a:p>
        </p:txBody>
      </p:sp>
      <p:sp>
        <p:nvSpPr>
          <p:cNvPr id="5" name="TextBox 4"/>
          <p:cNvSpPr txBox="1"/>
          <p:nvPr/>
        </p:nvSpPr>
        <p:spPr>
          <a:xfrm>
            <a:off x="755649" y="1946080"/>
            <a:ext cx="4292601" cy="523220"/>
          </a:xfrm>
          <a:prstGeom prst="rect">
            <a:avLst/>
          </a:prstGeom>
          <a:noFill/>
        </p:spPr>
        <p:txBody>
          <a:bodyPr wrap="square" lIns="0" tIns="0" rIns="0" bIns="0" rtlCol="0">
            <a:spAutoFit/>
          </a:bodyPr>
          <a:lstStyle/>
          <a:p>
            <a:r>
              <a:rPr lang="en-GB" sz="1700" dirty="0">
                <a:latin typeface="Twinkl" pitchFamily="2" charset="0"/>
                <a:ea typeface="Tuffy" panose="020B0603060100000000" pitchFamily="34" charset="0"/>
              </a:rPr>
              <a:t>Today, firefighting is very different to when it started. </a:t>
            </a:r>
          </a:p>
        </p:txBody>
      </p:sp>
      <p:grpSp>
        <p:nvGrpSpPr>
          <p:cNvPr id="2" name="Group 1"/>
          <p:cNvGrpSpPr/>
          <p:nvPr/>
        </p:nvGrpSpPr>
        <p:grpSpPr>
          <a:xfrm>
            <a:off x="5023083" y="2374900"/>
            <a:ext cx="3340100" cy="3717925"/>
            <a:chOff x="5048250" y="2374900"/>
            <a:chExt cx="3340100" cy="3717925"/>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250" y="2481168"/>
              <a:ext cx="1962150" cy="361165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6927" y="2374900"/>
              <a:ext cx="1241423" cy="3717925"/>
            </a:xfrm>
            <a:prstGeom prst="rect">
              <a:avLst/>
            </a:prstGeom>
          </p:spPr>
        </p:pic>
      </p:grpSp>
      <p:sp>
        <p:nvSpPr>
          <p:cNvPr id="9" name="Rectangle: Rounded Corners 8"/>
          <p:cNvSpPr/>
          <p:nvPr/>
        </p:nvSpPr>
        <p:spPr>
          <a:xfrm>
            <a:off x="755650" y="2787423"/>
            <a:ext cx="4359276" cy="3305402"/>
          </a:xfrm>
          <a:prstGeom prst="roundRect">
            <a:avLst>
              <a:gd name="adj" fmla="val 6757"/>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700" b="1" dirty="0">
                <a:solidFill>
                  <a:schemeClr val="tx1"/>
                </a:solidFill>
                <a:latin typeface="Twinkl" pitchFamily="2" charset="0"/>
                <a:ea typeface="Tuffy" panose="020B0603060100000000" pitchFamily="34" charset="0"/>
              </a:rPr>
              <a:t>Uniform</a:t>
            </a:r>
          </a:p>
          <a:p>
            <a:r>
              <a:rPr lang="en-GB" sz="1700" dirty="0">
                <a:solidFill>
                  <a:schemeClr val="tx1"/>
                </a:solidFill>
                <a:latin typeface="Twinkl" pitchFamily="2" charset="0"/>
                <a:ea typeface="Tuffy" panose="020B0603060100000000" pitchFamily="34" charset="0"/>
              </a:rPr>
              <a:t>Today’s uniform is a golden colour. It is made from a special, protective material. This means that firefighters are protected against fire and any spillages.</a:t>
            </a:r>
          </a:p>
          <a:p>
            <a:endParaRPr lang="en-GB" sz="1700" dirty="0">
              <a:solidFill>
                <a:schemeClr val="tx1"/>
              </a:solidFill>
              <a:latin typeface="Twinkl" pitchFamily="2" charset="0"/>
              <a:ea typeface="Tuffy" panose="020B0603060100000000" pitchFamily="34" charset="0"/>
            </a:endParaRPr>
          </a:p>
          <a:p>
            <a:r>
              <a:rPr lang="en-GB" sz="1700" dirty="0">
                <a:solidFill>
                  <a:schemeClr val="tx1"/>
                </a:solidFill>
                <a:latin typeface="Twinkl" pitchFamily="2" charset="0"/>
                <a:ea typeface="Tuffy" panose="020B0603060100000000" pitchFamily="34" charset="0"/>
              </a:rPr>
              <a:t>Firefighters wear helmets which have a built-in torch.</a:t>
            </a:r>
          </a:p>
          <a:p>
            <a:endParaRPr lang="en-GB" sz="1700" dirty="0">
              <a:solidFill>
                <a:schemeClr val="tx1"/>
              </a:solidFill>
              <a:latin typeface="Twinkl" pitchFamily="2" charset="0"/>
              <a:ea typeface="Tuffy" panose="020B0603060100000000" pitchFamily="34" charset="0"/>
            </a:endParaRPr>
          </a:p>
          <a:p>
            <a:r>
              <a:rPr lang="en-GB" sz="1700" dirty="0">
                <a:solidFill>
                  <a:schemeClr val="tx1"/>
                </a:solidFill>
                <a:latin typeface="Twinkl" pitchFamily="2" charset="0"/>
                <a:ea typeface="Tuffy" panose="020B0603060100000000" pitchFamily="34" charset="0"/>
              </a:rPr>
              <a:t>Radios are worn so firefighters can speak to each other.</a:t>
            </a:r>
          </a:p>
        </p:txBody>
      </p:sp>
    </p:spTree>
    <p:extLst>
      <p:ext uri="{BB962C8B-B14F-4D97-AF65-F5344CB8AC3E}">
        <p14:creationId xmlns:p14="http://schemas.microsoft.com/office/powerpoint/2010/main" val="8418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p:cNvSpPr>
            <a:spLocks noGrp="1"/>
          </p:cNvSpPr>
          <p:nvPr>
            <p:ph type="title"/>
          </p:nvPr>
        </p:nvSpPr>
        <p:spPr>
          <a:xfrm>
            <a:off x="445105" y="567749"/>
            <a:ext cx="8246313" cy="994306"/>
          </a:xfrm>
          <a:prstGeom prst="roundRect">
            <a:avLst>
              <a:gd name="adj" fmla="val 0"/>
            </a:avLst>
          </a:prstGeom>
          <a:solidFill>
            <a:srgbClr val="EC536E"/>
          </a:solidFill>
        </p:spPr>
        <p:txBody>
          <a:bodyPr/>
          <a:lstStyle/>
          <a:p>
            <a:r>
              <a:rPr lang="en-GB" sz="4800" dirty="0">
                <a:solidFill>
                  <a:schemeClr val="bg1"/>
                </a:solidFill>
                <a:latin typeface="+mn-lt"/>
              </a:rPr>
              <a:t>Firefighters Today</a:t>
            </a:r>
          </a:p>
        </p:txBody>
      </p:sp>
      <p:sp>
        <p:nvSpPr>
          <p:cNvPr id="9" name="Rectangle: Rounded Corners 8"/>
          <p:cNvSpPr/>
          <p:nvPr/>
        </p:nvSpPr>
        <p:spPr>
          <a:xfrm>
            <a:off x="755650" y="2115532"/>
            <a:ext cx="7632700" cy="1313468"/>
          </a:xfrm>
          <a:prstGeom prst="roundRect">
            <a:avLst>
              <a:gd name="adj" fmla="val 6757"/>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700" b="1" dirty="0">
                <a:solidFill>
                  <a:schemeClr val="tx1"/>
                </a:solidFill>
                <a:latin typeface="Twinkl" pitchFamily="2" charset="0"/>
                <a:ea typeface="Tuffy" panose="020B0603060100000000" pitchFamily="34" charset="0"/>
              </a:rPr>
              <a:t>Vehicles</a:t>
            </a:r>
          </a:p>
          <a:p>
            <a:r>
              <a:rPr lang="en-GB" sz="1700" dirty="0">
                <a:solidFill>
                  <a:schemeClr val="tx1"/>
                </a:solidFill>
                <a:latin typeface="Twinkl" pitchFamily="2" charset="0"/>
                <a:ea typeface="Tuffy" panose="020B0603060100000000" pitchFamily="34" charset="0"/>
              </a:rPr>
              <a:t>The fire service uses large fire engines. Fire brigades are hoping that, in the future, some of these will be powered by electricity because this will cut down pollution.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6923" y="3156388"/>
            <a:ext cx="5520702" cy="2936438"/>
          </a:xfrm>
          <a:prstGeom prst="rect">
            <a:avLst/>
          </a:prstGeom>
        </p:spPr>
      </p:pic>
    </p:spTree>
    <p:extLst>
      <p:ext uri="{BB962C8B-B14F-4D97-AF65-F5344CB8AC3E}">
        <p14:creationId xmlns:p14="http://schemas.microsoft.com/office/powerpoint/2010/main" val="358665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p:cNvSpPr>
            <a:spLocks noGrp="1"/>
          </p:cNvSpPr>
          <p:nvPr>
            <p:ph type="title"/>
          </p:nvPr>
        </p:nvSpPr>
        <p:spPr>
          <a:xfrm>
            <a:off x="445105" y="567749"/>
            <a:ext cx="8246313" cy="994306"/>
          </a:xfrm>
          <a:prstGeom prst="roundRect">
            <a:avLst>
              <a:gd name="adj" fmla="val 0"/>
            </a:avLst>
          </a:prstGeom>
          <a:solidFill>
            <a:srgbClr val="EC536E"/>
          </a:solidFill>
        </p:spPr>
        <p:txBody>
          <a:bodyPr/>
          <a:lstStyle/>
          <a:p>
            <a:r>
              <a:rPr lang="en-GB" sz="4800" dirty="0">
                <a:solidFill>
                  <a:schemeClr val="bg1"/>
                </a:solidFill>
                <a:latin typeface="+mn-lt"/>
              </a:rPr>
              <a:t>Firefighters Today</a:t>
            </a:r>
          </a:p>
        </p:txBody>
      </p:sp>
      <p:sp>
        <p:nvSpPr>
          <p:cNvPr id="9" name="Rectangle: Rounded Corners 8"/>
          <p:cNvSpPr/>
          <p:nvPr/>
        </p:nvSpPr>
        <p:spPr>
          <a:xfrm>
            <a:off x="774700" y="3133985"/>
            <a:ext cx="3079750" cy="3052225"/>
          </a:xfrm>
          <a:prstGeom prst="roundRect">
            <a:avLst>
              <a:gd name="adj" fmla="val 6757"/>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r>
              <a:rPr lang="en-GB" sz="1700" dirty="0">
                <a:solidFill>
                  <a:schemeClr val="tx1"/>
                </a:solidFill>
                <a:latin typeface="Twinkl" pitchFamily="2" charset="0"/>
                <a:ea typeface="Tuffy" panose="020B0603060100000000" pitchFamily="34" charset="0"/>
              </a:rPr>
              <a:t>Firefighters carry a thermal imaging camera. This is a special camera that shows a firefighter how warm things are. It is very useful when there is so much smoke or darkness that firefighters can’t see clearly.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8564" y="3114935"/>
            <a:ext cx="4299785" cy="3071275"/>
          </a:xfrm>
          <a:prstGeom prst="roundRect">
            <a:avLst>
              <a:gd name="adj" fmla="val 8604"/>
            </a:avLst>
          </a:prstGeom>
        </p:spPr>
      </p:pic>
      <p:sp>
        <p:nvSpPr>
          <p:cNvPr id="7" name="TextBox 6"/>
          <p:cNvSpPr txBox="1"/>
          <p:nvPr/>
        </p:nvSpPr>
        <p:spPr>
          <a:xfrm>
            <a:off x="755649" y="1946080"/>
            <a:ext cx="7632701" cy="784830"/>
          </a:xfrm>
          <a:prstGeom prst="rect">
            <a:avLst/>
          </a:prstGeom>
          <a:noFill/>
        </p:spPr>
        <p:txBody>
          <a:bodyPr wrap="square" lIns="0" tIns="0" rIns="0" bIns="0" rtlCol="0">
            <a:spAutoFit/>
          </a:bodyPr>
          <a:lstStyle/>
          <a:p>
            <a:r>
              <a:rPr lang="en-GB" sz="1700" b="1" dirty="0">
                <a:latin typeface="Twinkl" pitchFamily="2" charset="0"/>
                <a:ea typeface="Tuffy" panose="020B0603060100000000" pitchFamily="34" charset="0"/>
              </a:rPr>
              <a:t>Technology</a:t>
            </a:r>
          </a:p>
          <a:p>
            <a:r>
              <a:rPr lang="en-GB" sz="1700" dirty="0">
                <a:latin typeface="Twinkl" pitchFamily="2" charset="0"/>
                <a:ea typeface="Tuffy" panose="020B0603060100000000" pitchFamily="34" charset="0"/>
              </a:rPr>
              <a:t>Firefighters wear a tracking device, which connects to a computer and tells other firefighters exactly where they are. </a:t>
            </a:r>
          </a:p>
        </p:txBody>
      </p:sp>
    </p:spTree>
    <p:extLst>
      <p:ext uri="{BB962C8B-B14F-4D97-AF65-F5344CB8AC3E}">
        <p14:creationId xmlns:p14="http://schemas.microsoft.com/office/powerpoint/2010/main" val="277085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p:cNvSpPr>
            <a:spLocks noGrp="1"/>
          </p:cNvSpPr>
          <p:nvPr>
            <p:ph type="title"/>
          </p:nvPr>
        </p:nvSpPr>
        <p:spPr>
          <a:xfrm>
            <a:off x="445105" y="567749"/>
            <a:ext cx="8246313" cy="994306"/>
          </a:xfrm>
          <a:prstGeom prst="roundRect">
            <a:avLst>
              <a:gd name="adj" fmla="val 0"/>
            </a:avLst>
          </a:prstGeom>
          <a:solidFill>
            <a:srgbClr val="EC536E"/>
          </a:solidFill>
        </p:spPr>
        <p:txBody>
          <a:bodyPr/>
          <a:lstStyle/>
          <a:p>
            <a:r>
              <a:rPr lang="en-GB" sz="4800" dirty="0">
                <a:solidFill>
                  <a:schemeClr val="bg1"/>
                </a:solidFill>
                <a:latin typeface="+mn-lt"/>
              </a:rPr>
              <a:t>Firefighters Today</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3624" r="7351"/>
          <a:stretch/>
        </p:blipFill>
        <p:spPr>
          <a:xfrm>
            <a:off x="4126877" y="2162175"/>
            <a:ext cx="4261473" cy="3778250"/>
          </a:xfrm>
          <a:prstGeom prst="roundRect">
            <a:avLst>
              <a:gd name="adj" fmla="val 7589"/>
            </a:avLst>
          </a:prstGeom>
        </p:spPr>
      </p:pic>
      <p:sp>
        <p:nvSpPr>
          <p:cNvPr id="8" name="Rectangle: Rounded Corners 7"/>
          <p:cNvSpPr/>
          <p:nvPr/>
        </p:nvSpPr>
        <p:spPr>
          <a:xfrm>
            <a:off x="755650" y="2181225"/>
            <a:ext cx="3206750" cy="3759199"/>
          </a:xfrm>
          <a:prstGeom prst="roundRect">
            <a:avLst>
              <a:gd name="adj" fmla="val 6757"/>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r>
              <a:rPr lang="en-GB" sz="1700" b="1" dirty="0">
                <a:solidFill>
                  <a:schemeClr val="tx1"/>
                </a:solidFill>
                <a:latin typeface="Twinkl" pitchFamily="2" charset="0"/>
                <a:ea typeface="Tuffy" panose="020B0603060100000000" pitchFamily="34" charset="0"/>
              </a:rPr>
              <a:t>Shifts</a:t>
            </a:r>
          </a:p>
          <a:p>
            <a:r>
              <a:rPr lang="en-GB" sz="1700" dirty="0">
                <a:solidFill>
                  <a:schemeClr val="tx1"/>
                </a:solidFill>
                <a:latin typeface="Twinkl" pitchFamily="2" charset="0"/>
                <a:ea typeface="Tuffy" panose="020B0603060100000000" pitchFamily="34" charset="0"/>
              </a:rPr>
              <a:t>Firefighters work long hours during the day and all through the night. These shifts mean that there is always someone able to come and fight a fire at any time of the day or night when you call 999.</a:t>
            </a:r>
          </a:p>
        </p:txBody>
      </p:sp>
    </p:spTree>
    <p:extLst>
      <p:ext uri="{BB962C8B-B14F-4D97-AF65-F5344CB8AC3E}">
        <p14:creationId xmlns:p14="http://schemas.microsoft.com/office/powerpoint/2010/main" val="27361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p:cNvSpPr>
            <a:spLocks noGrp="1"/>
          </p:cNvSpPr>
          <p:nvPr>
            <p:ph type="title"/>
          </p:nvPr>
        </p:nvSpPr>
        <p:spPr>
          <a:xfrm>
            <a:off x="445105" y="567749"/>
            <a:ext cx="8246313" cy="994306"/>
          </a:xfrm>
          <a:prstGeom prst="roundRect">
            <a:avLst>
              <a:gd name="adj" fmla="val 0"/>
            </a:avLst>
          </a:prstGeom>
          <a:solidFill>
            <a:srgbClr val="EC536E"/>
          </a:solidFill>
        </p:spPr>
        <p:txBody>
          <a:bodyPr/>
          <a:lstStyle/>
          <a:p>
            <a:r>
              <a:rPr lang="en-GB" sz="4800" dirty="0">
                <a:solidFill>
                  <a:schemeClr val="bg1"/>
                </a:solidFill>
                <a:latin typeface="+mn-lt"/>
              </a:rPr>
              <a:t>History</a:t>
            </a:r>
          </a:p>
        </p:txBody>
      </p:sp>
      <p:sp>
        <p:nvSpPr>
          <p:cNvPr id="2" name="Rectangle: Rounded Corners 1"/>
          <p:cNvSpPr/>
          <p:nvPr/>
        </p:nvSpPr>
        <p:spPr>
          <a:xfrm>
            <a:off x="755650" y="5365474"/>
            <a:ext cx="7632700" cy="854246"/>
          </a:xfrm>
          <a:prstGeom prst="roundRect">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solidFill>
                  <a:schemeClr val="tx1"/>
                </a:solidFill>
                <a:latin typeface="Twinkl" pitchFamily="2" charset="0"/>
                <a:ea typeface="Tuffy" panose="020B0603060100000000" pitchFamily="34" charset="0"/>
              </a:rPr>
              <a:t>We are very lucky to have our fire service but we didn’t always have these everyday heroes. A long time ago, there were no firefighters</a:t>
            </a:r>
            <a:r>
              <a:rPr lang="is-IS" dirty="0">
                <a:solidFill>
                  <a:schemeClr val="tx1"/>
                </a:solidFill>
                <a:latin typeface="Twinkl" pitchFamily="2" charset="0"/>
                <a:ea typeface="Tuffy" panose="020B0603060100000000" pitchFamily="34" charset="0"/>
              </a:rPr>
              <a:t>.</a:t>
            </a:r>
            <a:endParaRPr lang="en-GB" dirty="0">
              <a:solidFill>
                <a:schemeClr val="tx1"/>
              </a:solidFill>
              <a:latin typeface="Twinkl" pitchFamily="2" charset="0"/>
              <a:ea typeface="Tuffy" panose="020B0603060100000000" pitchFamily="34" charset="0"/>
            </a:endParaRPr>
          </a:p>
        </p:txBody>
      </p:sp>
      <p:sp>
        <p:nvSpPr>
          <p:cNvPr id="4" name="TextBox 3"/>
          <p:cNvSpPr txBox="1"/>
          <p:nvPr/>
        </p:nvSpPr>
        <p:spPr>
          <a:xfrm>
            <a:off x="755650" y="2480179"/>
            <a:ext cx="4051242" cy="2215991"/>
          </a:xfrm>
          <a:prstGeom prst="rect">
            <a:avLst/>
          </a:prstGeom>
          <a:noFill/>
        </p:spPr>
        <p:txBody>
          <a:bodyPr wrap="square" lIns="0" tIns="0" rIns="0" bIns="0" rtlCol="0">
            <a:spAutoFit/>
          </a:bodyPr>
          <a:lstStyle/>
          <a:p>
            <a:r>
              <a:rPr lang="en-GB" dirty="0">
                <a:latin typeface="Twinkl" pitchFamily="2" charset="0"/>
                <a:ea typeface="Tuffy" panose="020B0603060100000000" pitchFamily="34" charset="0"/>
              </a:rPr>
              <a:t>Today, we are lucky to have a fire service as part of our emergency services.</a:t>
            </a:r>
          </a:p>
          <a:p>
            <a:endParaRPr lang="en-GB" dirty="0">
              <a:latin typeface="Twinkl" pitchFamily="2" charset="0"/>
              <a:ea typeface="Tuffy" panose="020B0603060100000000" pitchFamily="34" charset="0"/>
            </a:endParaRPr>
          </a:p>
          <a:p>
            <a:r>
              <a:rPr lang="en-GB" dirty="0">
                <a:latin typeface="Twinkl" pitchFamily="2" charset="0"/>
                <a:ea typeface="Tuffy" panose="020B0603060100000000" pitchFamily="34" charset="0"/>
              </a:rPr>
              <a:t>If there is a fire, we can call 999 and the fire service will come to put it out. Sometimes, they help rescue animals or people stuck in cars.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3009" y="1895911"/>
            <a:ext cx="3426456" cy="3569516"/>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p:cNvSpPr>
            <a:spLocks noGrp="1"/>
          </p:cNvSpPr>
          <p:nvPr>
            <p:ph type="title"/>
          </p:nvPr>
        </p:nvSpPr>
        <p:spPr>
          <a:xfrm>
            <a:off x="445105" y="567749"/>
            <a:ext cx="8246313" cy="994306"/>
          </a:xfrm>
          <a:prstGeom prst="roundRect">
            <a:avLst>
              <a:gd name="adj" fmla="val 0"/>
            </a:avLst>
          </a:prstGeom>
          <a:solidFill>
            <a:srgbClr val="EC536E"/>
          </a:solidFill>
        </p:spPr>
        <p:txBody>
          <a:bodyPr/>
          <a:lstStyle/>
          <a:p>
            <a:r>
              <a:rPr lang="en-GB" sz="4800" dirty="0">
                <a:solidFill>
                  <a:schemeClr val="bg1"/>
                </a:solidFill>
                <a:latin typeface="+mn-lt"/>
              </a:rPr>
              <a:t>The Great Fire of London</a:t>
            </a:r>
          </a:p>
        </p:txBody>
      </p:sp>
      <p:sp>
        <p:nvSpPr>
          <p:cNvPr id="2" name="Rectangle: Rounded Corners 1"/>
          <p:cNvSpPr/>
          <p:nvPr/>
        </p:nvSpPr>
        <p:spPr>
          <a:xfrm>
            <a:off x="755649" y="2103851"/>
            <a:ext cx="3237511" cy="1773647"/>
          </a:xfrm>
          <a:prstGeom prst="roundRect">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dirty="0">
                <a:solidFill>
                  <a:schemeClr val="tx1"/>
                </a:solidFill>
                <a:latin typeface="Twinkl" pitchFamily="2" charset="0"/>
                <a:ea typeface="Tuffy" panose="020B0603060100000000" pitchFamily="34" charset="0"/>
              </a:rPr>
              <a:t>Over 350 years ago, there was a fire in London. It started in a baker’s shop on Pudding Lane on Sunday 2</a:t>
            </a:r>
            <a:r>
              <a:rPr lang="en-GB" baseline="30000" dirty="0">
                <a:solidFill>
                  <a:schemeClr val="tx1"/>
                </a:solidFill>
                <a:latin typeface="Twinkl" pitchFamily="2" charset="0"/>
                <a:ea typeface="Tuffy" panose="020B0603060100000000" pitchFamily="34" charset="0"/>
              </a:rPr>
              <a:t>nd</a:t>
            </a:r>
            <a:r>
              <a:rPr lang="en-GB" dirty="0">
                <a:solidFill>
                  <a:schemeClr val="tx1"/>
                </a:solidFill>
                <a:latin typeface="Twinkl" pitchFamily="2" charset="0"/>
                <a:ea typeface="Tuffy" panose="020B0603060100000000" pitchFamily="34" charset="0"/>
              </a:rPr>
              <a:t> September 1666. </a:t>
            </a:r>
          </a:p>
        </p:txBody>
      </p:sp>
      <p:sp>
        <p:nvSpPr>
          <p:cNvPr id="8" name="Rectangle: Rounded Corners 7"/>
          <p:cNvSpPr/>
          <p:nvPr/>
        </p:nvSpPr>
        <p:spPr>
          <a:xfrm>
            <a:off x="755649" y="4226899"/>
            <a:ext cx="3237511" cy="1773647"/>
          </a:xfrm>
          <a:prstGeom prst="roundRect">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solidFill>
                  <a:schemeClr val="tx1"/>
                </a:solidFill>
                <a:latin typeface="Twinkl" pitchFamily="2" charset="0"/>
                <a:ea typeface="Tuffy" panose="020B0603060100000000" pitchFamily="34" charset="0"/>
              </a:rPr>
              <a:t>All of the houses and shops were made from wood and they were built very close together. This meant that the fire spread quickly. </a:t>
            </a: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13244" r="13567"/>
          <a:stretch/>
        </p:blipFill>
        <p:spPr>
          <a:xfrm>
            <a:off x="4311941" y="2088996"/>
            <a:ext cx="4076409" cy="3923118"/>
          </a:xfrm>
          <a:prstGeom prst="roundRect">
            <a:avLst>
              <a:gd name="adj" fmla="val 11135"/>
            </a:avLst>
          </a:prstGeom>
        </p:spPr>
      </p:pic>
    </p:spTree>
    <p:extLst>
      <p:ext uri="{BB962C8B-B14F-4D97-AF65-F5344CB8AC3E}">
        <p14:creationId xmlns:p14="http://schemas.microsoft.com/office/powerpoint/2010/main" val="425519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p:cNvSpPr>
            <a:spLocks noGrp="1"/>
          </p:cNvSpPr>
          <p:nvPr>
            <p:ph type="title"/>
          </p:nvPr>
        </p:nvSpPr>
        <p:spPr>
          <a:xfrm>
            <a:off x="445105" y="567749"/>
            <a:ext cx="8246313" cy="994306"/>
          </a:xfrm>
          <a:prstGeom prst="roundRect">
            <a:avLst>
              <a:gd name="adj" fmla="val 0"/>
            </a:avLst>
          </a:prstGeom>
          <a:solidFill>
            <a:srgbClr val="EC536E"/>
          </a:solidFill>
        </p:spPr>
        <p:txBody>
          <a:bodyPr/>
          <a:lstStyle/>
          <a:p>
            <a:r>
              <a:rPr lang="en-GB" sz="4800" dirty="0">
                <a:solidFill>
                  <a:schemeClr val="bg1"/>
                </a:solidFill>
                <a:latin typeface="+mn-lt"/>
              </a:rPr>
              <a:t>The Great Fire of London</a:t>
            </a:r>
          </a:p>
        </p:txBody>
      </p:sp>
      <p:sp>
        <p:nvSpPr>
          <p:cNvPr id="10" name="Rectangle: Rounded Corners 9"/>
          <p:cNvSpPr/>
          <p:nvPr/>
        </p:nvSpPr>
        <p:spPr>
          <a:xfrm>
            <a:off x="755650" y="1953334"/>
            <a:ext cx="3245899" cy="2386581"/>
          </a:xfrm>
          <a:prstGeom prst="roundRect">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solidFill>
                  <a:schemeClr val="tx1"/>
                </a:solidFill>
                <a:latin typeface="Twinkl" pitchFamily="2" charset="0"/>
                <a:ea typeface="Tuffy" panose="020B0603060100000000" pitchFamily="34" charset="0"/>
              </a:rPr>
              <a:t>There was no fire service so lots of people tried to put the fire out. </a:t>
            </a:r>
            <a:br>
              <a:rPr lang="en-GB" dirty="0">
                <a:solidFill>
                  <a:schemeClr val="tx1"/>
                </a:solidFill>
                <a:latin typeface="Twinkl" pitchFamily="2" charset="0"/>
                <a:ea typeface="Tuffy" panose="020B0603060100000000" pitchFamily="34" charset="0"/>
              </a:rPr>
            </a:br>
            <a:r>
              <a:rPr lang="en-GB" dirty="0">
                <a:solidFill>
                  <a:schemeClr val="tx1"/>
                </a:solidFill>
                <a:latin typeface="Twinkl" pitchFamily="2" charset="0"/>
                <a:ea typeface="Tuffy" panose="020B0603060100000000" pitchFamily="34" charset="0"/>
              </a:rPr>
              <a:t>They only had leather buckets, which they filled with water, axes, fire hooks and </a:t>
            </a:r>
            <a:r>
              <a:rPr lang="en-GB" dirty="0" err="1">
                <a:solidFill>
                  <a:schemeClr val="tx1"/>
                </a:solidFill>
                <a:latin typeface="Twinkl" pitchFamily="2" charset="0"/>
                <a:ea typeface="Tuffy" panose="020B0603060100000000" pitchFamily="34" charset="0"/>
              </a:rPr>
              <a:t>squirters</a:t>
            </a:r>
            <a:r>
              <a:rPr lang="en-GB" dirty="0">
                <a:solidFill>
                  <a:schemeClr val="tx1"/>
                </a:solidFill>
                <a:latin typeface="Twinkl" pitchFamily="2" charset="0"/>
                <a:ea typeface="Tuffy" panose="020B0603060100000000" pitchFamily="34" charset="0"/>
              </a:rPr>
              <a:t>. </a:t>
            </a:r>
          </a:p>
        </p:txBody>
      </p:sp>
      <p:sp>
        <p:nvSpPr>
          <p:cNvPr id="11" name="Rectangle: Rounded Corners 10"/>
          <p:cNvSpPr/>
          <p:nvPr/>
        </p:nvSpPr>
        <p:spPr>
          <a:xfrm>
            <a:off x="755650" y="4444201"/>
            <a:ext cx="3244072" cy="1773647"/>
          </a:xfrm>
          <a:prstGeom prst="roundRect">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solidFill>
                  <a:schemeClr val="tx1"/>
                </a:solidFill>
                <a:latin typeface="Twinkl" pitchFamily="2" charset="0"/>
                <a:ea typeface="Tuffy" panose="020B0603060100000000" pitchFamily="34" charset="0"/>
              </a:rPr>
              <a:t>Leather buckets had to be passed from person to person in a long chain to get the water from the river to the burning buildings.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3486" t="1055" r="1000" b="8641"/>
          <a:stretch/>
        </p:blipFill>
        <p:spPr>
          <a:xfrm>
            <a:off x="4311940" y="2088996"/>
            <a:ext cx="4076410" cy="3923118"/>
          </a:xfrm>
          <a:prstGeom prst="roundRect">
            <a:avLst>
              <a:gd name="adj" fmla="val 8197"/>
            </a:avLst>
          </a:prstGeom>
          <a:solidFill>
            <a:srgbClr val="636363"/>
          </a:solidFill>
        </p:spPr>
      </p:pic>
    </p:spTree>
    <p:extLst>
      <p:ext uri="{BB962C8B-B14F-4D97-AF65-F5344CB8AC3E}">
        <p14:creationId xmlns:p14="http://schemas.microsoft.com/office/powerpoint/2010/main" val="42914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p:cNvSpPr>
            <a:spLocks noGrp="1"/>
          </p:cNvSpPr>
          <p:nvPr>
            <p:ph type="title"/>
          </p:nvPr>
        </p:nvSpPr>
        <p:spPr>
          <a:xfrm>
            <a:off x="445105" y="567749"/>
            <a:ext cx="8246313" cy="994306"/>
          </a:xfrm>
          <a:prstGeom prst="roundRect">
            <a:avLst>
              <a:gd name="adj" fmla="val 0"/>
            </a:avLst>
          </a:prstGeom>
          <a:solidFill>
            <a:srgbClr val="EC536E"/>
          </a:solidFill>
        </p:spPr>
        <p:txBody>
          <a:bodyPr/>
          <a:lstStyle/>
          <a:p>
            <a:r>
              <a:rPr lang="en-GB" sz="4800" dirty="0">
                <a:solidFill>
                  <a:schemeClr val="bg1"/>
                </a:solidFill>
                <a:latin typeface="+mn-lt"/>
              </a:rPr>
              <a:t>The Great Fire of London</a:t>
            </a:r>
          </a:p>
        </p:txBody>
      </p:sp>
      <p:sp>
        <p:nvSpPr>
          <p:cNvPr id="10" name="Rectangle: Rounded Corners 9"/>
          <p:cNvSpPr/>
          <p:nvPr/>
        </p:nvSpPr>
        <p:spPr>
          <a:xfrm>
            <a:off x="755650" y="2259802"/>
            <a:ext cx="3245899" cy="1773647"/>
          </a:xfrm>
          <a:prstGeom prst="roundRect">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solidFill>
                  <a:schemeClr val="tx1"/>
                </a:solidFill>
                <a:latin typeface="Twinkl" pitchFamily="2" charset="0"/>
                <a:ea typeface="Tuffy" panose="020B0603060100000000" pitchFamily="34" charset="0"/>
              </a:rPr>
              <a:t>Gunpowder was sometimes used to create a ‘fire break’, where houses were blown up to try to stop the fire spreading.</a:t>
            </a:r>
          </a:p>
        </p:txBody>
      </p:sp>
      <p:sp>
        <p:nvSpPr>
          <p:cNvPr id="11" name="Rectangle: Rounded Corners 10"/>
          <p:cNvSpPr/>
          <p:nvPr/>
        </p:nvSpPr>
        <p:spPr>
          <a:xfrm>
            <a:off x="755650" y="4457479"/>
            <a:ext cx="3244072" cy="1467180"/>
          </a:xfrm>
          <a:prstGeom prst="roundRect">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solidFill>
                  <a:schemeClr val="tx1"/>
                </a:solidFill>
                <a:latin typeface="Twinkl" pitchFamily="2" charset="0"/>
                <a:ea typeface="Tuffy" panose="020B0603060100000000" pitchFamily="34" charset="0"/>
              </a:rPr>
              <a:t>The fire burnt for days. When the fire went out, many houses and shops in London were destroyed. </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11579" r="13850"/>
          <a:stretch/>
        </p:blipFill>
        <p:spPr>
          <a:xfrm>
            <a:off x="4319752" y="2077689"/>
            <a:ext cx="4068598" cy="3846970"/>
          </a:xfrm>
          <a:prstGeom prst="roundRect">
            <a:avLst>
              <a:gd name="adj" fmla="val 8197"/>
            </a:avLst>
          </a:prstGeom>
        </p:spPr>
      </p:pic>
    </p:spTree>
    <p:extLst>
      <p:ext uri="{BB962C8B-B14F-4D97-AF65-F5344CB8AC3E}">
        <p14:creationId xmlns:p14="http://schemas.microsoft.com/office/powerpoint/2010/main" val="248444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p:cNvSpPr>
            <a:spLocks noGrp="1"/>
          </p:cNvSpPr>
          <p:nvPr>
            <p:ph type="title"/>
          </p:nvPr>
        </p:nvSpPr>
        <p:spPr>
          <a:xfrm>
            <a:off x="445105" y="567749"/>
            <a:ext cx="8246313" cy="994306"/>
          </a:xfrm>
          <a:prstGeom prst="roundRect">
            <a:avLst>
              <a:gd name="adj" fmla="val 0"/>
            </a:avLst>
          </a:prstGeom>
          <a:solidFill>
            <a:srgbClr val="EC536E"/>
          </a:solidFill>
        </p:spPr>
        <p:txBody>
          <a:bodyPr/>
          <a:lstStyle/>
          <a:p>
            <a:r>
              <a:rPr lang="en-GB" sz="4800" dirty="0">
                <a:solidFill>
                  <a:schemeClr val="bg1"/>
                </a:solidFill>
                <a:latin typeface="+mn-lt"/>
              </a:rPr>
              <a:t>The Earliest Fire Service </a:t>
            </a:r>
          </a:p>
        </p:txBody>
      </p:sp>
      <p:sp>
        <p:nvSpPr>
          <p:cNvPr id="4" name="TextBox 3"/>
          <p:cNvSpPr txBox="1"/>
          <p:nvPr/>
        </p:nvSpPr>
        <p:spPr>
          <a:xfrm>
            <a:off x="755649" y="1870579"/>
            <a:ext cx="7632701" cy="784830"/>
          </a:xfrm>
          <a:prstGeom prst="rect">
            <a:avLst/>
          </a:prstGeom>
          <a:noFill/>
        </p:spPr>
        <p:txBody>
          <a:bodyPr wrap="square" lIns="0" tIns="0" rIns="0" bIns="0" rtlCol="0">
            <a:spAutoFit/>
          </a:bodyPr>
          <a:lstStyle/>
          <a:p>
            <a:r>
              <a:rPr lang="en-GB" sz="1700" dirty="0">
                <a:latin typeface="Twinkl" pitchFamily="2" charset="0"/>
                <a:ea typeface="Tuffy" panose="020B0603060100000000" pitchFamily="34" charset="0"/>
              </a:rPr>
              <a:t>After the Great Fire of London, people wanted to make sure that there would never be a fire like this again. New buildings were made from bricks so they wouldn’t burn so quickly and the streets were widened.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123" y="2882283"/>
            <a:ext cx="2840227" cy="3298994"/>
          </a:xfrm>
          <a:prstGeom prst="roundRect">
            <a:avLst>
              <a:gd name="adj" fmla="val 8416"/>
            </a:avLst>
          </a:prstGeom>
        </p:spPr>
      </p:pic>
      <p:sp>
        <p:nvSpPr>
          <p:cNvPr id="8" name="Rectangle: Rounded Corners 7"/>
          <p:cNvSpPr/>
          <p:nvPr/>
        </p:nvSpPr>
        <p:spPr>
          <a:xfrm>
            <a:off x="755650" y="2897112"/>
            <a:ext cx="4540627" cy="3277196"/>
          </a:xfrm>
          <a:prstGeom prst="roundRect">
            <a:avLst>
              <a:gd name="adj" fmla="val 6775"/>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sz="1700" dirty="0">
                <a:solidFill>
                  <a:schemeClr val="tx1"/>
                </a:solidFill>
                <a:latin typeface="Twinkl" pitchFamily="2" charset="0"/>
                <a:ea typeface="Tuffy" panose="020B0603060100000000" pitchFamily="34" charset="0"/>
              </a:rPr>
              <a:t>One year after the Great Fire of London, the first fire service was set up. They would go to a fire and put it out if people needed them. This fire service didn’t put every fire out, though. Instead, they only went to the homes of people who had paid them money to look after (insure) their house. The fire brigades put a ‘fire mark’ on each house that had paid to be looked after (insured).  </a:t>
            </a:r>
          </a:p>
        </p:txBody>
      </p:sp>
    </p:spTree>
    <p:extLst>
      <p:ext uri="{BB962C8B-B14F-4D97-AF65-F5344CB8AC3E}">
        <p14:creationId xmlns:p14="http://schemas.microsoft.com/office/powerpoint/2010/main" val="205704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p:cNvSpPr>
            <a:spLocks noGrp="1"/>
          </p:cNvSpPr>
          <p:nvPr>
            <p:ph type="title"/>
          </p:nvPr>
        </p:nvSpPr>
        <p:spPr>
          <a:xfrm>
            <a:off x="445105" y="567749"/>
            <a:ext cx="8246313" cy="994306"/>
          </a:xfrm>
          <a:prstGeom prst="roundRect">
            <a:avLst>
              <a:gd name="adj" fmla="val 0"/>
            </a:avLst>
          </a:prstGeom>
          <a:solidFill>
            <a:srgbClr val="EC536E"/>
          </a:solidFill>
        </p:spPr>
        <p:txBody>
          <a:bodyPr/>
          <a:lstStyle/>
          <a:p>
            <a:r>
              <a:rPr lang="en-GB" sz="4800" dirty="0">
                <a:solidFill>
                  <a:schemeClr val="bg1"/>
                </a:solidFill>
                <a:latin typeface="+mn-lt"/>
              </a:rPr>
              <a:t>The Earliest Fire Service </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8034" r="12650" b="8999"/>
          <a:stretch/>
        </p:blipFill>
        <p:spPr>
          <a:xfrm>
            <a:off x="4311490" y="2353900"/>
            <a:ext cx="4076860" cy="3304514"/>
          </a:xfrm>
          <a:prstGeom prst="roundRect">
            <a:avLst>
              <a:gd name="adj" fmla="val 9107"/>
            </a:avLst>
          </a:prstGeom>
        </p:spPr>
      </p:pic>
      <p:sp>
        <p:nvSpPr>
          <p:cNvPr id="9" name="Rectangle: Rounded Corners 8"/>
          <p:cNvSpPr/>
          <p:nvPr/>
        </p:nvSpPr>
        <p:spPr>
          <a:xfrm>
            <a:off x="755650" y="2363067"/>
            <a:ext cx="3245899" cy="3277083"/>
          </a:xfrm>
          <a:prstGeom prst="roundRect">
            <a:avLst>
              <a:gd name="adj" fmla="val 11368"/>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solidFill>
                  <a:schemeClr val="tx1"/>
                </a:solidFill>
                <a:latin typeface="Twinkl" pitchFamily="2" charset="0"/>
                <a:ea typeface="Tuffy" panose="020B0603060100000000" pitchFamily="34" charset="0"/>
              </a:rPr>
              <a:t>In 1833, ten fire brigades in London joined together to make one fire service which later became the London Fire Brigade. Eventually, the government passed a law that meant every county in the UK had their own fire brigade. </a:t>
            </a:r>
          </a:p>
        </p:txBody>
      </p:sp>
    </p:spTree>
    <p:extLst>
      <p:ext uri="{BB962C8B-B14F-4D97-AF65-F5344CB8AC3E}">
        <p14:creationId xmlns:p14="http://schemas.microsoft.com/office/powerpoint/2010/main" val="351918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p:cNvSpPr>
            <a:spLocks noGrp="1"/>
          </p:cNvSpPr>
          <p:nvPr>
            <p:ph type="title"/>
          </p:nvPr>
        </p:nvSpPr>
        <p:spPr>
          <a:xfrm>
            <a:off x="445105" y="567749"/>
            <a:ext cx="8246313" cy="994306"/>
          </a:xfrm>
          <a:prstGeom prst="roundRect">
            <a:avLst>
              <a:gd name="adj" fmla="val 0"/>
            </a:avLst>
          </a:prstGeom>
          <a:solidFill>
            <a:srgbClr val="EC536E"/>
          </a:solidFill>
        </p:spPr>
        <p:txBody>
          <a:bodyPr/>
          <a:lstStyle/>
          <a:p>
            <a:r>
              <a:rPr lang="en-GB" sz="4800">
                <a:solidFill>
                  <a:schemeClr val="bg1"/>
                </a:solidFill>
                <a:latin typeface="+mn-lt"/>
              </a:rPr>
              <a:t>Female Firefighters</a:t>
            </a:r>
            <a:endParaRPr lang="en-GB" sz="4800" dirty="0">
              <a:solidFill>
                <a:schemeClr val="bg1"/>
              </a:solidFill>
              <a:latin typeface="+mn-lt"/>
            </a:endParaRPr>
          </a:p>
        </p:txBody>
      </p:sp>
      <p:sp>
        <p:nvSpPr>
          <p:cNvPr id="5" name="TextBox 4"/>
          <p:cNvSpPr txBox="1"/>
          <p:nvPr/>
        </p:nvSpPr>
        <p:spPr>
          <a:xfrm>
            <a:off x="755649" y="1946080"/>
            <a:ext cx="7632701" cy="2092881"/>
          </a:xfrm>
          <a:prstGeom prst="rect">
            <a:avLst/>
          </a:prstGeom>
          <a:noFill/>
        </p:spPr>
        <p:txBody>
          <a:bodyPr wrap="square" lIns="0" tIns="0" rIns="0" bIns="0" rtlCol="0">
            <a:spAutoFit/>
          </a:bodyPr>
          <a:lstStyle/>
          <a:p>
            <a:r>
              <a:rPr lang="en-GB" sz="1700" dirty="0">
                <a:latin typeface="Twinkl" pitchFamily="2" charset="0"/>
                <a:ea typeface="Tuffy" panose="020B0603060100000000" pitchFamily="34" charset="0"/>
              </a:rPr>
              <a:t>In 1939, the UK was involved in the Second World War. Many young men had joined the British army to fight in the war. This meant that there were not enough men to join the fire service.</a:t>
            </a:r>
          </a:p>
          <a:p>
            <a:endParaRPr lang="en-GB" sz="1700" dirty="0">
              <a:latin typeface="Twinkl" pitchFamily="2" charset="0"/>
              <a:ea typeface="Tuffy" panose="020B0603060100000000" pitchFamily="34" charset="0"/>
            </a:endParaRPr>
          </a:p>
          <a:p>
            <a:r>
              <a:rPr lang="en-GB" sz="1700" dirty="0">
                <a:latin typeface="Twinkl" pitchFamily="2" charset="0"/>
                <a:ea typeface="Tuffy" panose="020B0603060100000000" pitchFamily="34" charset="0"/>
              </a:rPr>
              <a:t>During the Second World War, women were allowed </a:t>
            </a:r>
            <a:br>
              <a:rPr lang="en-GB" sz="1700" dirty="0">
                <a:latin typeface="Twinkl" pitchFamily="2" charset="0"/>
                <a:ea typeface="Tuffy" panose="020B0603060100000000" pitchFamily="34" charset="0"/>
              </a:rPr>
            </a:br>
            <a:r>
              <a:rPr lang="en-GB" sz="1700" dirty="0">
                <a:latin typeface="Twinkl" pitchFamily="2" charset="0"/>
                <a:ea typeface="Tuffy" panose="020B0603060100000000" pitchFamily="34" charset="0"/>
              </a:rPr>
              <a:t>to join. They were only allowed to be fire watchers </a:t>
            </a:r>
            <a:br>
              <a:rPr lang="en-GB" sz="1700" dirty="0">
                <a:latin typeface="Twinkl" pitchFamily="2" charset="0"/>
                <a:ea typeface="Tuffy" panose="020B0603060100000000" pitchFamily="34" charset="0"/>
              </a:rPr>
            </a:br>
            <a:r>
              <a:rPr lang="en-GB" sz="1700" dirty="0">
                <a:latin typeface="Twinkl" pitchFamily="2" charset="0"/>
                <a:ea typeface="Tuffy" panose="020B0603060100000000" pitchFamily="34" charset="0"/>
              </a:rPr>
              <a:t>(people who look out for fires), drivers and to </a:t>
            </a:r>
            <a:br>
              <a:rPr lang="en-GB" sz="1700" dirty="0">
                <a:latin typeface="Twinkl" pitchFamily="2" charset="0"/>
                <a:ea typeface="Tuffy" panose="020B0603060100000000" pitchFamily="34" charset="0"/>
              </a:rPr>
            </a:br>
            <a:r>
              <a:rPr lang="en-GB" sz="1700" dirty="0">
                <a:latin typeface="Twinkl" pitchFamily="2" charset="0"/>
                <a:ea typeface="Tuffy" panose="020B0603060100000000" pitchFamily="34" charset="0"/>
              </a:rPr>
              <a:t>manage the communication systems. </a:t>
            </a:r>
          </a:p>
        </p:txBody>
      </p:sp>
      <p:grpSp>
        <p:nvGrpSpPr>
          <p:cNvPr id="4" name="Group 3"/>
          <p:cNvGrpSpPr/>
          <p:nvPr/>
        </p:nvGrpSpPr>
        <p:grpSpPr>
          <a:xfrm>
            <a:off x="5032836" y="3128812"/>
            <a:ext cx="3355515" cy="3179913"/>
            <a:chOff x="5032836" y="3128812"/>
            <a:chExt cx="3355515" cy="3179913"/>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45" y="3128812"/>
              <a:ext cx="2935506" cy="305806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2836" y="4244829"/>
              <a:ext cx="1121278" cy="2063896"/>
            </a:xfrm>
            <a:prstGeom prst="rect">
              <a:avLst/>
            </a:prstGeom>
          </p:spPr>
        </p:pic>
      </p:grpSp>
      <p:sp>
        <p:nvSpPr>
          <p:cNvPr id="9" name="Rectangle: Rounded Corners 8"/>
          <p:cNvSpPr/>
          <p:nvPr/>
        </p:nvSpPr>
        <p:spPr>
          <a:xfrm>
            <a:off x="755649" y="4526064"/>
            <a:ext cx="4336467" cy="1629478"/>
          </a:xfrm>
          <a:prstGeom prst="roundRect">
            <a:avLst>
              <a:gd name="adj" fmla="val 11368"/>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700" dirty="0">
                <a:solidFill>
                  <a:schemeClr val="tx1"/>
                </a:solidFill>
                <a:latin typeface="Twinkl" pitchFamily="2" charset="0"/>
                <a:ea typeface="Tuffy" panose="020B0603060100000000" pitchFamily="34" charset="0"/>
              </a:rPr>
              <a:t>Women were finally allowed to join the fire service around 40 years ago. The first woman to join the fire service was called Josephine Reynolds and she joined </a:t>
            </a:r>
            <a:br>
              <a:rPr lang="en-GB" sz="1700" dirty="0">
                <a:solidFill>
                  <a:schemeClr val="tx1"/>
                </a:solidFill>
                <a:latin typeface="Twinkl" pitchFamily="2" charset="0"/>
                <a:ea typeface="Tuffy" panose="020B0603060100000000" pitchFamily="34" charset="0"/>
              </a:rPr>
            </a:br>
            <a:r>
              <a:rPr lang="en-GB" sz="1700" dirty="0">
                <a:solidFill>
                  <a:schemeClr val="tx1"/>
                </a:solidFill>
                <a:latin typeface="Twinkl" pitchFamily="2" charset="0"/>
                <a:ea typeface="Tuffy" panose="020B0603060100000000" pitchFamily="34" charset="0"/>
              </a:rPr>
              <a:t>in 1982.</a:t>
            </a:r>
          </a:p>
        </p:txBody>
      </p:sp>
    </p:spTree>
    <p:extLst>
      <p:ext uri="{BB962C8B-B14F-4D97-AF65-F5344CB8AC3E}">
        <p14:creationId xmlns:p14="http://schemas.microsoft.com/office/powerpoint/2010/main" val="149499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4"/>
          <p:cNvSpPr/>
          <p:nvPr/>
        </p:nvSpPr>
        <p:spPr>
          <a:xfrm>
            <a:off x="726287" y="3953281"/>
            <a:ext cx="3359153" cy="1629478"/>
          </a:xfrm>
          <a:prstGeom prst="roundRect">
            <a:avLst>
              <a:gd name="adj" fmla="val 11368"/>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700" b="1" dirty="0">
                <a:solidFill>
                  <a:schemeClr val="tx1"/>
                </a:solidFill>
                <a:latin typeface="Twinkl" pitchFamily="2" charset="0"/>
                <a:ea typeface="Tuffy" panose="020B0603060100000000" pitchFamily="34" charset="0"/>
              </a:rPr>
              <a:t>Equipment</a:t>
            </a:r>
          </a:p>
          <a:p>
            <a:pPr marL="285750" indent="-285750">
              <a:buFont typeface="Arial" panose="020B0604020202020204" pitchFamily="34" charset="0"/>
              <a:buChar char="•"/>
            </a:pPr>
            <a:r>
              <a:rPr lang="en-GB" sz="1700" dirty="0">
                <a:solidFill>
                  <a:schemeClr val="tx1"/>
                </a:solidFill>
                <a:latin typeface="Twinkl" pitchFamily="2" charset="0"/>
                <a:ea typeface="Tuffy" panose="020B0603060100000000" pitchFamily="34" charset="0"/>
              </a:rPr>
              <a:t>leather buckets </a:t>
            </a:r>
          </a:p>
          <a:p>
            <a:pPr marL="285750" indent="-285750">
              <a:buFont typeface="Arial" panose="020B0604020202020204" pitchFamily="34" charset="0"/>
              <a:buChar char="•"/>
            </a:pPr>
            <a:r>
              <a:rPr lang="en-GB" sz="1700" dirty="0">
                <a:solidFill>
                  <a:schemeClr val="tx1"/>
                </a:solidFill>
                <a:latin typeface="Twinkl" pitchFamily="2" charset="0"/>
                <a:ea typeface="Tuffy" panose="020B0603060100000000" pitchFamily="34" charset="0"/>
              </a:rPr>
              <a:t>axes</a:t>
            </a:r>
          </a:p>
          <a:p>
            <a:pPr marL="285750" indent="-285750">
              <a:buFont typeface="Arial" panose="020B0604020202020204" pitchFamily="34" charset="0"/>
              <a:buChar char="•"/>
            </a:pPr>
            <a:r>
              <a:rPr lang="en-GB" sz="1700" dirty="0" err="1">
                <a:solidFill>
                  <a:schemeClr val="tx1"/>
                </a:solidFill>
                <a:latin typeface="Twinkl" pitchFamily="2" charset="0"/>
                <a:ea typeface="Tuffy" panose="020B0603060100000000" pitchFamily="34" charset="0"/>
              </a:rPr>
              <a:t>squirters</a:t>
            </a:r>
            <a:endParaRPr lang="en-GB" sz="1700" dirty="0">
              <a:solidFill>
                <a:schemeClr val="tx1"/>
              </a:solidFill>
              <a:latin typeface="Twinkl" pitchFamily="2" charset="0"/>
              <a:ea typeface="Tuffy" panose="020B0603060100000000" pitchFamily="34" charset="0"/>
            </a:endParaRPr>
          </a:p>
          <a:p>
            <a:pPr marL="285750" indent="-285750">
              <a:buFont typeface="Arial" panose="020B0604020202020204" pitchFamily="34" charset="0"/>
              <a:buChar char="•"/>
            </a:pPr>
            <a:r>
              <a:rPr lang="en-GB" sz="1700" dirty="0">
                <a:solidFill>
                  <a:schemeClr val="tx1"/>
                </a:solidFill>
                <a:latin typeface="Twinkl" pitchFamily="2" charset="0"/>
                <a:ea typeface="Tuffy" panose="020B0603060100000000" pitchFamily="34" charset="0"/>
              </a:rPr>
              <a:t>fire hooks</a:t>
            </a:r>
          </a:p>
        </p:txBody>
      </p:sp>
      <p:grpSp>
        <p:nvGrpSpPr>
          <p:cNvPr id="7" name="Group 6"/>
          <p:cNvGrpSpPr/>
          <p:nvPr/>
        </p:nvGrpSpPr>
        <p:grpSpPr>
          <a:xfrm>
            <a:off x="427840" y="1853967"/>
            <a:ext cx="3657600" cy="511729"/>
            <a:chOff x="427839" y="1853967"/>
            <a:chExt cx="4144161" cy="511729"/>
          </a:xfrm>
        </p:grpSpPr>
        <p:sp>
          <p:nvSpPr>
            <p:cNvPr id="2" name="Rectangle: Rounded Corners 1"/>
            <p:cNvSpPr/>
            <p:nvPr/>
          </p:nvSpPr>
          <p:spPr>
            <a:xfrm>
              <a:off x="427839" y="1853967"/>
              <a:ext cx="4144161" cy="511729"/>
            </a:xfrm>
            <a:prstGeom prst="roundRect">
              <a:avLst>
                <a:gd name="adj" fmla="val 23224"/>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p:cNvSpPr/>
            <p:nvPr/>
          </p:nvSpPr>
          <p:spPr>
            <a:xfrm>
              <a:off x="427839" y="1853967"/>
              <a:ext cx="493552" cy="511729"/>
            </a:xfrm>
            <a:prstGeom prst="roundRect">
              <a:avLst>
                <a:gd name="adj" fmla="val 0"/>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itle 20"/>
          <p:cNvSpPr>
            <a:spLocks noGrp="1"/>
          </p:cNvSpPr>
          <p:nvPr>
            <p:ph type="title"/>
          </p:nvPr>
        </p:nvSpPr>
        <p:spPr>
          <a:xfrm>
            <a:off x="445105" y="567749"/>
            <a:ext cx="8246313" cy="994306"/>
          </a:xfrm>
          <a:prstGeom prst="roundRect">
            <a:avLst>
              <a:gd name="adj" fmla="val 0"/>
            </a:avLst>
          </a:prstGeom>
          <a:solidFill>
            <a:srgbClr val="EC536E"/>
          </a:solidFill>
        </p:spPr>
        <p:txBody>
          <a:bodyPr/>
          <a:lstStyle/>
          <a:p>
            <a:r>
              <a:rPr lang="en-GB" sz="4800" dirty="0">
                <a:solidFill>
                  <a:schemeClr val="bg1"/>
                </a:solidFill>
                <a:latin typeface="+mn-lt"/>
              </a:rPr>
              <a:t>Uniforms and Equipment</a:t>
            </a:r>
          </a:p>
        </p:txBody>
      </p:sp>
      <p:sp>
        <p:nvSpPr>
          <p:cNvPr id="5" name="TextBox 4"/>
          <p:cNvSpPr txBox="1"/>
          <p:nvPr/>
        </p:nvSpPr>
        <p:spPr>
          <a:xfrm>
            <a:off x="755650" y="1979026"/>
            <a:ext cx="3245899" cy="261610"/>
          </a:xfrm>
          <a:prstGeom prst="rect">
            <a:avLst/>
          </a:prstGeom>
          <a:noFill/>
        </p:spPr>
        <p:txBody>
          <a:bodyPr wrap="square" lIns="0" tIns="0" rIns="0" bIns="0" rtlCol="0">
            <a:spAutoFit/>
          </a:bodyPr>
          <a:lstStyle/>
          <a:p>
            <a:r>
              <a:rPr lang="en-GB" sz="1700" b="1" dirty="0">
                <a:solidFill>
                  <a:schemeClr val="bg1"/>
                </a:solidFill>
                <a:latin typeface="Twinkl" pitchFamily="2" charset="0"/>
                <a:ea typeface="Tuffy" panose="020B0603060100000000" pitchFamily="34" charset="0"/>
              </a:rPr>
              <a:t>1666 – The Great Fire of London</a:t>
            </a:r>
          </a:p>
        </p:txBody>
      </p:sp>
      <p:sp>
        <p:nvSpPr>
          <p:cNvPr id="13" name="Rectangle: Rounded Corners 12"/>
          <p:cNvSpPr/>
          <p:nvPr/>
        </p:nvSpPr>
        <p:spPr>
          <a:xfrm>
            <a:off x="755651" y="2750969"/>
            <a:ext cx="3304623" cy="1070837"/>
          </a:xfrm>
          <a:prstGeom prst="roundRect">
            <a:avLst>
              <a:gd name="adj" fmla="val 11368"/>
            </a:avLst>
          </a:prstGeom>
          <a:solidFill>
            <a:schemeClr val="bg1"/>
          </a:solidFill>
          <a:ln w="38100">
            <a:solidFill>
              <a:srgbClr val="EC536E"/>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700" b="1" dirty="0">
                <a:solidFill>
                  <a:schemeClr val="tx1"/>
                </a:solidFill>
                <a:latin typeface="Twinkl" pitchFamily="2" charset="0"/>
                <a:ea typeface="Tuffy" panose="020B0603060100000000" pitchFamily="34" charset="0"/>
              </a:rPr>
              <a:t>Uniform</a:t>
            </a:r>
          </a:p>
          <a:p>
            <a:pPr marL="285750" indent="-285750">
              <a:buFont typeface="Arial" panose="020B0604020202020204" pitchFamily="34" charset="0"/>
              <a:buChar char="•"/>
            </a:pPr>
            <a:r>
              <a:rPr lang="en-GB" sz="1700" dirty="0">
                <a:solidFill>
                  <a:schemeClr val="tx1"/>
                </a:solidFill>
                <a:latin typeface="Twinkl" pitchFamily="2" charset="0"/>
                <a:ea typeface="Tuffy" panose="020B0603060100000000" pitchFamily="34" charset="0"/>
              </a:rPr>
              <a:t>no uniform</a:t>
            </a:r>
          </a:p>
          <a:p>
            <a:pPr marL="285750" indent="-285750">
              <a:buFont typeface="Arial" panose="020B0604020202020204" pitchFamily="34" charset="0"/>
              <a:buChar char="•"/>
            </a:pPr>
            <a:r>
              <a:rPr lang="en-GB" sz="1700" dirty="0">
                <a:solidFill>
                  <a:schemeClr val="tx1"/>
                </a:solidFill>
                <a:latin typeface="Twinkl" pitchFamily="2" charset="0"/>
                <a:ea typeface="Tuffy" panose="020B0603060100000000" pitchFamily="34" charset="0"/>
              </a:rPr>
              <a:t>no fire service</a:t>
            </a: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31169" r="4481"/>
          <a:stretch/>
        </p:blipFill>
        <p:spPr>
          <a:xfrm>
            <a:off x="4420998" y="1854698"/>
            <a:ext cx="3967352" cy="4355574"/>
          </a:xfrm>
          <a:prstGeom prst="roundRect">
            <a:avLst>
              <a:gd name="adj" fmla="val 7800"/>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5032" y="3558256"/>
            <a:ext cx="693034" cy="265201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6996" y="4770518"/>
            <a:ext cx="1160257" cy="1439754"/>
          </a:xfrm>
          <a:prstGeom prst="rect">
            <a:avLst/>
          </a:prstGeom>
        </p:spPr>
      </p:pic>
    </p:spTree>
    <p:extLst>
      <p:ext uri="{BB962C8B-B14F-4D97-AF65-F5344CB8AC3E}">
        <p14:creationId xmlns:p14="http://schemas.microsoft.com/office/powerpoint/2010/main" val="349155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ttribution Hyperlink">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1C1C1C"/>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414</TotalTime>
  <Words>833</Words>
  <Application>Microsoft Office PowerPoint</Application>
  <PresentationFormat>On-screen Show (4:3)</PresentationFormat>
  <Paragraphs>85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Arial</vt:lpstr>
      <vt:lpstr>Twinkl</vt:lpstr>
      <vt:lpstr>Tuffy</vt:lpstr>
      <vt:lpstr>Office Theme</vt:lpstr>
      <vt:lpstr>PowerPoint Presentation</vt:lpstr>
      <vt:lpstr>History</vt:lpstr>
      <vt:lpstr>The Great Fire of London</vt:lpstr>
      <vt:lpstr>The Great Fire of London</vt:lpstr>
      <vt:lpstr>The Great Fire of London</vt:lpstr>
      <vt:lpstr>The Earliest Fire Service </vt:lpstr>
      <vt:lpstr>The Earliest Fire Service </vt:lpstr>
      <vt:lpstr>Female Firefighters</vt:lpstr>
      <vt:lpstr>Uniforms and Equipment</vt:lpstr>
      <vt:lpstr>Uniforms and Equipment</vt:lpstr>
      <vt:lpstr>Uniforms and Equipment</vt:lpstr>
      <vt:lpstr>Uniforms and Equipment</vt:lpstr>
      <vt:lpstr>Uniforms and Equipment</vt:lpstr>
      <vt:lpstr>Firefighters Today</vt:lpstr>
      <vt:lpstr>Firefighters Today</vt:lpstr>
      <vt:lpstr>Firefighters Today</vt:lpstr>
      <vt:lpstr>Firefighters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Joshua Monteith</dc:creator>
  <cp:lastModifiedBy>Twinkl Twinkl</cp:lastModifiedBy>
  <cp:revision>26</cp:revision>
  <dcterms:created xsi:type="dcterms:W3CDTF">2019-10-10T09:18:38Z</dcterms:created>
  <dcterms:modified xsi:type="dcterms:W3CDTF">2019-12-16T17:08:27Z</dcterms:modified>
</cp:coreProperties>
</file>