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5"/>
  </p:handoutMasterIdLst>
  <p:sldIdLst>
    <p:sldId id="263" r:id="rId2"/>
    <p:sldId id="272" r:id="rId3"/>
    <p:sldId id="268" r:id="rId4"/>
    <p:sldId id="269" r:id="rId5"/>
    <p:sldId id="286" r:id="rId6"/>
    <p:sldId id="296" r:id="rId7"/>
    <p:sldId id="273" r:id="rId8"/>
    <p:sldId id="298" r:id="rId9"/>
    <p:sldId id="299" r:id="rId10"/>
    <p:sldId id="280" r:id="rId11"/>
    <p:sldId id="283" r:id="rId12"/>
    <p:sldId id="282" r:id="rId13"/>
    <p:sldId id="305" r:id="rId14"/>
    <p:sldId id="301" r:id="rId15"/>
    <p:sldId id="270" r:id="rId16"/>
    <p:sldId id="271" r:id="rId17"/>
    <p:sldId id="302" r:id="rId18"/>
    <p:sldId id="287" r:id="rId19"/>
    <p:sldId id="307" r:id="rId20"/>
    <p:sldId id="292" r:id="rId21"/>
    <p:sldId id="300" r:id="rId22"/>
    <p:sldId id="284" r:id="rId23"/>
    <p:sldId id="285" r:id="rId24"/>
    <p:sldId id="275" r:id="rId25"/>
    <p:sldId id="279" r:id="rId26"/>
    <p:sldId id="281" r:id="rId27"/>
    <p:sldId id="290" r:id="rId28"/>
    <p:sldId id="291" r:id="rId29"/>
    <p:sldId id="274" r:id="rId30"/>
    <p:sldId id="297" r:id="rId31"/>
    <p:sldId id="303" r:id="rId32"/>
    <p:sldId id="308" r:id="rId33"/>
    <p:sldId id="309" r:id="rId34"/>
    <p:sldId id="310" r:id="rId35"/>
    <p:sldId id="311" r:id="rId36"/>
    <p:sldId id="312" r:id="rId37"/>
    <p:sldId id="313" r:id="rId38"/>
    <p:sldId id="314" r:id="rId39"/>
    <p:sldId id="315" r:id="rId40"/>
    <p:sldId id="317" r:id="rId41"/>
    <p:sldId id="316" r:id="rId42"/>
    <p:sldId id="306" r:id="rId43"/>
    <p:sldId id="318" r:id="rId44"/>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3" autoAdjust="0"/>
    <p:restoredTop sz="94660"/>
  </p:normalViewPr>
  <p:slideViewPr>
    <p:cSldViewPr snapToGrid="0">
      <p:cViewPr varScale="1">
        <p:scale>
          <a:sx n="61" d="100"/>
          <a:sy n="61" d="100"/>
        </p:scale>
        <p:origin x="42"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2"/>
            <a:ext cx="4301543" cy="341064"/>
          </a:xfrm>
          <a:prstGeom prst="rect">
            <a:avLst/>
          </a:prstGeom>
        </p:spPr>
        <p:txBody>
          <a:bodyPr vert="horz" lIns="91440" tIns="45720" rIns="91440" bIns="45720" rtlCol="0"/>
          <a:lstStyle>
            <a:lvl1pPr algn="r">
              <a:defRPr sz="1200"/>
            </a:lvl1pPr>
          </a:lstStyle>
          <a:p>
            <a:fld id="{CC2A6CB6-68F3-4F1A-A602-322F7E48C5C5}" type="datetimeFigureOut">
              <a:rPr lang="en-GB" smtClean="0"/>
              <a:t>29/01/2019</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BB28DB1A-8D7A-4772-B746-1AFC4FC5B017}" type="slidenum">
              <a:rPr lang="en-GB" smtClean="0"/>
              <a:t>‹#›</a:t>
            </a:fld>
            <a:endParaRPr lang="en-GB"/>
          </a:p>
        </p:txBody>
      </p:sp>
    </p:spTree>
    <p:extLst>
      <p:ext uri="{BB962C8B-B14F-4D97-AF65-F5344CB8AC3E}">
        <p14:creationId xmlns:p14="http://schemas.microsoft.com/office/powerpoint/2010/main" val="6957815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1512" y="772510"/>
            <a:ext cx="8689976" cy="4586890"/>
          </a:xfrm>
        </p:spPr>
        <p:txBody>
          <a:bodyPr>
            <a:noAutofit/>
          </a:bodyPr>
          <a:lstStyle/>
          <a:p>
            <a:r>
              <a:rPr lang="en-GB" sz="4400" cap="none" dirty="0" smtClean="0">
                <a:solidFill>
                  <a:schemeClr val="tx1"/>
                </a:solidFill>
                <a:latin typeface="Comic Sans MS" panose="030F0702030302020204" pitchFamily="66" charset="0"/>
              </a:rPr>
              <a:t>Think of three words (positive, negative or neutral) about spelling.</a:t>
            </a:r>
          </a:p>
          <a:p>
            <a:r>
              <a:rPr lang="en-GB" sz="4400" cap="none" dirty="0" smtClean="0">
                <a:solidFill>
                  <a:schemeClr val="tx1"/>
                </a:solidFill>
                <a:latin typeface="Comic Sans MS" panose="030F0702030302020204" pitchFamily="66" charset="0"/>
              </a:rPr>
              <a:t>Your own personal experience or how you think children feel about it.</a:t>
            </a:r>
            <a:endParaRPr lang="en-GB" sz="44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7123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0468450"/>
              </p:ext>
            </p:extLst>
          </p:nvPr>
        </p:nvGraphicFramePr>
        <p:xfrm>
          <a:off x="1092200" y="762001"/>
          <a:ext cx="9749168" cy="5232399"/>
        </p:xfrm>
        <a:graphic>
          <a:graphicData uri="http://schemas.openxmlformats.org/drawingml/2006/table">
            <a:tbl>
              <a:tblPr/>
              <a:tblGrid>
                <a:gridCol w="3683000"/>
                <a:gridCol w="908050"/>
                <a:gridCol w="1022350"/>
                <a:gridCol w="4135768"/>
              </a:tblGrid>
              <a:tr h="2021343">
                <a:tc>
                  <a:txBody>
                    <a:bodyPr/>
                    <a:lstStyle/>
                    <a:p>
                      <a:pPr algn="ctr">
                        <a:spcAft>
                          <a:spcPts val="0"/>
                        </a:spcAft>
                      </a:pPr>
                      <a:r>
                        <a:rPr lang="en-GB" sz="1900" u="none" strike="noStrike" dirty="0">
                          <a:effectLst/>
                          <a:latin typeface="SassoonPrimaryInfant"/>
                          <a:ea typeface="Times New Roman" panose="02020603050405020304" pitchFamily="18" charset="0"/>
                          <a:cs typeface="Times New Roman" panose="02020603050405020304" pitchFamily="18" charset="0"/>
                        </a:rPr>
                        <a:t> </a:t>
                      </a: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nchor="ctr">
                    <a:lnL>
                      <a:noFill/>
                    </a:lnL>
                    <a:lnR w="76200" cap="flat" cmpd="dbl" algn="ctr">
                      <a:solidFill>
                        <a:srgbClr val="000000"/>
                      </a:solidFill>
                      <a:prstDash val="solid"/>
                      <a:round/>
                      <a:headEnd type="none" w="med" len="med"/>
                      <a:tailEnd type="none" w="med" len="med"/>
                    </a:lnR>
                    <a:lnT>
                      <a:noFill/>
                    </a:lnT>
                    <a:lnB w="76200" cap="flat" cmpd="dbl" algn="ctr">
                      <a:solidFill>
                        <a:srgbClr val="000000"/>
                      </a:solidFill>
                      <a:prstDash val="solid"/>
                      <a:round/>
                      <a:headEnd type="none" w="med" len="med"/>
                      <a:tailEnd type="none" w="med" len="med"/>
                    </a:lnB>
                  </a:tcPr>
                </a:tc>
                <a:tc gridSpan="2">
                  <a:txBody>
                    <a:bodyPr/>
                    <a:lstStyle/>
                    <a:p>
                      <a:pPr algn="ctr">
                        <a:spcAft>
                          <a:spcPts val="0"/>
                        </a:spcAft>
                      </a:pPr>
                      <a:r>
                        <a:rPr lang="en-GB" sz="2900" u="none" strike="noStrike" dirty="0">
                          <a:effectLst/>
                          <a:latin typeface="Arial" panose="020B0604020202020204" pitchFamily="34" charset="0"/>
                          <a:ea typeface="Times New Roman" panose="02020603050405020304" pitchFamily="18" charset="0"/>
                          <a:cs typeface="Times New Roman" panose="02020603050405020304" pitchFamily="18" charset="0"/>
                        </a:rPr>
                        <a:t>"</a:t>
                      </a:r>
                      <a:r>
                        <a:rPr lang="en-GB" sz="2900" u="none" strike="noStrike" dirty="0">
                          <a:solidFill>
                            <a:srgbClr val="FF0000"/>
                          </a:solidFill>
                          <a:effectLst/>
                          <a:latin typeface="SassoonPrimaryInfant"/>
                          <a:ea typeface="Times New Roman" panose="02020603050405020304" pitchFamily="18" charset="0"/>
                          <a:cs typeface="Times New Roman" panose="02020603050405020304" pitchFamily="18" charset="0"/>
                        </a:rPr>
                        <a:t>ae</a:t>
                      </a:r>
                      <a:r>
                        <a:rPr lang="en-GB" sz="2900" u="none" strike="noStrike"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nchor="ctr">
                    <a:lnL w="76200" cap="flat" cmpd="dbl" algn="ctr">
                      <a:solidFill>
                        <a:srgbClr val="000000"/>
                      </a:solidFill>
                      <a:prstDash val="solid"/>
                      <a:round/>
                      <a:headEnd type="none" w="med" len="med"/>
                      <a:tailEnd type="none" w="med" len="med"/>
                    </a:lnL>
                    <a:lnR w="76200" cap="flat" cmpd="dbl"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900" u="none" strike="noStrike" dirty="0">
                          <a:effectLst/>
                          <a:latin typeface="SassoonPrimaryInfant"/>
                          <a:ea typeface="Times New Roman" panose="02020603050405020304" pitchFamily="18" charset="0"/>
                          <a:cs typeface="Times New Roman" panose="02020603050405020304" pitchFamily="18" charset="0"/>
                        </a:rPr>
                        <a:t> </a:t>
                      </a: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nchor="ctr">
                    <a:lnL w="76200" cap="flat" cmpd="dbl" algn="ctr">
                      <a:solidFill>
                        <a:srgbClr val="000000"/>
                      </a:solidFill>
                      <a:prstDash val="solid"/>
                      <a:round/>
                      <a:headEnd type="none" w="med" len="med"/>
                      <a:tailEnd type="none" w="med" len="med"/>
                    </a:lnL>
                    <a:lnR>
                      <a:noFill/>
                    </a:lnR>
                    <a:lnT>
                      <a:noFill/>
                    </a:lnT>
                    <a:lnB w="76200" cap="flat" cmpd="dbl" algn="ctr">
                      <a:solidFill>
                        <a:srgbClr val="000000"/>
                      </a:solidFill>
                      <a:prstDash val="solid"/>
                      <a:round/>
                      <a:headEnd type="none" w="med" len="med"/>
                      <a:tailEnd type="none" w="med" len="med"/>
                    </a:lnB>
                  </a:tcPr>
                </a:tc>
              </a:tr>
              <a:tr h="1144871">
                <a:tc gridSpan="2">
                  <a:txBody>
                    <a:bodyPr/>
                    <a:lstStyle/>
                    <a:p>
                      <a:pPr algn="ctr">
                        <a:spcAft>
                          <a:spcPts val="0"/>
                        </a:spcAft>
                      </a:pPr>
                      <a:r>
                        <a:rPr lang="en-GB" sz="2900" u="none" strike="noStrike" dirty="0">
                          <a:effectLst/>
                          <a:latin typeface="SassoonPrimaryInfant"/>
                          <a:ea typeface="Times New Roman" panose="02020603050405020304" pitchFamily="18" charset="0"/>
                          <a:cs typeface="Times New Roman" panose="02020603050405020304" pitchFamily="18" charset="0"/>
                        </a:rPr>
                        <a:t>b</a:t>
                      </a:r>
                      <a:r>
                        <a:rPr lang="en-GB" sz="1000" u="none" strike="noStrike" dirty="0">
                          <a:effectLst/>
                          <a:latin typeface="SassoonPrimaryInfant"/>
                          <a:ea typeface="Times New Roman" panose="02020603050405020304" pitchFamily="18" charset="0"/>
                          <a:cs typeface="Times New Roman" panose="02020603050405020304" pitchFamily="18" charset="0"/>
                        </a:rPr>
                        <a:t> </a:t>
                      </a:r>
                      <a:r>
                        <a:rPr lang="en-GB" sz="2900" u="none" strike="noStrike" dirty="0">
                          <a:solidFill>
                            <a:srgbClr val="FF0000"/>
                          </a:solidFill>
                          <a:effectLst/>
                          <a:latin typeface="SassoonPrimaryInfant"/>
                          <a:ea typeface="Times New Roman" panose="02020603050405020304" pitchFamily="18" charset="0"/>
                          <a:cs typeface="Times New Roman" panose="02020603050405020304" pitchFamily="18" charset="0"/>
                        </a:rPr>
                        <a:t>a</a:t>
                      </a:r>
                      <a:r>
                        <a:rPr lang="en-GB" sz="1000" b="1" u="none" strike="noStrike" dirty="0">
                          <a:effectLst/>
                          <a:latin typeface="SassoonPrimaryInfant"/>
                          <a:ea typeface="Times New Roman" panose="02020603050405020304" pitchFamily="18" charset="0"/>
                          <a:cs typeface="Times New Roman" panose="02020603050405020304" pitchFamily="18" charset="0"/>
                        </a:rPr>
                        <a:t> </a:t>
                      </a:r>
                      <a:r>
                        <a:rPr lang="en-GB" sz="2900" u="none" strike="noStrike" dirty="0">
                          <a:effectLst/>
                          <a:latin typeface="SassoonPrimaryInfant"/>
                          <a:ea typeface="Times New Roman" panose="02020603050405020304" pitchFamily="18" charset="0"/>
                          <a:cs typeface="Times New Roman" panose="02020603050405020304" pitchFamily="18" charset="0"/>
                        </a:rPr>
                        <a:t>b</a:t>
                      </a:r>
                      <a:r>
                        <a:rPr lang="en-GB" sz="1000" b="1" u="none" strike="noStrike" dirty="0">
                          <a:effectLst/>
                          <a:latin typeface="SassoonPrimaryInfant"/>
                          <a:ea typeface="Times New Roman" panose="02020603050405020304" pitchFamily="18" charset="0"/>
                          <a:cs typeface="Times New Roman" panose="02020603050405020304" pitchFamily="18" charset="0"/>
                        </a:rPr>
                        <a:t> </a:t>
                      </a:r>
                      <a:r>
                        <a:rPr lang="en-GB" sz="2900" u="none" strike="noStrike" dirty="0" smtClean="0">
                          <a:effectLst/>
                          <a:latin typeface="SassoonPrimaryInfant"/>
                          <a:ea typeface="Times New Roman" panose="02020603050405020304" pitchFamily="18" charset="0"/>
                          <a:cs typeface="Times New Roman" panose="02020603050405020304" pitchFamily="18" charset="0"/>
                        </a:rPr>
                        <a:t>y</a:t>
                      </a:r>
                    </a:p>
                    <a:p>
                      <a:pPr algn="ctr">
                        <a:spcAft>
                          <a:spcPts val="0"/>
                        </a:spcAft>
                      </a:pP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nchor="b">
                    <a:lnL w="76200" cap="flat" cmpd="dbl" algn="ctr">
                      <a:solidFill>
                        <a:srgbClr val="000000"/>
                      </a:solidFill>
                      <a:prstDash val="solid"/>
                      <a:round/>
                      <a:headEnd type="none" w="med" len="med"/>
                      <a:tailEnd type="none" w="med" len="med"/>
                    </a:lnL>
                    <a:lnR>
                      <a:noFill/>
                    </a:lnR>
                    <a:lnT w="76200"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spcAft>
                          <a:spcPts val="0"/>
                        </a:spcAft>
                      </a:pPr>
                      <a:r>
                        <a:rPr lang="en-GB" sz="2900" u="none" strike="noStrike" dirty="0">
                          <a:effectLst/>
                          <a:latin typeface="SassoonPrimaryInfant"/>
                          <a:ea typeface="Times New Roman" panose="02020603050405020304" pitchFamily="18" charset="0"/>
                          <a:cs typeface="Times New Roman" panose="02020603050405020304" pitchFamily="18" charset="0"/>
                        </a:rPr>
                        <a:t>p</a:t>
                      </a:r>
                      <a:r>
                        <a:rPr lang="en-GB" sz="800" u="none" strike="noStrike" dirty="0">
                          <a:effectLst/>
                          <a:latin typeface="SassoonPrimaryInfant"/>
                          <a:ea typeface="Times New Roman" panose="02020603050405020304" pitchFamily="18" charset="0"/>
                          <a:cs typeface="Times New Roman" panose="02020603050405020304" pitchFamily="18" charset="0"/>
                        </a:rPr>
                        <a:t> </a:t>
                      </a:r>
                      <a:r>
                        <a:rPr lang="en-GB" sz="2900" u="none" strike="noStrike" dirty="0">
                          <a:effectLst/>
                          <a:latin typeface="SassoonPrimaryInfant"/>
                          <a:ea typeface="Times New Roman" panose="02020603050405020304" pitchFamily="18" charset="0"/>
                          <a:cs typeface="Times New Roman" panose="02020603050405020304" pitchFamily="18" charset="0"/>
                        </a:rPr>
                        <a:t>l</a:t>
                      </a:r>
                      <a:r>
                        <a:rPr lang="en-GB" sz="800" u="none" strike="noStrike" dirty="0">
                          <a:effectLst/>
                          <a:latin typeface="SassoonPrimaryInfant"/>
                          <a:ea typeface="Times New Roman" panose="02020603050405020304" pitchFamily="18" charset="0"/>
                          <a:cs typeface="Times New Roman" panose="02020603050405020304" pitchFamily="18" charset="0"/>
                        </a:rPr>
                        <a:t> </a:t>
                      </a:r>
                      <a:r>
                        <a:rPr lang="en-GB" sz="2900" u="none" strike="noStrike" dirty="0" smtClean="0">
                          <a:solidFill>
                            <a:srgbClr val="FF0000"/>
                          </a:solidFill>
                          <a:effectLst/>
                          <a:latin typeface="SassoonPrimaryInfant"/>
                          <a:ea typeface="Times New Roman" panose="02020603050405020304" pitchFamily="18" charset="0"/>
                          <a:cs typeface="Times New Roman" panose="02020603050405020304" pitchFamily="18" charset="0"/>
                        </a:rPr>
                        <a:t>ay</a:t>
                      </a:r>
                    </a:p>
                    <a:p>
                      <a:pPr algn="ctr">
                        <a:spcAft>
                          <a:spcPts val="0"/>
                        </a:spcAft>
                      </a:pP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nchor="b">
                    <a:lnL>
                      <a:noFill/>
                    </a:lnL>
                    <a:lnR w="76200" cap="flat" cmpd="dbl"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a:noFill/>
                    </a:lnB>
                  </a:tcPr>
                </a:tc>
                <a:tc hMerge="1">
                  <a:txBody>
                    <a:bodyPr/>
                    <a:lstStyle/>
                    <a:p>
                      <a:endParaRPr lang="en-GB"/>
                    </a:p>
                  </a:txBody>
                  <a:tcPr/>
                </a:tc>
              </a:tr>
              <a:tr h="921314">
                <a:tc gridSpan="2">
                  <a:txBody>
                    <a:bodyPr/>
                    <a:lstStyle/>
                    <a:p>
                      <a:pPr algn="ctr">
                        <a:spcAft>
                          <a:spcPts val="0"/>
                        </a:spcAft>
                      </a:pPr>
                      <a:r>
                        <a:rPr lang="en-GB" sz="2900" u="none" strike="noStrike">
                          <a:effectLst/>
                          <a:latin typeface="SassoonPrimaryInfant"/>
                          <a:ea typeface="Times New Roman" panose="02020603050405020304" pitchFamily="18" charset="0"/>
                          <a:cs typeface="Times New Roman" panose="02020603050405020304" pitchFamily="18" charset="0"/>
                        </a:rPr>
                        <a:t>n</a:t>
                      </a:r>
                      <a:r>
                        <a:rPr lang="en-GB" sz="1000" u="none" strike="noStrike">
                          <a:effectLst/>
                          <a:latin typeface="SassoonPrimaryInfant"/>
                          <a:ea typeface="Times New Roman" panose="02020603050405020304" pitchFamily="18" charset="0"/>
                          <a:cs typeface="Times New Roman" panose="02020603050405020304" pitchFamily="18" charset="0"/>
                        </a:rPr>
                        <a:t> </a:t>
                      </a:r>
                      <a:r>
                        <a:rPr lang="en-GB" sz="2900" u="none" strike="noStrike">
                          <a:solidFill>
                            <a:srgbClr val="FF0000"/>
                          </a:solidFill>
                          <a:effectLst/>
                          <a:latin typeface="SassoonPrimaryInfant"/>
                          <a:ea typeface="Times New Roman" panose="02020603050405020304" pitchFamily="18" charset="0"/>
                          <a:cs typeface="Times New Roman" panose="02020603050405020304" pitchFamily="18" charset="0"/>
                        </a:rPr>
                        <a:t>a</a:t>
                      </a:r>
                      <a:r>
                        <a:rPr lang="en-GB" sz="1000" u="none" strike="noStrike">
                          <a:effectLst/>
                          <a:latin typeface="SassoonPrimaryInfant"/>
                          <a:ea typeface="Times New Roman" panose="02020603050405020304" pitchFamily="18" charset="0"/>
                          <a:cs typeface="Times New Roman" panose="02020603050405020304" pitchFamily="18" charset="0"/>
                        </a:rPr>
                        <a:t> </a:t>
                      </a:r>
                      <a:r>
                        <a:rPr lang="en-GB" sz="2900" u="none" strike="noStrike">
                          <a:effectLst/>
                          <a:latin typeface="SassoonPrimaryInfant"/>
                          <a:ea typeface="Times New Roman" panose="02020603050405020304" pitchFamily="18" charset="0"/>
                          <a:cs typeface="Times New Roman" panose="02020603050405020304" pitchFamily="18" charset="0"/>
                        </a:rPr>
                        <a:t>m</a:t>
                      </a:r>
                      <a:r>
                        <a:rPr lang="en-GB" sz="1000" u="none" strike="noStrike">
                          <a:effectLst/>
                          <a:latin typeface="SassoonPrimaryInfant"/>
                          <a:ea typeface="Times New Roman" panose="02020603050405020304" pitchFamily="18" charset="0"/>
                          <a:cs typeface="Times New Roman" panose="02020603050405020304" pitchFamily="18" charset="0"/>
                        </a:rPr>
                        <a:t> </a:t>
                      </a:r>
                      <a:r>
                        <a:rPr lang="en-GB" sz="2900" u="none" strike="noStrike">
                          <a:solidFill>
                            <a:srgbClr val="FF0000"/>
                          </a:solidFill>
                          <a:effectLst/>
                          <a:latin typeface="SassoonPrimaryInfant"/>
                          <a:ea typeface="Times New Roman" panose="02020603050405020304" pitchFamily="18" charset="0"/>
                          <a:cs typeface="Times New Roman" panose="02020603050405020304" pitchFamily="18" charset="0"/>
                        </a:rPr>
                        <a:t>e</a:t>
                      </a:r>
                      <a:endParaRPr lang="en-GB" sz="1900" u="sng">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lnL w="76200" cap="flat" cmpd="dbl"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gridSpan="2">
                  <a:txBody>
                    <a:bodyPr/>
                    <a:lstStyle/>
                    <a:p>
                      <a:pPr algn="ctr">
                        <a:spcAft>
                          <a:spcPts val="0"/>
                        </a:spcAft>
                      </a:pPr>
                      <a:r>
                        <a:rPr lang="en-GB" sz="2900" u="none" strike="noStrike">
                          <a:effectLst/>
                          <a:latin typeface="SassoonPrimaryInfant"/>
                          <a:ea typeface="Times New Roman" panose="02020603050405020304" pitchFamily="18" charset="0"/>
                          <a:cs typeface="Times New Roman" panose="02020603050405020304" pitchFamily="18" charset="0"/>
                        </a:rPr>
                        <a:t>r</a:t>
                      </a:r>
                      <a:r>
                        <a:rPr lang="en-GB" sz="900" u="none" strike="noStrike">
                          <a:effectLst/>
                          <a:latin typeface="SassoonPrimaryInfant"/>
                          <a:ea typeface="Times New Roman" panose="02020603050405020304" pitchFamily="18" charset="0"/>
                          <a:cs typeface="Times New Roman" panose="02020603050405020304" pitchFamily="18" charset="0"/>
                        </a:rPr>
                        <a:t> </a:t>
                      </a:r>
                      <a:r>
                        <a:rPr lang="en-GB" sz="2900" u="none" strike="noStrike">
                          <a:solidFill>
                            <a:srgbClr val="FF0000"/>
                          </a:solidFill>
                          <a:effectLst/>
                          <a:latin typeface="SassoonPrimaryInfant"/>
                          <a:ea typeface="Times New Roman" panose="02020603050405020304" pitchFamily="18" charset="0"/>
                          <a:cs typeface="Times New Roman" panose="02020603050405020304" pitchFamily="18" charset="0"/>
                        </a:rPr>
                        <a:t>ai</a:t>
                      </a:r>
                      <a:r>
                        <a:rPr lang="en-GB" sz="800" u="none" strike="noStrike">
                          <a:effectLst/>
                          <a:latin typeface="SassoonPrimaryInfant"/>
                          <a:ea typeface="Times New Roman" panose="02020603050405020304" pitchFamily="18" charset="0"/>
                          <a:cs typeface="Times New Roman" panose="02020603050405020304" pitchFamily="18" charset="0"/>
                        </a:rPr>
                        <a:t> </a:t>
                      </a:r>
                      <a:r>
                        <a:rPr lang="en-GB" sz="2900" u="none" strike="noStrike">
                          <a:effectLst/>
                          <a:latin typeface="SassoonPrimaryInfant"/>
                          <a:ea typeface="Times New Roman" panose="02020603050405020304" pitchFamily="18" charset="0"/>
                          <a:cs typeface="Times New Roman" panose="02020603050405020304" pitchFamily="18" charset="0"/>
                        </a:rPr>
                        <a:t>n</a:t>
                      </a:r>
                      <a:endParaRPr lang="en-GB" sz="1900" u="sng">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lnL>
                      <a:noFill/>
                    </a:lnL>
                    <a:lnR w="76200" cap="flat" cmpd="dbl" algn="ctr">
                      <a:solidFill>
                        <a:srgbClr val="000000"/>
                      </a:solidFill>
                      <a:prstDash val="solid"/>
                      <a:round/>
                      <a:headEnd type="none" w="med" len="med"/>
                      <a:tailEnd type="none" w="med" len="med"/>
                    </a:lnR>
                    <a:lnT>
                      <a:noFill/>
                    </a:lnT>
                    <a:lnB>
                      <a:noFill/>
                    </a:lnB>
                  </a:tcPr>
                </a:tc>
                <a:tc hMerge="1">
                  <a:txBody>
                    <a:bodyPr/>
                    <a:lstStyle/>
                    <a:p>
                      <a:endParaRPr lang="en-GB"/>
                    </a:p>
                  </a:txBody>
                  <a:tcPr/>
                </a:tc>
              </a:tr>
              <a:tr h="1144871">
                <a:tc gridSpan="2">
                  <a:txBody>
                    <a:bodyPr/>
                    <a:lstStyle/>
                    <a:p>
                      <a:pPr algn="ctr">
                        <a:spcAft>
                          <a:spcPts val="0"/>
                        </a:spcAft>
                      </a:pPr>
                      <a:r>
                        <a:rPr lang="en-GB" sz="2900" u="none" strike="noStrike">
                          <a:effectLst/>
                          <a:latin typeface="SassoonPrimaryInfant"/>
                          <a:ea typeface="Times New Roman" panose="02020603050405020304" pitchFamily="18" charset="0"/>
                          <a:cs typeface="Times New Roman" panose="02020603050405020304" pitchFamily="18" charset="0"/>
                        </a:rPr>
                        <a:t>gr</a:t>
                      </a:r>
                      <a:r>
                        <a:rPr lang="en-GB" sz="2900" u="none" strike="noStrike">
                          <a:solidFill>
                            <a:srgbClr val="FF0000"/>
                          </a:solidFill>
                          <a:effectLst/>
                          <a:latin typeface="SassoonPrimaryInfant"/>
                          <a:ea typeface="Times New Roman" panose="02020603050405020304" pitchFamily="18" charset="0"/>
                          <a:cs typeface="Times New Roman" panose="02020603050405020304" pitchFamily="18" charset="0"/>
                        </a:rPr>
                        <a:t>ea</a:t>
                      </a:r>
                      <a:r>
                        <a:rPr lang="en-GB" sz="2900" u="none" strike="noStrike">
                          <a:effectLst/>
                          <a:latin typeface="SassoonPrimaryInfant"/>
                          <a:ea typeface="Times New Roman" panose="02020603050405020304" pitchFamily="18" charset="0"/>
                          <a:cs typeface="Times New Roman" panose="02020603050405020304" pitchFamily="18" charset="0"/>
                        </a:rPr>
                        <a:t>t</a:t>
                      </a:r>
                      <a:endParaRPr lang="en-GB" sz="1900" u="sng">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lnL w="76200" cap="flat" cmpd="dbl" algn="ctr">
                      <a:solidFill>
                        <a:srgbClr val="000000"/>
                      </a:solidFill>
                      <a:prstDash val="solid"/>
                      <a:round/>
                      <a:headEnd type="none" w="med" len="med"/>
                      <a:tailEnd type="none" w="med" len="med"/>
                    </a:lnL>
                    <a:lnR>
                      <a:noFill/>
                    </a:lnR>
                    <a:lnT>
                      <a:noFill/>
                    </a:lnT>
                    <a:lnB w="76200"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spcAft>
                          <a:spcPts val="0"/>
                        </a:spcAft>
                      </a:pPr>
                      <a:r>
                        <a:rPr lang="en-GB" sz="2900" u="none" strike="noStrike" dirty="0">
                          <a:solidFill>
                            <a:srgbClr val="FF0000"/>
                          </a:solidFill>
                          <a:effectLst/>
                          <a:latin typeface="SassoonPrimaryInfant"/>
                          <a:ea typeface="Times New Roman" panose="02020603050405020304" pitchFamily="18" charset="0"/>
                          <a:cs typeface="Times New Roman" panose="02020603050405020304" pitchFamily="18" charset="0"/>
                        </a:rPr>
                        <a:t>eigh</a:t>
                      </a:r>
                      <a:r>
                        <a:rPr lang="en-GB" sz="2900" u="none" strike="noStrike" dirty="0">
                          <a:effectLst/>
                          <a:latin typeface="SassoonPrimaryInfant"/>
                          <a:ea typeface="Times New Roman" panose="02020603050405020304" pitchFamily="18" charset="0"/>
                          <a:cs typeface="Times New Roman" panose="02020603050405020304" pitchFamily="18" charset="0"/>
                        </a:rPr>
                        <a:t>t</a:t>
                      </a:r>
                      <a:endParaRPr lang="en-GB" sz="1900" u="sng"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7531" marR="27531" marT="0" marB="0">
                    <a:lnL>
                      <a:noFill/>
                    </a:lnL>
                    <a:lnR w="76200" cap="flat" cmpd="dbl" algn="ctr">
                      <a:solidFill>
                        <a:srgbClr val="000000"/>
                      </a:solidFill>
                      <a:prstDash val="solid"/>
                      <a:round/>
                      <a:headEnd type="none" w="med" len="med"/>
                      <a:tailEnd type="none" w="med" len="med"/>
                    </a:lnR>
                    <a:lnT>
                      <a:noFill/>
                    </a:lnT>
                    <a:lnB w="76200" cap="flat" cmpd="dbl"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extLst>
      <p:ext uri="{BB962C8B-B14F-4D97-AF65-F5344CB8AC3E}">
        <p14:creationId xmlns:p14="http://schemas.microsoft.com/office/powerpoint/2010/main" val="236044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672" y="145809"/>
            <a:ext cx="11429637" cy="6428412"/>
          </a:xfrm>
          <a:prstGeom prst="rect">
            <a:avLst/>
          </a:prstGeom>
        </p:spPr>
      </p:pic>
    </p:spTree>
    <p:extLst>
      <p:ext uri="{BB962C8B-B14F-4D97-AF65-F5344CB8AC3E}">
        <p14:creationId xmlns:p14="http://schemas.microsoft.com/office/powerpoint/2010/main" val="3754166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863" y="353207"/>
            <a:ext cx="11642634" cy="6080714"/>
          </a:xfrm>
          <a:prstGeom prst="rect">
            <a:avLst/>
          </a:prstGeom>
        </p:spPr>
      </p:pic>
    </p:spTree>
    <p:extLst>
      <p:ext uri="{BB962C8B-B14F-4D97-AF65-F5344CB8AC3E}">
        <p14:creationId xmlns:p14="http://schemas.microsoft.com/office/powerpoint/2010/main" val="79444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44" y="1792887"/>
            <a:ext cx="9485587" cy="1938992"/>
          </a:xfrm>
          <a:prstGeom prst="rect">
            <a:avLst/>
          </a:prstGeom>
        </p:spPr>
        <p:txBody>
          <a:bodyPr wrap="square">
            <a:spAutoFit/>
          </a:bodyPr>
          <a:lstStyle/>
          <a:p>
            <a:pPr algn="ctr"/>
            <a:r>
              <a:rPr lang="en-GB" sz="6000" dirty="0" smtClean="0">
                <a:latin typeface="Comic Sans MS" panose="030F0702030302020204" pitchFamily="66" charset="0"/>
              </a:rPr>
              <a:t>We teach one sound (or sound family) a wee</a:t>
            </a:r>
            <a:r>
              <a:rPr lang="en-GB" sz="6000" dirty="0" smtClean="0"/>
              <a:t>k.</a:t>
            </a:r>
            <a:endParaRPr lang="en-GB" sz="6000" dirty="0"/>
          </a:p>
        </p:txBody>
      </p:sp>
    </p:spTree>
    <p:extLst>
      <p:ext uri="{BB962C8B-B14F-4D97-AF65-F5344CB8AC3E}">
        <p14:creationId xmlns:p14="http://schemas.microsoft.com/office/powerpoint/2010/main" val="220044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276" y="2250087"/>
            <a:ext cx="8760372" cy="2123658"/>
          </a:xfrm>
          <a:prstGeom prst="rect">
            <a:avLst/>
          </a:prstGeom>
        </p:spPr>
        <p:txBody>
          <a:bodyPr wrap="square">
            <a:spAutoFit/>
          </a:bodyPr>
          <a:lstStyle/>
          <a:p>
            <a:pPr algn="ctr"/>
            <a:r>
              <a:rPr lang="en-GB" sz="6600" dirty="0" smtClean="0">
                <a:latin typeface="Comic Sans MS" panose="030F0702030302020204" pitchFamily="66" charset="0"/>
              </a:rPr>
              <a:t>Technical Vocabulary (Don’t panic!)</a:t>
            </a:r>
            <a:endParaRPr lang="en-GB" sz="6600" dirty="0">
              <a:latin typeface="Comic Sans MS" panose="030F0702030302020204" pitchFamily="66" charset="0"/>
            </a:endParaRPr>
          </a:p>
        </p:txBody>
      </p:sp>
    </p:spTree>
    <p:extLst>
      <p:ext uri="{BB962C8B-B14F-4D97-AF65-F5344CB8AC3E}">
        <p14:creationId xmlns:p14="http://schemas.microsoft.com/office/powerpoint/2010/main" val="3699954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19100"/>
            <a:ext cx="10363826" cy="5372099"/>
          </a:xfrm>
        </p:spPr>
        <p:txBody>
          <a:bodyPr>
            <a:noAutofit/>
          </a:bodyPr>
          <a:lstStyle/>
          <a:p>
            <a:pPr marL="0" indent="0" algn="ctr">
              <a:buNone/>
            </a:pPr>
            <a:r>
              <a:rPr lang="en-GB" sz="4000" cap="none" dirty="0">
                <a:latin typeface="Comic Sans MS" panose="030F0702030302020204" pitchFamily="66" charset="0"/>
              </a:rPr>
              <a:t>Phoneme</a:t>
            </a:r>
          </a:p>
          <a:p>
            <a:pPr marL="0" indent="0" algn="ctr">
              <a:buNone/>
            </a:pPr>
            <a:r>
              <a:rPr lang="en-GB" sz="4000" cap="none" dirty="0">
                <a:latin typeface="Comic Sans MS" panose="030F0702030302020204" pitchFamily="66" charset="0"/>
              </a:rPr>
              <a:t>Grapheme</a:t>
            </a:r>
          </a:p>
          <a:p>
            <a:pPr marL="0" indent="0" algn="ctr">
              <a:buNone/>
            </a:pPr>
            <a:r>
              <a:rPr lang="en-GB" sz="4000" cap="none" dirty="0" smtClean="0">
                <a:latin typeface="Comic Sans MS" panose="030F0702030302020204" pitchFamily="66" charset="0"/>
              </a:rPr>
              <a:t>Digraph/</a:t>
            </a:r>
            <a:r>
              <a:rPr lang="en-GB" sz="4000" cap="none" dirty="0" err="1" smtClean="0">
                <a:latin typeface="Comic Sans MS" panose="030F0702030302020204" pitchFamily="66" charset="0"/>
              </a:rPr>
              <a:t>trigraph</a:t>
            </a:r>
            <a:endParaRPr lang="en-GB" sz="4000" cap="none" dirty="0" smtClean="0">
              <a:latin typeface="Comic Sans MS" panose="030F0702030302020204" pitchFamily="66" charset="0"/>
            </a:endParaRPr>
          </a:p>
          <a:p>
            <a:pPr marL="0" indent="0" algn="ctr">
              <a:buNone/>
            </a:pPr>
            <a:r>
              <a:rPr lang="en-GB" sz="4000" cap="none" dirty="0" smtClean="0">
                <a:latin typeface="Comic Sans MS" panose="030F0702030302020204" pitchFamily="66" charset="0"/>
              </a:rPr>
              <a:t>Split digraph</a:t>
            </a:r>
          </a:p>
          <a:p>
            <a:pPr marL="0" indent="0" algn="ctr">
              <a:buNone/>
            </a:pPr>
            <a:r>
              <a:rPr lang="en-GB" sz="4000" cap="none" dirty="0" smtClean="0">
                <a:latin typeface="Comic Sans MS" panose="030F0702030302020204" pitchFamily="66" charset="0"/>
              </a:rPr>
              <a:t>GPC</a:t>
            </a:r>
          </a:p>
          <a:p>
            <a:pPr marL="0" indent="0" algn="ctr">
              <a:buNone/>
            </a:pPr>
            <a:r>
              <a:rPr lang="en-GB" sz="4000" cap="none" dirty="0" smtClean="0">
                <a:latin typeface="Comic Sans MS" panose="030F0702030302020204" pitchFamily="66" charset="0"/>
              </a:rPr>
              <a:t>Blend</a:t>
            </a:r>
          </a:p>
          <a:p>
            <a:pPr marL="0" indent="0" algn="ctr">
              <a:buNone/>
            </a:pPr>
            <a:r>
              <a:rPr lang="en-GB" sz="4000" cap="none" dirty="0" smtClean="0">
                <a:latin typeface="Comic Sans MS" panose="030F0702030302020204" pitchFamily="66" charset="0"/>
              </a:rPr>
              <a:t>Segment</a:t>
            </a:r>
            <a:endParaRPr lang="en-GB" sz="4000" cap="none" dirty="0">
              <a:latin typeface="Comic Sans MS" panose="030F0702030302020204" pitchFamily="66" charset="0"/>
            </a:endParaRPr>
          </a:p>
          <a:p>
            <a:pPr marL="0" indent="0" algn="ctr">
              <a:buNone/>
            </a:pPr>
            <a:endParaRPr lang="en-GB" sz="4800" cap="none" dirty="0">
              <a:latin typeface="Comic Sans MS" panose="030F0702030302020204" pitchFamily="66" charset="0"/>
            </a:endParaRPr>
          </a:p>
        </p:txBody>
      </p:sp>
    </p:spTree>
    <p:extLst>
      <p:ext uri="{BB962C8B-B14F-4D97-AF65-F5344CB8AC3E}">
        <p14:creationId xmlns:p14="http://schemas.microsoft.com/office/powerpoint/2010/main" val="975826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19100"/>
            <a:ext cx="10363826" cy="5372099"/>
          </a:xfrm>
        </p:spPr>
        <p:txBody>
          <a:bodyPr>
            <a:noAutofit/>
          </a:bodyPr>
          <a:lstStyle/>
          <a:p>
            <a:pPr marL="0" indent="0" algn="ctr">
              <a:buNone/>
            </a:pPr>
            <a:r>
              <a:rPr lang="en-GB" sz="2800" b="1" cap="none" dirty="0" smtClean="0">
                <a:latin typeface="Comic Sans MS" panose="030F0702030302020204" pitchFamily="66" charset="0"/>
              </a:rPr>
              <a:t>Phoneme</a:t>
            </a:r>
            <a:r>
              <a:rPr lang="en-GB" sz="2800" cap="none" dirty="0" smtClean="0">
                <a:latin typeface="Comic Sans MS" panose="030F0702030302020204" pitchFamily="66" charset="0"/>
              </a:rPr>
              <a:t>-sound you hear ‘a’</a:t>
            </a:r>
            <a:endParaRPr lang="en-GB" sz="2800" cap="none" dirty="0">
              <a:latin typeface="Comic Sans MS" panose="030F0702030302020204" pitchFamily="66" charset="0"/>
            </a:endParaRPr>
          </a:p>
          <a:p>
            <a:pPr marL="0" indent="0" algn="ctr">
              <a:buNone/>
            </a:pPr>
            <a:r>
              <a:rPr lang="en-GB" sz="2800" b="1" cap="none" dirty="0" smtClean="0">
                <a:latin typeface="Comic Sans MS" panose="030F0702030302020204" pitchFamily="66" charset="0"/>
              </a:rPr>
              <a:t>Grapheme</a:t>
            </a:r>
            <a:r>
              <a:rPr lang="en-GB" sz="2800" cap="none" dirty="0">
                <a:latin typeface="Comic Sans MS" panose="030F0702030302020204" pitchFamily="66" charset="0"/>
              </a:rPr>
              <a:t> </a:t>
            </a:r>
            <a:r>
              <a:rPr lang="en-GB" sz="2800" cap="none" dirty="0" smtClean="0">
                <a:latin typeface="Comic Sans MS" panose="030F0702030302020204" pitchFamily="66" charset="0"/>
              </a:rPr>
              <a:t>the written representation of the sound </a:t>
            </a:r>
            <a:r>
              <a:rPr lang="en-GB" sz="2800" cap="none" dirty="0" err="1" smtClean="0">
                <a:latin typeface="Comic Sans MS" panose="030F0702030302020204" pitchFamily="66" charset="0"/>
              </a:rPr>
              <a:t>ai</a:t>
            </a:r>
            <a:r>
              <a:rPr lang="en-GB" sz="2800" cap="none" dirty="0" smtClean="0">
                <a:latin typeface="Comic Sans MS" panose="030F0702030302020204" pitchFamily="66" charset="0"/>
              </a:rPr>
              <a:t>/ay/a-e</a:t>
            </a:r>
            <a:endParaRPr lang="en-GB" sz="2800" cap="none" dirty="0">
              <a:latin typeface="Comic Sans MS" panose="030F0702030302020204" pitchFamily="66" charset="0"/>
            </a:endParaRPr>
          </a:p>
          <a:p>
            <a:pPr marL="0" indent="0" algn="ctr">
              <a:buNone/>
            </a:pPr>
            <a:r>
              <a:rPr lang="en-GB" sz="2800" b="1" cap="none" dirty="0" smtClean="0">
                <a:latin typeface="Comic Sans MS" panose="030F0702030302020204" pitchFamily="66" charset="0"/>
              </a:rPr>
              <a:t>Digraph/</a:t>
            </a:r>
            <a:r>
              <a:rPr lang="en-GB" sz="2800" b="1" cap="none" dirty="0" err="1" smtClean="0">
                <a:latin typeface="Comic Sans MS" panose="030F0702030302020204" pitchFamily="66" charset="0"/>
              </a:rPr>
              <a:t>trigraph</a:t>
            </a:r>
            <a:r>
              <a:rPr lang="en-GB" sz="2800" b="1" cap="none" dirty="0" smtClean="0">
                <a:latin typeface="Comic Sans MS" panose="030F0702030302020204" pitchFamily="66" charset="0"/>
              </a:rPr>
              <a:t> </a:t>
            </a:r>
            <a:r>
              <a:rPr lang="en-GB" sz="2800" cap="none" dirty="0" smtClean="0">
                <a:latin typeface="Comic Sans MS" panose="030F0702030302020204" pitchFamily="66" charset="0"/>
              </a:rPr>
              <a:t>grapheme were 2/3 letters represent 1 sound</a:t>
            </a:r>
          </a:p>
          <a:p>
            <a:pPr marL="0" indent="0" algn="ctr">
              <a:buNone/>
            </a:pPr>
            <a:r>
              <a:rPr lang="en-GB" sz="2800" b="1" cap="none" dirty="0" smtClean="0">
                <a:latin typeface="Comic Sans MS" panose="030F0702030302020204" pitchFamily="66" charset="0"/>
              </a:rPr>
              <a:t>Split digraph </a:t>
            </a:r>
            <a:r>
              <a:rPr lang="en-GB" sz="2800" cap="none" dirty="0" smtClean="0">
                <a:latin typeface="Comic Sans MS" panose="030F0702030302020204" pitchFamily="66" charset="0"/>
              </a:rPr>
              <a:t>two letter represent a sound but are split by another letter.</a:t>
            </a:r>
          </a:p>
          <a:p>
            <a:pPr marL="0" indent="0" algn="ctr">
              <a:buNone/>
            </a:pPr>
            <a:r>
              <a:rPr lang="en-GB" sz="2800" b="1" cap="none" dirty="0" smtClean="0">
                <a:latin typeface="Comic Sans MS" panose="030F0702030302020204" pitchFamily="66" charset="0"/>
              </a:rPr>
              <a:t>GPC</a:t>
            </a:r>
            <a:r>
              <a:rPr lang="en-GB" sz="2800" cap="none" dirty="0" smtClean="0">
                <a:latin typeface="Comic Sans MS" panose="030F0702030302020204" pitchFamily="66" charset="0"/>
              </a:rPr>
              <a:t> grapheme phoneme correspondence</a:t>
            </a:r>
          </a:p>
          <a:p>
            <a:pPr marL="0" indent="0" algn="ctr">
              <a:buNone/>
            </a:pPr>
            <a:r>
              <a:rPr lang="en-GB" sz="2800" b="1" cap="none" dirty="0" smtClean="0">
                <a:latin typeface="Comic Sans MS" panose="030F0702030302020204" pitchFamily="66" charset="0"/>
              </a:rPr>
              <a:t>Blend</a:t>
            </a:r>
            <a:r>
              <a:rPr lang="en-GB" sz="2800" cap="none" dirty="0" smtClean="0">
                <a:latin typeface="Comic Sans MS" panose="030F0702030302020204" pitchFamily="66" charset="0"/>
              </a:rPr>
              <a:t> combining the sounds to read the word</a:t>
            </a:r>
          </a:p>
          <a:p>
            <a:pPr marL="0" indent="0" algn="ctr">
              <a:buNone/>
            </a:pPr>
            <a:r>
              <a:rPr lang="en-GB" sz="2800" b="1" cap="none" dirty="0" smtClean="0">
                <a:latin typeface="Comic Sans MS" panose="030F0702030302020204" pitchFamily="66" charset="0"/>
              </a:rPr>
              <a:t>Segment</a:t>
            </a:r>
            <a:r>
              <a:rPr lang="en-GB" sz="2800" cap="none" dirty="0" smtClean="0">
                <a:latin typeface="Comic Sans MS" panose="030F0702030302020204" pitchFamily="66" charset="0"/>
              </a:rPr>
              <a:t> split a word into sounds (not letters) when reading or spelling</a:t>
            </a:r>
            <a:endParaRPr lang="en-GB" sz="2800" cap="none" dirty="0">
              <a:latin typeface="Comic Sans MS" panose="030F0702030302020204" pitchFamily="66" charset="0"/>
            </a:endParaRPr>
          </a:p>
          <a:p>
            <a:pPr marL="0" indent="0" algn="ctr">
              <a:buNone/>
            </a:pPr>
            <a:endParaRPr lang="en-GB" sz="4800" cap="none" dirty="0">
              <a:latin typeface="Comic Sans MS" panose="030F0702030302020204" pitchFamily="66" charset="0"/>
            </a:endParaRPr>
          </a:p>
        </p:txBody>
      </p:sp>
    </p:spTree>
    <p:extLst>
      <p:ext uri="{BB962C8B-B14F-4D97-AF65-F5344CB8AC3E}">
        <p14:creationId xmlns:p14="http://schemas.microsoft.com/office/powerpoint/2010/main" val="318065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30449" y="1752236"/>
            <a:ext cx="10989191" cy="3424107"/>
          </a:xfrm>
        </p:spPr>
        <p:txBody>
          <a:bodyPr>
            <a:normAutofit/>
          </a:bodyPr>
          <a:lstStyle/>
          <a:p>
            <a:pPr marL="0" indent="0" algn="ctr">
              <a:buNone/>
            </a:pPr>
            <a:r>
              <a:rPr lang="en-GB" sz="4800" cap="none" dirty="0" smtClean="0">
                <a:latin typeface="Comic Sans MS" panose="030F0702030302020204" pitchFamily="66" charset="0"/>
              </a:rPr>
              <a:t>How we teach children to read (blend) and spell (segment) using the sounds.</a:t>
            </a:r>
            <a:endParaRPr lang="en-GB" sz="4800" cap="none" dirty="0">
              <a:latin typeface="Comic Sans MS" panose="030F0702030302020204" pitchFamily="66" charset="0"/>
            </a:endParaRPr>
          </a:p>
        </p:txBody>
      </p:sp>
    </p:spTree>
    <p:extLst>
      <p:ext uri="{BB962C8B-B14F-4D97-AF65-F5344CB8AC3E}">
        <p14:creationId xmlns:p14="http://schemas.microsoft.com/office/powerpoint/2010/main" val="284876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29389"/>
            <a:ext cx="10363826" cy="5570622"/>
          </a:xfrm>
        </p:spPr>
        <p:txBody>
          <a:bodyPr>
            <a:normAutofit fontScale="92500" lnSpcReduction="10000"/>
          </a:bodyPr>
          <a:lstStyle/>
          <a:p>
            <a:pPr marL="0" indent="0" algn="ctr">
              <a:buNone/>
            </a:pPr>
            <a:r>
              <a:rPr lang="en-GB" sz="4000" b="1" cap="none" dirty="0" smtClean="0">
                <a:latin typeface="Comic Sans MS" pitchFamily="66" charset="0"/>
              </a:rPr>
              <a:t>Dots and Dashes</a:t>
            </a:r>
          </a:p>
          <a:p>
            <a:pPr marL="0" indent="0">
              <a:buNone/>
            </a:pPr>
            <a:endParaRPr lang="en-GB" sz="4000" cap="none" dirty="0">
              <a:latin typeface="Comic Sans MS" pitchFamily="66" charset="0"/>
            </a:endParaRPr>
          </a:p>
          <a:p>
            <a:pPr marL="0" indent="0" algn="ctr">
              <a:buNone/>
            </a:pPr>
            <a:r>
              <a:rPr lang="en-GB" sz="5400" cap="none" dirty="0" smtClean="0">
                <a:latin typeface="Comic Sans MS" pitchFamily="66" charset="0"/>
              </a:rPr>
              <a:t>play</a:t>
            </a:r>
          </a:p>
          <a:p>
            <a:pPr marL="0" indent="0" algn="ctr">
              <a:buNone/>
            </a:pPr>
            <a:r>
              <a:rPr lang="en-GB" sz="5400" cap="none" dirty="0" smtClean="0">
                <a:latin typeface="Comic Sans MS" pitchFamily="66" charset="0"/>
              </a:rPr>
              <a:t>like</a:t>
            </a:r>
          </a:p>
          <a:p>
            <a:pPr marL="0" indent="0" algn="ctr">
              <a:buNone/>
            </a:pPr>
            <a:r>
              <a:rPr lang="en-GB" sz="5400" cap="none" dirty="0" smtClean="0">
                <a:latin typeface="Comic Sans MS" pitchFamily="66" charset="0"/>
              </a:rPr>
              <a:t>snail</a:t>
            </a:r>
          </a:p>
          <a:p>
            <a:pPr marL="0" indent="0" algn="ctr">
              <a:buNone/>
            </a:pPr>
            <a:r>
              <a:rPr lang="en-GB" sz="5400" cap="none" dirty="0" smtClean="0">
                <a:latin typeface="Comic Sans MS" pitchFamily="66" charset="0"/>
              </a:rPr>
              <a:t>these</a:t>
            </a:r>
          </a:p>
          <a:p>
            <a:pPr marL="0" indent="0">
              <a:buNone/>
            </a:pPr>
            <a:endParaRPr lang="en-GB" cap="none" dirty="0" smtClean="0">
              <a:latin typeface="Comic Sans MS" pitchFamily="66" charset="0"/>
            </a:endParaRPr>
          </a:p>
          <a:p>
            <a:pPr marL="0" indent="0">
              <a:buNone/>
            </a:pPr>
            <a:endParaRPr lang="en-GB" cap="none" dirty="0" smtClean="0">
              <a:latin typeface="Comic Sans MS" pitchFamily="66" charset="0"/>
            </a:endParaRPr>
          </a:p>
          <a:p>
            <a:pPr marL="0" indent="0">
              <a:buNone/>
            </a:pPr>
            <a:endParaRPr lang="en-GB" cap="none" dirty="0">
              <a:latin typeface="Comic Sans MS" pitchFamily="66" charset="0"/>
            </a:endParaRPr>
          </a:p>
        </p:txBody>
      </p:sp>
    </p:spTree>
    <p:extLst>
      <p:ext uri="{BB962C8B-B14F-4D97-AF65-F5344CB8AC3E}">
        <p14:creationId xmlns:p14="http://schemas.microsoft.com/office/powerpoint/2010/main" val="315014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739" y="1968513"/>
            <a:ext cx="7861738" cy="1015663"/>
          </a:xfrm>
          <a:prstGeom prst="rect">
            <a:avLst/>
          </a:prstGeom>
        </p:spPr>
        <p:txBody>
          <a:bodyPr wrap="square">
            <a:spAutoFit/>
          </a:bodyPr>
          <a:lstStyle/>
          <a:p>
            <a:r>
              <a:rPr lang="en-GB" sz="6000" b="1" dirty="0">
                <a:latin typeface="Comic Sans MS" panose="030F0702030302020204" pitchFamily="66" charset="0"/>
              </a:rPr>
              <a:t>Dots and D</a:t>
            </a:r>
            <a:r>
              <a:rPr lang="en-GB" sz="6000" b="1" dirty="0" smtClean="0">
                <a:latin typeface="Comic Sans MS" panose="030F0702030302020204" pitchFamily="66" charset="0"/>
              </a:rPr>
              <a:t>ashes</a:t>
            </a:r>
            <a:endParaRPr lang="en-GB" sz="6000" b="1"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999890" y="454612"/>
            <a:ext cx="4303986" cy="5885714"/>
          </a:xfrm>
          <a:prstGeom prst="rect">
            <a:avLst/>
          </a:prstGeom>
        </p:spPr>
      </p:pic>
    </p:spTree>
    <p:extLst>
      <p:ext uri="{BB962C8B-B14F-4D97-AF65-F5344CB8AC3E}">
        <p14:creationId xmlns:p14="http://schemas.microsoft.com/office/powerpoint/2010/main" val="298884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283779"/>
            <a:ext cx="10364451" cy="1638815"/>
          </a:xfrm>
        </p:spPr>
        <p:txBody>
          <a:bodyPr>
            <a:normAutofit/>
          </a:bodyPr>
          <a:lstStyle/>
          <a:p>
            <a:r>
              <a:rPr lang="en-GB" sz="4800" b="1" cap="none" dirty="0" smtClean="0">
                <a:latin typeface="Comic Sans MS" panose="030F0702030302020204" pitchFamily="66" charset="0"/>
              </a:rPr>
              <a:t>We have a very complex language!</a:t>
            </a:r>
            <a:endParaRPr lang="en-GB" sz="4800" b="1" cap="none" dirty="0">
              <a:latin typeface="Comic Sans MS" panose="030F0702030302020204" pitchFamily="66" charset="0"/>
            </a:endParaRPr>
          </a:p>
        </p:txBody>
      </p:sp>
      <p:pic>
        <p:nvPicPr>
          <p:cNvPr id="4" name="Content Placeholder 3"/>
          <p:cNvPicPr>
            <a:picLocks noGrp="1" noChangeAspect="1"/>
          </p:cNvPicPr>
          <p:nvPr>
            <p:ph sz="quarter" idx="13"/>
          </p:nvPr>
        </p:nvPicPr>
        <p:blipFill>
          <a:blip r:embed="rId2"/>
          <a:stretch>
            <a:fillRect/>
          </a:stretch>
        </p:blipFill>
        <p:spPr>
          <a:xfrm>
            <a:off x="558800" y="1709086"/>
            <a:ext cx="11061700" cy="4196414"/>
          </a:xfrm>
          <a:prstGeom prst="rect">
            <a:avLst/>
          </a:prstGeom>
        </p:spPr>
      </p:pic>
    </p:spTree>
    <p:extLst>
      <p:ext uri="{BB962C8B-B14F-4D97-AF65-F5344CB8AC3E}">
        <p14:creationId xmlns:p14="http://schemas.microsoft.com/office/powerpoint/2010/main" val="4092543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25642"/>
            <a:ext cx="10363826" cy="5165558"/>
          </a:xfrm>
        </p:spPr>
        <p:txBody>
          <a:bodyPr>
            <a:normAutofit/>
          </a:bodyPr>
          <a:lstStyle/>
          <a:p>
            <a:pPr marL="0" indent="0" algn="ctr">
              <a:buNone/>
            </a:pPr>
            <a:r>
              <a:rPr lang="en-GB" sz="4000" b="1" cap="none" dirty="0" smtClean="0">
                <a:latin typeface="Comic Sans MS" pitchFamily="66" charset="0"/>
              </a:rPr>
              <a:t>Common Exception Words</a:t>
            </a:r>
          </a:p>
          <a:p>
            <a:pPr marL="0" indent="0">
              <a:buNone/>
            </a:pPr>
            <a:endParaRPr lang="en-GB" cap="none" dirty="0">
              <a:latin typeface="Comic Sans MS" pitchFamily="66" charset="0"/>
            </a:endParaRPr>
          </a:p>
          <a:p>
            <a:pPr marL="0" indent="0" algn="ctr">
              <a:buNone/>
            </a:pPr>
            <a:r>
              <a:rPr lang="en-GB" sz="4000" cap="none" dirty="0" smtClean="0">
                <a:latin typeface="Comic Sans MS" pitchFamily="66" charset="0"/>
              </a:rPr>
              <a:t>the </a:t>
            </a:r>
          </a:p>
          <a:p>
            <a:pPr marL="0" indent="0" algn="ctr">
              <a:buNone/>
            </a:pPr>
            <a:r>
              <a:rPr lang="en-GB" sz="4000" cap="none" dirty="0" smtClean="0">
                <a:latin typeface="Comic Sans MS" pitchFamily="66" charset="0"/>
              </a:rPr>
              <a:t>was</a:t>
            </a:r>
          </a:p>
          <a:p>
            <a:pPr marL="0" indent="0" algn="ctr">
              <a:buNone/>
            </a:pPr>
            <a:r>
              <a:rPr lang="en-GB" sz="4000" cap="none" dirty="0" smtClean="0">
                <a:latin typeface="Comic Sans MS" pitchFamily="66" charset="0"/>
              </a:rPr>
              <a:t>like</a:t>
            </a:r>
          </a:p>
          <a:p>
            <a:pPr marL="0" indent="0" algn="ctr">
              <a:buNone/>
            </a:pPr>
            <a:r>
              <a:rPr lang="en-GB" sz="4000" cap="none" dirty="0" smtClean="0">
                <a:latin typeface="Comic Sans MS" pitchFamily="66" charset="0"/>
              </a:rPr>
              <a:t>where</a:t>
            </a:r>
            <a:endParaRPr lang="en-GB" sz="4000" cap="none" dirty="0">
              <a:latin typeface="Comic Sans MS" pitchFamily="66" charset="0"/>
            </a:endParaRPr>
          </a:p>
        </p:txBody>
      </p:sp>
    </p:spTree>
    <p:extLst>
      <p:ext uri="{BB962C8B-B14F-4D97-AF65-F5344CB8AC3E}">
        <p14:creationId xmlns:p14="http://schemas.microsoft.com/office/powerpoint/2010/main" val="255961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513490"/>
            <a:ext cx="10363826" cy="4277709"/>
          </a:xfrm>
        </p:spPr>
        <p:txBody>
          <a:bodyPr>
            <a:normAutofit fontScale="92500" lnSpcReduction="20000"/>
          </a:bodyPr>
          <a:lstStyle/>
          <a:p>
            <a:pPr marL="0" indent="0" algn="ctr">
              <a:buNone/>
            </a:pPr>
            <a:r>
              <a:rPr lang="en-GB" sz="6600" cap="none" dirty="0" smtClean="0">
                <a:latin typeface="Comic Sans MS" panose="030F0702030302020204" pitchFamily="66" charset="0"/>
              </a:rPr>
              <a:t>Supporting children in the classroom </a:t>
            </a:r>
          </a:p>
          <a:p>
            <a:pPr marL="0" indent="0" algn="ctr">
              <a:buNone/>
            </a:pPr>
            <a:r>
              <a:rPr lang="en-GB" sz="6600" cap="none" dirty="0" smtClean="0">
                <a:latin typeface="Comic Sans MS" panose="030F0702030302020204" pitchFamily="66" charset="0"/>
              </a:rPr>
              <a:t>(outside of the phonics lesson)</a:t>
            </a:r>
            <a:endParaRPr lang="en-GB" sz="6600" cap="none" dirty="0">
              <a:latin typeface="Comic Sans MS" panose="030F0702030302020204" pitchFamily="66" charset="0"/>
            </a:endParaRPr>
          </a:p>
        </p:txBody>
      </p:sp>
    </p:spTree>
    <p:extLst>
      <p:ext uri="{BB962C8B-B14F-4D97-AF65-F5344CB8AC3E}">
        <p14:creationId xmlns:p14="http://schemas.microsoft.com/office/powerpoint/2010/main" val="380191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GB" sz="4800" cap="none" dirty="0" smtClean="0">
                <a:latin typeface="Comic Sans MS" pitchFamily="66" charset="0"/>
              </a:rPr>
              <a:t>If a child asks you for a spelling, how do you answer?</a:t>
            </a:r>
            <a:endParaRPr lang="en-GB" sz="4800" cap="none" dirty="0">
              <a:latin typeface="Comic Sans MS" pitchFamily="66" charset="0"/>
            </a:endParaRPr>
          </a:p>
        </p:txBody>
      </p:sp>
    </p:spTree>
    <p:extLst>
      <p:ext uri="{BB962C8B-B14F-4D97-AF65-F5344CB8AC3E}">
        <p14:creationId xmlns:p14="http://schemas.microsoft.com/office/powerpoint/2010/main" val="206795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65648" y="1693324"/>
            <a:ext cx="10363826" cy="3424107"/>
          </a:xfrm>
        </p:spPr>
        <p:txBody>
          <a:bodyPr>
            <a:normAutofit/>
          </a:bodyPr>
          <a:lstStyle/>
          <a:p>
            <a:pPr marL="0" indent="0" algn="ctr">
              <a:buNone/>
            </a:pPr>
            <a:r>
              <a:rPr lang="en-GB" sz="4000" cap="none" dirty="0">
                <a:latin typeface="Comic Sans MS" pitchFamily="66" charset="0"/>
              </a:rPr>
              <a:t>If we </a:t>
            </a:r>
            <a:r>
              <a:rPr lang="en-GB" sz="4000" cap="none" dirty="0" smtClean="0">
                <a:latin typeface="Comic Sans MS" pitchFamily="66" charset="0"/>
              </a:rPr>
              <a:t>only tell </a:t>
            </a:r>
            <a:r>
              <a:rPr lang="en-GB" sz="4000" cap="none" dirty="0">
                <a:latin typeface="Comic Sans MS" pitchFamily="66" charset="0"/>
              </a:rPr>
              <a:t>children the letter </a:t>
            </a:r>
            <a:r>
              <a:rPr lang="en-GB" sz="4000" cap="none" dirty="0" smtClean="0">
                <a:latin typeface="Comic Sans MS" pitchFamily="66" charset="0"/>
              </a:rPr>
              <a:t>names, </a:t>
            </a:r>
            <a:r>
              <a:rPr lang="en-GB" sz="4000" cap="none" dirty="0">
                <a:latin typeface="Comic Sans MS" pitchFamily="66" charset="0"/>
              </a:rPr>
              <a:t>we are giving them the spelling but not the tools to allow them to spell the word independently next </a:t>
            </a:r>
            <a:r>
              <a:rPr lang="en-GB" sz="4000" cap="none" dirty="0" smtClean="0">
                <a:latin typeface="Comic Sans MS" pitchFamily="66" charset="0"/>
              </a:rPr>
              <a:t>time.</a:t>
            </a:r>
            <a:endParaRPr lang="en-GB" sz="4000" cap="none" dirty="0">
              <a:latin typeface="Comic Sans MS" pitchFamily="66" charset="0"/>
            </a:endParaRPr>
          </a:p>
        </p:txBody>
      </p:sp>
    </p:spTree>
    <p:extLst>
      <p:ext uri="{BB962C8B-B14F-4D97-AF65-F5344CB8AC3E}">
        <p14:creationId xmlns:p14="http://schemas.microsoft.com/office/powerpoint/2010/main" val="11812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655" y="524399"/>
            <a:ext cx="7284833" cy="5515454"/>
          </a:xfrm>
          <a:prstGeom prst="rect">
            <a:avLst/>
          </a:prstGeom>
        </p:spPr>
      </p:pic>
      <p:sp>
        <p:nvSpPr>
          <p:cNvPr id="3" name="Content Placeholder 2"/>
          <p:cNvSpPr>
            <a:spLocks noGrp="1"/>
          </p:cNvSpPr>
          <p:nvPr>
            <p:ph sz="quarter" idx="13"/>
          </p:nvPr>
        </p:nvSpPr>
        <p:spPr>
          <a:xfrm>
            <a:off x="7904747" y="524400"/>
            <a:ext cx="3681664" cy="5515454"/>
          </a:xfrm>
        </p:spPr>
        <p:txBody>
          <a:bodyPr>
            <a:normAutofit fontScale="85000" lnSpcReduction="20000"/>
          </a:bodyPr>
          <a:lstStyle/>
          <a:p>
            <a:pPr marL="0" indent="0" algn="ctr">
              <a:buNone/>
            </a:pPr>
            <a:r>
              <a:rPr lang="en-GB" sz="3200" cap="none" dirty="0" smtClean="0">
                <a:latin typeface="Comic Sans MS" pitchFamily="66" charset="0"/>
              </a:rPr>
              <a:t>Children become familiar with the common spellings of sounds. They become more skilled at recognising when they have the correct phoneme but the wrong grapheme as the word doesn’t ‘look right’. They apply their reading skills to do this.</a:t>
            </a:r>
            <a:endParaRPr lang="en-GB" sz="3200" cap="none" dirty="0">
              <a:latin typeface="Comic Sans MS" pitchFamily="66" charset="0"/>
            </a:endParaRPr>
          </a:p>
        </p:txBody>
      </p:sp>
    </p:spTree>
    <p:extLst>
      <p:ext uri="{BB962C8B-B14F-4D97-AF65-F5344CB8AC3E}">
        <p14:creationId xmlns:p14="http://schemas.microsoft.com/office/powerpoint/2010/main" val="4040529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525" y="292328"/>
            <a:ext cx="11185129" cy="6297658"/>
          </a:xfrm>
          <a:prstGeom prst="rect">
            <a:avLst/>
          </a:prstGeom>
        </p:spPr>
      </p:pic>
    </p:spTree>
    <p:extLst>
      <p:ext uri="{BB962C8B-B14F-4D97-AF65-F5344CB8AC3E}">
        <p14:creationId xmlns:p14="http://schemas.microsoft.com/office/powerpoint/2010/main" val="2361448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809" y="188664"/>
            <a:ext cx="11673860" cy="6354025"/>
          </a:xfrm>
          <a:prstGeom prst="rect">
            <a:avLst/>
          </a:prstGeom>
        </p:spPr>
      </p:pic>
    </p:spTree>
    <p:extLst>
      <p:ext uri="{BB962C8B-B14F-4D97-AF65-F5344CB8AC3E}">
        <p14:creationId xmlns:p14="http://schemas.microsoft.com/office/powerpoint/2010/main" val="311500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863" y="353207"/>
            <a:ext cx="11642634" cy="6080714"/>
          </a:xfrm>
          <a:prstGeom prst="rect">
            <a:avLst/>
          </a:prstGeom>
        </p:spPr>
      </p:pic>
    </p:spTree>
    <p:extLst>
      <p:ext uri="{BB962C8B-B14F-4D97-AF65-F5344CB8AC3E}">
        <p14:creationId xmlns:p14="http://schemas.microsoft.com/office/powerpoint/2010/main" val="3101881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672" y="145809"/>
            <a:ext cx="11429637" cy="6428412"/>
          </a:xfrm>
          <a:prstGeom prst="rect">
            <a:avLst/>
          </a:prstGeom>
        </p:spPr>
      </p:pic>
    </p:spTree>
    <p:extLst>
      <p:ext uri="{BB962C8B-B14F-4D97-AF65-F5344CB8AC3E}">
        <p14:creationId xmlns:p14="http://schemas.microsoft.com/office/powerpoint/2010/main" val="225880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24874" y="787400"/>
            <a:ext cx="10948026" cy="5791200"/>
          </a:xfrm>
        </p:spPr>
        <p:txBody>
          <a:bodyPr>
            <a:normAutofit fontScale="77500" lnSpcReduction="20000"/>
          </a:bodyPr>
          <a:lstStyle/>
          <a:p>
            <a:pPr marL="0" indent="0">
              <a:buNone/>
            </a:pPr>
            <a:r>
              <a:rPr lang="en-GB" sz="2600" cap="none" dirty="0">
                <a:latin typeface="Comic Sans MS" panose="030F0702030302020204" pitchFamily="66" charset="0"/>
              </a:rPr>
              <a:t>In Year 1 children sit the ‘Phonics Screening Test’. Children who do not reach the expected standard in Year 1 have to re-sit the test in Year 2.   </a:t>
            </a:r>
          </a:p>
          <a:p>
            <a:pPr marL="0" indent="0">
              <a:buNone/>
            </a:pPr>
            <a:r>
              <a:rPr lang="en-GB" sz="2600" cap="none" dirty="0">
                <a:latin typeface="Comic Sans MS" panose="030F0702030302020204" pitchFamily="66" charset="0"/>
              </a:rPr>
              <a:t>They have to read (not spell) 20 real words and 20 pseudo words containing sounds up to phase 5.  Most words contain more than one diagraph in them. </a:t>
            </a:r>
            <a:endParaRPr lang="en-GB" sz="2600" cap="none" dirty="0" smtClean="0">
              <a:latin typeface="Comic Sans MS" panose="030F0702030302020204" pitchFamily="66" charset="0"/>
            </a:endParaRPr>
          </a:p>
          <a:p>
            <a:pPr marL="0" indent="0">
              <a:buNone/>
            </a:pPr>
            <a:endParaRPr lang="en-GB" sz="2600" cap="none" dirty="0">
              <a:latin typeface="Comic Sans MS" panose="030F0702030302020204" pitchFamily="66" charset="0"/>
            </a:endParaRPr>
          </a:p>
          <a:p>
            <a:pPr marL="0" indent="0" algn="ctr">
              <a:buNone/>
            </a:pPr>
            <a:r>
              <a:rPr lang="en-GB" sz="2600" cap="none" dirty="0" smtClean="0">
                <a:latin typeface="Comic Sans MS" panose="030F0702030302020204" pitchFamily="66" charset="0"/>
              </a:rPr>
              <a:t>Shine		</a:t>
            </a:r>
            <a:r>
              <a:rPr lang="en-GB" sz="2600" cap="none" dirty="0" err="1" smtClean="0">
                <a:latin typeface="Comic Sans MS" panose="030F0702030302020204" pitchFamily="66" charset="0"/>
              </a:rPr>
              <a:t>Whape</a:t>
            </a:r>
            <a:endParaRPr lang="en-GB" sz="2600" cap="none" dirty="0">
              <a:latin typeface="Comic Sans MS" panose="030F0702030302020204" pitchFamily="66" charset="0"/>
            </a:endParaRPr>
          </a:p>
          <a:p>
            <a:pPr marL="0" indent="0" algn="ctr">
              <a:buNone/>
            </a:pPr>
            <a:endParaRPr lang="en-GB" sz="2600" cap="none" dirty="0" smtClean="0">
              <a:latin typeface="Comic Sans MS" panose="030F0702030302020204" pitchFamily="66" charset="0"/>
            </a:endParaRPr>
          </a:p>
          <a:p>
            <a:pPr marL="0" indent="0" algn="ctr">
              <a:buNone/>
            </a:pPr>
            <a:r>
              <a:rPr lang="en-GB" sz="2600" cap="none" dirty="0" smtClean="0">
                <a:latin typeface="Comic Sans MS" panose="030F0702030302020204" pitchFamily="66" charset="0"/>
              </a:rPr>
              <a:t>Scrap		</a:t>
            </a:r>
            <a:r>
              <a:rPr lang="en-GB" sz="2600" cap="none" dirty="0" err="1" smtClean="0">
                <a:latin typeface="Comic Sans MS" panose="030F0702030302020204" pitchFamily="66" charset="0"/>
              </a:rPr>
              <a:t>Braft</a:t>
            </a:r>
            <a:endParaRPr lang="en-GB" sz="2600" cap="none" dirty="0">
              <a:latin typeface="Comic Sans MS" panose="030F0702030302020204" pitchFamily="66" charset="0"/>
            </a:endParaRPr>
          </a:p>
          <a:p>
            <a:pPr marL="0" indent="0" algn="ctr">
              <a:buNone/>
            </a:pPr>
            <a:endParaRPr lang="en-GB" sz="2600" cap="none" dirty="0">
              <a:latin typeface="Comic Sans MS" panose="030F0702030302020204" pitchFamily="66" charset="0"/>
            </a:endParaRPr>
          </a:p>
          <a:p>
            <a:pPr marL="0" indent="0" algn="ctr">
              <a:buNone/>
            </a:pPr>
            <a:r>
              <a:rPr lang="en-GB" sz="2600" cap="none" dirty="0" smtClean="0">
                <a:latin typeface="Comic Sans MS" panose="030F0702030302020204" pitchFamily="66" charset="0"/>
              </a:rPr>
              <a:t>Stroke		</a:t>
            </a:r>
            <a:r>
              <a:rPr lang="en-GB" sz="2600" cap="none" dirty="0" err="1" smtClean="0">
                <a:latin typeface="Comic Sans MS" panose="030F0702030302020204" pitchFamily="66" charset="0"/>
              </a:rPr>
              <a:t>Thrant</a:t>
            </a:r>
            <a:endParaRPr lang="en-GB" sz="2600" cap="none" dirty="0">
              <a:latin typeface="Comic Sans MS" panose="030F0702030302020204" pitchFamily="66" charset="0"/>
            </a:endParaRPr>
          </a:p>
          <a:p>
            <a:pPr marL="0" indent="0" algn="ctr">
              <a:buNone/>
            </a:pPr>
            <a:endParaRPr lang="en-GB" sz="2600" cap="none" dirty="0">
              <a:latin typeface="Comic Sans MS" panose="030F0702030302020204" pitchFamily="66" charset="0"/>
            </a:endParaRPr>
          </a:p>
          <a:p>
            <a:pPr marL="0" indent="0" algn="ctr">
              <a:buNone/>
            </a:pPr>
            <a:r>
              <a:rPr lang="en-GB" sz="2600" cap="none" dirty="0" smtClean="0">
                <a:latin typeface="Comic Sans MS" panose="030F0702030302020204" pitchFamily="66" charset="0"/>
              </a:rPr>
              <a:t>Waiting	</a:t>
            </a:r>
            <a:r>
              <a:rPr lang="en-GB" sz="2600" cap="none" dirty="0" err="1" smtClean="0">
                <a:latin typeface="Comic Sans MS" panose="030F0702030302020204" pitchFamily="66" charset="0"/>
              </a:rPr>
              <a:t>Strow</a:t>
            </a:r>
            <a:endParaRPr lang="en-GB" sz="2600" cap="none" dirty="0">
              <a:latin typeface="Comic Sans MS" panose="030F0702030302020204" pitchFamily="66" charset="0"/>
            </a:endParaRPr>
          </a:p>
          <a:p>
            <a:pPr marL="0" indent="0" algn="ctr">
              <a:buNone/>
            </a:pPr>
            <a:endParaRPr lang="en-GB" sz="2600" cap="none" dirty="0">
              <a:latin typeface="Comic Sans MS" panose="030F0702030302020204" pitchFamily="66" charset="0"/>
            </a:endParaRPr>
          </a:p>
          <a:p>
            <a:pPr marL="0" indent="0" algn="ctr">
              <a:buNone/>
            </a:pPr>
            <a:r>
              <a:rPr lang="en-GB" sz="2600" cap="none" dirty="0" smtClean="0">
                <a:latin typeface="Comic Sans MS" panose="030F0702030302020204" pitchFamily="66" charset="0"/>
              </a:rPr>
              <a:t>Portrait	</a:t>
            </a:r>
            <a:r>
              <a:rPr lang="en-GB" sz="2600" cap="none" dirty="0" err="1" smtClean="0">
                <a:latin typeface="Comic Sans MS" panose="030F0702030302020204" pitchFamily="66" charset="0"/>
              </a:rPr>
              <a:t>Sprop</a:t>
            </a:r>
            <a:endParaRPr lang="en-GB" sz="2600" cap="none" dirty="0">
              <a:latin typeface="Comic Sans MS" panose="030F0702030302020204" pitchFamily="66" charset="0"/>
            </a:endParaRPr>
          </a:p>
          <a:p>
            <a:pPr marL="0" indent="0">
              <a:buNone/>
            </a:pPr>
            <a:endParaRPr lang="en-GB" cap="none" dirty="0">
              <a:latin typeface="Comic Sans MS" panose="030F0702030302020204" pitchFamily="66" charset="0"/>
            </a:endParaRPr>
          </a:p>
        </p:txBody>
      </p:sp>
    </p:spTree>
    <p:extLst>
      <p:ext uri="{BB962C8B-B14F-4D97-AF65-F5344CB8AC3E}">
        <p14:creationId xmlns:p14="http://schemas.microsoft.com/office/powerpoint/2010/main" val="5810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419100"/>
            <a:ext cx="10363826" cy="5372099"/>
          </a:xfrm>
        </p:spPr>
        <p:txBody>
          <a:bodyPr>
            <a:noAutofit/>
          </a:bodyPr>
          <a:lstStyle/>
          <a:p>
            <a:pPr marL="0" indent="0" algn="ctr">
              <a:buNone/>
            </a:pPr>
            <a:r>
              <a:rPr lang="en-GB" sz="6000" b="1" cap="none" dirty="0" smtClean="0">
                <a:latin typeface="Comic Sans MS" panose="030F0702030302020204" pitchFamily="66" charset="0"/>
              </a:rPr>
              <a:t>Phonics</a:t>
            </a:r>
          </a:p>
          <a:p>
            <a:pPr marL="0" indent="0" algn="ctr">
              <a:buNone/>
            </a:pPr>
            <a:endParaRPr lang="en-GB" sz="6000" b="1" cap="none" dirty="0">
              <a:latin typeface="Comic Sans MS" panose="030F0702030302020204" pitchFamily="66" charset="0"/>
            </a:endParaRPr>
          </a:p>
          <a:p>
            <a:pPr marL="0" indent="0" algn="ctr">
              <a:buNone/>
            </a:pPr>
            <a:r>
              <a:rPr lang="en-GB" sz="6000" cap="none" dirty="0" smtClean="0">
                <a:latin typeface="Comic Sans MS" panose="030F0702030302020204" pitchFamily="66" charset="0"/>
              </a:rPr>
              <a:t>What do you know about phonics?</a:t>
            </a:r>
            <a:endParaRPr lang="en-GB" sz="6000" cap="none" dirty="0">
              <a:latin typeface="Comic Sans MS" panose="030F0702030302020204" pitchFamily="66" charset="0"/>
            </a:endParaRPr>
          </a:p>
        </p:txBody>
      </p:sp>
    </p:spTree>
    <p:extLst>
      <p:ext uri="{BB962C8B-B14F-4D97-AF65-F5344CB8AC3E}">
        <p14:creationId xmlns:p14="http://schemas.microsoft.com/office/powerpoint/2010/main" val="1114267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652" y="1639641"/>
            <a:ext cx="10336925" cy="3416320"/>
          </a:xfrm>
          <a:prstGeom prst="rect">
            <a:avLst/>
          </a:prstGeom>
        </p:spPr>
        <p:txBody>
          <a:bodyPr wrap="square">
            <a:spAutoFit/>
          </a:bodyPr>
          <a:lstStyle/>
          <a:p>
            <a:pPr algn="ctr"/>
            <a:r>
              <a:rPr lang="en-GB" sz="3600" dirty="0">
                <a:latin typeface="Comic Sans MS" panose="030F0702030302020204" pitchFamily="66" charset="0"/>
              </a:rPr>
              <a:t>At Northway, our children score well above the national average during the  annual Year 1 Phonics Screening check</a:t>
            </a:r>
            <a:r>
              <a:rPr lang="en-GB" sz="3600" dirty="0" smtClean="0">
                <a:latin typeface="Comic Sans MS" panose="030F0702030302020204" pitchFamily="66" charset="0"/>
              </a:rPr>
              <a:t>.</a:t>
            </a:r>
          </a:p>
          <a:p>
            <a:pPr algn="ctr"/>
            <a:endParaRPr lang="en-GB" sz="3600" dirty="0" smtClean="0">
              <a:latin typeface="Comic Sans MS" panose="030F0702030302020204" pitchFamily="66" charset="0"/>
            </a:endParaRPr>
          </a:p>
          <a:p>
            <a:pPr algn="ctr"/>
            <a:r>
              <a:rPr lang="en-GB" sz="3600" dirty="0" smtClean="0">
                <a:latin typeface="Comic Sans MS" panose="030F0702030302020204" pitchFamily="66" charset="0"/>
              </a:rPr>
              <a:t>Children who do not meet the required standard in Year 1, retake the check in Year 2.</a:t>
            </a:r>
            <a:endParaRPr lang="en-GB" sz="3600" dirty="0">
              <a:latin typeface="Comic Sans MS" panose="030F0702030302020204" pitchFamily="66" charset="0"/>
            </a:endParaRPr>
          </a:p>
        </p:txBody>
      </p:sp>
    </p:spTree>
    <p:extLst>
      <p:ext uri="{BB962C8B-B14F-4D97-AF65-F5344CB8AC3E}">
        <p14:creationId xmlns:p14="http://schemas.microsoft.com/office/powerpoint/2010/main" val="376138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834" y="2187025"/>
            <a:ext cx="8318938" cy="1323439"/>
          </a:xfrm>
          <a:prstGeom prst="rect">
            <a:avLst/>
          </a:prstGeom>
        </p:spPr>
        <p:txBody>
          <a:bodyPr wrap="square">
            <a:spAutoFit/>
          </a:bodyPr>
          <a:lstStyle/>
          <a:p>
            <a:r>
              <a:rPr lang="en-GB" sz="8000" dirty="0" smtClean="0">
                <a:latin typeface="Comic Sans MS" panose="030F0702030302020204" pitchFamily="66" charset="0"/>
              </a:rPr>
              <a:t>Read Write </a:t>
            </a:r>
            <a:r>
              <a:rPr lang="en-GB" sz="8000" dirty="0" err="1" smtClean="0">
                <a:latin typeface="Comic Sans MS" panose="030F0702030302020204" pitchFamily="66" charset="0"/>
              </a:rPr>
              <a:t>Inc</a:t>
            </a:r>
            <a:endParaRPr lang="en-GB" sz="8000" dirty="0">
              <a:latin typeface="Comic Sans MS" panose="030F0702030302020204" pitchFamily="66" charset="0"/>
            </a:endParaRPr>
          </a:p>
        </p:txBody>
      </p:sp>
    </p:spTree>
    <p:extLst>
      <p:ext uri="{BB962C8B-B14F-4D97-AF65-F5344CB8AC3E}">
        <p14:creationId xmlns:p14="http://schemas.microsoft.com/office/powerpoint/2010/main" val="602910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42.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952" y="1049155"/>
            <a:ext cx="5894185" cy="5635268"/>
          </a:xfrm>
          <a:prstGeom prst="rect">
            <a:avLst/>
          </a:prstGeom>
        </p:spPr>
      </p:pic>
    </p:spTree>
    <p:extLst>
      <p:ext uri="{BB962C8B-B14F-4D97-AF65-F5344CB8AC3E}">
        <p14:creationId xmlns:p14="http://schemas.microsoft.com/office/powerpoint/2010/main" val="277040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42.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863" y="1028265"/>
            <a:ext cx="6649511" cy="5577009"/>
          </a:xfrm>
          <a:prstGeom prst="rect">
            <a:avLst/>
          </a:prstGeom>
        </p:spPr>
      </p:pic>
    </p:spTree>
    <p:extLst>
      <p:ext uri="{BB962C8B-B14F-4D97-AF65-F5344CB8AC3E}">
        <p14:creationId xmlns:p14="http://schemas.microsoft.com/office/powerpoint/2010/main" val="73577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7.57.png"/>
          <p:cNvPicPr>
            <a:picLocks noChangeAspect="1"/>
          </p:cNvPicPr>
          <p:nvPr/>
        </p:nvPicPr>
        <p:blipFill rotWithShape="1">
          <a:blip r:embed="rId2">
            <a:extLst>
              <a:ext uri="{28A0092B-C50C-407E-A947-70E740481C1C}">
                <a14:useLocalDpi xmlns:a14="http://schemas.microsoft.com/office/drawing/2010/main" val="0"/>
              </a:ext>
            </a:extLst>
          </a:blip>
          <a:srcRect l="1548" t="32948" r="11753"/>
          <a:stretch/>
        </p:blipFill>
        <p:spPr>
          <a:xfrm>
            <a:off x="1905145" y="1176456"/>
            <a:ext cx="8573158" cy="5384415"/>
          </a:xfrm>
          <a:prstGeom prst="rect">
            <a:avLst/>
          </a:prstGeom>
        </p:spPr>
      </p:pic>
    </p:spTree>
    <p:extLst>
      <p:ext uri="{BB962C8B-B14F-4D97-AF65-F5344CB8AC3E}">
        <p14:creationId xmlns:p14="http://schemas.microsoft.com/office/powerpoint/2010/main" val="415619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8.15.png"/>
          <p:cNvPicPr>
            <a:picLocks noChangeAspect="1"/>
          </p:cNvPicPr>
          <p:nvPr/>
        </p:nvPicPr>
        <p:blipFill rotWithShape="1">
          <a:blip r:embed="rId2">
            <a:extLst>
              <a:ext uri="{28A0092B-C50C-407E-A947-70E740481C1C}">
                <a14:useLocalDpi xmlns:a14="http://schemas.microsoft.com/office/drawing/2010/main" val="0"/>
              </a:ext>
            </a:extLst>
          </a:blip>
          <a:srcRect t="32131" r="10180"/>
          <a:stretch/>
        </p:blipFill>
        <p:spPr>
          <a:xfrm>
            <a:off x="1811757" y="1195130"/>
            <a:ext cx="8759935" cy="5389999"/>
          </a:xfrm>
          <a:prstGeom prst="rect">
            <a:avLst/>
          </a:prstGeom>
        </p:spPr>
      </p:pic>
    </p:spTree>
    <p:extLst>
      <p:ext uri="{BB962C8B-B14F-4D97-AF65-F5344CB8AC3E}">
        <p14:creationId xmlns:p14="http://schemas.microsoft.com/office/powerpoint/2010/main" val="905990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71" y="1093186"/>
            <a:ext cx="6154004" cy="5517383"/>
          </a:xfrm>
          <a:prstGeom prst="rect">
            <a:avLst/>
          </a:prstGeom>
        </p:spPr>
      </p:pic>
    </p:spTree>
    <p:extLst>
      <p:ext uri="{BB962C8B-B14F-4D97-AF65-F5344CB8AC3E}">
        <p14:creationId xmlns:p14="http://schemas.microsoft.com/office/powerpoint/2010/main" val="2672870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9.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866" y="1045739"/>
            <a:ext cx="6214661" cy="5567581"/>
          </a:xfrm>
          <a:prstGeom prst="rect">
            <a:avLst/>
          </a:prstGeom>
        </p:spPr>
      </p:pic>
    </p:spTree>
    <p:extLst>
      <p:ext uri="{BB962C8B-B14F-4D97-AF65-F5344CB8AC3E}">
        <p14:creationId xmlns:p14="http://schemas.microsoft.com/office/powerpoint/2010/main" val="3490094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9.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339" y="1090640"/>
            <a:ext cx="7684981" cy="5522044"/>
          </a:xfrm>
          <a:prstGeom prst="rect">
            <a:avLst/>
          </a:prstGeom>
        </p:spPr>
      </p:pic>
    </p:spTree>
    <p:extLst>
      <p:ext uri="{BB962C8B-B14F-4D97-AF65-F5344CB8AC3E}">
        <p14:creationId xmlns:p14="http://schemas.microsoft.com/office/powerpoint/2010/main" val="2284631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39.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973" y="1109313"/>
            <a:ext cx="7691704" cy="5480135"/>
          </a:xfrm>
          <a:prstGeom prst="rect">
            <a:avLst/>
          </a:prstGeom>
        </p:spPr>
      </p:pic>
    </p:spTree>
    <p:extLst>
      <p:ext uri="{BB962C8B-B14F-4D97-AF65-F5344CB8AC3E}">
        <p14:creationId xmlns:p14="http://schemas.microsoft.com/office/powerpoint/2010/main" val="292007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1374" y="1346201"/>
            <a:ext cx="10363826" cy="2654300"/>
          </a:xfrm>
        </p:spPr>
        <p:txBody>
          <a:bodyPr>
            <a:noAutofit/>
          </a:bodyPr>
          <a:lstStyle/>
          <a:p>
            <a:pPr marL="0" indent="0" algn="ctr">
              <a:buNone/>
            </a:pPr>
            <a:r>
              <a:rPr lang="en-GB" sz="6000" cap="none" dirty="0" smtClean="0">
                <a:latin typeface="Comic Sans MS" panose="030F0702030302020204" pitchFamily="66" charset="0"/>
              </a:rPr>
              <a:t>Phonics is the teaching of reading </a:t>
            </a:r>
            <a:r>
              <a:rPr lang="en-GB" sz="6000" u="sng" cap="none" dirty="0" smtClean="0">
                <a:latin typeface="Comic Sans MS" panose="030F0702030302020204" pitchFamily="66" charset="0"/>
              </a:rPr>
              <a:t>and spelling</a:t>
            </a:r>
          </a:p>
        </p:txBody>
      </p:sp>
    </p:spTree>
    <p:extLst>
      <p:ext uri="{BB962C8B-B14F-4D97-AF65-F5344CB8AC3E}">
        <p14:creationId xmlns:p14="http://schemas.microsoft.com/office/powerpoint/2010/main" val="3822086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4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65" y="1094313"/>
            <a:ext cx="9456283" cy="5537708"/>
          </a:xfrm>
          <a:prstGeom prst="rect">
            <a:avLst/>
          </a:prstGeom>
        </p:spPr>
      </p:pic>
    </p:spTree>
    <p:extLst>
      <p:ext uri="{BB962C8B-B14F-4D97-AF65-F5344CB8AC3E}">
        <p14:creationId xmlns:p14="http://schemas.microsoft.com/office/powerpoint/2010/main" val="2633412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566"/>
            <a:ext cx="12192000" cy="830997"/>
          </a:xfrm>
          <a:prstGeom prst="rect">
            <a:avLst/>
          </a:prstGeom>
        </p:spPr>
        <p:txBody>
          <a:bodyPr wrap="square">
            <a:spAutoFit/>
          </a:bodyPr>
          <a:lstStyle/>
          <a:p>
            <a:pPr algn="ctr"/>
            <a:r>
              <a:rPr lang="en-GB" sz="4800" dirty="0" smtClean="0">
                <a:latin typeface="Comic Sans MS" panose="030F0702030302020204" pitchFamily="66" charset="0"/>
              </a:rPr>
              <a:t>Read Write </a:t>
            </a:r>
            <a:r>
              <a:rPr lang="en-GB" sz="4800" dirty="0" err="1" smtClean="0">
                <a:latin typeface="Comic Sans MS" panose="030F0702030302020204" pitchFamily="66" charset="0"/>
              </a:rPr>
              <a:t>Inc</a:t>
            </a:r>
            <a:endParaRPr lang="en-GB" sz="4800" dirty="0">
              <a:latin typeface="Comic Sans MS" panose="030F0702030302020204" pitchFamily="66" charset="0"/>
            </a:endParaRPr>
          </a:p>
        </p:txBody>
      </p:sp>
      <p:pic>
        <p:nvPicPr>
          <p:cNvPr id="3" name="Picture 2" descr="Screen Shot 2019-01-28 at 20.40.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354" y="1169384"/>
            <a:ext cx="9250083" cy="5423851"/>
          </a:xfrm>
          <a:prstGeom prst="rect">
            <a:avLst/>
          </a:prstGeom>
        </p:spPr>
      </p:pic>
    </p:spTree>
    <p:extLst>
      <p:ext uri="{BB962C8B-B14F-4D97-AF65-F5344CB8AC3E}">
        <p14:creationId xmlns:p14="http://schemas.microsoft.com/office/powerpoint/2010/main" val="1711722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435" y="1540639"/>
            <a:ext cx="10846676" cy="3785652"/>
          </a:xfrm>
          <a:prstGeom prst="rect">
            <a:avLst/>
          </a:prstGeom>
        </p:spPr>
        <p:txBody>
          <a:bodyPr wrap="square">
            <a:spAutoFit/>
          </a:bodyPr>
          <a:lstStyle/>
          <a:p>
            <a:pPr algn="ctr"/>
            <a:r>
              <a:rPr lang="en-GB" sz="4000" dirty="0" smtClean="0">
                <a:latin typeface="Comic Sans MS" panose="030F0702030302020204" pitchFamily="66" charset="0"/>
              </a:rPr>
              <a:t>Using phonics when supporting your child at home:</a:t>
            </a:r>
          </a:p>
          <a:p>
            <a:pPr algn="ctr"/>
            <a:endParaRPr lang="en-GB" sz="4000" dirty="0" smtClean="0">
              <a:latin typeface="Comic Sans MS" panose="030F0702030302020204" pitchFamily="66" charset="0"/>
            </a:endParaRPr>
          </a:p>
          <a:p>
            <a:pPr algn="ctr"/>
            <a:r>
              <a:rPr lang="en-GB" sz="4000" smtClean="0">
                <a:latin typeface="Comic Sans MS" panose="030F0702030302020204" pitchFamily="66" charset="0"/>
              </a:rPr>
              <a:t>Home </a:t>
            </a:r>
            <a:r>
              <a:rPr lang="en-GB" sz="4000" dirty="0" smtClean="0">
                <a:latin typeface="Comic Sans MS" panose="030F0702030302020204" pitchFamily="66" charset="0"/>
              </a:rPr>
              <a:t>reading</a:t>
            </a:r>
          </a:p>
          <a:p>
            <a:pPr algn="ctr"/>
            <a:r>
              <a:rPr lang="en-GB" sz="4000" dirty="0" smtClean="0">
                <a:latin typeface="Comic Sans MS" panose="030F0702030302020204" pitchFamily="66" charset="0"/>
              </a:rPr>
              <a:t>Learning spelling</a:t>
            </a:r>
          </a:p>
          <a:p>
            <a:pPr algn="ctr"/>
            <a:r>
              <a:rPr lang="en-GB" sz="4000" dirty="0" smtClean="0">
                <a:latin typeface="Comic Sans MS" panose="030F0702030302020204" pitchFamily="66" charset="0"/>
              </a:rPr>
              <a:t>Year 1 and 2 Common Exception Words</a:t>
            </a:r>
          </a:p>
        </p:txBody>
      </p:sp>
    </p:spTree>
    <p:extLst>
      <p:ext uri="{BB962C8B-B14F-4D97-AF65-F5344CB8AC3E}">
        <p14:creationId xmlns:p14="http://schemas.microsoft.com/office/powerpoint/2010/main" val="1191299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46766" y="355562"/>
            <a:ext cx="8042276" cy="133695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b="1" dirty="0" smtClean="0">
                <a:solidFill>
                  <a:schemeClr val="tx1"/>
                </a:solidFill>
                <a:latin typeface="CCW Cursive Writing 1" panose="03050602040000000000" pitchFamily="66" charset="0"/>
              </a:rPr>
              <a:t>Phonics Play</a:t>
            </a:r>
            <a:endParaRPr lang="en-US" b="1" dirty="0">
              <a:solidFill>
                <a:schemeClr val="tx1"/>
              </a:solidFill>
              <a:latin typeface="CCW Cursive Writing 1" panose="03050602040000000000" pitchFamily="66" charset="0"/>
            </a:endParaRPr>
          </a:p>
        </p:txBody>
      </p:sp>
      <p:pic>
        <p:nvPicPr>
          <p:cNvPr id="4" name="Picture 3"/>
          <p:cNvPicPr>
            <a:picLocks noChangeAspect="1"/>
          </p:cNvPicPr>
          <p:nvPr/>
        </p:nvPicPr>
        <p:blipFill>
          <a:blip r:embed="rId2"/>
          <a:stretch>
            <a:fillRect/>
          </a:stretch>
        </p:blipFill>
        <p:spPr>
          <a:xfrm>
            <a:off x="3117273" y="1350910"/>
            <a:ext cx="5668912" cy="5507089"/>
          </a:xfrm>
          <a:prstGeom prst="rect">
            <a:avLst/>
          </a:prstGeom>
        </p:spPr>
      </p:pic>
      <p:sp>
        <p:nvSpPr>
          <p:cNvPr id="5" name="Rectangle 4"/>
          <p:cNvSpPr/>
          <p:nvPr/>
        </p:nvSpPr>
        <p:spPr>
          <a:xfrm>
            <a:off x="7108692" y="2003002"/>
            <a:ext cx="6096000" cy="707886"/>
          </a:xfrm>
          <a:prstGeom prst="rect">
            <a:avLst/>
          </a:prstGeom>
        </p:spPr>
        <p:txBody>
          <a:bodyPr>
            <a:spAutoFit/>
          </a:bodyPr>
          <a:lstStyle/>
          <a:p>
            <a:pPr algn="ct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Username – </a:t>
            </a:r>
            <a:r>
              <a:rPr lang="en-GB" sz="2000" dirty="0" err="1">
                <a:latin typeface="Arial Unicode MS" panose="020B0604020202020204" pitchFamily="34" charset="-128"/>
                <a:ea typeface="Arial Unicode MS" panose="020B0604020202020204" pitchFamily="34" charset="-128"/>
                <a:cs typeface="Arial Unicode MS" panose="020B0604020202020204" pitchFamily="34" charset="-128"/>
              </a:rPr>
              <a:t>northway</a:t>
            </a:r>
            <a:endParaRPr lang="en-GB"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Password – l319aa</a:t>
            </a:r>
          </a:p>
        </p:txBody>
      </p:sp>
      <p:sp>
        <p:nvSpPr>
          <p:cNvPr id="6" name="Rectangle 5"/>
          <p:cNvSpPr/>
          <p:nvPr/>
        </p:nvSpPr>
        <p:spPr>
          <a:xfrm>
            <a:off x="156270" y="2172279"/>
            <a:ext cx="2961003" cy="369332"/>
          </a:xfrm>
          <a:prstGeom prst="rect">
            <a:avLst/>
          </a:prstGeom>
        </p:spPr>
        <p:txBody>
          <a:bodyPr wrap="none">
            <a:spAutoFit/>
          </a:bodyPr>
          <a:lstStyle/>
          <a:p>
            <a:r>
              <a:rPr lang="en-GB" dirty="0"/>
              <a:t>https://www.phonicsplay.co.uk</a:t>
            </a:r>
          </a:p>
        </p:txBody>
      </p:sp>
    </p:spTree>
    <p:extLst>
      <p:ext uri="{BB962C8B-B14F-4D97-AF65-F5344CB8AC3E}">
        <p14:creationId xmlns:p14="http://schemas.microsoft.com/office/powerpoint/2010/main" val="415985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17521" y="1115808"/>
            <a:ext cx="10363826" cy="3424107"/>
          </a:xfrm>
        </p:spPr>
        <p:txBody>
          <a:bodyPr>
            <a:noAutofit/>
          </a:bodyPr>
          <a:lstStyle/>
          <a:p>
            <a:pPr marL="0" indent="0" algn="ctr">
              <a:buNone/>
            </a:pPr>
            <a:r>
              <a:rPr lang="en-GB" sz="3600" cap="none" dirty="0" smtClean="0">
                <a:latin typeface="Comic Sans MS" pitchFamily="66" charset="0"/>
              </a:rPr>
              <a:t>At times our language may seem inconsistent and irregular in terms of spelling but there is a pattern!</a:t>
            </a:r>
          </a:p>
          <a:p>
            <a:pPr marL="0" indent="0" algn="ctr">
              <a:buNone/>
            </a:pPr>
            <a:r>
              <a:rPr lang="en-GB" sz="3600" cap="none" dirty="0" smtClean="0">
                <a:latin typeface="Comic Sans MS" pitchFamily="66" charset="0"/>
              </a:rPr>
              <a:t>Phonics discretely teaches children the phonemes (sounds) and all of the graphemes (spellings) which represent them.  </a:t>
            </a:r>
          </a:p>
          <a:p>
            <a:pPr marL="0" indent="0" algn="ctr">
              <a:buNone/>
            </a:pPr>
            <a:endParaRPr lang="en-GB" sz="3600" cap="none" dirty="0">
              <a:latin typeface="Comic Sans MS" pitchFamily="66" charset="0"/>
            </a:endParaRPr>
          </a:p>
        </p:txBody>
      </p:sp>
    </p:spTree>
    <p:extLst>
      <p:ext uri="{BB962C8B-B14F-4D97-AF65-F5344CB8AC3E}">
        <p14:creationId xmlns:p14="http://schemas.microsoft.com/office/powerpoint/2010/main" val="60481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358" y="872893"/>
            <a:ext cx="10557641" cy="5262979"/>
          </a:xfrm>
          <a:prstGeom prst="rect">
            <a:avLst/>
          </a:prstGeom>
        </p:spPr>
        <p:txBody>
          <a:bodyPr wrap="square">
            <a:spAutoFit/>
          </a:bodyPr>
          <a:lstStyle/>
          <a:p>
            <a:pPr algn="ctr">
              <a:spcAft>
                <a:spcPts val="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 Northway, the teaching of phonics and spelling has been designed to help children to become fluent, confident readers and writers as soon as possible.</a:t>
            </a:r>
          </a:p>
          <a:p>
            <a:pPr algn="ctr">
              <a:spcAft>
                <a:spcPts val="0"/>
              </a:spcAft>
            </a:pPr>
            <a:r>
              <a:rPr lang="en-GB"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algn="ctr">
              <a:spcAft>
                <a:spcPts val="0"/>
              </a:spcAft>
            </a:pPr>
            <a:r>
              <a:rPr lang="en-GB"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In EYFS and KS1 children are taught reading and spelling in discrete phonics sessions, </a:t>
            </a:r>
            <a:r>
              <a:rPr lang="en-GB" sz="2800" dirty="0">
                <a:latin typeface="Comic Sans MS" panose="030F0702030302020204" pitchFamily="66" charset="0"/>
                <a:ea typeface="Calibri" panose="020F0502020204030204" pitchFamily="34" charset="0"/>
                <a:cs typeface="Times New Roman" panose="02020603050405020304" pitchFamily="18" charset="0"/>
              </a:rPr>
              <a:t>in a fun and creative way. The lessons are underpinned by the programme ‘Letters and Sounds’ but have </a:t>
            </a:r>
            <a:r>
              <a:rPr lang="en-GB"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been designed so children revisit the more complex sounds each term and in more complex words. They are discretely taught each sound and in Summer term, move to looking at ‘sound families’ to support their using of the correct spelling of a sound in a word. </a:t>
            </a:r>
            <a:endParaRPr lang="en-GB"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359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1374" y="1346201"/>
            <a:ext cx="10363826" cy="2654300"/>
          </a:xfrm>
        </p:spPr>
        <p:txBody>
          <a:bodyPr>
            <a:noAutofit/>
          </a:bodyPr>
          <a:lstStyle/>
          <a:p>
            <a:pPr marL="0" indent="0" algn="ctr">
              <a:buNone/>
            </a:pPr>
            <a:r>
              <a:rPr lang="en-GB" sz="6000" cap="none" dirty="0" smtClean="0">
                <a:latin typeface="Comic Sans MS" panose="030F0702030302020204" pitchFamily="66" charset="0"/>
              </a:rPr>
              <a:t>Phonics is a </a:t>
            </a:r>
            <a:r>
              <a:rPr lang="en-GB" sz="6000" u="sng" cap="none" dirty="0" smtClean="0">
                <a:latin typeface="Comic Sans MS" panose="030F0702030302020204" pitchFamily="66" charset="0"/>
              </a:rPr>
              <a:t>whole school </a:t>
            </a:r>
            <a:r>
              <a:rPr lang="en-GB" sz="6000" cap="none" dirty="0" smtClean="0">
                <a:latin typeface="Comic Sans MS" panose="030F0702030302020204" pitchFamily="66" charset="0"/>
              </a:rPr>
              <a:t>teaching strategy</a:t>
            </a:r>
          </a:p>
        </p:txBody>
      </p:sp>
    </p:spTree>
    <p:extLst>
      <p:ext uri="{BB962C8B-B14F-4D97-AF65-F5344CB8AC3E}">
        <p14:creationId xmlns:p14="http://schemas.microsoft.com/office/powerpoint/2010/main" val="1460150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592" y="689301"/>
            <a:ext cx="10510345" cy="4832092"/>
          </a:xfrm>
          <a:prstGeom prst="rect">
            <a:avLst/>
          </a:prstGeom>
        </p:spPr>
        <p:txBody>
          <a:bodyPr wrap="square">
            <a:spAutoFit/>
          </a:bodyPr>
          <a:lstStyle/>
          <a:p>
            <a:pPr algn="ctr"/>
            <a:r>
              <a:rPr lang="en-GB" sz="2800" dirty="0">
                <a:latin typeface="Comic Sans MS" panose="030F0702030302020204" pitchFamily="66" charset="0"/>
              </a:rPr>
              <a:t>From Year </a:t>
            </a:r>
            <a:r>
              <a:rPr lang="en-GB" sz="2800" dirty="0" smtClean="0">
                <a:latin typeface="Comic Sans MS" panose="030F0702030302020204" pitchFamily="66" charset="0"/>
              </a:rPr>
              <a:t>2 to Year 6, </a:t>
            </a:r>
            <a:r>
              <a:rPr lang="en-GB" sz="2800" dirty="0">
                <a:latin typeface="Comic Sans MS" panose="030F0702030302020204" pitchFamily="66" charset="0"/>
              </a:rPr>
              <a:t>the majority of children move to a spelling programme called Read Write </a:t>
            </a:r>
            <a:r>
              <a:rPr lang="en-GB" sz="2800" dirty="0" err="1">
                <a:latin typeface="Comic Sans MS" panose="030F0702030302020204" pitchFamily="66" charset="0"/>
              </a:rPr>
              <a:t>Inc</a:t>
            </a:r>
            <a:r>
              <a:rPr lang="en-GB" sz="2800" dirty="0">
                <a:latin typeface="Comic Sans MS" panose="030F0702030302020204" pitchFamily="66" charset="0"/>
              </a:rPr>
              <a:t> in which their spelling skills are embedded. Children have a 15-20 minute spelling lesson every day where they learn spelling rules and practice spelling a range of words with these spelling patterns.  Each week they focus on a different spelling pattern.</a:t>
            </a:r>
          </a:p>
          <a:p>
            <a:pPr algn="ctr"/>
            <a:r>
              <a:rPr lang="en-GB" sz="2800" dirty="0">
                <a:latin typeface="Comic Sans MS" panose="030F0702030302020204" pitchFamily="66" charset="0"/>
              </a:rPr>
              <a:t> </a:t>
            </a:r>
          </a:p>
          <a:p>
            <a:pPr algn="ctr"/>
            <a:r>
              <a:rPr lang="en-GB" sz="2800" dirty="0">
                <a:latin typeface="Comic Sans MS" panose="030F0702030302020204" pitchFamily="66" charset="0"/>
              </a:rPr>
              <a:t>Read Write </a:t>
            </a:r>
            <a:r>
              <a:rPr lang="en-GB" sz="2800" dirty="0" err="1">
                <a:latin typeface="Comic Sans MS" panose="030F0702030302020204" pitchFamily="66" charset="0"/>
              </a:rPr>
              <a:t>Inc</a:t>
            </a:r>
            <a:r>
              <a:rPr lang="en-GB" sz="2800" dirty="0">
                <a:latin typeface="Comic Sans MS" panose="030F0702030302020204" pitchFamily="66" charset="0"/>
              </a:rPr>
              <a:t> supports the new curriculum exceptionally well and aims to provide your child with an advanced knowledge of spelling which they will apply to their </a:t>
            </a:r>
            <a:r>
              <a:rPr lang="en-GB" sz="2800" dirty="0" smtClean="0">
                <a:latin typeface="Comic Sans MS" panose="030F0702030302020204" pitchFamily="66" charset="0"/>
              </a:rPr>
              <a:t>writing.</a:t>
            </a:r>
            <a:endParaRPr lang="en-GB" sz="2800" dirty="0">
              <a:latin typeface="Comic Sans MS" panose="030F0702030302020204" pitchFamily="66" charset="0"/>
            </a:endParaRPr>
          </a:p>
        </p:txBody>
      </p:sp>
    </p:spTree>
    <p:extLst>
      <p:ext uri="{BB962C8B-B14F-4D97-AF65-F5344CB8AC3E}">
        <p14:creationId xmlns:p14="http://schemas.microsoft.com/office/powerpoint/2010/main" val="394371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683" y="1997839"/>
            <a:ext cx="10326414" cy="2554545"/>
          </a:xfrm>
          <a:prstGeom prst="rect">
            <a:avLst/>
          </a:prstGeom>
        </p:spPr>
        <p:txBody>
          <a:bodyPr wrap="square">
            <a:spAutoFit/>
          </a:bodyPr>
          <a:lstStyle/>
          <a:p>
            <a:pPr algn="ctr"/>
            <a:r>
              <a:rPr lang="en-GB" sz="8000" dirty="0" smtClean="0">
                <a:latin typeface="Comic Sans MS" panose="030F0702030302020204" pitchFamily="66" charset="0"/>
              </a:rPr>
              <a:t>Spellings of the Sounds!</a:t>
            </a:r>
            <a:endParaRPr lang="en-GB" sz="8000" dirty="0">
              <a:latin typeface="Comic Sans MS" panose="030F0702030302020204" pitchFamily="66" charset="0"/>
            </a:endParaRPr>
          </a:p>
        </p:txBody>
      </p:sp>
    </p:spTree>
    <p:extLst>
      <p:ext uri="{BB962C8B-B14F-4D97-AF65-F5344CB8AC3E}">
        <p14:creationId xmlns:p14="http://schemas.microsoft.com/office/powerpoint/2010/main" val="2937018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394</TotalTime>
  <Words>632</Words>
  <Application>Microsoft Office PowerPoint</Application>
  <PresentationFormat>Widescreen</PresentationFormat>
  <Paragraphs>97</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 Unicode MS</vt:lpstr>
      <vt:lpstr>Arial</vt:lpstr>
      <vt:lpstr>Calibri</vt:lpstr>
      <vt:lpstr>CCW Cursive Writing 1</vt:lpstr>
      <vt:lpstr>Comic Sans MS</vt:lpstr>
      <vt:lpstr>SassoonPrimaryInfant</vt:lpstr>
      <vt:lpstr>Times New Roman</vt:lpstr>
      <vt:lpstr>Tw Cen MT</vt:lpstr>
      <vt:lpstr>Droplet</vt:lpstr>
      <vt:lpstr>PowerPoint Presentation</vt:lpstr>
      <vt:lpstr>We have a very complex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Stupples</dc:creator>
  <cp:lastModifiedBy>Sarah Stupples</cp:lastModifiedBy>
  <cp:revision>91</cp:revision>
  <cp:lastPrinted>2016-10-21T11:02:12Z</cp:lastPrinted>
  <dcterms:created xsi:type="dcterms:W3CDTF">2016-10-19T12:47:54Z</dcterms:created>
  <dcterms:modified xsi:type="dcterms:W3CDTF">2019-01-29T07:53:59Z</dcterms:modified>
</cp:coreProperties>
</file>