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8" r:id="rId3"/>
    <p:sldId id="269" r:id="rId4"/>
    <p:sldId id="259" r:id="rId5"/>
    <p:sldId id="260" r:id="rId6"/>
    <p:sldId id="261" r:id="rId7"/>
    <p:sldId id="262" r:id="rId8"/>
    <p:sldId id="263" r:id="rId9"/>
    <p:sldId id="264" r:id="rId10"/>
    <p:sldId id="265" r:id="rId11"/>
    <p:sldId id="266" r:id="rId12"/>
    <p:sldId id="267" r:id="rId13"/>
    <p:sldId id="268" r:id="rId1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94"/>
    <p:restoredTop sz="52901" autoAdjust="0"/>
  </p:normalViewPr>
  <p:slideViewPr>
    <p:cSldViewPr>
      <p:cViewPr varScale="1">
        <p:scale>
          <a:sx n="60" d="100"/>
          <a:sy n="60" d="100"/>
        </p:scale>
        <p:origin x="175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6D33734-D324-4635-950C-81FBB0788043}" type="datetimeFigureOut">
              <a:rPr lang="en-GB" smtClean="0"/>
              <a:t>28/01/2022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91C6D1-096F-4B00-9E13-FF6C1628ACE0}" type="slidenum">
              <a:rPr lang="en-GB" smtClean="0"/>
              <a:t>‹#›</a:t>
            </a:fld>
            <a:endParaRPr lang="en-GB"/>
          </a:p>
        </p:txBody>
      </p:sp>
    </p:spTree>
    <p:extLst>
      <p:ext uri="{BB962C8B-B14F-4D97-AF65-F5344CB8AC3E}">
        <p14:creationId xmlns:p14="http://schemas.microsoft.com/office/powerpoint/2010/main" val="191067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Today is Safer Internet Day </a:t>
            </a:r>
            <a:r>
              <a:rPr lang="en-US" sz="1800" b="0" i="0" u="none" strike="noStrike" baseline="0" dirty="0">
                <a:solidFill>
                  <a:srgbClr val="A020B3"/>
                </a:solidFill>
                <a:latin typeface="HelveticaNeueLT Arabic 55 Roman"/>
              </a:rPr>
              <a:t>(if applicable)</a:t>
            </a:r>
            <a:r>
              <a:rPr lang="en-US" sz="1800" b="0" i="0" u="none" strike="noStrike" baseline="0" dirty="0">
                <a:solidFill>
                  <a:srgbClr val="121211"/>
                </a:solidFill>
                <a:latin typeface="HelveticaNeueLT Arabic 55 Roman"/>
              </a:rPr>
              <a:t>. Safer Internet Day is celebrated across the globe in over 170 countries, with thousands of children joining in across the UK. </a:t>
            </a:r>
          </a:p>
          <a:p>
            <a:r>
              <a:rPr lang="en-US" sz="1800" b="0" i="0" u="none" strike="noStrike" baseline="0" dirty="0">
                <a:solidFill>
                  <a:srgbClr val="121211"/>
                </a:solidFill>
                <a:latin typeface="HelveticaNeueLT Arabic 55 Roman"/>
              </a:rPr>
              <a:t>It’s a day when we celebrate all the great things about being online and remind ourselves how we can stay safe. </a:t>
            </a:r>
          </a:p>
          <a:p>
            <a:r>
              <a:rPr lang="en-US" sz="1800" b="0" i="0" u="none" strike="noStrike" baseline="0" dirty="0">
                <a:solidFill>
                  <a:srgbClr val="121211"/>
                </a:solidFill>
                <a:latin typeface="HelveticaNeueLT Arabic 55 Roman"/>
              </a:rPr>
              <a:t>This year for Safer Internet Day, we’re looking at two things: having fun online, like playing your </a:t>
            </a:r>
            <a:r>
              <a:rPr lang="en-US" sz="1800" b="0" i="0" u="none" strike="noStrike" baseline="0" dirty="0" err="1">
                <a:solidFill>
                  <a:srgbClr val="121211"/>
                </a:solidFill>
                <a:latin typeface="HelveticaNeueLT Arabic 55 Roman"/>
              </a:rPr>
              <a:t>favourite</a:t>
            </a:r>
            <a:r>
              <a:rPr lang="en-US" sz="1800" b="0" i="0" u="none" strike="noStrike" baseline="0" dirty="0">
                <a:solidFill>
                  <a:srgbClr val="121211"/>
                </a:solidFill>
                <a:latin typeface="HelveticaNeueLT Arabic 55 Roman"/>
              </a:rPr>
              <a:t> games or watching your </a:t>
            </a:r>
            <a:r>
              <a:rPr lang="en-US" sz="1800" b="0" i="0" u="none" strike="noStrike" baseline="0" dirty="0" err="1">
                <a:solidFill>
                  <a:srgbClr val="121211"/>
                </a:solidFill>
                <a:latin typeface="HelveticaNeueLT Arabic 55 Roman"/>
              </a:rPr>
              <a:t>favourite</a:t>
            </a:r>
            <a:r>
              <a:rPr lang="en-US" sz="1800" b="0" i="0" u="none" strike="noStrike" baseline="0" dirty="0">
                <a:solidFill>
                  <a:srgbClr val="121211"/>
                </a:solidFill>
                <a:latin typeface="HelveticaNeueLT Arabic 55 Roman"/>
              </a:rPr>
              <a:t> shows, and how you behave with other people online. </a:t>
            </a:r>
          </a:p>
          <a:p>
            <a:r>
              <a:rPr lang="en-US" sz="1800" b="0" i="0" u="none" strike="noStrike" baseline="0" dirty="0">
                <a:solidFill>
                  <a:srgbClr val="121211"/>
                </a:solidFill>
                <a:latin typeface="HelveticaNeueLT Arabic 55 Roman"/>
              </a:rPr>
              <a:t>Firstly, let’s have a quick think about what we mean by the word online. </a:t>
            </a:r>
          </a:p>
          <a:p>
            <a:r>
              <a:rPr lang="en-US" sz="1800" b="0" i="0" u="none" strike="noStrike" baseline="0" dirty="0">
                <a:solidFill>
                  <a:srgbClr val="121211"/>
                </a:solidFill>
                <a:latin typeface="HelveticaNeueLT Arabic 55 Roman"/>
              </a:rPr>
              <a:t>Can anyone give me another word for what online means? </a:t>
            </a:r>
          </a:p>
          <a:p>
            <a:r>
              <a:rPr lang="en-GB" sz="1800" b="0" i="1" u="none" strike="noStrike" baseline="0" dirty="0">
                <a:solidFill>
                  <a:srgbClr val="A020B3"/>
                </a:solidFill>
                <a:latin typeface="Helvetica" panose="020B0604020202020204" pitchFamily="34" charset="0"/>
              </a:rPr>
              <a:t>[Using the internet]</a:t>
            </a:r>
            <a:r>
              <a:rPr lang="en-GB" sz="1800" b="0" i="0" u="none" strike="noStrike" baseline="0" dirty="0">
                <a:solidFill>
                  <a:srgbClr val="A020B3"/>
                </a:solidFill>
                <a:latin typeface="HelveticaNeueLT Arabic 55 Roman"/>
              </a:rPr>
              <a:t>. </a:t>
            </a:r>
          </a:p>
          <a:p>
            <a:r>
              <a:rPr lang="en-US" sz="1800" b="0" i="0" u="none" strike="noStrike" baseline="0" dirty="0">
                <a:solidFill>
                  <a:srgbClr val="121211"/>
                </a:solidFill>
                <a:latin typeface="HelveticaNeueLT Arabic 55 Roman"/>
              </a:rPr>
              <a:t>You’re absolutely right! Going online, means using the internet.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2</a:t>
            </a:fld>
            <a:endParaRPr lang="en-GB"/>
          </a:p>
        </p:txBody>
      </p:sp>
    </p:spTree>
    <p:extLst>
      <p:ext uri="{BB962C8B-B14F-4D97-AF65-F5344CB8AC3E}">
        <p14:creationId xmlns:p14="http://schemas.microsoft.com/office/powerpoint/2010/main" val="96526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I’m going to read you a story now, about a duck called Digiduck who loves to use the internet. If you’ve heard of Digiduck before, this is the newest story in the series. </a:t>
            </a:r>
          </a:p>
          <a:p>
            <a:r>
              <a:rPr lang="en-US" sz="1800" b="0" i="0" u="none" strike="noStrike" baseline="0" dirty="0">
                <a:solidFill>
                  <a:srgbClr val="121211"/>
                </a:solidFill>
                <a:latin typeface="HelveticaNeueLT Arabic 55 Roman"/>
              </a:rPr>
              <a:t>It’s called ‘Digiduck and the Magic Castle’, and it’s all about playing games online. </a:t>
            </a:r>
          </a:p>
          <a:p>
            <a:endParaRPr lang="en-US" sz="1800" b="0" i="0" u="none" strike="noStrike" baseline="0" dirty="0">
              <a:solidFill>
                <a:srgbClr val="121211"/>
              </a:solidFill>
              <a:latin typeface="HelveticaNeueLT Arabic 55 Roman"/>
            </a:endParaRPr>
          </a:p>
          <a:p>
            <a:r>
              <a:rPr lang="en-US" sz="1800" b="0" i="1" u="none" strike="noStrike" baseline="0" dirty="0">
                <a:solidFill>
                  <a:srgbClr val="A020B3"/>
                </a:solidFill>
                <a:latin typeface="Helvetica" panose="020B0604020202020204" pitchFamily="34" charset="0"/>
              </a:rPr>
              <a:t>Read the ‘Digiduck and the Magic Castle’ story to the learners. The story is available at: </a:t>
            </a:r>
            <a:r>
              <a:rPr lang="en-US" sz="1800" b="0" i="1" u="sng" strike="noStrike" baseline="0" dirty="0">
                <a:solidFill>
                  <a:srgbClr val="A020B3"/>
                </a:solidFill>
                <a:latin typeface="Helvetica" panose="020B0604020202020204" pitchFamily="34" charset="0"/>
              </a:rPr>
              <a:t>childnet.com/</a:t>
            </a:r>
            <a:r>
              <a:rPr lang="en-US" sz="1800" b="0" i="1" u="sng" strike="noStrike" baseline="0" dirty="0" err="1">
                <a:solidFill>
                  <a:srgbClr val="A020B3"/>
                </a:solidFill>
                <a:latin typeface="Helvetica" panose="020B0604020202020204" pitchFamily="34" charset="0"/>
              </a:rPr>
              <a:t>digiduck</a:t>
            </a:r>
            <a:r>
              <a:rPr lang="en-US" sz="1800" b="0" i="1" u="sng" strike="noStrike" baseline="0" dirty="0">
                <a:solidFill>
                  <a:srgbClr val="A020B3"/>
                </a:solidFill>
                <a:latin typeface="Helvetica" panose="020B0604020202020204" pitchFamily="34" charset="0"/>
              </a:rPr>
              <a:t>-magic </a:t>
            </a:r>
            <a:endParaRPr lang="en-US" sz="1800" b="0" i="0" u="none" strike="noStrike" baseline="0" dirty="0">
              <a:solidFill>
                <a:srgbClr val="A020B3"/>
              </a:solidFill>
              <a:latin typeface="Helvetica" panose="020B0604020202020204" pitchFamily="34" charset="0"/>
            </a:endParaRPr>
          </a:p>
          <a:p>
            <a:r>
              <a:rPr lang="en-US" sz="1800" b="0" i="1" u="none" strike="noStrike" baseline="0" dirty="0">
                <a:solidFill>
                  <a:srgbClr val="A020B3"/>
                </a:solidFill>
                <a:latin typeface="Helvetica" panose="020B0604020202020204" pitchFamily="34" charset="0"/>
              </a:rPr>
              <a:t>Ask the discussion questions at the end of the story, to assess the learners’ understanding.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11</a:t>
            </a:fld>
            <a:endParaRPr lang="en-GB"/>
          </a:p>
        </p:txBody>
      </p:sp>
    </p:spTree>
    <p:extLst>
      <p:ext uri="{BB962C8B-B14F-4D97-AF65-F5344CB8AC3E}">
        <p14:creationId xmlns:p14="http://schemas.microsoft.com/office/powerpoint/2010/main" val="176581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Helvetica" panose="020B0604020202020204" pitchFamily="34" charset="0"/>
            </a:endParaRPr>
          </a:p>
          <a:p>
            <a:r>
              <a:rPr lang="en-US" sz="1800" b="1" i="1" u="none" strike="noStrike" baseline="0" dirty="0">
                <a:solidFill>
                  <a:srgbClr val="121211"/>
                </a:solidFill>
                <a:latin typeface="Helvetica" panose="020B0604020202020204" pitchFamily="34" charset="0"/>
              </a:rPr>
              <a:t>Note for educators: </a:t>
            </a:r>
            <a:r>
              <a:rPr lang="en-US" sz="1800" b="0" i="1" u="none" strike="noStrike" baseline="0" dirty="0">
                <a:solidFill>
                  <a:srgbClr val="121211"/>
                </a:solidFill>
                <a:latin typeface="Helvetica" panose="020B0604020202020204" pitchFamily="34" charset="0"/>
              </a:rPr>
              <a:t>This slide contains additional questions for older learners – ask any you feel are appropriate to extend their learning. </a:t>
            </a:r>
          </a:p>
          <a:p>
            <a:endParaRPr lang="en-US" sz="1800" b="0" i="0" u="none" strike="noStrike" baseline="0" dirty="0">
              <a:solidFill>
                <a:srgbClr val="121211"/>
              </a:solidFill>
              <a:latin typeface="Helvetica" panose="020B0604020202020204" pitchFamily="34" charset="0"/>
            </a:endParaRPr>
          </a:p>
          <a:p>
            <a:r>
              <a:rPr lang="en-GB" sz="1800" b="0" i="1" u="none" strike="noStrike" baseline="0" dirty="0">
                <a:solidFill>
                  <a:srgbClr val="A020B3"/>
                </a:solidFill>
                <a:latin typeface="Helvetica" panose="020B0604020202020204" pitchFamily="34" charset="0"/>
              </a:rPr>
              <a:t>Questions and suggested answers </a:t>
            </a:r>
            <a:endParaRPr lang="en-GB" sz="1800" b="0" i="0" u="none" strike="noStrike" baseline="0" dirty="0">
              <a:solidFill>
                <a:srgbClr val="A020B3"/>
              </a:solidFill>
              <a:latin typeface="Helvetica" panose="020B0604020202020204" pitchFamily="34" charset="0"/>
            </a:endParaRPr>
          </a:p>
          <a:p>
            <a:r>
              <a:rPr lang="en-US" sz="1800" b="1" i="0" u="none" strike="noStrike" baseline="0" dirty="0">
                <a:solidFill>
                  <a:srgbClr val="121211"/>
                </a:solidFill>
                <a:latin typeface="Helvetica" panose="020B0604020202020204" pitchFamily="34" charset="0"/>
              </a:rPr>
              <a:t>Do you talk to family or friends online? How? </a:t>
            </a:r>
            <a:r>
              <a:rPr lang="en-US" sz="1800" b="0" i="1" u="none" strike="noStrike" baseline="0" dirty="0">
                <a:solidFill>
                  <a:srgbClr val="121211"/>
                </a:solidFill>
                <a:latin typeface="Helvetica" panose="020B0604020202020204" pitchFamily="34" charset="0"/>
              </a:rPr>
              <a:t>Video calls, phone calls, messages, though games. </a:t>
            </a:r>
          </a:p>
          <a:p>
            <a:endParaRPr lang="en-US" sz="1800" b="0" i="0" u="none" strike="noStrike" baseline="0" dirty="0">
              <a:solidFill>
                <a:srgbClr val="121211"/>
              </a:solidFill>
              <a:latin typeface="Helvetica" panose="020B0604020202020204" pitchFamily="34" charset="0"/>
            </a:endParaRPr>
          </a:p>
          <a:p>
            <a:r>
              <a:rPr lang="en-US" sz="1800" b="1" i="0" u="none" strike="noStrike" baseline="0" dirty="0">
                <a:solidFill>
                  <a:srgbClr val="121211"/>
                </a:solidFill>
                <a:latin typeface="Helvetica" panose="020B0604020202020204" pitchFamily="34" charset="0"/>
              </a:rPr>
              <a:t>Can you think of any apps, websites or online games that let people talk to each other who don’t know each other in person? </a:t>
            </a:r>
            <a:r>
              <a:rPr lang="en-US" sz="1800" b="0" i="1" u="none" strike="noStrike" baseline="0" dirty="0">
                <a:solidFill>
                  <a:srgbClr val="121211"/>
                </a:solidFill>
                <a:latin typeface="Helvetica" panose="020B0604020202020204" pitchFamily="34" charset="0"/>
              </a:rPr>
              <a:t>Many online games and other apps and services allow communication between users. Remember some of these will be age restricted. </a:t>
            </a:r>
            <a:endParaRPr lang="en-US" sz="1800" b="0" i="0" u="none" strike="noStrike" baseline="0" dirty="0">
              <a:solidFill>
                <a:srgbClr val="121211"/>
              </a:solidFill>
              <a:latin typeface="Helvetica" panose="020B0604020202020204" pitchFamily="34" charset="0"/>
            </a:endParaRPr>
          </a:p>
          <a:p>
            <a:r>
              <a:rPr lang="en-US" sz="1800" b="1" i="1" u="none" strike="noStrike" baseline="0" dirty="0">
                <a:solidFill>
                  <a:srgbClr val="121211"/>
                </a:solidFill>
                <a:latin typeface="Helvetica" panose="020B0604020202020204" pitchFamily="34" charset="0"/>
              </a:rPr>
              <a:t>Note for educators: </a:t>
            </a:r>
            <a:r>
              <a:rPr lang="en-US" sz="1800" b="0" i="1" u="none" strike="noStrike" baseline="0" dirty="0">
                <a:solidFill>
                  <a:srgbClr val="121211"/>
                </a:solidFill>
                <a:latin typeface="Helvetica" panose="020B0604020202020204" pitchFamily="34" charset="0"/>
              </a:rPr>
              <a:t>If you are concerned about a child’s use of an online game or service that is inappropriate for their age, follow this up in line with your school/ </a:t>
            </a:r>
            <a:r>
              <a:rPr lang="en-US" sz="1800" b="0" i="1" u="none" strike="noStrike" baseline="0" dirty="0" err="1">
                <a:solidFill>
                  <a:srgbClr val="121211"/>
                </a:solidFill>
                <a:latin typeface="Helvetica" panose="020B0604020202020204" pitchFamily="34" charset="0"/>
              </a:rPr>
              <a:t>organisation’s</a:t>
            </a:r>
            <a:r>
              <a:rPr lang="en-US" sz="1800" b="0" i="1" u="none" strike="noStrike" baseline="0" dirty="0">
                <a:solidFill>
                  <a:srgbClr val="121211"/>
                </a:solidFill>
                <a:latin typeface="Helvetica" panose="020B0604020202020204" pitchFamily="34" charset="0"/>
              </a:rPr>
              <a:t> safeguarding procedure. </a:t>
            </a:r>
            <a:endParaRPr lang="en-US" sz="1800" b="0" i="0" u="none" strike="noStrike" baseline="0" dirty="0">
              <a:solidFill>
                <a:srgbClr val="121211"/>
              </a:solidFill>
              <a:latin typeface="Helvetica" panose="020B0604020202020204" pitchFamily="34" charset="0"/>
            </a:endParaRPr>
          </a:p>
          <a:p>
            <a:r>
              <a:rPr lang="en-US" sz="1800" b="0" i="1" u="none" strike="noStrike" baseline="0" dirty="0">
                <a:solidFill>
                  <a:srgbClr val="121211"/>
                </a:solidFill>
                <a:latin typeface="Helvetica" panose="020B0604020202020204" pitchFamily="34" charset="0"/>
              </a:rPr>
              <a:t>For more information see the ‘Establishing a safe learning environment and responding to disclosures’ document provided with these resources. </a:t>
            </a:r>
          </a:p>
          <a:p>
            <a:endParaRPr lang="en-US" sz="1800" b="0" i="0" u="none" strike="noStrike" baseline="0" dirty="0">
              <a:solidFill>
                <a:srgbClr val="121211"/>
              </a:solidFill>
              <a:latin typeface="Helvetica" panose="020B0604020202020204" pitchFamily="34" charset="0"/>
            </a:endParaRPr>
          </a:p>
          <a:p>
            <a:r>
              <a:rPr lang="en-US" sz="1800" b="1" i="0" u="none" strike="noStrike" baseline="0" dirty="0">
                <a:solidFill>
                  <a:srgbClr val="121211"/>
                </a:solidFill>
                <a:latin typeface="Helvetica" panose="020B0604020202020204" pitchFamily="34" charset="0"/>
              </a:rPr>
              <a:t>What facts about yourself should you not tell to strangers online and offline? What can we call all these facts? </a:t>
            </a:r>
            <a:r>
              <a:rPr lang="en-US" sz="1800" b="0" i="1" u="none" strike="noStrike" baseline="0" dirty="0">
                <a:solidFill>
                  <a:srgbClr val="121211"/>
                </a:solidFill>
                <a:latin typeface="Helvetica" panose="020B0604020202020204" pitchFamily="34" charset="0"/>
              </a:rPr>
              <a:t>Personal information – full name, home address, school address, date of birth, passwords, images of ourselves. </a:t>
            </a:r>
          </a:p>
          <a:p>
            <a:endParaRPr lang="en-US" sz="1800" b="0" i="0" u="none" strike="noStrike" baseline="0" dirty="0">
              <a:solidFill>
                <a:srgbClr val="121211"/>
              </a:solidFill>
              <a:latin typeface="Helvetica" panose="020B0604020202020204" pitchFamily="34" charset="0"/>
            </a:endParaRPr>
          </a:p>
          <a:p>
            <a:r>
              <a:rPr lang="en-US" sz="1800" b="1" i="0" u="none" strike="noStrike" baseline="0" dirty="0">
                <a:solidFill>
                  <a:srgbClr val="121211"/>
                </a:solidFill>
                <a:latin typeface="Helvetica" panose="020B0604020202020204" pitchFamily="34" charset="0"/>
              </a:rPr>
              <a:t>Which adults would you ask for help if something worried you online? </a:t>
            </a:r>
            <a:r>
              <a:rPr lang="en-US" sz="1800" b="0" i="1" u="none" strike="noStrike" baseline="0" dirty="0">
                <a:solidFill>
                  <a:srgbClr val="121211"/>
                </a:solidFill>
                <a:latin typeface="Helvetica" panose="020B0604020202020204" pitchFamily="34" charset="0"/>
              </a:rPr>
              <a:t>Any trusted adult at home, school, youth group etc. </a:t>
            </a:r>
          </a:p>
          <a:p>
            <a:endParaRPr lang="en-US" sz="1800" b="0" i="0" u="none" strike="noStrike" baseline="0" dirty="0">
              <a:solidFill>
                <a:srgbClr val="121211"/>
              </a:solidFill>
              <a:latin typeface="Helvetica" panose="020B0604020202020204" pitchFamily="34" charset="0"/>
            </a:endParaRPr>
          </a:p>
          <a:p>
            <a:r>
              <a:rPr lang="en-US" sz="1800" b="1" i="0" u="none" strike="noStrike" baseline="0" dirty="0">
                <a:solidFill>
                  <a:srgbClr val="121211"/>
                </a:solidFill>
                <a:latin typeface="Helvetica" panose="020B0604020202020204" pitchFamily="34" charset="0"/>
              </a:rPr>
              <a:t>It is quite normal to disagree with your friends sometimes! If you have ever argued with a friend (online or offline), how did you make it better? </a:t>
            </a:r>
            <a:r>
              <a:rPr lang="en-US" sz="1800" b="0" i="1" u="none" strike="noStrike" baseline="0" dirty="0">
                <a:solidFill>
                  <a:srgbClr val="121211"/>
                </a:solidFill>
                <a:latin typeface="Helvetica" panose="020B0604020202020204" pitchFamily="34" charset="0"/>
              </a:rPr>
              <a:t>Answers will hopefully include – talked to an adult to get advice e.g. a parent or teacher, talked to the friend about how we both felt and why, compromised, </a:t>
            </a:r>
            <a:r>
              <a:rPr lang="en-US" sz="1800" b="0" i="1" u="none" strike="noStrike" baseline="0" dirty="0" err="1">
                <a:solidFill>
                  <a:srgbClr val="121211"/>
                </a:solidFill>
                <a:latin typeface="Helvetica" panose="020B0604020202020204" pitchFamily="34" charset="0"/>
              </a:rPr>
              <a:t>apologised</a:t>
            </a:r>
            <a:r>
              <a:rPr lang="en-US" sz="1800" b="0" i="1" u="none" strike="noStrike" baseline="0" dirty="0">
                <a:solidFill>
                  <a:srgbClr val="121211"/>
                </a:solidFill>
                <a:latin typeface="Helvetica" panose="020B0604020202020204" pitchFamily="34" charset="0"/>
              </a:rPr>
              <a:t> etc. Here you can reinforce the conflict resolution strategies that you would usually recommend in school</a:t>
            </a:r>
            <a:r>
              <a:rPr lang="en-US" sz="1800" b="0" i="1" u="none" strike="noStrike" baseline="0">
                <a:solidFill>
                  <a:srgbClr val="121211"/>
                </a:solidFill>
                <a:latin typeface="Helvetica" panose="020B0604020202020204" pitchFamily="34" charset="0"/>
              </a:rPr>
              <a:t>. </a:t>
            </a:r>
          </a:p>
          <a:p>
            <a:endParaRPr lang="en-US" sz="1800" b="0" i="0" u="none" strike="noStrike" baseline="0" dirty="0">
              <a:solidFill>
                <a:srgbClr val="121211"/>
              </a:solidFill>
              <a:latin typeface="Helvetica" panose="020B0604020202020204" pitchFamily="34" charset="0"/>
            </a:endParaRPr>
          </a:p>
          <a:p>
            <a:r>
              <a:rPr lang="en-US" sz="1800" b="0" i="0" u="none" strike="noStrike" baseline="0" dirty="0">
                <a:solidFill>
                  <a:srgbClr val="121211"/>
                </a:solidFill>
                <a:latin typeface="HelveticaNeueLT Arabic 55 Roman"/>
              </a:rPr>
              <a:t>You’ll be learning more about online gaming, and online </a:t>
            </a:r>
            <a:r>
              <a:rPr lang="en-US" sz="1800" b="0" i="0" u="none" strike="noStrike" baseline="0" dirty="0" err="1">
                <a:solidFill>
                  <a:srgbClr val="121211"/>
                </a:solidFill>
                <a:latin typeface="HelveticaNeueLT Arabic 55 Roman"/>
              </a:rPr>
              <a:t>behaviour</a:t>
            </a:r>
            <a:r>
              <a:rPr lang="en-US" sz="1800" b="0" i="0" u="none" strike="noStrike" baseline="0" dirty="0">
                <a:solidFill>
                  <a:srgbClr val="121211"/>
                </a:solidFill>
                <a:latin typeface="HelveticaNeueLT Arabic 55 Roman"/>
              </a:rPr>
              <a:t> this week </a:t>
            </a:r>
            <a:r>
              <a:rPr lang="en-US" sz="1800" b="0" i="0" u="none" strike="noStrike" baseline="0" dirty="0">
                <a:solidFill>
                  <a:srgbClr val="A020B3"/>
                </a:solidFill>
                <a:latin typeface="HelveticaNeueLT Arabic 55 Roman"/>
              </a:rPr>
              <a:t>(if applicable)</a:t>
            </a:r>
            <a:r>
              <a:rPr lang="en-US" sz="1800" b="0" i="0" u="none" strike="noStrike" baseline="0" dirty="0">
                <a:solidFill>
                  <a:srgbClr val="121211"/>
                </a:solidFill>
                <a:latin typeface="HelveticaNeueLT Arabic 55 Roman"/>
              </a:rPr>
              <a:t>. Thank you for joining in and sharing your thoughts. I hope everyone has a happy Safer Internet Day this year!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12</a:t>
            </a:fld>
            <a:endParaRPr lang="en-GB"/>
          </a:p>
        </p:txBody>
      </p:sp>
    </p:spTree>
    <p:extLst>
      <p:ext uri="{BB962C8B-B14F-4D97-AF65-F5344CB8AC3E}">
        <p14:creationId xmlns:p14="http://schemas.microsoft.com/office/powerpoint/2010/main" val="259395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3</a:t>
            </a:fld>
            <a:endParaRPr lang="en-GB"/>
          </a:p>
        </p:txBody>
      </p:sp>
    </p:spTree>
    <p:extLst>
      <p:ext uri="{BB962C8B-B14F-4D97-AF65-F5344CB8AC3E}">
        <p14:creationId xmlns:p14="http://schemas.microsoft.com/office/powerpoint/2010/main" val="414295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There are so many things you can do online, and the internet can help to make things easier </a:t>
            </a:r>
          </a:p>
          <a:p>
            <a:r>
              <a:rPr lang="en-US" sz="1800" b="0" i="0" u="none" strike="noStrike" baseline="0" dirty="0">
                <a:solidFill>
                  <a:srgbClr val="121211"/>
                </a:solidFill>
                <a:latin typeface="HelveticaNeueLT Arabic 55 Roman"/>
              </a:rPr>
              <a:t>This slide shows us just a few of the amazing things that you can do online, or that you might see people in your family doing at home. </a:t>
            </a:r>
          </a:p>
          <a:p>
            <a:r>
              <a:rPr lang="en-US" sz="1800" b="0" i="1" u="none" strike="noStrike" baseline="0" dirty="0">
                <a:solidFill>
                  <a:srgbClr val="A020B3"/>
                </a:solidFill>
                <a:latin typeface="Helvetica" panose="020B0604020202020204" pitchFamily="34" charset="0"/>
              </a:rPr>
              <a:t>[Click for animation]</a:t>
            </a:r>
            <a:r>
              <a:rPr lang="en-US" sz="1800" b="0" i="0" u="none" strike="noStrike" baseline="0" dirty="0">
                <a:solidFill>
                  <a:srgbClr val="A020B3"/>
                </a:solidFill>
                <a:latin typeface="HelveticaNeueLT Arabic 55 Roman"/>
              </a:rPr>
              <a:t>. </a:t>
            </a:r>
            <a:r>
              <a:rPr lang="en-US" sz="1800" b="0" i="0" u="none" strike="noStrike" baseline="0" dirty="0">
                <a:solidFill>
                  <a:srgbClr val="121211"/>
                </a:solidFill>
                <a:latin typeface="HelveticaNeueLT Arabic 55 Roman"/>
              </a:rPr>
              <a:t>You might use the internet to chat, or video call family and friends that you’ve not seen for a while. </a:t>
            </a:r>
          </a:p>
          <a:p>
            <a:r>
              <a:rPr lang="en-US" sz="1800" b="0" i="1" u="none" strike="noStrike" baseline="0" dirty="0">
                <a:solidFill>
                  <a:srgbClr val="A020B3"/>
                </a:solidFill>
                <a:latin typeface="Helvetica" panose="020B0604020202020204" pitchFamily="34" charset="0"/>
              </a:rPr>
              <a:t>[Click for animation]</a:t>
            </a:r>
            <a:r>
              <a:rPr lang="en-US" sz="1800" b="0" i="0" u="none" strike="noStrike" baseline="0" dirty="0">
                <a:solidFill>
                  <a:srgbClr val="A020B3"/>
                </a:solidFill>
                <a:latin typeface="HelveticaNeueLT Arabic 55 Roman"/>
              </a:rPr>
              <a:t>. </a:t>
            </a:r>
            <a:r>
              <a:rPr lang="en-US" sz="1800" b="0" i="0" u="none" strike="noStrike" baseline="0" dirty="0">
                <a:solidFill>
                  <a:srgbClr val="121211"/>
                </a:solidFill>
                <a:latin typeface="HelveticaNeueLT Arabic 55 Roman"/>
              </a:rPr>
              <a:t>You might watch TV shows, or movies, or listen to music online. </a:t>
            </a:r>
          </a:p>
          <a:p>
            <a:r>
              <a:rPr lang="en-US" sz="1800" b="0" i="1" u="none" strike="noStrike" baseline="0" dirty="0">
                <a:solidFill>
                  <a:srgbClr val="A020B3"/>
                </a:solidFill>
                <a:latin typeface="Helvetica" panose="020B0604020202020204" pitchFamily="34" charset="0"/>
              </a:rPr>
              <a:t>[Click for animation]</a:t>
            </a:r>
            <a:r>
              <a:rPr lang="en-US" sz="1800" b="0" i="0" u="none" strike="noStrike" baseline="0" dirty="0">
                <a:solidFill>
                  <a:srgbClr val="A020B3"/>
                </a:solidFill>
                <a:latin typeface="HelveticaNeueLT Arabic 55 Roman"/>
              </a:rPr>
              <a:t>. </a:t>
            </a:r>
            <a:r>
              <a:rPr lang="en-US" sz="1800" b="0" i="0" u="none" strike="noStrike" baseline="0" dirty="0">
                <a:solidFill>
                  <a:srgbClr val="121211"/>
                </a:solidFill>
                <a:latin typeface="HelveticaNeueLT Arabic 55 Roman"/>
              </a:rPr>
              <a:t>You can find out what’s happening in the news or use the internet to find out new things. </a:t>
            </a:r>
          </a:p>
          <a:p>
            <a:r>
              <a:rPr lang="en-US" sz="1800" b="0" i="1" u="none" strike="noStrike" baseline="0" dirty="0">
                <a:solidFill>
                  <a:srgbClr val="A020B3"/>
                </a:solidFill>
                <a:latin typeface="Helvetica" panose="020B0604020202020204" pitchFamily="34" charset="0"/>
              </a:rPr>
              <a:t>[Click for animation]</a:t>
            </a:r>
            <a:r>
              <a:rPr lang="en-US" sz="1800" b="0" i="0" u="none" strike="noStrike" baseline="0" dirty="0">
                <a:solidFill>
                  <a:srgbClr val="A020B3"/>
                </a:solidFill>
                <a:latin typeface="HelveticaNeueLT Arabic 55 Roman"/>
              </a:rPr>
              <a:t>. </a:t>
            </a:r>
            <a:r>
              <a:rPr lang="en-US" sz="1800" b="0" i="0" u="none" strike="noStrike" baseline="0" dirty="0">
                <a:solidFill>
                  <a:srgbClr val="121211"/>
                </a:solidFill>
                <a:latin typeface="HelveticaNeueLT Arabic 55 Roman"/>
              </a:rPr>
              <a:t>You or your family might share photos, or videos – if you have a talent for something… </a:t>
            </a:r>
          </a:p>
          <a:p>
            <a:r>
              <a:rPr lang="en-US" sz="1800" b="0" i="1" u="none" strike="noStrike" baseline="0" dirty="0">
                <a:solidFill>
                  <a:srgbClr val="A020B3"/>
                </a:solidFill>
                <a:latin typeface="Helvetica" panose="020B0604020202020204" pitchFamily="34" charset="0"/>
              </a:rPr>
              <a:t>[Click for animation]</a:t>
            </a:r>
            <a:r>
              <a:rPr lang="en-US" sz="1800" b="0" i="0" u="none" strike="noStrike" baseline="0" dirty="0">
                <a:solidFill>
                  <a:srgbClr val="A020B3"/>
                </a:solidFill>
                <a:latin typeface="HelveticaNeueLT Arabic 55 Roman"/>
              </a:rPr>
              <a:t>. </a:t>
            </a:r>
            <a:r>
              <a:rPr lang="en-US" sz="1800" b="0" i="0" u="none" strike="noStrike" baseline="0" dirty="0">
                <a:solidFill>
                  <a:srgbClr val="121211"/>
                </a:solidFill>
                <a:latin typeface="HelveticaNeueLT Arabic 55 Roman"/>
              </a:rPr>
              <a:t>Or, one of the things you might do is play games online.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4</a:t>
            </a:fld>
            <a:endParaRPr lang="en-GB"/>
          </a:p>
        </p:txBody>
      </p:sp>
    </p:spTree>
    <p:extLst>
      <p:ext uri="{BB962C8B-B14F-4D97-AF65-F5344CB8AC3E}">
        <p14:creationId xmlns:p14="http://schemas.microsoft.com/office/powerpoint/2010/main" val="158887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Can you give me a hands-up if you like playing games online? Or if anyone else in your house does. </a:t>
            </a:r>
          </a:p>
          <a:p>
            <a:r>
              <a:rPr lang="en-GB" sz="1800" b="0" i="0" u="none" strike="noStrike" baseline="0" dirty="0">
                <a:solidFill>
                  <a:srgbClr val="121211"/>
                </a:solidFill>
                <a:latin typeface="HelveticaNeueLT Arabic 55 Roman"/>
              </a:rPr>
              <a:t>Fantastic! </a:t>
            </a:r>
          </a:p>
          <a:p>
            <a:r>
              <a:rPr lang="en-US" sz="1800" b="0" i="0" u="none" strike="noStrike" baseline="0" dirty="0">
                <a:solidFill>
                  <a:srgbClr val="121211"/>
                </a:solidFill>
                <a:latin typeface="HelveticaNeueLT Arabic 55 Roman"/>
              </a:rPr>
              <a:t>I’m going to give you one minute to have a chat with a friend next to you, to let each other know what your </a:t>
            </a:r>
            <a:r>
              <a:rPr lang="en-US" sz="1800" b="0" i="0" u="none" strike="noStrike" baseline="0" dirty="0" err="1">
                <a:solidFill>
                  <a:srgbClr val="121211"/>
                </a:solidFill>
                <a:latin typeface="HelveticaNeueLT Arabic 55 Roman"/>
              </a:rPr>
              <a:t>favourite</a:t>
            </a:r>
            <a:r>
              <a:rPr lang="en-US" sz="1800" b="0" i="0" u="none" strike="noStrike" baseline="0" dirty="0">
                <a:solidFill>
                  <a:srgbClr val="121211"/>
                </a:solidFill>
                <a:latin typeface="HelveticaNeueLT Arabic 55 Roman"/>
              </a:rPr>
              <a:t> games are, and why you like them so much. Go! </a:t>
            </a:r>
          </a:p>
          <a:p>
            <a:r>
              <a:rPr lang="en-US" sz="1800" b="0" i="1" u="none" strike="noStrike" baseline="0" dirty="0">
                <a:solidFill>
                  <a:srgbClr val="A020B3"/>
                </a:solidFill>
                <a:latin typeface="Helvetica" panose="020B0604020202020204" pitchFamily="34" charset="0"/>
              </a:rPr>
              <a:t>Wait one minute then take some answers. </a:t>
            </a:r>
            <a:endParaRPr lang="en-US" sz="1800" b="0" i="0" u="none" strike="noStrike" baseline="0" dirty="0">
              <a:solidFill>
                <a:srgbClr val="A020B3"/>
              </a:solidFill>
              <a:latin typeface="Helvetica" panose="020B0604020202020204" pitchFamily="34" charset="0"/>
            </a:endParaRPr>
          </a:p>
          <a:p>
            <a:r>
              <a:rPr lang="en-US" sz="1800" b="0" i="0" u="none" strike="noStrike" baseline="0" dirty="0">
                <a:solidFill>
                  <a:srgbClr val="121211"/>
                </a:solidFill>
                <a:latin typeface="HelveticaNeueLT Arabic 55 Roman"/>
              </a:rPr>
              <a:t>Wow, it sounds like playing games is a really popular and fun thing to do!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5</a:t>
            </a:fld>
            <a:endParaRPr lang="en-GB"/>
          </a:p>
        </p:txBody>
      </p:sp>
    </p:spTree>
    <p:extLst>
      <p:ext uri="{BB962C8B-B14F-4D97-AF65-F5344CB8AC3E}">
        <p14:creationId xmlns:p14="http://schemas.microsoft.com/office/powerpoint/2010/main" val="28619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Now, I’d love to know </a:t>
            </a:r>
            <a:r>
              <a:rPr lang="en-US" sz="1800" b="1" i="0" u="none" strike="noStrike" baseline="0" dirty="0">
                <a:solidFill>
                  <a:srgbClr val="121211"/>
                </a:solidFill>
                <a:latin typeface="Helvetica" panose="020B0604020202020204" pitchFamily="34" charset="0"/>
              </a:rPr>
              <a:t>how </a:t>
            </a:r>
            <a:r>
              <a:rPr lang="en-US" sz="1800" b="0" i="0" u="none" strike="noStrike" baseline="0" dirty="0">
                <a:solidFill>
                  <a:srgbClr val="121211"/>
                </a:solidFill>
                <a:latin typeface="HelveticaNeueLT Arabic 55 Roman"/>
              </a:rPr>
              <a:t>you play your games! Look at the screen and for each one, give me a thumbs up if you’ve ever used that kind of thing, or technology to play a game. </a:t>
            </a:r>
          </a:p>
          <a:p>
            <a:r>
              <a:rPr lang="en-US" sz="1800" b="0" i="1" u="none" strike="noStrike" baseline="0" dirty="0">
                <a:solidFill>
                  <a:srgbClr val="A020B3"/>
                </a:solidFill>
                <a:latin typeface="Helvetica" panose="020B0604020202020204" pitchFamily="34" charset="0"/>
              </a:rPr>
              <a:t>Read through each option and wait for the children to give a thumbs up (if they’ve used it), before moving on. </a:t>
            </a:r>
            <a:endParaRPr lang="en-US" sz="1800" b="0" i="0" u="none" strike="noStrike" baseline="0" dirty="0">
              <a:solidFill>
                <a:srgbClr val="A020B3"/>
              </a:solidFill>
              <a:latin typeface="Helvetica" panose="020B0604020202020204" pitchFamily="34" charset="0"/>
            </a:endParaRPr>
          </a:p>
          <a:p>
            <a:pPr marL="285750" indent="-285750">
              <a:buFont typeface="Arial" panose="020B0604020202020204" pitchFamily="34" charset="0"/>
              <a:buChar char="•"/>
            </a:pPr>
            <a:r>
              <a:rPr lang="en-GB" sz="1800" b="0" i="0" u="none" strike="noStrike" baseline="0" dirty="0">
                <a:solidFill>
                  <a:srgbClr val="121211"/>
                </a:solidFill>
                <a:latin typeface="HelveticaNeueLT Arabic 55 Roman"/>
              </a:rPr>
              <a:t>Phone </a:t>
            </a:r>
          </a:p>
          <a:p>
            <a:pPr marL="285750" indent="-285750">
              <a:buFont typeface="Arial" panose="020B0604020202020204" pitchFamily="34" charset="0"/>
              <a:buChar char="•"/>
            </a:pPr>
            <a:r>
              <a:rPr lang="en-GB" sz="1800" b="0" i="0" u="none" strike="noStrike" baseline="0" dirty="0">
                <a:solidFill>
                  <a:srgbClr val="121211"/>
                </a:solidFill>
                <a:latin typeface="HelveticaNeueLT Arabic 55 Roman"/>
              </a:rPr>
              <a:t>Laptop </a:t>
            </a:r>
          </a:p>
          <a:p>
            <a:pPr marL="285750" indent="-285750">
              <a:buFont typeface="Arial" panose="020B0604020202020204" pitchFamily="34" charset="0"/>
              <a:buChar char="•"/>
            </a:pPr>
            <a:r>
              <a:rPr lang="en-GB" sz="1800" b="0" i="0" u="none" strike="noStrike" baseline="0" dirty="0">
                <a:solidFill>
                  <a:srgbClr val="121211"/>
                </a:solidFill>
                <a:latin typeface="HelveticaNeueLT Arabic 55 Roman"/>
              </a:rPr>
              <a:t>Tablet </a:t>
            </a:r>
          </a:p>
          <a:p>
            <a:pPr marL="285750" indent="-285750">
              <a:buFont typeface="Arial" panose="020B0604020202020204" pitchFamily="34" charset="0"/>
              <a:buChar char="•"/>
            </a:pPr>
            <a:r>
              <a:rPr lang="en-GB" sz="1800" b="0" i="0" u="none" strike="noStrike" baseline="0" dirty="0">
                <a:solidFill>
                  <a:srgbClr val="121211"/>
                </a:solidFill>
                <a:latin typeface="HelveticaNeueLT Arabic 55 Roman"/>
              </a:rPr>
              <a:t>Computer </a:t>
            </a:r>
          </a:p>
          <a:p>
            <a:pPr marL="285750" indent="-285750">
              <a:buFont typeface="Arial" panose="020B0604020202020204" pitchFamily="34" charset="0"/>
              <a:buChar char="•"/>
            </a:pPr>
            <a:r>
              <a:rPr lang="en-GB" sz="1800" b="0" i="0" u="none" strike="noStrike" baseline="0" dirty="0">
                <a:solidFill>
                  <a:srgbClr val="121211"/>
                </a:solidFill>
                <a:latin typeface="HelveticaNeueLT Arabic 55 Roman"/>
              </a:rPr>
              <a:t>Console </a:t>
            </a:r>
          </a:p>
          <a:p>
            <a:r>
              <a:rPr lang="en-US" sz="1800" b="0" i="0" u="none" strike="noStrike" baseline="0" dirty="0">
                <a:solidFill>
                  <a:srgbClr val="121211"/>
                </a:solidFill>
                <a:latin typeface="HelveticaNeueLT Arabic 55 Roman"/>
              </a:rPr>
              <a:t>There are so many ways that you can play games online, aren’t there? Now, I mentioned that games were just one of the things we were going to be looking at today. The other thing was how you act or behave towards other people online.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6</a:t>
            </a:fld>
            <a:endParaRPr lang="en-GB"/>
          </a:p>
        </p:txBody>
      </p:sp>
    </p:spTree>
    <p:extLst>
      <p:ext uri="{BB962C8B-B14F-4D97-AF65-F5344CB8AC3E}">
        <p14:creationId xmlns:p14="http://schemas.microsoft.com/office/powerpoint/2010/main" val="107735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u="none" strike="noStrike" baseline="0" dirty="0">
                <a:solidFill>
                  <a:srgbClr val="121211"/>
                </a:solidFill>
                <a:latin typeface="Helvetica" panose="020B0604020202020204" pitchFamily="34" charset="0"/>
              </a:rPr>
              <a:t>Note for educators: </a:t>
            </a:r>
            <a:r>
              <a:rPr lang="en-US" sz="1800" b="0" i="0" u="none" strike="noStrike" baseline="0" dirty="0">
                <a:solidFill>
                  <a:srgbClr val="121211"/>
                </a:solidFill>
                <a:latin typeface="HelveticaNeueLT Arabic 55 Roman"/>
              </a:rPr>
              <a:t>Choose the question(s) you would like to use in advance and hide or delete the other slides. </a:t>
            </a:r>
          </a:p>
          <a:p>
            <a:endParaRPr lang="en-US" sz="1800" b="0" i="0" u="none" strike="noStrike" baseline="0" dirty="0">
              <a:solidFill>
                <a:srgbClr val="121211"/>
              </a:solidFill>
              <a:latin typeface="HelveticaNeueLT Arabic 55 Roman"/>
            </a:endParaRPr>
          </a:p>
          <a:p>
            <a:r>
              <a:rPr lang="en-US" sz="1800" b="0" i="0" u="none" strike="noStrike" baseline="0" dirty="0">
                <a:solidFill>
                  <a:srgbClr val="121211"/>
                </a:solidFill>
                <a:latin typeface="HelveticaNeueLT Arabic 55 Roman"/>
              </a:rPr>
              <a:t>So, I’ve got a question on the screen here for you to have a think about by yourself for a moment. </a:t>
            </a:r>
          </a:p>
          <a:p>
            <a:r>
              <a:rPr lang="en-US" sz="1800" b="0" i="1" u="none" strike="noStrike" baseline="0" dirty="0">
                <a:solidFill>
                  <a:srgbClr val="A020B3"/>
                </a:solidFill>
                <a:latin typeface="Helvetica" panose="020B0604020202020204" pitchFamily="34" charset="0"/>
              </a:rPr>
              <a:t>[Read aloud the question that you have chosen, then allow a little thinking time to pass]. </a:t>
            </a:r>
            <a:endParaRPr lang="en-US" sz="1800" b="0" i="0" u="none" strike="noStrike" baseline="0" dirty="0">
              <a:solidFill>
                <a:srgbClr val="A020B3"/>
              </a:solidFill>
              <a:latin typeface="Helvetica" panose="020B0604020202020204" pitchFamily="34" charset="0"/>
            </a:endParaRPr>
          </a:p>
          <a:p>
            <a:r>
              <a:rPr lang="en-US" sz="1800" b="0" i="0" u="none" strike="noStrike" baseline="0" dirty="0">
                <a:solidFill>
                  <a:srgbClr val="121211"/>
                </a:solidFill>
                <a:latin typeface="HelveticaNeueLT Arabic 55 Roman"/>
              </a:rPr>
              <a:t>Who thinks they can answer this question for me? </a:t>
            </a:r>
          </a:p>
          <a:p>
            <a:r>
              <a:rPr lang="en-US" sz="1800" b="0" i="1" u="none" strike="noStrike" baseline="0" dirty="0">
                <a:solidFill>
                  <a:srgbClr val="A020B3"/>
                </a:solidFill>
                <a:latin typeface="Helvetica" panose="020B0604020202020204" pitchFamily="34" charset="0"/>
              </a:rPr>
              <a:t>[Take answers from the children, who will hopefully suggest positive </a:t>
            </a:r>
            <a:r>
              <a:rPr lang="en-US" sz="1800" b="0" i="1" u="none" strike="noStrike" baseline="0" dirty="0" err="1">
                <a:solidFill>
                  <a:srgbClr val="A020B3"/>
                </a:solidFill>
                <a:latin typeface="Helvetica" panose="020B0604020202020204" pitchFamily="34" charset="0"/>
              </a:rPr>
              <a:t>behaviours</a:t>
            </a:r>
            <a:r>
              <a:rPr lang="en-US" sz="1800" b="0" i="1" u="none" strike="noStrike" baseline="0" dirty="0">
                <a:solidFill>
                  <a:srgbClr val="A020B3"/>
                </a:solidFill>
                <a:latin typeface="Helvetica" panose="020B0604020202020204" pitchFamily="34" charset="0"/>
              </a:rPr>
              <a:t>]. </a:t>
            </a:r>
            <a:endParaRPr lang="en-US" sz="1800" b="0" i="0" u="none" strike="noStrike" baseline="0" dirty="0">
              <a:solidFill>
                <a:srgbClr val="A020B3"/>
              </a:solidFill>
              <a:latin typeface="Helvetica" panose="020B0604020202020204" pitchFamily="34" charset="0"/>
            </a:endParaRPr>
          </a:p>
          <a:p>
            <a:r>
              <a:rPr lang="en-GB" sz="1800" b="0" i="0" u="none" strike="noStrike" baseline="0" dirty="0">
                <a:solidFill>
                  <a:srgbClr val="121211"/>
                </a:solidFill>
                <a:latin typeface="HelveticaNeueLT Arabic 55 Roman"/>
              </a:rPr>
              <a:t>That’s absolutely correct. </a:t>
            </a:r>
          </a:p>
          <a:p>
            <a:endParaRPr lang="en-GB" sz="1800" b="0" i="0" u="none" strike="noStrike" baseline="0" dirty="0">
              <a:solidFill>
                <a:srgbClr val="121211"/>
              </a:solidFill>
              <a:latin typeface="HelveticaNeueLT Arabic 55 Roman"/>
            </a:endParaRPr>
          </a:p>
          <a:p>
            <a:r>
              <a:rPr lang="en-US" sz="1800" b="0" i="0" u="none" strike="noStrike" baseline="0" dirty="0">
                <a:solidFill>
                  <a:srgbClr val="121211"/>
                </a:solidFill>
                <a:latin typeface="HelveticaNeueLT Arabic 55 Roman"/>
              </a:rPr>
              <a:t>Whatever you’re doing online, whether it’s playing games or anything else, it’s so important to think about the feelings of others. In the same way we all try to be kind offline, we should also do this when we’re online. </a:t>
            </a:r>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7</a:t>
            </a:fld>
            <a:endParaRPr lang="en-GB"/>
          </a:p>
        </p:txBody>
      </p:sp>
    </p:spTree>
    <p:extLst>
      <p:ext uri="{BB962C8B-B14F-4D97-AF65-F5344CB8AC3E}">
        <p14:creationId xmlns:p14="http://schemas.microsoft.com/office/powerpoint/2010/main" val="51054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21211"/>
                </a:solidFill>
                <a:latin typeface="Helvetica" panose="020B0604020202020204" pitchFamily="34" charset="0"/>
              </a:rPr>
              <a:t>Note for educators: </a:t>
            </a:r>
            <a:r>
              <a:rPr lang="en-US" sz="1200" b="0" i="0" u="none" strike="noStrike" baseline="0" dirty="0">
                <a:solidFill>
                  <a:srgbClr val="121211"/>
                </a:solidFill>
                <a:latin typeface="HelveticaNeueLT Arabic 55 Roman"/>
              </a:rPr>
              <a:t>Choose the question(s) you would like to use in advance and hide or delete the other slides. </a:t>
            </a:r>
          </a:p>
          <a:p>
            <a:endParaRPr lang="en-US"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So, I’ve got a question on the screen here for you to have a think about by yourself for a moment. </a:t>
            </a:r>
          </a:p>
          <a:p>
            <a:r>
              <a:rPr lang="en-US" sz="1200" b="0" i="1" u="none" strike="noStrike" baseline="0" dirty="0">
                <a:solidFill>
                  <a:srgbClr val="A020B3"/>
                </a:solidFill>
                <a:latin typeface="Helvetica" panose="020B0604020202020204" pitchFamily="34" charset="0"/>
              </a:rPr>
              <a:t>[Read aloud the question that you have chosen, then allow a little thinking time to pass]. </a:t>
            </a:r>
            <a:endParaRPr lang="en-US" sz="1200" b="0" i="0" u="none" strike="noStrike" baseline="0" dirty="0">
              <a:solidFill>
                <a:srgbClr val="A020B3"/>
              </a:solidFill>
              <a:latin typeface="Helvetica" panose="020B0604020202020204" pitchFamily="34" charset="0"/>
            </a:endParaRPr>
          </a:p>
          <a:p>
            <a:r>
              <a:rPr lang="en-US" sz="1200" b="0" i="0" u="none" strike="noStrike" baseline="0" dirty="0">
                <a:solidFill>
                  <a:srgbClr val="121211"/>
                </a:solidFill>
                <a:latin typeface="HelveticaNeueLT Arabic 55 Roman"/>
              </a:rPr>
              <a:t>Who thinks they can answer this question for me? </a:t>
            </a:r>
          </a:p>
          <a:p>
            <a:r>
              <a:rPr lang="en-US" sz="1200" b="0" i="1" u="none" strike="noStrike" baseline="0" dirty="0">
                <a:solidFill>
                  <a:srgbClr val="A020B3"/>
                </a:solidFill>
                <a:latin typeface="Helvetica" panose="020B0604020202020204" pitchFamily="34" charset="0"/>
              </a:rPr>
              <a:t>[Take answers from the children, who will hopefully suggest positive </a:t>
            </a:r>
            <a:r>
              <a:rPr lang="en-US" sz="1200" b="0" i="1" u="none" strike="noStrike" baseline="0" dirty="0" err="1">
                <a:solidFill>
                  <a:srgbClr val="A020B3"/>
                </a:solidFill>
                <a:latin typeface="Helvetica" panose="020B0604020202020204" pitchFamily="34" charset="0"/>
              </a:rPr>
              <a:t>behaviours</a:t>
            </a:r>
            <a:r>
              <a:rPr lang="en-US" sz="1200" b="0" i="1" u="none" strike="noStrike" baseline="0" dirty="0">
                <a:solidFill>
                  <a:srgbClr val="A020B3"/>
                </a:solidFill>
                <a:latin typeface="Helvetica" panose="020B0604020202020204" pitchFamily="34" charset="0"/>
              </a:rPr>
              <a:t>]. </a:t>
            </a:r>
            <a:endParaRPr lang="en-US" sz="1200" b="0" i="0" u="none" strike="noStrike" baseline="0" dirty="0">
              <a:solidFill>
                <a:srgbClr val="A020B3"/>
              </a:solidFill>
              <a:latin typeface="Helvetica" panose="020B0604020202020204" pitchFamily="34" charset="0"/>
            </a:endParaRPr>
          </a:p>
          <a:p>
            <a:r>
              <a:rPr lang="en-GB" sz="1200" b="0" i="0" u="none" strike="noStrike" baseline="0" dirty="0">
                <a:solidFill>
                  <a:srgbClr val="121211"/>
                </a:solidFill>
                <a:latin typeface="HelveticaNeueLT Arabic 55 Roman"/>
              </a:rPr>
              <a:t>That’s absolutely correct. </a:t>
            </a:r>
          </a:p>
          <a:p>
            <a:endParaRPr lang="en-GB"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Whatever you’re doing online, whether it’s playing games or anything else, it’s so important to think about the feelings of others. In the same way we all try to be kind offline, we should also do this when we’re online. </a:t>
            </a:r>
            <a:endParaRPr lang="en-GB" dirty="0"/>
          </a:p>
          <a:p>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8</a:t>
            </a:fld>
            <a:endParaRPr lang="en-GB"/>
          </a:p>
        </p:txBody>
      </p:sp>
    </p:spTree>
    <p:extLst>
      <p:ext uri="{BB962C8B-B14F-4D97-AF65-F5344CB8AC3E}">
        <p14:creationId xmlns:p14="http://schemas.microsoft.com/office/powerpoint/2010/main" val="39085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21211"/>
                </a:solidFill>
                <a:latin typeface="Helvetica" panose="020B0604020202020204" pitchFamily="34" charset="0"/>
              </a:rPr>
              <a:t>Note for educators: </a:t>
            </a:r>
            <a:r>
              <a:rPr lang="en-US" sz="1200" b="0" i="0" u="none" strike="noStrike" baseline="0" dirty="0">
                <a:solidFill>
                  <a:srgbClr val="121211"/>
                </a:solidFill>
                <a:latin typeface="HelveticaNeueLT Arabic 55 Roman"/>
              </a:rPr>
              <a:t>Choose the question(s) you would like to use in advance and hide or delete the other slides. </a:t>
            </a:r>
          </a:p>
          <a:p>
            <a:endParaRPr lang="en-US"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So, I’ve got a question on the screen here for you to have a think about by yourself for a moment. </a:t>
            </a:r>
          </a:p>
          <a:p>
            <a:r>
              <a:rPr lang="en-US" sz="1200" b="0" i="1" u="none" strike="noStrike" baseline="0" dirty="0">
                <a:solidFill>
                  <a:srgbClr val="A020B3"/>
                </a:solidFill>
                <a:latin typeface="Helvetica" panose="020B0604020202020204" pitchFamily="34" charset="0"/>
              </a:rPr>
              <a:t>[Read aloud the question that you have chosen, then allow a little thinking time to pass]. </a:t>
            </a:r>
            <a:endParaRPr lang="en-US" sz="1200" b="0" i="0" u="none" strike="noStrike" baseline="0" dirty="0">
              <a:solidFill>
                <a:srgbClr val="A020B3"/>
              </a:solidFill>
              <a:latin typeface="Helvetica" panose="020B0604020202020204" pitchFamily="34" charset="0"/>
            </a:endParaRPr>
          </a:p>
          <a:p>
            <a:r>
              <a:rPr lang="en-US" sz="1200" b="0" i="0" u="none" strike="noStrike" baseline="0" dirty="0">
                <a:solidFill>
                  <a:srgbClr val="121211"/>
                </a:solidFill>
                <a:latin typeface="HelveticaNeueLT Arabic 55 Roman"/>
              </a:rPr>
              <a:t>Who thinks they can answer this question for me? </a:t>
            </a:r>
          </a:p>
          <a:p>
            <a:r>
              <a:rPr lang="en-US" sz="1200" b="0" i="1" u="none" strike="noStrike" baseline="0" dirty="0">
                <a:solidFill>
                  <a:srgbClr val="A020B3"/>
                </a:solidFill>
                <a:latin typeface="Helvetica" panose="020B0604020202020204" pitchFamily="34" charset="0"/>
              </a:rPr>
              <a:t>[Take answers from the children, who will hopefully suggest positive </a:t>
            </a:r>
            <a:r>
              <a:rPr lang="en-US" sz="1200" b="0" i="1" u="none" strike="noStrike" baseline="0" dirty="0" err="1">
                <a:solidFill>
                  <a:srgbClr val="A020B3"/>
                </a:solidFill>
                <a:latin typeface="Helvetica" panose="020B0604020202020204" pitchFamily="34" charset="0"/>
              </a:rPr>
              <a:t>behaviours</a:t>
            </a:r>
            <a:r>
              <a:rPr lang="en-US" sz="1200" b="0" i="1" u="none" strike="noStrike" baseline="0" dirty="0">
                <a:solidFill>
                  <a:srgbClr val="A020B3"/>
                </a:solidFill>
                <a:latin typeface="Helvetica" panose="020B0604020202020204" pitchFamily="34" charset="0"/>
              </a:rPr>
              <a:t>]. </a:t>
            </a:r>
            <a:endParaRPr lang="en-US" sz="1200" b="0" i="0" u="none" strike="noStrike" baseline="0" dirty="0">
              <a:solidFill>
                <a:srgbClr val="A020B3"/>
              </a:solidFill>
              <a:latin typeface="Helvetica" panose="020B0604020202020204" pitchFamily="34" charset="0"/>
            </a:endParaRPr>
          </a:p>
          <a:p>
            <a:r>
              <a:rPr lang="en-GB" sz="1200" b="0" i="0" u="none" strike="noStrike" baseline="0" dirty="0">
                <a:solidFill>
                  <a:srgbClr val="121211"/>
                </a:solidFill>
                <a:latin typeface="HelveticaNeueLT Arabic 55 Roman"/>
              </a:rPr>
              <a:t>That’s absolutely correct. </a:t>
            </a:r>
          </a:p>
          <a:p>
            <a:endParaRPr lang="en-GB"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Whatever you’re doing online, whether it’s playing games or anything else, it’s so important to think about the feelings of others. In the same way we all try to be kind offline, we should also do this when we’re online. </a:t>
            </a:r>
            <a:endParaRPr lang="en-GB" dirty="0"/>
          </a:p>
          <a:p>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9</a:t>
            </a:fld>
            <a:endParaRPr lang="en-GB"/>
          </a:p>
        </p:txBody>
      </p:sp>
    </p:spTree>
    <p:extLst>
      <p:ext uri="{BB962C8B-B14F-4D97-AF65-F5344CB8AC3E}">
        <p14:creationId xmlns:p14="http://schemas.microsoft.com/office/powerpoint/2010/main" val="374571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21211"/>
                </a:solidFill>
                <a:latin typeface="Helvetica" panose="020B0604020202020204" pitchFamily="34" charset="0"/>
              </a:rPr>
              <a:t>Note for educators: </a:t>
            </a:r>
            <a:r>
              <a:rPr lang="en-US" sz="1200" b="0" i="0" u="none" strike="noStrike" baseline="0" dirty="0">
                <a:solidFill>
                  <a:srgbClr val="121211"/>
                </a:solidFill>
                <a:latin typeface="HelveticaNeueLT Arabic 55 Roman"/>
              </a:rPr>
              <a:t>Choose the question(s) you would like to use in advance and hide or delete the other slides. </a:t>
            </a:r>
          </a:p>
          <a:p>
            <a:endParaRPr lang="en-US"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So, I’ve got a question on the screen here for you to have a think about by yourself for a moment. </a:t>
            </a:r>
          </a:p>
          <a:p>
            <a:r>
              <a:rPr lang="en-US" sz="1200" b="0" i="1" u="none" strike="noStrike" baseline="0" dirty="0">
                <a:solidFill>
                  <a:srgbClr val="A020B3"/>
                </a:solidFill>
                <a:latin typeface="Helvetica" panose="020B0604020202020204" pitchFamily="34" charset="0"/>
              </a:rPr>
              <a:t>[Read aloud the question that you have chosen, then allow a little thinking time to pass]. </a:t>
            </a:r>
            <a:endParaRPr lang="en-US" sz="1200" b="0" i="0" u="none" strike="noStrike" baseline="0" dirty="0">
              <a:solidFill>
                <a:srgbClr val="A020B3"/>
              </a:solidFill>
              <a:latin typeface="Helvetica" panose="020B0604020202020204" pitchFamily="34" charset="0"/>
            </a:endParaRPr>
          </a:p>
          <a:p>
            <a:r>
              <a:rPr lang="en-US" sz="1200" b="0" i="0" u="none" strike="noStrike" baseline="0" dirty="0">
                <a:solidFill>
                  <a:srgbClr val="121211"/>
                </a:solidFill>
                <a:latin typeface="HelveticaNeueLT Arabic 55 Roman"/>
              </a:rPr>
              <a:t>Who thinks they can answer this question for me? </a:t>
            </a:r>
          </a:p>
          <a:p>
            <a:r>
              <a:rPr lang="en-US" sz="1200" b="0" i="1" u="none" strike="noStrike" baseline="0" dirty="0">
                <a:solidFill>
                  <a:srgbClr val="A020B3"/>
                </a:solidFill>
                <a:latin typeface="Helvetica" panose="020B0604020202020204" pitchFamily="34" charset="0"/>
              </a:rPr>
              <a:t>[Take answers from the children, who will hopefully suggest positive </a:t>
            </a:r>
            <a:r>
              <a:rPr lang="en-US" sz="1200" b="0" i="1" u="none" strike="noStrike" baseline="0" dirty="0" err="1">
                <a:solidFill>
                  <a:srgbClr val="A020B3"/>
                </a:solidFill>
                <a:latin typeface="Helvetica" panose="020B0604020202020204" pitchFamily="34" charset="0"/>
              </a:rPr>
              <a:t>behaviours</a:t>
            </a:r>
            <a:r>
              <a:rPr lang="en-US" sz="1200" b="0" i="1" u="none" strike="noStrike" baseline="0" dirty="0">
                <a:solidFill>
                  <a:srgbClr val="A020B3"/>
                </a:solidFill>
                <a:latin typeface="Helvetica" panose="020B0604020202020204" pitchFamily="34" charset="0"/>
              </a:rPr>
              <a:t>]. </a:t>
            </a:r>
            <a:endParaRPr lang="en-US" sz="1200" b="0" i="0" u="none" strike="noStrike" baseline="0" dirty="0">
              <a:solidFill>
                <a:srgbClr val="A020B3"/>
              </a:solidFill>
              <a:latin typeface="Helvetica" panose="020B0604020202020204" pitchFamily="34" charset="0"/>
            </a:endParaRPr>
          </a:p>
          <a:p>
            <a:r>
              <a:rPr lang="en-GB" sz="1200" b="0" i="0" u="none" strike="noStrike" baseline="0" dirty="0">
                <a:solidFill>
                  <a:srgbClr val="121211"/>
                </a:solidFill>
                <a:latin typeface="HelveticaNeueLT Arabic 55 Roman"/>
              </a:rPr>
              <a:t>That’s absolutely correct. </a:t>
            </a:r>
          </a:p>
          <a:p>
            <a:endParaRPr lang="en-GB" sz="1200" b="0" i="0" u="none" strike="noStrike" baseline="0" dirty="0">
              <a:solidFill>
                <a:srgbClr val="121211"/>
              </a:solidFill>
              <a:latin typeface="HelveticaNeueLT Arabic 55 Roman"/>
            </a:endParaRPr>
          </a:p>
          <a:p>
            <a:r>
              <a:rPr lang="en-US" sz="1200" b="0" i="0" u="none" strike="noStrike" baseline="0" dirty="0">
                <a:solidFill>
                  <a:srgbClr val="121211"/>
                </a:solidFill>
                <a:latin typeface="HelveticaNeueLT Arabic 55 Roman"/>
              </a:rPr>
              <a:t>Whatever you’re doing online, whether it’s playing games or anything else, it’s so important to think about the feelings of others. In the same way we all try to be kind offline, we should also do this when we’re online. </a:t>
            </a:r>
            <a:endParaRPr lang="en-GB" dirty="0"/>
          </a:p>
          <a:p>
            <a:endParaRPr lang="en-GB" dirty="0"/>
          </a:p>
        </p:txBody>
      </p:sp>
      <p:sp>
        <p:nvSpPr>
          <p:cNvPr id="4" name="Slide Number Placeholder 3"/>
          <p:cNvSpPr>
            <a:spLocks noGrp="1"/>
          </p:cNvSpPr>
          <p:nvPr>
            <p:ph type="sldNum" sz="quarter" idx="5"/>
          </p:nvPr>
        </p:nvSpPr>
        <p:spPr/>
        <p:txBody>
          <a:bodyPr/>
          <a:lstStyle/>
          <a:p>
            <a:fld id="{5E91C6D1-096F-4B00-9E13-FF6C1628ACE0}" type="slidenum">
              <a:rPr lang="en-GB" smtClean="0"/>
              <a:t>10</a:t>
            </a:fld>
            <a:endParaRPr lang="en-GB"/>
          </a:p>
        </p:txBody>
      </p:sp>
    </p:spTree>
    <p:extLst>
      <p:ext uri="{BB962C8B-B14F-4D97-AF65-F5344CB8AC3E}">
        <p14:creationId xmlns:p14="http://schemas.microsoft.com/office/powerpoint/2010/main" val="418118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13164" y="848137"/>
            <a:ext cx="4572020" cy="1181100"/>
          </a:xfrm>
          <a:prstGeom prst="rect">
            <a:avLst/>
          </a:prstGeom>
        </p:spPr>
        <p:txBody>
          <a:bodyPr wrap="square" lIns="0" tIns="0" rIns="0" bIns="0">
            <a:spAutoFit/>
          </a:bodyPr>
          <a:lstStyle>
            <a:lvl1pPr>
              <a:defRPr sz="4000" b="1" i="0">
                <a:solidFill>
                  <a:srgbClr val="3F3F3E"/>
                </a:solidFill>
                <a:latin typeface="Arial"/>
                <a:cs typeface="Aria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F3F3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3F3F3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F3F3E"/>
                </a:solidFill>
                <a:latin typeface="Arial"/>
                <a:cs typeface="Arial"/>
              </a:defRPr>
            </a:lvl1pPr>
          </a:lstStyle>
          <a:p>
            <a:endParaRPr/>
          </a:p>
        </p:txBody>
      </p:sp>
      <p:sp>
        <p:nvSpPr>
          <p:cNvPr id="3" name="Holder 3"/>
          <p:cNvSpPr>
            <a:spLocks noGrp="1"/>
          </p:cNvSpPr>
          <p:nvPr>
            <p:ph sz="half" idx="2"/>
          </p:nvPr>
        </p:nvSpPr>
        <p:spPr>
          <a:xfrm>
            <a:off x="1151799" y="1487210"/>
            <a:ext cx="5276215" cy="4023995"/>
          </a:xfrm>
          <a:prstGeom prst="rect">
            <a:avLst/>
          </a:prstGeom>
        </p:spPr>
        <p:txBody>
          <a:bodyPr wrap="square" lIns="0" tIns="0" rIns="0" bIns="0">
            <a:spAutoFit/>
          </a:bodyPr>
          <a:lstStyle>
            <a:lvl1pPr>
              <a:defRPr sz="2400" b="1" i="0">
                <a:solidFill>
                  <a:srgbClr val="3F3F3E"/>
                </a:solidFill>
                <a:latin typeface="Arial"/>
                <a:cs typeface="Arial"/>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F3F3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7595" y="433915"/>
            <a:ext cx="10583158" cy="1168400"/>
          </a:xfrm>
          <a:prstGeom prst="rect">
            <a:avLst/>
          </a:prstGeom>
        </p:spPr>
        <p:txBody>
          <a:bodyPr wrap="square" lIns="0" tIns="0" rIns="0" bIns="0">
            <a:spAutoFit/>
          </a:bodyPr>
          <a:lstStyle>
            <a:lvl1pPr>
              <a:defRPr sz="4000" b="1" i="0">
                <a:solidFill>
                  <a:srgbClr val="3F3F3E"/>
                </a:solidFill>
                <a:latin typeface="Arial"/>
                <a:cs typeface="Arial"/>
              </a:defRPr>
            </a:lvl1pPr>
          </a:lstStyle>
          <a:p>
            <a:endParaRPr/>
          </a:p>
        </p:txBody>
      </p:sp>
      <p:sp>
        <p:nvSpPr>
          <p:cNvPr id="3" name="Holder 3"/>
          <p:cNvSpPr>
            <a:spLocks noGrp="1"/>
          </p:cNvSpPr>
          <p:nvPr>
            <p:ph type="body" idx="1"/>
          </p:nvPr>
        </p:nvSpPr>
        <p:spPr>
          <a:xfrm>
            <a:off x="2720360" y="2837986"/>
            <a:ext cx="6757629" cy="2528570"/>
          </a:xfrm>
          <a:prstGeom prst="rect">
            <a:avLst/>
          </a:prstGeom>
        </p:spPr>
        <p:txBody>
          <a:bodyPr wrap="square" lIns="0" tIns="0" rIns="0" bIns="0">
            <a:spAutoFit/>
          </a:bodyPr>
          <a:lstStyle>
            <a:lvl1pPr>
              <a:defRPr sz="2100" b="0" i="0">
                <a:solidFill>
                  <a:srgbClr val="3F3F3E"/>
                </a:solidFill>
                <a:latin typeface="Arial"/>
                <a:cs typeface="Aria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jp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4" name="Picture 413">
            <a:extLst>
              <a:ext uri="{FF2B5EF4-FFF2-40B4-BE49-F238E27FC236}">
                <a16:creationId xmlns:a16="http://schemas.microsoft.com/office/drawing/2014/main" id="{E5C65DE6-E818-2C46-80BA-4208312C5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430" y="557346"/>
            <a:ext cx="7620000" cy="2540000"/>
          </a:xfrm>
          <a:prstGeom prst="rect">
            <a:avLst/>
          </a:prstGeom>
        </p:spPr>
      </p:pic>
      <p:pic>
        <p:nvPicPr>
          <p:cNvPr id="7" name="Picture 6" descr="Graphical user interface, logo, website&#10;&#10;Description automatically generated">
            <a:extLst>
              <a:ext uri="{FF2B5EF4-FFF2-40B4-BE49-F238E27FC236}">
                <a16:creationId xmlns:a16="http://schemas.microsoft.com/office/drawing/2014/main" id="{51A91036-9460-534A-90A4-666B6A1D8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710" y="3059947"/>
            <a:ext cx="8150004" cy="271666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140CFDEC-D73C-8441-9604-E6E4625D30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75385">
            <a:off x="2154953" y="2490653"/>
            <a:ext cx="2540000" cy="25400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99F165C7-725B-6D45-A4E0-CF436B4DB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675385">
            <a:off x="8586117" y="3301274"/>
            <a:ext cx="1346513" cy="1346513"/>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3A7D9E1E-A480-5541-AEF9-BCA13F311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75385">
            <a:off x="7166791" y="3705996"/>
            <a:ext cx="2540000" cy="2540000"/>
          </a:xfrm>
          <a:prstGeom prst="rect">
            <a:avLst/>
          </a:prstGeom>
        </p:spPr>
      </p:pic>
      <p:pic>
        <p:nvPicPr>
          <p:cNvPr id="11" name="Picture 10" descr="Graphical user interface, application&#10;&#10;Description automatically generated with medium confidence">
            <a:extLst>
              <a:ext uri="{FF2B5EF4-FFF2-40B4-BE49-F238E27FC236}">
                <a16:creationId xmlns:a16="http://schemas.microsoft.com/office/drawing/2014/main" id="{B627FC27-D69A-A549-B9C5-D632457406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12242">
            <a:off x="7934859" y="3944055"/>
            <a:ext cx="2063883" cy="2063883"/>
          </a:xfrm>
          <a:prstGeom prst="rect">
            <a:avLst/>
          </a:prstGeom>
        </p:spPr>
      </p:pic>
      <p:pic>
        <p:nvPicPr>
          <p:cNvPr id="13" name="Picture 12" descr="Graphical user interface, application&#10;&#10;Description automatically generated with medium confidence">
            <a:extLst>
              <a:ext uri="{FF2B5EF4-FFF2-40B4-BE49-F238E27FC236}">
                <a16:creationId xmlns:a16="http://schemas.microsoft.com/office/drawing/2014/main" id="{C3F17AE5-AED8-294B-9E23-EB36D466F8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570712">
            <a:off x="2245070" y="3688040"/>
            <a:ext cx="1545945" cy="1545945"/>
          </a:xfrm>
          <a:prstGeom prst="rect">
            <a:avLst/>
          </a:prstGeom>
        </p:spPr>
      </p:pic>
      <p:pic>
        <p:nvPicPr>
          <p:cNvPr id="18" name="Picture 17" descr="A picture containing background pattern&#10;&#10;Description automatically generated">
            <a:extLst>
              <a:ext uri="{FF2B5EF4-FFF2-40B4-BE49-F238E27FC236}">
                <a16:creationId xmlns:a16="http://schemas.microsoft.com/office/drawing/2014/main" id="{02C60F0A-DB0A-814E-B823-5F5CE4A321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88786">
            <a:off x="1702933" y="2754444"/>
            <a:ext cx="2540000" cy="2540000"/>
          </a:xfrm>
          <a:prstGeom prst="rect">
            <a:avLst/>
          </a:prstGeom>
        </p:spPr>
      </p:pic>
      <p:pic>
        <p:nvPicPr>
          <p:cNvPr id="19" name="Picture 18" descr="A picture containing background pattern&#10;&#10;Description automatically generated">
            <a:extLst>
              <a:ext uri="{FF2B5EF4-FFF2-40B4-BE49-F238E27FC236}">
                <a16:creationId xmlns:a16="http://schemas.microsoft.com/office/drawing/2014/main" id="{B06605B4-2C8B-0649-8890-EC1018E444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57060">
            <a:off x="8077612" y="3308914"/>
            <a:ext cx="2540000"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8" presetClass="emph" presetSubtype="0" repeatCount="indefinite" fill="hold" nodeType="withEffect">
                                  <p:stCondLst>
                                    <p:cond delay="0"/>
                                  </p:stCondLst>
                                  <p:childTnLst>
                                    <p:animRot by="21600000">
                                      <p:cBhvr>
                                        <p:cTn id="15" dur="2000" fill="hold"/>
                                        <p:tgtEl>
                                          <p:spTgt spid="11"/>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12700" marR="5080" indent="696595">
              <a:lnSpc>
                <a:spcPts val="4200"/>
              </a:lnSpc>
              <a:spcBef>
                <a:spcPts val="740"/>
              </a:spcBef>
            </a:pPr>
            <a:r>
              <a:rPr spc="-20" dirty="0"/>
              <a:t>If </a:t>
            </a:r>
            <a:r>
              <a:rPr spc="-40" dirty="0"/>
              <a:t>you’re </a:t>
            </a:r>
            <a:r>
              <a:rPr spc="-35" dirty="0"/>
              <a:t>online </a:t>
            </a:r>
            <a:r>
              <a:rPr spc="-30" dirty="0"/>
              <a:t>and </a:t>
            </a:r>
            <a:r>
              <a:rPr spc="-20" dirty="0"/>
              <a:t>no </a:t>
            </a:r>
            <a:r>
              <a:rPr spc="-30" dirty="0"/>
              <a:t>one </a:t>
            </a:r>
            <a:r>
              <a:rPr spc="-40" dirty="0"/>
              <a:t>knows who </a:t>
            </a:r>
            <a:r>
              <a:rPr spc="-35" dirty="0"/>
              <a:t> </a:t>
            </a:r>
            <a:r>
              <a:rPr spc="-30" dirty="0"/>
              <a:t>you</a:t>
            </a:r>
            <a:r>
              <a:rPr spc="-100" dirty="0"/>
              <a:t> </a:t>
            </a:r>
            <a:r>
              <a:rPr spc="-35" dirty="0"/>
              <a:t>are,</a:t>
            </a:r>
            <a:r>
              <a:rPr spc="-95" dirty="0"/>
              <a:t> </a:t>
            </a:r>
            <a:r>
              <a:rPr spc="-30" dirty="0"/>
              <a:t>can</a:t>
            </a:r>
            <a:r>
              <a:rPr spc="-95" dirty="0"/>
              <a:t> </a:t>
            </a:r>
            <a:r>
              <a:rPr spc="-30" dirty="0"/>
              <a:t>you</a:t>
            </a:r>
            <a:r>
              <a:rPr spc="-95" dirty="0"/>
              <a:t> </a:t>
            </a:r>
            <a:r>
              <a:rPr spc="-35" dirty="0"/>
              <a:t>behave</a:t>
            </a:r>
            <a:r>
              <a:rPr spc="-95" dirty="0"/>
              <a:t> </a:t>
            </a:r>
            <a:r>
              <a:rPr spc="-35" dirty="0"/>
              <a:t>however</a:t>
            </a:r>
            <a:r>
              <a:rPr spc="-90" dirty="0"/>
              <a:t> </a:t>
            </a:r>
            <a:r>
              <a:rPr spc="-30" dirty="0"/>
              <a:t>you</a:t>
            </a:r>
            <a:r>
              <a:rPr spc="-95" dirty="0"/>
              <a:t> </a:t>
            </a:r>
            <a:r>
              <a:rPr spc="-40" dirty="0"/>
              <a:t>want?</a:t>
            </a:r>
          </a:p>
        </p:txBody>
      </p:sp>
      <p:pic>
        <p:nvPicPr>
          <p:cNvPr id="3" name="Picture 2" descr="A picture containing background pattern&#10;&#10;Description automatically generated">
            <a:extLst>
              <a:ext uri="{FF2B5EF4-FFF2-40B4-BE49-F238E27FC236}">
                <a16:creationId xmlns:a16="http://schemas.microsoft.com/office/drawing/2014/main" id="{2BBA1775-10CB-BD4A-B57C-B9788D495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637" y="2290763"/>
            <a:ext cx="1385888" cy="1385888"/>
          </a:xfrm>
          <a:prstGeom prst="rect">
            <a:avLst/>
          </a:prstGeom>
        </p:spPr>
      </p:pic>
      <p:pic>
        <p:nvPicPr>
          <p:cNvPr id="4" name="Picture 3" descr="Graphical user interface, application&#10;&#10;Description automatically generated with medium confidence">
            <a:extLst>
              <a:ext uri="{FF2B5EF4-FFF2-40B4-BE49-F238E27FC236}">
                <a16:creationId xmlns:a16="http://schemas.microsoft.com/office/drawing/2014/main" id="{79EDD25E-A2B2-0844-86BA-CEE35B5B00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36788">
            <a:off x="2497184" y="1822886"/>
            <a:ext cx="1166330" cy="1166330"/>
          </a:xfrm>
          <a:prstGeom prst="rect">
            <a:avLst/>
          </a:prstGeom>
        </p:spPr>
      </p:pic>
      <p:pic>
        <p:nvPicPr>
          <p:cNvPr id="5" name="Picture 4" descr="Graphical user interface, application&#10;&#10;Description automatically generated with medium confidence">
            <a:extLst>
              <a:ext uri="{FF2B5EF4-FFF2-40B4-BE49-F238E27FC236}">
                <a16:creationId xmlns:a16="http://schemas.microsoft.com/office/drawing/2014/main" id="{78FC2700-D130-E644-B600-CBB162C580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601536">
            <a:off x="8488083" y="3001683"/>
            <a:ext cx="1510563" cy="1510563"/>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F4A8B855-5E0B-A445-9553-2AADF41290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3048000"/>
            <a:ext cx="1828800" cy="1828800"/>
          </a:xfrm>
          <a:prstGeom prst="rect">
            <a:avLst/>
          </a:prstGeom>
        </p:spPr>
      </p:pic>
      <p:pic>
        <p:nvPicPr>
          <p:cNvPr id="7" name="Picture 6" descr="Graphical user interface, application&#10;&#10;Description automatically generated with medium confidence">
            <a:extLst>
              <a:ext uri="{FF2B5EF4-FFF2-40B4-BE49-F238E27FC236}">
                <a16:creationId xmlns:a16="http://schemas.microsoft.com/office/drawing/2014/main" id="{327A38E9-D574-E84B-BF14-915C94B02E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61518">
            <a:off x="4942490" y="3113690"/>
            <a:ext cx="1205923" cy="120592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AE74BF0B-D234-3C41-AFF2-88BB5505E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1188" y="2319338"/>
            <a:ext cx="1828800" cy="18288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00C82724-DD80-5048-95BE-6BD836D27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925" y="1964051"/>
            <a:ext cx="1558297" cy="1558297"/>
          </a:xfrm>
          <a:prstGeom prst="rect">
            <a:avLst/>
          </a:prstGeom>
        </p:spPr>
      </p:pic>
      <p:pic>
        <p:nvPicPr>
          <p:cNvPr id="10" name="Picture 9" descr="A picture containing silhouette&#10;&#10;Description automatically generated">
            <a:extLst>
              <a:ext uri="{FF2B5EF4-FFF2-40B4-BE49-F238E27FC236}">
                <a16:creationId xmlns:a16="http://schemas.microsoft.com/office/drawing/2014/main" id="{04596BEF-44D5-3D4A-A992-0D4375CD0A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1703" y="2632703"/>
            <a:ext cx="1558297" cy="1558297"/>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C2C5E03D-6E94-D746-85CE-22E59032F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912" y="4419600"/>
            <a:ext cx="1385888" cy="1385888"/>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9ADF30F9-D912-E14A-8991-2B7BFBB51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962" y="2762250"/>
            <a:ext cx="1385888" cy="138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0"/>
                                        </p:tgtEl>
                                      </p:cBhvr>
                                    </p:animEffect>
                                    <p:animScale>
                                      <p:cBhvr>
                                        <p:cTn id="18" dur="250" autoRev="1" fill="hold"/>
                                        <p:tgtEl>
                                          <p:spTgt spid="10"/>
                                        </p:tgtEl>
                                      </p:cBhvr>
                                      <p:by x="105000" y="105000"/>
                                    </p:animScale>
                                  </p:childTnLst>
                                </p:cTn>
                              </p:par>
                              <p:par>
                                <p:cTn id="19" presetID="8" presetClass="emph" presetSubtype="0" repeatCount="indefinite" fill="hold" nodeType="withEffect">
                                  <p:stCondLst>
                                    <p:cond delay="0"/>
                                  </p:stCondLst>
                                  <p:childTnLst>
                                    <p:animRot by="21600000">
                                      <p:cBhvr>
                                        <p:cTn id="20" dur="2000" fill="hold"/>
                                        <p:tgtEl>
                                          <p:spTgt spid="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5"/>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1655900" y="1644322"/>
            <a:ext cx="3947160" cy="2677160"/>
          </a:xfrm>
          <a:prstGeom prst="rect">
            <a:avLst/>
          </a:prstGeom>
        </p:spPr>
        <p:txBody>
          <a:bodyPr vert="horz" wrap="square" lIns="0" tIns="35560" rIns="0" bIns="0" rtlCol="0">
            <a:spAutoFit/>
          </a:bodyPr>
          <a:lstStyle/>
          <a:p>
            <a:pPr marL="12700" marR="5080">
              <a:lnSpc>
                <a:spcPts val="5200"/>
              </a:lnSpc>
              <a:spcBef>
                <a:spcPts val="280"/>
              </a:spcBef>
            </a:pPr>
            <a:r>
              <a:rPr sz="4400" b="1" spc="-5" dirty="0">
                <a:solidFill>
                  <a:srgbClr val="3F3F3E"/>
                </a:solidFill>
                <a:latin typeface="Arial"/>
                <a:cs typeface="Arial"/>
              </a:rPr>
              <a:t>Now</a:t>
            </a:r>
            <a:r>
              <a:rPr sz="4400" b="1" spc="-50" dirty="0">
                <a:solidFill>
                  <a:srgbClr val="3F3F3E"/>
                </a:solidFill>
                <a:latin typeface="Arial"/>
                <a:cs typeface="Arial"/>
              </a:rPr>
              <a:t> </a:t>
            </a:r>
            <a:r>
              <a:rPr sz="4400" b="1" spc="-35" dirty="0">
                <a:solidFill>
                  <a:srgbClr val="3F3F3E"/>
                </a:solidFill>
                <a:latin typeface="Arial"/>
                <a:cs typeface="Arial"/>
              </a:rPr>
              <a:t>let’s</a:t>
            </a:r>
            <a:r>
              <a:rPr sz="4400" b="1" spc="-45" dirty="0">
                <a:solidFill>
                  <a:srgbClr val="3F3F3E"/>
                </a:solidFill>
                <a:latin typeface="Arial"/>
                <a:cs typeface="Arial"/>
              </a:rPr>
              <a:t> </a:t>
            </a:r>
            <a:r>
              <a:rPr sz="4400" b="1" spc="-5" dirty="0">
                <a:solidFill>
                  <a:srgbClr val="3F3F3E"/>
                </a:solidFill>
                <a:latin typeface="Arial"/>
                <a:cs typeface="Arial"/>
              </a:rPr>
              <a:t>read, </a:t>
            </a:r>
            <a:r>
              <a:rPr sz="4400" b="1" spc="-1210" dirty="0">
                <a:solidFill>
                  <a:srgbClr val="3F3F3E"/>
                </a:solidFill>
                <a:latin typeface="Arial"/>
                <a:cs typeface="Arial"/>
              </a:rPr>
              <a:t> </a:t>
            </a:r>
            <a:r>
              <a:rPr sz="4400" b="1" spc="-5" dirty="0">
                <a:solidFill>
                  <a:srgbClr val="A122B3"/>
                </a:solidFill>
                <a:latin typeface="Arial"/>
                <a:cs typeface="Arial"/>
              </a:rPr>
              <a:t>Digiduck and </a:t>
            </a:r>
            <a:r>
              <a:rPr sz="4400" b="1" dirty="0">
                <a:solidFill>
                  <a:srgbClr val="A122B3"/>
                </a:solidFill>
                <a:latin typeface="Arial"/>
                <a:cs typeface="Arial"/>
              </a:rPr>
              <a:t> </a:t>
            </a:r>
            <a:r>
              <a:rPr sz="4400" b="1" spc="-5" dirty="0">
                <a:solidFill>
                  <a:srgbClr val="A122B3"/>
                </a:solidFill>
                <a:latin typeface="Arial"/>
                <a:cs typeface="Arial"/>
              </a:rPr>
              <a:t>the Magic </a:t>
            </a:r>
            <a:r>
              <a:rPr sz="4400" b="1" dirty="0">
                <a:solidFill>
                  <a:srgbClr val="A122B3"/>
                </a:solidFill>
                <a:latin typeface="Arial"/>
                <a:cs typeface="Arial"/>
              </a:rPr>
              <a:t> </a:t>
            </a:r>
            <a:r>
              <a:rPr sz="4400" b="1" spc="-5" dirty="0">
                <a:solidFill>
                  <a:srgbClr val="A122B3"/>
                </a:solidFill>
                <a:latin typeface="Arial"/>
                <a:cs typeface="Arial"/>
              </a:rPr>
              <a:t>Castle</a:t>
            </a:r>
            <a:endParaRPr sz="4400">
              <a:latin typeface="Arial"/>
              <a:cs typeface="Arial"/>
            </a:endParaRPr>
          </a:p>
        </p:txBody>
      </p:sp>
      <p:sp>
        <p:nvSpPr>
          <p:cNvPr id="3" name="object 3"/>
          <p:cNvSpPr txBox="1"/>
          <p:nvPr/>
        </p:nvSpPr>
        <p:spPr>
          <a:xfrm>
            <a:off x="1700899" y="4452127"/>
            <a:ext cx="3175000" cy="299720"/>
          </a:xfrm>
          <a:prstGeom prst="rect">
            <a:avLst/>
          </a:prstGeom>
        </p:spPr>
        <p:txBody>
          <a:bodyPr vert="horz" wrap="square" lIns="0" tIns="12700" rIns="0" bIns="0" rtlCol="0">
            <a:spAutoFit/>
          </a:bodyPr>
          <a:lstStyle/>
          <a:p>
            <a:pPr marL="12700">
              <a:lnSpc>
                <a:spcPct val="100000"/>
              </a:lnSpc>
              <a:spcBef>
                <a:spcPts val="100"/>
              </a:spcBef>
            </a:pPr>
            <a:r>
              <a:rPr sz="1800" b="1" u="sng" spc="-5" dirty="0">
                <a:solidFill>
                  <a:srgbClr val="3F3F3E"/>
                </a:solidFill>
                <a:uFill>
                  <a:solidFill>
                    <a:srgbClr val="3F3F3E"/>
                  </a:solidFill>
                </a:uFill>
                <a:latin typeface="Arial"/>
                <a:cs typeface="Arial"/>
              </a:rPr>
              <a:t>childnet.com/digiduck-magic</a:t>
            </a:r>
            <a:endParaRPr sz="1800" dirty="0">
              <a:latin typeface="Arial"/>
              <a:cs typeface="Arial"/>
            </a:endParaRPr>
          </a:p>
        </p:txBody>
      </p:sp>
      <p:pic>
        <p:nvPicPr>
          <p:cNvPr id="5" name="Picture 4" descr="Icon&#10;&#10;Description automatically generated with medium confidence">
            <a:extLst>
              <a:ext uri="{FF2B5EF4-FFF2-40B4-BE49-F238E27FC236}">
                <a16:creationId xmlns:a16="http://schemas.microsoft.com/office/drawing/2014/main" id="{4D0D4CBD-A216-8E47-AAC4-CCBBC9805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071" y="57150"/>
            <a:ext cx="2540000" cy="2540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3403AEEB-1796-D54E-9987-0AAA9E9E55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3496" y="3276601"/>
            <a:ext cx="1600200" cy="1600200"/>
          </a:xfrm>
          <a:prstGeom prst="rect">
            <a:avLst/>
          </a:prstGeom>
        </p:spPr>
      </p:pic>
      <p:pic>
        <p:nvPicPr>
          <p:cNvPr id="9" name="Picture 8" descr="Graphical user interface, application&#10;&#10;Description automatically generated with medium confidence">
            <a:extLst>
              <a:ext uri="{FF2B5EF4-FFF2-40B4-BE49-F238E27FC236}">
                <a16:creationId xmlns:a16="http://schemas.microsoft.com/office/drawing/2014/main" id="{64C2B87F-69F7-024A-A338-01F2D48E4C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28324">
            <a:off x="4830649" y="837773"/>
            <a:ext cx="1647871" cy="1647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par>
                                <p:cTn id="12" presetID="8" presetClass="emph" presetSubtype="0" repeatCount="indefinite" fill="hold" nodeType="withEffect">
                                  <p:stCondLst>
                                    <p:cond delay="0"/>
                                  </p:stCondLst>
                                  <p:childTnLst>
                                    <p:animRot by="21600000">
                                      <p:cBhvr>
                                        <p:cTn id="13"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9" y="593810"/>
            <a:ext cx="5280025" cy="604520"/>
          </a:xfrm>
          <a:prstGeom prst="rect">
            <a:avLst/>
          </a:prstGeom>
        </p:spPr>
        <p:txBody>
          <a:bodyPr vert="horz" wrap="square" lIns="0" tIns="12700" rIns="0" bIns="0" rtlCol="0">
            <a:spAutoFit/>
          </a:bodyPr>
          <a:lstStyle/>
          <a:p>
            <a:pPr marL="12700">
              <a:lnSpc>
                <a:spcPct val="100000"/>
              </a:lnSpc>
              <a:spcBef>
                <a:spcPts val="100"/>
              </a:spcBef>
            </a:pPr>
            <a:r>
              <a:rPr sz="3800" spc="-5" dirty="0"/>
              <a:t>Additional</a:t>
            </a:r>
            <a:r>
              <a:rPr sz="3800" spc="-90" dirty="0"/>
              <a:t> </a:t>
            </a:r>
            <a:r>
              <a:rPr sz="3800" dirty="0"/>
              <a:t>questions…</a:t>
            </a:r>
            <a:endParaRPr sz="3800"/>
          </a:p>
        </p:txBody>
      </p:sp>
      <p:sp>
        <p:nvSpPr>
          <p:cNvPr id="3" name="object 3"/>
          <p:cNvSpPr/>
          <p:nvPr/>
        </p:nvSpPr>
        <p:spPr>
          <a:xfrm>
            <a:off x="720001" y="1609928"/>
            <a:ext cx="144145" cy="144145"/>
          </a:xfrm>
          <a:custGeom>
            <a:avLst/>
            <a:gdLst/>
            <a:ahLst/>
            <a:cxnLst/>
            <a:rect l="l" t="t" r="r" b="b"/>
            <a:pathLst>
              <a:path w="144144" h="144144">
                <a:moveTo>
                  <a:pt x="144005" y="0"/>
                </a:moveTo>
                <a:lnTo>
                  <a:pt x="0" y="0"/>
                </a:lnTo>
                <a:lnTo>
                  <a:pt x="0" y="143992"/>
                </a:lnTo>
                <a:lnTo>
                  <a:pt x="144005" y="143992"/>
                </a:lnTo>
                <a:lnTo>
                  <a:pt x="144005" y="0"/>
                </a:lnTo>
                <a:close/>
              </a:path>
            </a:pathLst>
          </a:custGeom>
          <a:solidFill>
            <a:srgbClr val="F06400"/>
          </a:solidFill>
        </p:spPr>
        <p:txBody>
          <a:bodyPr wrap="square" lIns="0" tIns="0" rIns="0" bIns="0" rtlCol="0"/>
          <a:lstStyle/>
          <a:p>
            <a:endParaRPr/>
          </a:p>
        </p:txBody>
      </p:sp>
      <p:sp>
        <p:nvSpPr>
          <p:cNvPr id="4" name="object 4"/>
          <p:cNvSpPr txBox="1">
            <a:spLocks noGrp="1"/>
          </p:cNvSpPr>
          <p:nvPr>
            <p:ph sz="half" idx="2"/>
          </p:nvPr>
        </p:nvSpPr>
        <p:spPr>
          <a:prstGeom prst="rect">
            <a:avLst/>
          </a:prstGeom>
        </p:spPr>
        <p:txBody>
          <a:bodyPr vert="horz" wrap="square" lIns="0" tIns="33020" rIns="0" bIns="0" rtlCol="0">
            <a:spAutoFit/>
          </a:bodyPr>
          <a:lstStyle/>
          <a:p>
            <a:pPr marL="12700" marR="784225">
              <a:lnSpc>
                <a:spcPts val="2800"/>
              </a:lnSpc>
              <a:spcBef>
                <a:spcPts val="260"/>
              </a:spcBef>
            </a:pPr>
            <a:r>
              <a:rPr spc="-5" dirty="0"/>
              <a:t>Do</a:t>
            </a:r>
            <a:r>
              <a:rPr spc="-20" dirty="0"/>
              <a:t> </a:t>
            </a:r>
            <a:r>
              <a:rPr spc="-5" dirty="0"/>
              <a:t>you</a:t>
            </a:r>
            <a:r>
              <a:rPr spc="-15" dirty="0"/>
              <a:t> </a:t>
            </a:r>
            <a:r>
              <a:rPr spc="-5" dirty="0"/>
              <a:t>talk</a:t>
            </a:r>
            <a:r>
              <a:rPr spc="-15" dirty="0"/>
              <a:t> </a:t>
            </a:r>
            <a:r>
              <a:rPr dirty="0"/>
              <a:t>to</a:t>
            </a:r>
            <a:r>
              <a:rPr spc="-10" dirty="0"/>
              <a:t> </a:t>
            </a:r>
            <a:r>
              <a:rPr dirty="0"/>
              <a:t>family</a:t>
            </a:r>
            <a:r>
              <a:rPr spc="-15" dirty="0"/>
              <a:t> </a:t>
            </a:r>
            <a:r>
              <a:rPr dirty="0"/>
              <a:t>or</a:t>
            </a:r>
            <a:r>
              <a:rPr spc="-10" dirty="0"/>
              <a:t> </a:t>
            </a:r>
            <a:r>
              <a:rPr dirty="0"/>
              <a:t>friends </a:t>
            </a:r>
            <a:r>
              <a:rPr spc="-655" dirty="0"/>
              <a:t> </a:t>
            </a:r>
            <a:r>
              <a:rPr dirty="0"/>
              <a:t>online?</a:t>
            </a:r>
            <a:r>
              <a:rPr spc="-5" dirty="0"/>
              <a:t> How?</a:t>
            </a:r>
          </a:p>
          <a:p>
            <a:pPr marL="12700" marR="5080">
              <a:lnSpc>
                <a:spcPts val="2800"/>
              </a:lnSpc>
              <a:spcBef>
                <a:spcPts val="1700"/>
              </a:spcBef>
            </a:pPr>
            <a:r>
              <a:rPr spc="-5" dirty="0"/>
              <a:t>Can you think </a:t>
            </a:r>
            <a:r>
              <a:rPr dirty="0"/>
              <a:t>of </a:t>
            </a:r>
            <a:r>
              <a:rPr spc="-5" dirty="0"/>
              <a:t>any apps, </a:t>
            </a:r>
            <a:r>
              <a:rPr dirty="0"/>
              <a:t>websites </a:t>
            </a:r>
            <a:r>
              <a:rPr spc="-655" dirty="0"/>
              <a:t> </a:t>
            </a:r>
            <a:r>
              <a:rPr dirty="0"/>
              <a:t>or online games that let people talk </a:t>
            </a:r>
            <a:r>
              <a:rPr spc="5" dirty="0"/>
              <a:t> </a:t>
            </a:r>
            <a:r>
              <a:rPr dirty="0"/>
              <a:t>to </a:t>
            </a:r>
            <a:r>
              <a:rPr spc="-5" dirty="0"/>
              <a:t>each </a:t>
            </a:r>
            <a:r>
              <a:rPr dirty="0"/>
              <a:t>other who don’t </a:t>
            </a:r>
            <a:r>
              <a:rPr spc="-5" dirty="0"/>
              <a:t>know each </a:t>
            </a:r>
            <a:r>
              <a:rPr dirty="0"/>
              <a:t> other</a:t>
            </a:r>
            <a:r>
              <a:rPr spc="-5" dirty="0"/>
              <a:t> </a:t>
            </a:r>
            <a:r>
              <a:rPr dirty="0"/>
              <a:t>in</a:t>
            </a:r>
            <a:r>
              <a:rPr spc="-5" dirty="0"/>
              <a:t> </a:t>
            </a:r>
            <a:r>
              <a:rPr dirty="0"/>
              <a:t>person?</a:t>
            </a:r>
          </a:p>
          <a:p>
            <a:pPr marL="12700" marR="447040">
              <a:lnSpc>
                <a:spcPts val="2800"/>
              </a:lnSpc>
              <a:spcBef>
                <a:spcPts val="1700"/>
              </a:spcBef>
            </a:pPr>
            <a:r>
              <a:rPr dirty="0"/>
              <a:t>What facts </a:t>
            </a:r>
            <a:r>
              <a:rPr spc="-5" dirty="0"/>
              <a:t>about yourself should </a:t>
            </a:r>
            <a:r>
              <a:rPr spc="-660" dirty="0"/>
              <a:t> </a:t>
            </a:r>
            <a:r>
              <a:rPr spc="-5" dirty="0"/>
              <a:t>you </a:t>
            </a:r>
            <a:r>
              <a:rPr dirty="0"/>
              <a:t>not tell to </a:t>
            </a:r>
            <a:r>
              <a:rPr spc="-5" dirty="0"/>
              <a:t>strangers </a:t>
            </a:r>
            <a:r>
              <a:rPr dirty="0"/>
              <a:t>online </a:t>
            </a:r>
            <a:r>
              <a:rPr spc="5" dirty="0"/>
              <a:t> </a:t>
            </a:r>
            <a:r>
              <a:rPr spc="-5" dirty="0"/>
              <a:t>and </a:t>
            </a:r>
            <a:r>
              <a:rPr dirty="0"/>
              <a:t>offline? What </a:t>
            </a:r>
            <a:r>
              <a:rPr spc="-5" dirty="0"/>
              <a:t>can </a:t>
            </a:r>
            <a:r>
              <a:rPr dirty="0"/>
              <a:t>we </a:t>
            </a:r>
            <a:r>
              <a:rPr spc="-5" dirty="0"/>
              <a:t>call all </a:t>
            </a:r>
            <a:r>
              <a:rPr dirty="0"/>
              <a:t> these</a:t>
            </a:r>
            <a:r>
              <a:rPr spc="-5" dirty="0"/>
              <a:t> </a:t>
            </a:r>
            <a:r>
              <a:rPr dirty="0"/>
              <a:t>facts?</a:t>
            </a:r>
          </a:p>
        </p:txBody>
      </p:sp>
      <p:sp>
        <p:nvSpPr>
          <p:cNvPr id="5" name="object 5"/>
          <p:cNvSpPr/>
          <p:nvPr/>
        </p:nvSpPr>
        <p:spPr>
          <a:xfrm>
            <a:off x="720001" y="2537117"/>
            <a:ext cx="144145" cy="144145"/>
          </a:xfrm>
          <a:custGeom>
            <a:avLst/>
            <a:gdLst/>
            <a:ahLst/>
            <a:cxnLst/>
            <a:rect l="l" t="t" r="r" b="b"/>
            <a:pathLst>
              <a:path w="144144" h="144144">
                <a:moveTo>
                  <a:pt x="144005" y="0"/>
                </a:moveTo>
                <a:lnTo>
                  <a:pt x="0" y="0"/>
                </a:lnTo>
                <a:lnTo>
                  <a:pt x="0" y="143992"/>
                </a:lnTo>
                <a:lnTo>
                  <a:pt x="144005" y="143992"/>
                </a:lnTo>
                <a:lnTo>
                  <a:pt x="144005" y="0"/>
                </a:lnTo>
                <a:close/>
              </a:path>
            </a:pathLst>
          </a:custGeom>
          <a:solidFill>
            <a:srgbClr val="F06400"/>
          </a:solidFill>
        </p:spPr>
        <p:txBody>
          <a:bodyPr wrap="square" lIns="0" tIns="0" rIns="0" bIns="0" rtlCol="0"/>
          <a:lstStyle/>
          <a:p>
            <a:endParaRPr/>
          </a:p>
        </p:txBody>
      </p:sp>
      <p:sp>
        <p:nvSpPr>
          <p:cNvPr id="6" name="object 6"/>
          <p:cNvSpPr/>
          <p:nvPr/>
        </p:nvSpPr>
        <p:spPr>
          <a:xfrm>
            <a:off x="720001" y="4175518"/>
            <a:ext cx="144145" cy="144145"/>
          </a:xfrm>
          <a:custGeom>
            <a:avLst/>
            <a:gdLst/>
            <a:ahLst/>
            <a:cxnLst/>
            <a:rect l="l" t="t" r="r" b="b"/>
            <a:pathLst>
              <a:path w="144144" h="144145">
                <a:moveTo>
                  <a:pt x="144005" y="0"/>
                </a:moveTo>
                <a:lnTo>
                  <a:pt x="0" y="0"/>
                </a:lnTo>
                <a:lnTo>
                  <a:pt x="0" y="143992"/>
                </a:lnTo>
                <a:lnTo>
                  <a:pt x="144005" y="143992"/>
                </a:lnTo>
                <a:lnTo>
                  <a:pt x="144005" y="0"/>
                </a:lnTo>
                <a:close/>
              </a:path>
            </a:pathLst>
          </a:custGeom>
          <a:solidFill>
            <a:srgbClr val="F06400"/>
          </a:solidFill>
        </p:spPr>
        <p:txBody>
          <a:bodyPr wrap="square" lIns="0" tIns="0" rIns="0" bIns="0" rtlCol="0"/>
          <a:lstStyle/>
          <a:p>
            <a:endParaRPr/>
          </a:p>
        </p:txBody>
      </p:sp>
      <p:sp>
        <p:nvSpPr>
          <p:cNvPr id="7" name="object 7"/>
          <p:cNvSpPr/>
          <p:nvPr/>
        </p:nvSpPr>
        <p:spPr>
          <a:xfrm>
            <a:off x="6726605" y="1613611"/>
            <a:ext cx="144145" cy="144145"/>
          </a:xfrm>
          <a:custGeom>
            <a:avLst/>
            <a:gdLst/>
            <a:ahLst/>
            <a:cxnLst/>
            <a:rect l="l" t="t" r="r" b="b"/>
            <a:pathLst>
              <a:path w="144145" h="144144">
                <a:moveTo>
                  <a:pt x="144005" y="0"/>
                </a:moveTo>
                <a:lnTo>
                  <a:pt x="0" y="0"/>
                </a:lnTo>
                <a:lnTo>
                  <a:pt x="0" y="143992"/>
                </a:lnTo>
                <a:lnTo>
                  <a:pt x="144005" y="143992"/>
                </a:lnTo>
                <a:lnTo>
                  <a:pt x="144005" y="0"/>
                </a:lnTo>
                <a:close/>
              </a:path>
            </a:pathLst>
          </a:custGeom>
          <a:solidFill>
            <a:srgbClr val="F06400"/>
          </a:solidFill>
        </p:spPr>
        <p:txBody>
          <a:bodyPr wrap="square" lIns="0" tIns="0" rIns="0" bIns="0" rtlCol="0"/>
          <a:lstStyle/>
          <a:p>
            <a:endParaRPr/>
          </a:p>
        </p:txBody>
      </p:sp>
      <p:sp>
        <p:nvSpPr>
          <p:cNvPr id="8" name="object 8"/>
          <p:cNvSpPr txBox="1"/>
          <p:nvPr/>
        </p:nvSpPr>
        <p:spPr>
          <a:xfrm>
            <a:off x="7158401" y="1490900"/>
            <a:ext cx="4378960" cy="3096895"/>
          </a:xfrm>
          <a:prstGeom prst="rect">
            <a:avLst/>
          </a:prstGeom>
        </p:spPr>
        <p:txBody>
          <a:bodyPr vert="horz" wrap="square" lIns="0" tIns="33020" rIns="0" bIns="0" rtlCol="0">
            <a:spAutoFit/>
          </a:bodyPr>
          <a:lstStyle/>
          <a:p>
            <a:pPr marL="12700" marR="158750">
              <a:lnSpc>
                <a:spcPts val="2800"/>
              </a:lnSpc>
              <a:spcBef>
                <a:spcPts val="260"/>
              </a:spcBef>
            </a:pPr>
            <a:r>
              <a:rPr sz="2400" b="1" dirty="0">
                <a:solidFill>
                  <a:srgbClr val="3F3F3E"/>
                </a:solidFill>
                <a:latin typeface="Arial"/>
                <a:cs typeface="Arial"/>
              </a:rPr>
              <a:t>Which </a:t>
            </a:r>
            <a:r>
              <a:rPr sz="2400" b="1" spc="-5" dirty="0">
                <a:solidFill>
                  <a:srgbClr val="3F3F3E"/>
                </a:solidFill>
                <a:latin typeface="Arial"/>
                <a:cs typeface="Arial"/>
              </a:rPr>
              <a:t>adults </a:t>
            </a:r>
            <a:r>
              <a:rPr sz="2400" b="1" dirty="0">
                <a:solidFill>
                  <a:srgbClr val="3F3F3E"/>
                </a:solidFill>
                <a:latin typeface="Arial"/>
                <a:cs typeface="Arial"/>
              </a:rPr>
              <a:t>would </a:t>
            </a:r>
            <a:r>
              <a:rPr sz="2400" b="1" spc="-5" dirty="0">
                <a:solidFill>
                  <a:srgbClr val="3F3F3E"/>
                </a:solidFill>
                <a:latin typeface="Arial"/>
                <a:cs typeface="Arial"/>
              </a:rPr>
              <a:t>you ask </a:t>
            </a:r>
            <a:r>
              <a:rPr sz="2400" b="1" dirty="0">
                <a:solidFill>
                  <a:srgbClr val="3F3F3E"/>
                </a:solidFill>
                <a:latin typeface="Arial"/>
                <a:cs typeface="Arial"/>
              </a:rPr>
              <a:t> for</a:t>
            </a:r>
            <a:r>
              <a:rPr sz="2400" b="1" spc="-25" dirty="0">
                <a:solidFill>
                  <a:srgbClr val="3F3F3E"/>
                </a:solidFill>
                <a:latin typeface="Arial"/>
                <a:cs typeface="Arial"/>
              </a:rPr>
              <a:t> </a:t>
            </a:r>
            <a:r>
              <a:rPr sz="2400" b="1" dirty="0">
                <a:solidFill>
                  <a:srgbClr val="3F3F3E"/>
                </a:solidFill>
                <a:latin typeface="Arial"/>
                <a:cs typeface="Arial"/>
              </a:rPr>
              <a:t>help</a:t>
            </a:r>
            <a:r>
              <a:rPr sz="2400" b="1" spc="-25" dirty="0">
                <a:solidFill>
                  <a:srgbClr val="3F3F3E"/>
                </a:solidFill>
                <a:latin typeface="Arial"/>
                <a:cs typeface="Arial"/>
              </a:rPr>
              <a:t> </a:t>
            </a:r>
            <a:r>
              <a:rPr sz="2400" b="1" dirty="0">
                <a:solidFill>
                  <a:srgbClr val="3F3F3E"/>
                </a:solidFill>
                <a:latin typeface="Arial"/>
                <a:cs typeface="Arial"/>
              </a:rPr>
              <a:t>if</a:t>
            </a:r>
            <a:r>
              <a:rPr sz="2400" b="1" spc="-20" dirty="0">
                <a:solidFill>
                  <a:srgbClr val="3F3F3E"/>
                </a:solidFill>
                <a:latin typeface="Arial"/>
                <a:cs typeface="Arial"/>
              </a:rPr>
              <a:t> </a:t>
            </a:r>
            <a:r>
              <a:rPr sz="2400" b="1" spc="-5" dirty="0">
                <a:solidFill>
                  <a:srgbClr val="3F3F3E"/>
                </a:solidFill>
                <a:latin typeface="Arial"/>
                <a:cs typeface="Arial"/>
              </a:rPr>
              <a:t>something</a:t>
            </a:r>
            <a:r>
              <a:rPr sz="2400" b="1" spc="-30" dirty="0">
                <a:solidFill>
                  <a:srgbClr val="3F3F3E"/>
                </a:solidFill>
                <a:latin typeface="Arial"/>
                <a:cs typeface="Arial"/>
              </a:rPr>
              <a:t> </a:t>
            </a:r>
            <a:r>
              <a:rPr sz="2400" b="1" dirty="0">
                <a:solidFill>
                  <a:srgbClr val="3F3F3E"/>
                </a:solidFill>
                <a:latin typeface="Arial"/>
                <a:cs typeface="Arial"/>
              </a:rPr>
              <a:t>worried </a:t>
            </a:r>
            <a:r>
              <a:rPr sz="2400" b="1" spc="-650" dirty="0">
                <a:solidFill>
                  <a:srgbClr val="3F3F3E"/>
                </a:solidFill>
                <a:latin typeface="Arial"/>
                <a:cs typeface="Arial"/>
              </a:rPr>
              <a:t> </a:t>
            </a:r>
            <a:r>
              <a:rPr sz="2400" b="1" spc="-5" dirty="0">
                <a:solidFill>
                  <a:srgbClr val="3F3F3E"/>
                </a:solidFill>
                <a:latin typeface="Arial"/>
                <a:cs typeface="Arial"/>
              </a:rPr>
              <a:t>you</a:t>
            </a:r>
            <a:r>
              <a:rPr sz="2400" b="1" spc="-10" dirty="0">
                <a:solidFill>
                  <a:srgbClr val="3F3F3E"/>
                </a:solidFill>
                <a:latin typeface="Arial"/>
                <a:cs typeface="Arial"/>
              </a:rPr>
              <a:t> </a:t>
            </a:r>
            <a:r>
              <a:rPr sz="2400" b="1" dirty="0">
                <a:solidFill>
                  <a:srgbClr val="3F3F3E"/>
                </a:solidFill>
                <a:latin typeface="Arial"/>
                <a:cs typeface="Arial"/>
              </a:rPr>
              <a:t>online?</a:t>
            </a:r>
            <a:endParaRPr sz="2400" dirty="0">
              <a:latin typeface="Arial"/>
              <a:cs typeface="Arial"/>
            </a:endParaRPr>
          </a:p>
          <a:p>
            <a:pPr marL="12700" marR="5080">
              <a:lnSpc>
                <a:spcPts val="2800"/>
              </a:lnSpc>
              <a:spcBef>
                <a:spcPts val="1700"/>
              </a:spcBef>
            </a:pPr>
            <a:r>
              <a:rPr sz="2400" b="1" dirty="0">
                <a:solidFill>
                  <a:srgbClr val="3F3F3E"/>
                </a:solidFill>
                <a:latin typeface="Arial"/>
                <a:cs typeface="Arial"/>
              </a:rPr>
              <a:t>It is quite normal to disagree </a:t>
            </a:r>
            <a:r>
              <a:rPr sz="2400" b="1" spc="5" dirty="0">
                <a:solidFill>
                  <a:srgbClr val="3F3F3E"/>
                </a:solidFill>
                <a:latin typeface="Arial"/>
                <a:cs typeface="Arial"/>
              </a:rPr>
              <a:t> </a:t>
            </a:r>
            <a:r>
              <a:rPr sz="2400" b="1" dirty="0">
                <a:solidFill>
                  <a:srgbClr val="3F3F3E"/>
                </a:solidFill>
                <a:latin typeface="Arial"/>
                <a:cs typeface="Arial"/>
              </a:rPr>
              <a:t>with </a:t>
            </a:r>
            <a:r>
              <a:rPr sz="2400" b="1" spc="-5" dirty="0">
                <a:solidFill>
                  <a:srgbClr val="3F3F3E"/>
                </a:solidFill>
                <a:latin typeface="Arial"/>
                <a:cs typeface="Arial"/>
              </a:rPr>
              <a:t>your </a:t>
            </a:r>
            <a:r>
              <a:rPr sz="2400" b="1" dirty="0">
                <a:solidFill>
                  <a:srgbClr val="3F3F3E"/>
                </a:solidFill>
                <a:latin typeface="Arial"/>
                <a:cs typeface="Arial"/>
              </a:rPr>
              <a:t>friends </a:t>
            </a:r>
            <a:r>
              <a:rPr sz="2400" b="1" spc="-5" dirty="0">
                <a:solidFill>
                  <a:srgbClr val="3F3F3E"/>
                </a:solidFill>
                <a:latin typeface="Arial"/>
                <a:cs typeface="Arial"/>
              </a:rPr>
              <a:t>sometimes! </a:t>
            </a:r>
            <a:r>
              <a:rPr sz="2400" b="1" dirty="0">
                <a:solidFill>
                  <a:srgbClr val="3F3F3E"/>
                </a:solidFill>
                <a:latin typeface="Arial"/>
                <a:cs typeface="Arial"/>
              </a:rPr>
              <a:t> If</a:t>
            </a:r>
            <a:r>
              <a:rPr sz="2400" b="1" spc="-15" dirty="0">
                <a:solidFill>
                  <a:srgbClr val="3F3F3E"/>
                </a:solidFill>
                <a:latin typeface="Arial"/>
                <a:cs typeface="Arial"/>
              </a:rPr>
              <a:t> </a:t>
            </a:r>
            <a:r>
              <a:rPr sz="2400" b="1" spc="-5" dirty="0">
                <a:solidFill>
                  <a:srgbClr val="3F3F3E"/>
                </a:solidFill>
                <a:latin typeface="Arial"/>
                <a:cs typeface="Arial"/>
              </a:rPr>
              <a:t>you</a:t>
            </a:r>
            <a:r>
              <a:rPr sz="2400" b="1" spc="-20" dirty="0">
                <a:solidFill>
                  <a:srgbClr val="3F3F3E"/>
                </a:solidFill>
                <a:latin typeface="Arial"/>
                <a:cs typeface="Arial"/>
              </a:rPr>
              <a:t> </a:t>
            </a:r>
            <a:r>
              <a:rPr sz="2400" b="1" dirty="0">
                <a:solidFill>
                  <a:srgbClr val="3F3F3E"/>
                </a:solidFill>
                <a:latin typeface="Arial"/>
                <a:cs typeface="Arial"/>
              </a:rPr>
              <a:t>have</a:t>
            </a:r>
            <a:r>
              <a:rPr sz="2400" b="1" spc="-15" dirty="0">
                <a:solidFill>
                  <a:srgbClr val="3F3F3E"/>
                </a:solidFill>
                <a:latin typeface="Arial"/>
                <a:cs typeface="Arial"/>
              </a:rPr>
              <a:t> </a:t>
            </a:r>
            <a:r>
              <a:rPr sz="2400" b="1" spc="-5" dirty="0">
                <a:solidFill>
                  <a:srgbClr val="3F3F3E"/>
                </a:solidFill>
                <a:latin typeface="Arial"/>
                <a:cs typeface="Arial"/>
              </a:rPr>
              <a:t>ever</a:t>
            </a:r>
            <a:r>
              <a:rPr sz="2400" b="1" spc="-20" dirty="0">
                <a:solidFill>
                  <a:srgbClr val="3F3F3E"/>
                </a:solidFill>
                <a:latin typeface="Arial"/>
                <a:cs typeface="Arial"/>
              </a:rPr>
              <a:t> </a:t>
            </a:r>
            <a:r>
              <a:rPr sz="2400" b="1" spc="-5" dirty="0">
                <a:solidFill>
                  <a:srgbClr val="3F3F3E"/>
                </a:solidFill>
                <a:latin typeface="Arial"/>
                <a:cs typeface="Arial"/>
              </a:rPr>
              <a:t>argued</a:t>
            </a:r>
            <a:r>
              <a:rPr sz="2400" b="1" spc="-15" dirty="0">
                <a:solidFill>
                  <a:srgbClr val="3F3F3E"/>
                </a:solidFill>
                <a:latin typeface="Arial"/>
                <a:cs typeface="Arial"/>
              </a:rPr>
              <a:t> </a:t>
            </a:r>
            <a:r>
              <a:rPr sz="2400" b="1" dirty="0">
                <a:solidFill>
                  <a:srgbClr val="3F3F3E"/>
                </a:solidFill>
                <a:latin typeface="Arial"/>
                <a:cs typeface="Arial"/>
              </a:rPr>
              <a:t>with</a:t>
            </a:r>
            <a:r>
              <a:rPr sz="2400" b="1" spc="-15" dirty="0">
                <a:solidFill>
                  <a:srgbClr val="3F3F3E"/>
                </a:solidFill>
                <a:latin typeface="Arial"/>
                <a:cs typeface="Arial"/>
              </a:rPr>
              <a:t> </a:t>
            </a:r>
            <a:r>
              <a:rPr sz="2400" b="1" dirty="0">
                <a:solidFill>
                  <a:srgbClr val="3F3F3E"/>
                </a:solidFill>
                <a:latin typeface="Arial"/>
                <a:cs typeface="Arial"/>
              </a:rPr>
              <a:t>a </a:t>
            </a:r>
            <a:r>
              <a:rPr sz="2400" b="1" spc="-655" dirty="0">
                <a:solidFill>
                  <a:srgbClr val="3F3F3E"/>
                </a:solidFill>
                <a:latin typeface="Arial"/>
                <a:cs typeface="Arial"/>
              </a:rPr>
              <a:t> </a:t>
            </a:r>
            <a:r>
              <a:rPr sz="2400" b="1" dirty="0">
                <a:solidFill>
                  <a:srgbClr val="3F3F3E"/>
                </a:solidFill>
                <a:latin typeface="Arial"/>
                <a:cs typeface="Arial"/>
              </a:rPr>
              <a:t>friend (online or or offline), </a:t>
            </a:r>
            <a:r>
              <a:rPr sz="2400" b="1" spc="5" dirty="0">
                <a:solidFill>
                  <a:srgbClr val="3F3F3E"/>
                </a:solidFill>
                <a:latin typeface="Arial"/>
                <a:cs typeface="Arial"/>
              </a:rPr>
              <a:t> </a:t>
            </a:r>
            <a:r>
              <a:rPr sz="2400" b="1" dirty="0">
                <a:solidFill>
                  <a:srgbClr val="3F3F3E"/>
                </a:solidFill>
                <a:latin typeface="Arial"/>
                <a:cs typeface="Arial"/>
              </a:rPr>
              <a:t>how</a:t>
            </a:r>
            <a:r>
              <a:rPr sz="2400" b="1" spc="-15" dirty="0">
                <a:solidFill>
                  <a:srgbClr val="3F3F3E"/>
                </a:solidFill>
                <a:latin typeface="Arial"/>
                <a:cs typeface="Arial"/>
              </a:rPr>
              <a:t> </a:t>
            </a:r>
            <a:r>
              <a:rPr sz="2400" b="1" dirty="0">
                <a:solidFill>
                  <a:srgbClr val="3F3F3E"/>
                </a:solidFill>
                <a:latin typeface="Arial"/>
                <a:cs typeface="Arial"/>
              </a:rPr>
              <a:t>did</a:t>
            </a:r>
            <a:r>
              <a:rPr sz="2400" b="1" spc="-10" dirty="0">
                <a:solidFill>
                  <a:srgbClr val="3F3F3E"/>
                </a:solidFill>
                <a:latin typeface="Arial"/>
                <a:cs typeface="Arial"/>
              </a:rPr>
              <a:t> </a:t>
            </a:r>
            <a:r>
              <a:rPr sz="2400" b="1" spc="-5" dirty="0">
                <a:solidFill>
                  <a:srgbClr val="3F3F3E"/>
                </a:solidFill>
                <a:latin typeface="Arial"/>
                <a:cs typeface="Arial"/>
              </a:rPr>
              <a:t>you</a:t>
            </a:r>
            <a:r>
              <a:rPr sz="2400" b="1" spc="-15" dirty="0">
                <a:solidFill>
                  <a:srgbClr val="3F3F3E"/>
                </a:solidFill>
                <a:latin typeface="Arial"/>
                <a:cs typeface="Arial"/>
              </a:rPr>
              <a:t> </a:t>
            </a:r>
            <a:r>
              <a:rPr sz="2400" b="1" spc="-5" dirty="0">
                <a:solidFill>
                  <a:srgbClr val="3F3F3E"/>
                </a:solidFill>
                <a:latin typeface="Arial"/>
                <a:cs typeface="Arial"/>
              </a:rPr>
              <a:t>make</a:t>
            </a:r>
            <a:r>
              <a:rPr sz="2400" b="1" spc="-15" dirty="0">
                <a:solidFill>
                  <a:srgbClr val="3F3F3E"/>
                </a:solidFill>
                <a:latin typeface="Arial"/>
                <a:cs typeface="Arial"/>
              </a:rPr>
              <a:t> </a:t>
            </a:r>
            <a:r>
              <a:rPr sz="2400" b="1" dirty="0">
                <a:solidFill>
                  <a:srgbClr val="3F3F3E"/>
                </a:solidFill>
                <a:latin typeface="Arial"/>
                <a:cs typeface="Arial"/>
              </a:rPr>
              <a:t>it</a:t>
            </a:r>
            <a:r>
              <a:rPr sz="2400" b="1" spc="-10" dirty="0">
                <a:solidFill>
                  <a:srgbClr val="3F3F3E"/>
                </a:solidFill>
                <a:latin typeface="Arial"/>
                <a:cs typeface="Arial"/>
              </a:rPr>
              <a:t> </a:t>
            </a:r>
            <a:r>
              <a:rPr sz="2400" b="1" dirty="0">
                <a:solidFill>
                  <a:srgbClr val="3F3F3E"/>
                </a:solidFill>
                <a:latin typeface="Arial"/>
                <a:cs typeface="Arial"/>
              </a:rPr>
              <a:t>better?</a:t>
            </a:r>
            <a:endParaRPr sz="2400" dirty="0">
              <a:latin typeface="Arial"/>
              <a:cs typeface="Arial"/>
            </a:endParaRPr>
          </a:p>
        </p:txBody>
      </p:sp>
      <p:sp>
        <p:nvSpPr>
          <p:cNvPr id="9" name="object 9"/>
          <p:cNvSpPr/>
          <p:nvPr/>
        </p:nvSpPr>
        <p:spPr>
          <a:xfrm>
            <a:off x="6726605" y="2896400"/>
            <a:ext cx="144145" cy="144145"/>
          </a:xfrm>
          <a:custGeom>
            <a:avLst/>
            <a:gdLst/>
            <a:ahLst/>
            <a:cxnLst/>
            <a:rect l="l" t="t" r="r" b="b"/>
            <a:pathLst>
              <a:path w="144145" h="144144">
                <a:moveTo>
                  <a:pt x="144005" y="0"/>
                </a:moveTo>
                <a:lnTo>
                  <a:pt x="0" y="0"/>
                </a:lnTo>
                <a:lnTo>
                  <a:pt x="0" y="143992"/>
                </a:lnTo>
                <a:lnTo>
                  <a:pt x="144005" y="143992"/>
                </a:lnTo>
                <a:lnTo>
                  <a:pt x="144005" y="0"/>
                </a:lnTo>
                <a:close/>
              </a:path>
            </a:pathLst>
          </a:custGeom>
          <a:solidFill>
            <a:srgbClr val="F06400"/>
          </a:solidFill>
        </p:spPr>
        <p:txBody>
          <a:bodyPr wrap="square" lIns="0" tIns="0" rIns="0" bIns="0" rtlCol="0"/>
          <a:lstStyle/>
          <a:p>
            <a:endParaRPr/>
          </a:p>
        </p:txBody>
      </p:sp>
      <p:pic>
        <p:nvPicPr>
          <p:cNvPr id="13" name="Picture 12" descr="Icon&#10;&#10;Description automatically generated">
            <a:extLst>
              <a:ext uri="{FF2B5EF4-FFF2-40B4-BE49-F238E27FC236}">
                <a16:creationId xmlns:a16="http://schemas.microsoft.com/office/drawing/2014/main" id="{DE6A8E2C-1147-5146-89B7-99377F2F37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401" y="4299017"/>
            <a:ext cx="2595199" cy="23303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E7142C-6897-6444-A493-6D36D8F78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415" y="1524000"/>
            <a:ext cx="6345170" cy="2115057"/>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66B45823-3800-B64A-A866-7578C0DBA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3699702"/>
            <a:ext cx="4648200" cy="1763441"/>
          </a:xfrm>
          <a:prstGeom prst="rect">
            <a:avLst/>
          </a:prstGeom>
        </p:spPr>
      </p:pic>
    </p:spTree>
    <p:extLst>
      <p:ext uri="{BB962C8B-B14F-4D97-AF65-F5344CB8AC3E}">
        <p14:creationId xmlns:p14="http://schemas.microsoft.com/office/powerpoint/2010/main" val="155349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654CBC3D-3CCE-A848-853C-C31A867D9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981200"/>
            <a:ext cx="8102600" cy="2315029"/>
          </a:xfrm>
          <a:prstGeom prst="rect">
            <a:avLst/>
          </a:prstGeom>
        </p:spPr>
      </p:pic>
      <p:pic>
        <p:nvPicPr>
          <p:cNvPr id="5" name="Picture 4" descr="Icon&#10;&#10;Description automatically generated">
            <a:extLst>
              <a:ext uri="{FF2B5EF4-FFF2-40B4-BE49-F238E27FC236}">
                <a16:creationId xmlns:a16="http://schemas.microsoft.com/office/drawing/2014/main" id="{0948A67B-451D-8745-8476-BDDB87D17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631371"/>
            <a:ext cx="2408972" cy="231502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9A48FBD-E3C3-7944-AB97-C74996932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400" y="3496906"/>
            <a:ext cx="3403600" cy="3056294"/>
          </a:xfrm>
          <a:prstGeom prst="rect">
            <a:avLst/>
          </a:prstGeom>
        </p:spPr>
      </p:pic>
      <p:sp>
        <p:nvSpPr>
          <p:cNvPr id="8" name="object 2">
            <a:extLst>
              <a:ext uri="{FF2B5EF4-FFF2-40B4-BE49-F238E27FC236}">
                <a16:creationId xmlns:a16="http://schemas.microsoft.com/office/drawing/2014/main" id="{16F393D0-EBE1-0541-BF46-5A2367240E84}"/>
              </a:ext>
            </a:extLst>
          </p:cNvPr>
          <p:cNvSpPr txBox="1">
            <a:spLocks noGrp="1"/>
          </p:cNvSpPr>
          <p:nvPr>
            <p:ph type="title"/>
          </p:nvPr>
        </p:nvSpPr>
        <p:spPr>
          <a:xfrm>
            <a:off x="2184400" y="2334493"/>
            <a:ext cx="7493000" cy="1551707"/>
          </a:xfrm>
          <a:prstGeom prst="rect">
            <a:avLst/>
          </a:prstGeom>
        </p:spPr>
        <p:txBody>
          <a:bodyPr vert="horz" wrap="square" lIns="0" tIns="12700" rIns="0" bIns="0" rtlCol="0">
            <a:spAutoFit/>
          </a:bodyPr>
          <a:lstStyle/>
          <a:p>
            <a:pPr marL="12700" algn="ctr">
              <a:lnSpc>
                <a:spcPts val="5980"/>
              </a:lnSpc>
              <a:spcBef>
                <a:spcPts val="100"/>
              </a:spcBef>
            </a:pPr>
            <a:r>
              <a:rPr lang="en-GB" sz="5400" dirty="0">
                <a:solidFill>
                  <a:schemeClr val="bg1"/>
                </a:solidFill>
              </a:rPr>
              <a:t>What is </a:t>
            </a:r>
            <a:br>
              <a:rPr lang="en-GB" sz="5400" dirty="0">
                <a:solidFill>
                  <a:schemeClr val="bg1"/>
                </a:solidFill>
              </a:rPr>
            </a:br>
            <a:r>
              <a:rPr lang="en-GB" sz="5400" dirty="0">
                <a:solidFill>
                  <a:schemeClr val="bg1"/>
                </a:solidFill>
              </a:rPr>
              <a:t>Safer Internet Day?</a:t>
            </a:r>
            <a:endParaRPr sz="5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16F393D0-EBE1-0541-BF46-5A2367240E84}"/>
              </a:ext>
            </a:extLst>
          </p:cNvPr>
          <p:cNvSpPr txBox="1">
            <a:spLocks noGrp="1"/>
          </p:cNvSpPr>
          <p:nvPr>
            <p:ph type="title"/>
          </p:nvPr>
        </p:nvSpPr>
        <p:spPr>
          <a:xfrm>
            <a:off x="2184400" y="2334493"/>
            <a:ext cx="7493000" cy="1551707"/>
          </a:xfrm>
          <a:prstGeom prst="rect">
            <a:avLst/>
          </a:prstGeom>
        </p:spPr>
        <p:txBody>
          <a:bodyPr vert="horz" wrap="square" lIns="0" tIns="12700" rIns="0" bIns="0" rtlCol="0">
            <a:spAutoFit/>
          </a:bodyPr>
          <a:lstStyle/>
          <a:p>
            <a:pPr marL="12700" algn="ctr">
              <a:lnSpc>
                <a:spcPts val="5980"/>
              </a:lnSpc>
              <a:spcBef>
                <a:spcPts val="100"/>
              </a:spcBef>
            </a:pPr>
            <a:r>
              <a:rPr lang="en-GB" sz="5400" dirty="0">
                <a:solidFill>
                  <a:schemeClr val="bg1"/>
                </a:solidFill>
              </a:rPr>
              <a:t>What is </a:t>
            </a:r>
            <a:br>
              <a:rPr lang="en-GB" sz="5400" dirty="0">
                <a:solidFill>
                  <a:schemeClr val="bg1"/>
                </a:solidFill>
              </a:rPr>
            </a:br>
            <a:r>
              <a:rPr lang="en-GB" sz="5400" dirty="0">
                <a:solidFill>
                  <a:schemeClr val="bg1"/>
                </a:solidFill>
              </a:rPr>
              <a:t>Safer Internet Day?</a:t>
            </a:r>
            <a:endParaRPr sz="5400" dirty="0">
              <a:solidFill>
                <a:schemeClr val="bg1"/>
              </a:solidFill>
            </a:endParaRPr>
          </a:p>
        </p:txBody>
      </p:sp>
      <p:pic>
        <p:nvPicPr>
          <p:cNvPr id="4" name="Picture 3">
            <a:extLst>
              <a:ext uri="{FF2B5EF4-FFF2-40B4-BE49-F238E27FC236}">
                <a16:creationId xmlns:a16="http://schemas.microsoft.com/office/drawing/2014/main" id="{C36BDA0E-DA7A-480C-B816-D1EFFB7B7536}"/>
              </a:ext>
            </a:extLst>
          </p:cNvPr>
          <p:cNvPicPr>
            <a:picLocks noChangeAspect="1"/>
          </p:cNvPicPr>
          <p:nvPr/>
        </p:nvPicPr>
        <p:blipFill>
          <a:blip r:embed="rId4"/>
          <a:stretch>
            <a:fillRect/>
          </a:stretch>
        </p:blipFill>
        <p:spPr>
          <a:xfrm>
            <a:off x="708154" y="612197"/>
            <a:ext cx="3326872" cy="2985654"/>
          </a:xfrm>
          <a:prstGeom prst="rect">
            <a:avLst/>
          </a:prstGeom>
        </p:spPr>
      </p:pic>
      <p:pic>
        <p:nvPicPr>
          <p:cNvPr id="9" name="Picture 8">
            <a:extLst>
              <a:ext uri="{FF2B5EF4-FFF2-40B4-BE49-F238E27FC236}">
                <a16:creationId xmlns:a16="http://schemas.microsoft.com/office/drawing/2014/main" id="{D1752DC0-9E0F-4B35-B0AB-3CF0EDE740F7}"/>
              </a:ext>
            </a:extLst>
          </p:cNvPr>
          <p:cNvPicPr>
            <a:picLocks noChangeAspect="1"/>
          </p:cNvPicPr>
          <p:nvPr/>
        </p:nvPicPr>
        <p:blipFill>
          <a:blip r:embed="rId5"/>
          <a:stretch>
            <a:fillRect/>
          </a:stretch>
        </p:blipFill>
        <p:spPr>
          <a:xfrm>
            <a:off x="4447000" y="2895599"/>
            <a:ext cx="3326872" cy="3112599"/>
          </a:xfrm>
          <a:prstGeom prst="rect">
            <a:avLst/>
          </a:prstGeom>
        </p:spPr>
      </p:pic>
      <p:pic>
        <p:nvPicPr>
          <p:cNvPr id="11" name="Picture 10">
            <a:extLst>
              <a:ext uri="{FF2B5EF4-FFF2-40B4-BE49-F238E27FC236}">
                <a16:creationId xmlns:a16="http://schemas.microsoft.com/office/drawing/2014/main" id="{76922BA2-668B-4CC1-943C-2D0E296D52A0}"/>
              </a:ext>
            </a:extLst>
          </p:cNvPr>
          <p:cNvPicPr>
            <a:picLocks noChangeAspect="1"/>
          </p:cNvPicPr>
          <p:nvPr/>
        </p:nvPicPr>
        <p:blipFill>
          <a:blip r:embed="rId6"/>
          <a:stretch>
            <a:fillRect/>
          </a:stretch>
        </p:blipFill>
        <p:spPr>
          <a:xfrm>
            <a:off x="8421110" y="612197"/>
            <a:ext cx="3336527" cy="3112599"/>
          </a:xfrm>
          <a:prstGeom prst="rect">
            <a:avLst/>
          </a:prstGeom>
        </p:spPr>
      </p:pic>
    </p:spTree>
    <p:extLst>
      <p:ext uri="{BB962C8B-B14F-4D97-AF65-F5344CB8AC3E}">
        <p14:creationId xmlns:p14="http://schemas.microsoft.com/office/powerpoint/2010/main" val="184014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 name="Picture 40" descr="Graphical user interface, application&#10;&#10;Description automatically generated with medium confidence">
            <a:extLst>
              <a:ext uri="{FF2B5EF4-FFF2-40B4-BE49-F238E27FC236}">
                <a16:creationId xmlns:a16="http://schemas.microsoft.com/office/drawing/2014/main" id="{3AA42F0C-7E1A-274E-AF7A-2E9823660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74085">
            <a:off x="4027415" y="4165778"/>
            <a:ext cx="1439028" cy="1439028"/>
          </a:xfrm>
          <a:prstGeom prst="rect">
            <a:avLst/>
          </a:prstGeom>
        </p:spPr>
      </p:pic>
      <p:sp>
        <p:nvSpPr>
          <p:cNvPr id="2" name="object 2"/>
          <p:cNvSpPr txBox="1">
            <a:spLocks noGrp="1"/>
          </p:cNvSpPr>
          <p:nvPr>
            <p:ph type="title"/>
          </p:nvPr>
        </p:nvSpPr>
        <p:spPr>
          <a:xfrm>
            <a:off x="3078316" y="497137"/>
            <a:ext cx="6038215" cy="635000"/>
          </a:xfrm>
          <a:prstGeom prst="rect">
            <a:avLst/>
          </a:prstGeom>
        </p:spPr>
        <p:txBody>
          <a:bodyPr vert="horz" wrap="square" lIns="0" tIns="12700" rIns="0" bIns="0" rtlCol="0">
            <a:spAutoFit/>
          </a:bodyPr>
          <a:lstStyle/>
          <a:p>
            <a:pPr marL="12700">
              <a:lnSpc>
                <a:spcPct val="100000"/>
              </a:lnSpc>
              <a:spcBef>
                <a:spcPts val="100"/>
              </a:spcBef>
            </a:pPr>
            <a:r>
              <a:rPr lang="en-GB"/>
              <a:t>What</a:t>
            </a:r>
            <a:r>
              <a:rPr lang="en-GB" spc="-25"/>
              <a:t> </a:t>
            </a:r>
            <a:r>
              <a:rPr lang="en-GB" spc="-5"/>
              <a:t>can</a:t>
            </a:r>
            <a:r>
              <a:rPr lang="en-GB" spc="-25"/>
              <a:t> </a:t>
            </a:r>
            <a:r>
              <a:rPr lang="en-GB" spc="-5"/>
              <a:t>you</a:t>
            </a:r>
            <a:r>
              <a:rPr lang="en-GB" spc="-30"/>
              <a:t> </a:t>
            </a:r>
            <a:r>
              <a:rPr lang="en-GB"/>
              <a:t>do</a:t>
            </a:r>
            <a:r>
              <a:rPr lang="en-GB" spc="-20"/>
              <a:t> </a:t>
            </a:r>
            <a:r>
              <a:rPr lang="en-GB"/>
              <a:t>online?</a:t>
            </a:r>
            <a:endParaRPr lang="en-GB" dirty="0"/>
          </a:p>
        </p:txBody>
      </p:sp>
      <p:pic>
        <p:nvPicPr>
          <p:cNvPr id="4" name="Picture 3" descr="Icon&#10;&#10;Description automatically generated">
            <a:extLst>
              <a:ext uri="{FF2B5EF4-FFF2-40B4-BE49-F238E27FC236}">
                <a16:creationId xmlns:a16="http://schemas.microsoft.com/office/drawing/2014/main" id="{B2247900-19C5-8D49-8D0F-F11318D104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69" y="1563927"/>
            <a:ext cx="1421256" cy="142125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FA38440-AFC3-7444-BA46-BDD12689EC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7070" y="1295831"/>
            <a:ext cx="2115158" cy="2115158"/>
          </a:xfrm>
          <a:prstGeom prst="rect">
            <a:avLst/>
          </a:prstGeom>
        </p:spPr>
      </p:pic>
      <p:pic>
        <p:nvPicPr>
          <p:cNvPr id="10" name="Picture 9" descr="Icon&#10;&#10;Description automatically generated">
            <a:extLst>
              <a:ext uri="{FF2B5EF4-FFF2-40B4-BE49-F238E27FC236}">
                <a16:creationId xmlns:a16="http://schemas.microsoft.com/office/drawing/2014/main" id="{6F4F5187-0B59-394A-AD7C-EA6A29C781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7193" y="1527905"/>
            <a:ext cx="1540605" cy="1540605"/>
          </a:xfrm>
          <a:prstGeom prst="rect">
            <a:avLst/>
          </a:prstGeom>
          <a:scene3d>
            <a:camera prst="orthographicFront">
              <a:rot lat="0" lon="0" rev="180000"/>
            </a:camera>
            <a:lightRig rig="threePt" dir="t"/>
          </a:scene3d>
        </p:spPr>
      </p:pic>
      <p:pic>
        <p:nvPicPr>
          <p:cNvPr id="12" name="Picture 11" descr="Icon&#10;&#10;Description automatically generated">
            <a:extLst>
              <a:ext uri="{FF2B5EF4-FFF2-40B4-BE49-F238E27FC236}">
                <a16:creationId xmlns:a16="http://schemas.microsoft.com/office/drawing/2014/main" id="{84F8986E-2544-A64F-AF40-CD561E09CF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2127" y="1589040"/>
            <a:ext cx="1371030" cy="1371030"/>
          </a:xfrm>
          <a:prstGeom prst="rect">
            <a:avLst/>
          </a:prstGeom>
        </p:spPr>
      </p:pic>
      <p:pic>
        <p:nvPicPr>
          <p:cNvPr id="14" name="Picture 13" descr="Icon&#10;&#10;Description automatically generated">
            <a:extLst>
              <a:ext uri="{FF2B5EF4-FFF2-40B4-BE49-F238E27FC236}">
                <a16:creationId xmlns:a16="http://schemas.microsoft.com/office/drawing/2014/main" id="{5AD7BDD8-3DBA-B148-8497-6D6695138E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084" y="3659229"/>
            <a:ext cx="2048605" cy="2048605"/>
          </a:xfrm>
          <a:prstGeom prst="rect">
            <a:avLst/>
          </a:prstGeom>
        </p:spPr>
      </p:pic>
      <p:pic>
        <p:nvPicPr>
          <p:cNvPr id="16" name="Picture 15" descr="A picture containing text, outdoor, sign&#10;&#10;Description automatically generated">
            <a:extLst>
              <a:ext uri="{FF2B5EF4-FFF2-40B4-BE49-F238E27FC236}">
                <a16:creationId xmlns:a16="http://schemas.microsoft.com/office/drawing/2014/main" id="{36844F84-8F4F-D345-BE7E-BD000CE0B6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52062" y="1471366"/>
            <a:ext cx="1371030" cy="1371030"/>
          </a:xfrm>
          <a:prstGeom prst="rect">
            <a:avLst/>
          </a:prstGeom>
          <a:scene3d>
            <a:camera prst="orthographicFront">
              <a:rot lat="0" lon="0" rev="180000"/>
            </a:camera>
            <a:lightRig rig="threePt" dir="t"/>
          </a:scene3d>
        </p:spPr>
      </p:pic>
      <p:pic>
        <p:nvPicPr>
          <p:cNvPr id="18" name="Picture 17" descr="Icon&#10;&#10;Description automatically generated">
            <a:extLst>
              <a:ext uri="{FF2B5EF4-FFF2-40B4-BE49-F238E27FC236}">
                <a16:creationId xmlns:a16="http://schemas.microsoft.com/office/drawing/2014/main" id="{68E21BBE-D6D4-424E-A8AA-F9CE9B919C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6808" y="4246641"/>
            <a:ext cx="1461193" cy="1461193"/>
          </a:xfrm>
          <a:prstGeom prst="rect">
            <a:avLst/>
          </a:prstGeom>
        </p:spPr>
      </p:pic>
      <p:pic>
        <p:nvPicPr>
          <p:cNvPr id="20" name="Picture 19" descr="Icon&#10;&#10;Description automatically generated">
            <a:extLst>
              <a:ext uri="{FF2B5EF4-FFF2-40B4-BE49-F238E27FC236}">
                <a16:creationId xmlns:a16="http://schemas.microsoft.com/office/drawing/2014/main" id="{D356D257-5D7A-9C4D-8FA3-2D325D2B8D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6154" y="3849285"/>
            <a:ext cx="1584297" cy="1584297"/>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0B4AD5EA-DB06-D445-BD14-98DBCA7BFF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51772" y="3598028"/>
            <a:ext cx="2219933" cy="2219933"/>
          </a:xfrm>
          <a:prstGeom prst="rect">
            <a:avLst/>
          </a:prstGeom>
        </p:spPr>
      </p:pic>
      <p:pic>
        <p:nvPicPr>
          <p:cNvPr id="24" name="Picture 23" descr="Icon&#10;&#10;Description automatically generated">
            <a:extLst>
              <a:ext uri="{FF2B5EF4-FFF2-40B4-BE49-F238E27FC236}">
                <a16:creationId xmlns:a16="http://schemas.microsoft.com/office/drawing/2014/main" id="{D23A9B11-F095-8A4C-B610-AB85652A35E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3157" y="3163769"/>
            <a:ext cx="1371032" cy="1371032"/>
          </a:xfrm>
          <a:prstGeom prst="rect">
            <a:avLst/>
          </a:prstGeom>
        </p:spPr>
      </p:pic>
      <p:pic>
        <p:nvPicPr>
          <p:cNvPr id="26" name="Picture 25" descr="Icon&#10;&#10;Description automatically generated">
            <a:extLst>
              <a:ext uri="{FF2B5EF4-FFF2-40B4-BE49-F238E27FC236}">
                <a16:creationId xmlns:a16="http://schemas.microsoft.com/office/drawing/2014/main" id="{42642A6E-BB23-E24D-87D8-87CA2BAEE8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7086" y="5024842"/>
            <a:ext cx="1380106" cy="1380106"/>
          </a:xfrm>
          <a:prstGeom prst="rect">
            <a:avLst/>
          </a:prstGeom>
        </p:spPr>
      </p:pic>
      <p:pic>
        <p:nvPicPr>
          <p:cNvPr id="28" name="Picture 27" descr="Icon&#10;&#10;Description automatically generated">
            <a:extLst>
              <a:ext uri="{FF2B5EF4-FFF2-40B4-BE49-F238E27FC236}">
                <a16:creationId xmlns:a16="http://schemas.microsoft.com/office/drawing/2014/main" id="{591B8F15-40D3-144A-A81D-9A0A14B59E4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74189" y="3362628"/>
            <a:ext cx="2027747" cy="2027747"/>
          </a:xfrm>
          <a:prstGeom prst="rect">
            <a:avLst/>
          </a:prstGeom>
        </p:spPr>
      </p:pic>
      <p:pic>
        <p:nvPicPr>
          <p:cNvPr id="31" name="Picture 30" descr="Icon&#10;&#10;Description automatically generated with medium confidence">
            <a:extLst>
              <a:ext uri="{FF2B5EF4-FFF2-40B4-BE49-F238E27FC236}">
                <a16:creationId xmlns:a16="http://schemas.microsoft.com/office/drawing/2014/main" id="{A5657C97-77AF-E842-92C4-13AA61D12C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16032" y="1527905"/>
            <a:ext cx="1392397" cy="1392397"/>
          </a:xfrm>
          <a:prstGeom prst="rect">
            <a:avLst/>
          </a:prstGeom>
        </p:spPr>
      </p:pic>
      <p:pic>
        <p:nvPicPr>
          <p:cNvPr id="32" name="Picture 31" descr="Icon&#10;&#10;Description automatically generated with medium confidence">
            <a:extLst>
              <a:ext uri="{FF2B5EF4-FFF2-40B4-BE49-F238E27FC236}">
                <a16:creationId xmlns:a16="http://schemas.microsoft.com/office/drawing/2014/main" id="{74E1C107-559C-3549-B090-1E1A40780F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38107" y="4539193"/>
            <a:ext cx="1316769" cy="1316769"/>
          </a:xfrm>
          <a:prstGeom prst="rect">
            <a:avLst/>
          </a:prstGeom>
        </p:spPr>
      </p:pic>
      <p:pic>
        <p:nvPicPr>
          <p:cNvPr id="34" name="Picture 33" descr="A picture containing silhouette&#10;&#10;Description automatically generated">
            <a:extLst>
              <a:ext uri="{FF2B5EF4-FFF2-40B4-BE49-F238E27FC236}">
                <a16:creationId xmlns:a16="http://schemas.microsoft.com/office/drawing/2014/main" id="{7CC03FEE-8885-DB40-A884-8E5C23F1F30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80308" y="1628807"/>
            <a:ext cx="1291495" cy="1291495"/>
          </a:xfrm>
          <a:prstGeom prst="rect">
            <a:avLst/>
          </a:prstGeom>
        </p:spPr>
      </p:pic>
      <p:pic>
        <p:nvPicPr>
          <p:cNvPr id="35" name="Picture 34" descr="A picture containing silhouette&#10;&#10;Description automatically generated">
            <a:extLst>
              <a:ext uri="{FF2B5EF4-FFF2-40B4-BE49-F238E27FC236}">
                <a16:creationId xmlns:a16="http://schemas.microsoft.com/office/drawing/2014/main" id="{0DCA92A6-287F-7D4E-B55E-432931F7493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41806" y="1296298"/>
            <a:ext cx="1291495" cy="1291495"/>
          </a:xfrm>
          <a:prstGeom prst="rect">
            <a:avLst/>
          </a:prstGeom>
        </p:spPr>
      </p:pic>
      <p:pic>
        <p:nvPicPr>
          <p:cNvPr id="37" name="Picture 36" descr="Icon&#10;&#10;Description automatically generated with medium confidence">
            <a:extLst>
              <a:ext uri="{FF2B5EF4-FFF2-40B4-BE49-F238E27FC236}">
                <a16:creationId xmlns:a16="http://schemas.microsoft.com/office/drawing/2014/main" id="{BD6AD5F6-A95E-6B4D-9BEB-82C91D4012C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77788" y="2238412"/>
            <a:ext cx="1540605" cy="1540605"/>
          </a:xfrm>
          <a:prstGeom prst="rect">
            <a:avLst/>
          </a:prstGeom>
        </p:spPr>
      </p:pic>
      <p:pic>
        <p:nvPicPr>
          <p:cNvPr id="38" name="Picture 37" descr="Icon&#10;&#10;Description automatically generated with medium confidence">
            <a:extLst>
              <a:ext uri="{FF2B5EF4-FFF2-40B4-BE49-F238E27FC236}">
                <a16:creationId xmlns:a16="http://schemas.microsoft.com/office/drawing/2014/main" id="{2A2A2AEA-69F4-734B-A2AB-1EAB893DC49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26733" y="2703924"/>
            <a:ext cx="1540605" cy="1540605"/>
          </a:xfrm>
          <a:prstGeom prst="rect">
            <a:avLst/>
          </a:prstGeom>
        </p:spPr>
      </p:pic>
      <p:pic>
        <p:nvPicPr>
          <p:cNvPr id="40" name="Picture 39" descr="Graphical user interface, application&#10;&#10;Description automatically generated with medium confidence">
            <a:extLst>
              <a:ext uri="{FF2B5EF4-FFF2-40B4-BE49-F238E27FC236}">
                <a16:creationId xmlns:a16="http://schemas.microsoft.com/office/drawing/2014/main" id="{FAE12ED4-54E9-A24B-B865-20905BE70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7242" y="1148765"/>
            <a:ext cx="1439028" cy="1439028"/>
          </a:xfrm>
          <a:prstGeom prst="rect">
            <a:avLst/>
          </a:prstGeom>
        </p:spPr>
      </p:pic>
      <p:pic>
        <p:nvPicPr>
          <p:cNvPr id="43" name="Picture 42" descr="Icon&#10;&#10;Description automatically generated with medium confidence">
            <a:extLst>
              <a:ext uri="{FF2B5EF4-FFF2-40B4-BE49-F238E27FC236}">
                <a16:creationId xmlns:a16="http://schemas.microsoft.com/office/drawing/2014/main" id="{5F93DDE4-20AD-2B40-A9E7-0029BBCEC10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33938" y="3162669"/>
            <a:ext cx="1291495" cy="1291495"/>
          </a:xfrm>
          <a:prstGeom prst="rect">
            <a:avLst/>
          </a:prstGeom>
        </p:spPr>
      </p:pic>
      <p:pic>
        <p:nvPicPr>
          <p:cNvPr id="44" name="Picture 43" descr="Graphical user interface, application&#10;&#10;Description automatically generated with medium confidence">
            <a:extLst>
              <a:ext uri="{FF2B5EF4-FFF2-40B4-BE49-F238E27FC236}">
                <a16:creationId xmlns:a16="http://schemas.microsoft.com/office/drawing/2014/main" id="{585A20A5-D31F-2347-BF11-22B526974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25204">
            <a:off x="7819765" y="4887643"/>
            <a:ext cx="1439028" cy="1439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3"/>
                                        </p:tgtEl>
                                      </p:cBhvr>
                                    </p:animEffect>
                                    <p:animScale>
                                      <p:cBhvr>
                                        <p:cTn id="7" dur="250" autoRev="1" fill="hold"/>
                                        <p:tgtEl>
                                          <p:spTgt spid="43"/>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37"/>
                                        </p:tgtEl>
                                      </p:cBhvr>
                                    </p:animEffect>
                                    <p:animScale>
                                      <p:cBhvr>
                                        <p:cTn id="11" dur="250" autoRev="1" fill="hold"/>
                                        <p:tgtEl>
                                          <p:spTgt spid="37"/>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32"/>
                                        </p:tgtEl>
                                      </p:cBhvr>
                                    </p:animEffect>
                                    <p:animScale>
                                      <p:cBhvr>
                                        <p:cTn id="15" dur="250" autoRev="1" fill="hold"/>
                                        <p:tgtEl>
                                          <p:spTgt spid="32"/>
                                        </p:tgtEl>
                                      </p:cBhvr>
                                      <p:by x="105000" y="105000"/>
                                    </p:animScale>
                                  </p:childTnLst>
                                </p:cTn>
                              </p:par>
                            </p:childTnLst>
                          </p:cTn>
                        </p:par>
                        <p:par>
                          <p:cTn id="16" fill="hold">
                            <p:stCondLst>
                              <p:cond delay="15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35"/>
                                        </p:tgtEl>
                                      </p:cBhvr>
                                    </p:animEffect>
                                    <p:animScale>
                                      <p:cBhvr>
                                        <p:cTn id="19" dur="250" autoRev="1" fill="hold"/>
                                        <p:tgtEl>
                                          <p:spTgt spid="35"/>
                                        </p:tgtEl>
                                      </p:cBhvr>
                                      <p:by x="105000" y="105000"/>
                                    </p:animScale>
                                  </p:childTnLst>
                                </p:cTn>
                              </p:par>
                            </p:childTnLst>
                          </p:cTn>
                        </p:par>
                        <p:par>
                          <p:cTn id="20" fill="hold">
                            <p:stCondLst>
                              <p:cond delay="2000"/>
                            </p:stCondLst>
                            <p:childTnLst>
                              <p:par>
                                <p:cTn id="21" presetID="26" presetClass="emph" presetSubtype="0" repeatCount="indefinite"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repeatCount="indefinite" fill="hold" nodeType="afterEffect">
                                  <p:stCondLst>
                                    <p:cond delay="0"/>
                                  </p:stCondLst>
                                  <p:childTnLst>
                                    <p:animEffect transition="out" filter="fade">
                                      <p:cBhvr>
                                        <p:cTn id="26" dur="500" tmFilter="0, 0; .2, .5; .8, .5; 1, 0"/>
                                        <p:tgtEl>
                                          <p:spTgt spid="34"/>
                                        </p:tgtEl>
                                      </p:cBhvr>
                                    </p:animEffect>
                                    <p:animScale>
                                      <p:cBhvr>
                                        <p:cTn id="27" dur="250" autoRev="1" fill="hold"/>
                                        <p:tgtEl>
                                          <p:spTgt spid="34"/>
                                        </p:tgtEl>
                                      </p:cBhvr>
                                      <p:by x="105000" y="105000"/>
                                    </p:animScale>
                                  </p:childTnLst>
                                </p:cTn>
                              </p:par>
                            </p:childTnLst>
                          </p:cTn>
                        </p:par>
                        <p:par>
                          <p:cTn id="28" fill="hold">
                            <p:stCondLst>
                              <p:cond delay="3000"/>
                            </p:stCondLst>
                            <p:childTnLst>
                              <p:par>
                                <p:cTn id="29" presetID="26" presetClass="emph" presetSubtype="0" repeatCount="indefinite" fill="hold" nodeType="after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10"/>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2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1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4"/>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703603" y="1752600"/>
            <a:ext cx="4318635" cy="1168400"/>
          </a:xfrm>
          <a:prstGeom prst="rect">
            <a:avLst/>
          </a:prstGeom>
        </p:spPr>
        <p:txBody>
          <a:bodyPr vert="horz" wrap="square" lIns="0" tIns="93980" rIns="0" bIns="0" rtlCol="0">
            <a:spAutoFit/>
          </a:bodyPr>
          <a:lstStyle/>
          <a:p>
            <a:pPr marL="391795" marR="5080" indent="-379730">
              <a:lnSpc>
                <a:spcPts val="4200"/>
              </a:lnSpc>
              <a:spcBef>
                <a:spcPts val="740"/>
              </a:spcBef>
            </a:pPr>
            <a:r>
              <a:rPr dirty="0"/>
              <a:t>Who</a:t>
            </a:r>
            <a:r>
              <a:rPr spc="-50" dirty="0"/>
              <a:t> </a:t>
            </a:r>
            <a:r>
              <a:rPr dirty="0"/>
              <a:t>likes</a:t>
            </a:r>
            <a:r>
              <a:rPr spc="-50" dirty="0"/>
              <a:t> </a:t>
            </a:r>
            <a:r>
              <a:rPr dirty="0"/>
              <a:t>playing </a:t>
            </a:r>
            <a:r>
              <a:rPr spc="-1095" dirty="0"/>
              <a:t> </a:t>
            </a:r>
            <a:r>
              <a:rPr dirty="0"/>
              <a:t>games</a:t>
            </a:r>
            <a:r>
              <a:rPr spc="-30" dirty="0"/>
              <a:t> </a:t>
            </a:r>
            <a:r>
              <a:rPr dirty="0"/>
              <a:t>online?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descr="Logo, icon&#10;&#10;Description automatically generated">
            <a:extLst>
              <a:ext uri="{FF2B5EF4-FFF2-40B4-BE49-F238E27FC236}">
                <a16:creationId xmlns:a16="http://schemas.microsoft.com/office/drawing/2014/main" id="{51735838-9FA6-834A-8CEF-2BD1338239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992893"/>
            <a:ext cx="3052374" cy="2740907"/>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C3FFEAA5-4889-7449-A4BD-61CB0305EF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4583" y="3647834"/>
            <a:ext cx="3052374" cy="2740907"/>
          </a:xfrm>
          <a:prstGeom prst="rect">
            <a:avLst/>
          </a:prstGeom>
        </p:spPr>
      </p:pic>
      <p:pic>
        <p:nvPicPr>
          <p:cNvPr id="16" name="Picture 15" descr="A close-up of a logo&#10;&#10;Description automatically generated with medium confidence">
            <a:extLst>
              <a:ext uri="{FF2B5EF4-FFF2-40B4-BE49-F238E27FC236}">
                <a16:creationId xmlns:a16="http://schemas.microsoft.com/office/drawing/2014/main" id="{CFC06FD4-E552-C54A-9F14-DB3C5121EF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114" y="2934314"/>
            <a:ext cx="2839049" cy="2549350"/>
          </a:xfrm>
          <a:prstGeom prst="rect">
            <a:avLst/>
          </a:prstGeom>
        </p:spPr>
      </p:pic>
      <p:pic>
        <p:nvPicPr>
          <p:cNvPr id="12" name="Picture 11">
            <a:extLst>
              <a:ext uri="{FF2B5EF4-FFF2-40B4-BE49-F238E27FC236}">
                <a16:creationId xmlns:a16="http://schemas.microsoft.com/office/drawing/2014/main" id="{4B6C71C2-F9C5-D64F-A978-EA0E260902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2264" y="3592029"/>
            <a:ext cx="2533936" cy="2275371"/>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864DBBD5-3561-5445-B649-6C16D306C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229830"/>
            <a:ext cx="2533935" cy="2275370"/>
          </a:xfrm>
          <a:prstGeom prst="rect">
            <a:avLst/>
          </a:prstGeom>
        </p:spPr>
      </p:pic>
      <p:sp>
        <p:nvSpPr>
          <p:cNvPr id="2" name="object 2"/>
          <p:cNvSpPr txBox="1"/>
          <p:nvPr/>
        </p:nvSpPr>
        <p:spPr>
          <a:xfrm>
            <a:off x="2294567" y="4927918"/>
            <a:ext cx="1174750" cy="421640"/>
          </a:xfrm>
          <a:prstGeom prst="rect">
            <a:avLst/>
          </a:prstGeom>
        </p:spPr>
        <p:txBody>
          <a:bodyPr vert="horz" wrap="square" lIns="0" tIns="12700" rIns="0" bIns="0" rtlCol="0">
            <a:spAutoFit/>
          </a:bodyPr>
          <a:lstStyle/>
          <a:p>
            <a:pPr marL="12700">
              <a:lnSpc>
                <a:spcPct val="100000"/>
              </a:lnSpc>
              <a:spcBef>
                <a:spcPts val="100"/>
              </a:spcBef>
            </a:pPr>
            <a:r>
              <a:rPr sz="2600" b="1" spc="-35" dirty="0">
                <a:solidFill>
                  <a:srgbClr val="3F3F3E"/>
                </a:solidFill>
                <a:latin typeface="Arial"/>
                <a:cs typeface="Arial"/>
              </a:rPr>
              <a:t>Tablet?</a:t>
            </a:r>
            <a:endParaRPr sz="2600" dirty="0">
              <a:latin typeface="Arial"/>
              <a:cs typeface="Arial"/>
            </a:endParaRPr>
          </a:p>
        </p:txBody>
      </p:sp>
      <p:sp>
        <p:nvSpPr>
          <p:cNvPr id="3" name="object 3"/>
          <p:cNvSpPr txBox="1">
            <a:spLocks noGrp="1"/>
          </p:cNvSpPr>
          <p:nvPr>
            <p:ph type="ctrTitle"/>
          </p:nvPr>
        </p:nvSpPr>
        <p:spPr>
          <a:prstGeom prst="rect">
            <a:avLst/>
          </a:prstGeom>
        </p:spPr>
        <p:txBody>
          <a:bodyPr vert="horz" wrap="square" lIns="0" tIns="83820" rIns="0" bIns="0" rtlCol="0">
            <a:spAutoFit/>
          </a:bodyPr>
          <a:lstStyle/>
          <a:p>
            <a:pPr marL="421640" marR="5080" indent="-409575">
              <a:lnSpc>
                <a:spcPts val="4300"/>
              </a:lnSpc>
              <a:spcBef>
                <a:spcPts val="660"/>
              </a:spcBef>
            </a:pPr>
            <a:r>
              <a:rPr spc="-5" dirty="0"/>
              <a:t>Do</a:t>
            </a:r>
            <a:r>
              <a:rPr spc="-35" dirty="0"/>
              <a:t> </a:t>
            </a:r>
            <a:r>
              <a:rPr spc="-5" dirty="0"/>
              <a:t>you</a:t>
            </a:r>
            <a:r>
              <a:rPr spc="-35" dirty="0"/>
              <a:t> </a:t>
            </a:r>
            <a:r>
              <a:rPr dirty="0"/>
              <a:t>play</a:t>
            </a:r>
            <a:r>
              <a:rPr spc="-30" dirty="0"/>
              <a:t> </a:t>
            </a:r>
            <a:r>
              <a:rPr spc="-5" dirty="0"/>
              <a:t>your </a:t>
            </a:r>
            <a:r>
              <a:rPr spc="-1095" dirty="0"/>
              <a:t> </a:t>
            </a:r>
            <a:r>
              <a:rPr dirty="0"/>
              <a:t>games</a:t>
            </a:r>
            <a:r>
              <a:rPr spc="-25" dirty="0"/>
              <a:t> </a:t>
            </a:r>
            <a:r>
              <a:rPr dirty="0"/>
              <a:t>on</a:t>
            </a:r>
            <a:r>
              <a:rPr spc="-20" dirty="0"/>
              <a:t> </a:t>
            </a:r>
            <a:r>
              <a:rPr spc="-5" dirty="0"/>
              <a:t>a…</a:t>
            </a:r>
          </a:p>
        </p:txBody>
      </p:sp>
      <p:sp>
        <p:nvSpPr>
          <p:cNvPr id="5" name="object 2">
            <a:extLst>
              <a:ext uri="{FF2B5EF4-FFF2-40B4-BE49-F238E27FC236}">
                <a16:creationId xmlns:a16="http://schemas.microsoft.com/office/drawing/2014/main" id="{630CADA7-068B-0D4A-8A76-BB8E87D4B5B4}"/>
              </a:ext>
            </a:extLst>
          </p:cNvPr>
          <p:cNvSpPr txBox="1"/>
          <p:nvPr/>
        </p:nvSpPr>
        <p:spPr>
          <a:xfrm>
            <a:off x="1071211" y="2590801"/>
            <a:ext cx="1443389" cy="412934"/>
          </a:xfrm>
          <a:prstGeom prst="rect">
            <a:avLst/>
          </a:prstGeom>
        </p:spPr>
        <p:txBody>
          <a:bodyPr vert="horz" wrap="square" lIns="0" tIns="12700" rIns="0" bIns="0" rtlCol="0">
            <a:spAutoFit/>
          </a:bodyPr>
          <a:lstStyle/>
          <a:p>
            <a:pPr marL="12700" algn="ctr">
              <a:lnSpc>
                <a:spcPct val="100000"/>
              </a:lnSpc>
              <a:spcBef>
                <a:spcPts val="100"/>
              </a:spcBef>
            </a:pPr>
            <a:r>
              <a:rPr lang="en-GB" sz="2600" b="1" spc="-35" dirty="0">
                <a:solidFill>
                  <a:schemeClr val="bg1"/>
                </a:solidFill>
                <a:latin typeface="Arial"/>
                <a:cs typeface="Arial"/>
              </a:rPr>
              <a:t>Phone?</a:t>
            </a:r>
            <a:endParaRPr sz="2600" dirty="0">
              <a:solidFill>
                <a:schemeClr val="bg1"/>
              </a:solidFill>
              <a:latin typeface="Arial"/>
              <a:cs typeface="Arial"/>
            </a:endParaRPr>
          </a:p>
        </p:txBody>
      </p:sp>
      <p:sp>
        <p:nvSpPr>
          <p:cNvPr id="6" name="object 2">
            <a:extLst>
              <a:ext uri="{FF2B5EF4-FFF2-40B4-BE49-F238E27FC236}">
                <a16:creationId xmlns:a16="http://schemas.microsoft.com/office/drawing/2014/main" id="{17120F50-D296-F642-A0A6-29312BAD5488}"/>
              </a:ext>
            </a:extLst>
          </p:cNvPr>
          <p:cNvSpPr txBox="1"/>
          <p:nvPr/>
        </p:nvSpPr>
        <p:spPr>
          <a:xfrm>
            <a:off x="5105400" y="4419601"/>
            <a:ext cx="1442004" cy="412934"/>
          </a:xfrm>
          <a:prstGeom prst="rect">
            <a:avLst/>
          </a:prstGeom>
        </p:spPr>
        <p:txBody>
          <a:bodyPr vert="horz" wrap="square" lIns="0" tIns="12700" rIns="0" bIns="0" rtlCol="0">
            <a:spAutoFit/>
          </a:bodyPr>
          <a:lstStyle/>
          <a:p>
            <a:pPr marL="12700" algn="ctr">
              <a:lnSpc>
                <a:spcPct val="100000"/>
              </a:lnSpc>
              <a:spcBef>
                <a:spcPts val="100"/>
              </a:spcBef>
            </a:pPr>
            <a:r>
              <a:rPr lang="en-GB" sz="2600" b="1" spc="-35" dirty="0">
                <a:solidFill>
                  <a:schemeClr val="bg1"/>
                </a:solidFill>
                <a:latin typeface="Arial"/>
                <a:cs typeface="Arial"/>
              </a:rPr>
              <a:t>Laptop?</a:t>
            </a:r>
            <a:endParaRPr sz="2600" dirty="0">
              <a:solidFill>
                <a:schemeClr val="bg1"/>
              </a:solidFill>
              <a:latin typeface="Arial"/>
              <a:cs typeface="Arial"/>
            </a:endParaRPr>
          </a:p>
        </p:txBody>
      </p:sp>
      <p:sp>
        <p:nvSpPr>
          <p:cNvPr id="7" name="object 2">
            <a:extLst>
              <a:ext uri="{FF2B5EF4-FFF2-40B4-BE49-F238E27FC236}">
                <a16:creationId xmlns:a16="http://schemas.microsoft.com/office/drawing/2014/main" id="{23BD74D0-CA7E-DE4D-9397-AABCFE191FD8}"/>
              </a:ext>
            </a:extLst>
          </p:cNvPr>
          <p:cNvSpPr txBox="1"/>
          <p:nvPr/>
        </p:nvSpPr>
        <p:spPr>
          <a:xfrm>
            <a:off x="7848600" y="5277197"/>
            <a:ext cx="1765457" cy="412934"/>
          </a:xfrm>
          <a:prstGeom prst="rect">
            <a:avLst/>
          </a:prstGeom>
        </p:spPr>
        <p:txBody>
          <a:bodyPr vert="horz" wrap="square" lIns="0" tIns="12700" rIns="0" bIns="0" rtlCol="0">
            <a:spAutoFit/>
          </a:bodyPr>
          <a:lstStyle/>
          <a:p>
            <a:pPr marL="12700" algn="ctr">
              <a:lnSpc>
                <a:spcPct val="100000"/>
              </a:lnSpc>
              <a:spcBef>
                <a:spcPts val="100"/>
              </a:spcBef>
            </a:pPr>
            <a:r>
              <a:rPr lang="en-GB" sz="2600" b="1" spc="-35" dirty="0">
                <a:solidFill>
                  <a:schemeClr val="bg1"/>
                </a:solidFill>
                <a:latin typeface="Arial"/>
                <a:cs typeface="Arial"/>
              </a:rPr>
              <a:t>Computer?</a:t>
            </a:r>
            <a:endParaRPr sz="2600" dirty="0">
              <a:solidFill>
                <a:schemeClr val="bg1"/>
              </a:solidFill>
              <a:latin typeface="Arial"/>
              <a:cs typeface="Arial"/>
            </a:endParaRPr>
          </a:p>
        </p:txBody>
      </p:sp>
      <p:sp>
        <p:nvSpPr>
          <p:cNvPr id="8" name="object 2">
            <a:extLst>
              <a:ext uri="{FF2B5EF4-FFF2-40B4-BE49-F238E27FC236}">
                <a16:creationId xmlns:a16="http://schemas.microsoft.com/office/drawing/2014/main" id="{1F9F4116-774F-6144-842D-5E0A36CAE87C}"/>
              </a:ext>
            </a:extLst>
          </p:cNvPr>
          <p:cNvSpPr txBox="1"/>
          <p:nvPr/>
        </p:nvSpPr>
        <p:spPr>
          <a:xfrm>
            <a:off x="9493388" y="2667000"/>
            <a:ext cx="1784212" cy="412934"/>
          </a:xfrm>
          <a:prstGeom prst="rect">
            <a:avLst/>
          </a:prstGeom>
        </p:spPr>
        <p:txBody>
          <a:bodyPr vert="horz" wrap="square" lIns="0" tIns="12700" rIns="0" bIns="0" rtlCol="0">
            <a:spAutoFit/>
          </a:bodyPr>
          <a:lstStyle/>
          <a:p>
            <a:pPr marL="12700" algn="ctr">
              <a:lnSpc>
                <a:spcPct val="100000"/>
              </a:lnSpc>
              <a:spcBef>
                <a:spcPts val="100"/>
              </a:spcBef>
            </a:pPr>
            <a:r>
              <a:rPr lang="en-GB" sz="2600" b="1" spc="-35" dirty="0">
                <a:solidFill>
                  <a:schemeClr val="bg1"/>
                </a:solidFill>
                <a:latin typeface="Arial"/>
                <a:cs typeface="Arial"/>
              </a:rPr>
              <a:t>Console?</a:t>
            </a:r>
            <a:endParaRPr sz="2600" dirty="0">
              <a:solidFill>
                <a:schemeClr val="bg1"/>
              </a:solidFill>
              <a:latin typeface="Arial"/>
              <a:cs typeface="Arial"/>
            </a:endParaRPr>
          </a:p>
        </p:txBody>
      </p:sp>
      <p:pic>
        <p:nvPicPr>
          <p:cNvPr id="21" name="Picture 20" descr="Icon&#10;&#10;Description automatically generated with medium confidence">
            <a:extLst>
              <a:ext uri="{FF2B5EF4-FFF2-40B4-BE49-F238E27FC236}">
                <a16:creationId xmlns:a16="http://schemas.microsoft.com/office/drawing/2014/main" id="{A81F438D-8316-484E-AE8B-7E9780C799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5003" y="2050890"/>
            <a:ext cx="1392397" cy="1392397"/>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F7B4AEFA-947C-BF4E-AF92-B3509ACDD0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8400" y="2725587"/>
            <a:ext cx="1617813" cy="1617813"/>
          </a:xfrm>
          <a:prstGeom prst="rect">
            <a:avLst/>
          </a:prstGeom>
        </p:spPr>
      </p:pic>
      <p:pic>
        <p:nvPicPr>
          <p:cNvPr id="23" name="Picture 22" descr="Icon&#10;&#10;Description automatically generated with medium confidence">
            <a:extLst>
              <a:ext uri="{FF2B5EF4-FFF2-40B4-BE49-F238E27FC236}">
                <a16:creationId xmlns:a16="http://schemas.microsoft.com/office/drawing/2014/main" id="{37F6E91C-05E5-A148-9E54-57BCB96834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4203" y="879315"/>
            <a:ext cx="1392397" cy="1392397"/>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4C0F16F4-3BD1-DB45-AF71-672AAA7299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3416" y="4279740"/>
            <a:ext cx="1392397" cy="1392397"/>
          </a:xfrm>
          <a:prstGeom prst="rect">
            <a:avLst/>
          </a:prstGeom>
        </p:spPr>
      </p:pic>
      <p:pic>
        <p:nvPicPr>
          <p:cNvPr id="25" name="Picture 24" descr="A picture containing silhouette&#10;&#10;Description automatically generated">
            <a:extLst>
              <a:ext uri="{FF2B5EF4-FFF2-40B4-BE49-F238E27FC236}">
                <a16:creationId xmlns:a16="http://schemas.microsoft.com/office/drawing/2014/main" id="{1D3E19A5-EB48-B84B-9D60-07E0E7BD0E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2622" y="3847243"/>
            <a:ext cx="1291495" cy="1291495"/>
          </a:xfrm>
          <a:prstGeom prst="rect">
            <a:avLst/>
          </a:prstGeom>
        </p:spPr>
      </p:pic>
      <p:pic>
        <p:nvPicPr>
          <p:cNvPr id="28" name="Picture 27" descr="Graphical user interface, application&#10;&#10;Description automatically generated with medium confidence">
            <a:extLst>
              <a:ext uri="{FF2B5EF4-FFF2-40B4-BE49-F238E27FC236}">
                <a16:creationId xmlns:a16="http://schemas.microsoft.com/office/drawing/2014/main" id="{BBF83C86-E4E8-2144-8AF1-205B4EA2D4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4681106">
            <a:off x="6192161" y="3119215"/>
            <a:ext cx="1115321" cy="1115321"/>
          </a:xfrm>
          <a:prstGeom prst="rect">
            <a:avLst/>
          </a:prstGeom>
        </p:spPr>
      </p:pic>
      <p:pic>
        <p:nvPicPr>
          <p:cNvPr id="29" name="Picture 28" descr="Graphical user interface, application&#10;&#10;Description automatically generated with medium confidence">
            <a:extLst>
              <a:ext uri="{FF2B5EF4-FFF2-40B4-BE49-F238E27FC236}">
                <a16:creationId xmlns:a16="http://schemas.microsoft.com/office/drawing/2014/main" id="{1714FD1A-0A5D-0846-8CEC-86F1877288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167257">
            <a:off x="8493210" y="2496312"/>
            <a:ext cx="1115321" cy="1115321"/>
          </a:xfrm>
          <a:prstGeom prst="rect">
            <a:avLst/>
          </a:prstGeom>
        </p:spPr>
      </p:pic>
      <p:pic>
        <p:nvPicPr>
          <p:cNvPr id="30" name="Picture 29" descr="Graphical user interface, application&#10;&#10;Description automatically generated with medium confidence">
            <a:extLst>
              <a:ext uri="{FF2B5EF4-FFF2-40B4-BE49-F238E27FC236}">
                <a16:creationId xmlns:a16="http://schemas.microsoft.com/office/drawing/2014/main" id="{D16D5741-CD70-2D4C-8CBD-A41B1ADAC2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754143">
            <a:off x="2406192" y="3038073"/>
            <a:ext cx="1115321" cy="1115321"/>
          </a:xfrm>
          <a:prstGeom prst="rect">
            <a:avLst/>
          </a:prstGeom>
        </p:spPr>
      </p:pic>
      <p:pic>
        <p:nvPicPr>
          <p:cNvPr id="32" name="Picture 31" descr="A picture containing background pattern&#10;&#10;Description automatically generated">
            <a:extLst>
              <a:ext uri="{FF2B5EF4-FFF2-40B4-BE49-F238E27FC236}">
                <a16:creationId xmlns:a16="http://schemas.microsoft.com/office/drawing/2014/main" id="{F22132E0-435A-1C4D-93B2-75CECCCFF4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09600" y="629569"/>
            <a:ext cx="1443390" cy="1443390"/>
          </a:xfrm>
          <a:prstGeom prst="rect">
            <a:avLst/>
          </a:prstGeom>
        </p:spPr>
      </p:pic>
      <p:pic>
        <p:nvPicPr>
          <p:cNvPr id="33" name="Picture 32" descr="A picture containing background pattern&#10;&#10;Description automatically generated">
            <a:extLst>
              <a:ext uri="{FF2B5EF4-FFF2-40B4-BE49-F238E27FC236}">
                <a16:creationId xmlns:a16="http://schemas.microsoft.com/office/drawing/2014/main" id="{666E42DC-2715-BC4E-86E2-44FA0E75456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0250" y="4572919"/>
            <a:ext cx="1443390" cy="1443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23"/>
                                        </p:tgtEl>
                                      </p:cBhvr>
                                    </p:animEffect>
                                    <p:animScale>
                                      <p:cBhvr>
                                        <p:cTn id="15" dur="250" autoRev="1" fill="hold"/>
                                        <p:tgtEl>
                                          <p:spTgt spid="23"/>
                                        </p:tgtEl>
                                      </p:cBhvr>
                                      <p:by x="105000" y="105000"/>
                                    </p:animScale>
                                  </p:childTnLst>
                                </p:cTn>
                              </p:par>
                            </p:childTnLst>
                          </p:cTn>
                        </p:par>
                        <p:par>
                          <p:cTn id="16" fill="hold">
                            <p:stCondLst>
                              <p:cond delay="15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24"/>
                                        </p:tgtEl>
                                      </p:cBhvr>
                                    </p:animEffect>
                                    <p:animScale>
                                      <p:cBhvr>
                                        <p:cTn id="19" dur="250" autoRev="1" fill="hold"/>
                                        <p:tgtEl>
                                          <p:spTgt spid="24"/>
                                        </p:tgtEl>
                                      </p:cBhvr>
                                      <p:by x="105000" y="105000"/>
                                    </p:animScale>
                                  </p:childTnLst>
                                </p:cTn>
                              </p:par>
                            </p:childTnLst>
                          </p:cTn>
                        </p:par>
                        <p:par>
                          <p:cTn id="20" fill="hold">
                            <p:stCondLst>
                              <p:cond delay="2000"/>
                            </p:stCondLst>
                            <p:childTnLst>
                              <p:par>
                                <p:cTn id="21" presetID="26" presetClass="emph" presetSubtype="0" repeatCount="indefinite" fill="hold" nodeType="afterEffect">
                                  <p:stCondLst>
                                    <p:cond delay="0"/>
                                  </p:stCondLst>
                                  <p:childTnLst>
                                    <p:animEffect transition="out" filter="fade">
                                      <p:cBhvr>
                                        <p:cTn id="22" dur="500" tmFilter="0, 0; .2, .5; .8, .5; 1, 0"/>
                                        <p:tgtEl>
                                          <p:spTgt spid="25"/>
                                        </p:tgtEl>
                                      </p:cBhvr>
                                    </p:animEffect>
                                    <p:animScale>
                                      <p:cBhvr>
                                        <p:cTn id="23" dur="250" autoRev="1" fill="hold"/>
                                        <p:tgtEl>
                                          <p:spTgt spid="25"/>
                                        </p:tgtEl>
                                      </p:cBhvr>
                                      <p:by x="105000" y="105000"/>
                                    </p:animScale>
                                  </p:childTnLst>
                                </p:cTn>
                              </p:par>
                            </p:childTnLst>
                          </p:cTn>
                        </p:par>
                        <p:par>
                          <p:cTn id="24" fill="hold">
                            <p:stCondLst>
                              <p:cond delay="2500"/>
                            </p:stCondLst>
                            <p:childTnLst>
                              <p:par>
                                <p:cTn id="25" presetID="8" presetClass="emph" presetSubtype="0" repeatCount="indefinite" fill="hold" nodeType="afterEffect">
                                  <p:stCondLst>
                                    <p:cond delay="0"/>
                                  </p:stCondLst>
                                  <p:childTnLst>
                                    <p:animRot by="21600000">
                                      <p:cBhvr>
                                        <p:cTn id="26" dur="2000" fill="hold"/>
                                        <p:tgtEl>
                                          <p:spTgt spid="30"/>
                                        </p:tgtEl>
                                        <p:attrNameLst>
                                          <p:attrName>r</p:attrName>
                                        </p:attrNameLst>
                                      </p:cBhvr>
                                    </p:animRot>
                                  </p:childTnLst>
                                </p:cTn>
                              </p:par>
                            </p:childTnLst>
                          </p:cTn>
                        </p:par>
                        <p:par>
                          <p:cTn id="27" fill="hold">
                            <p:stCondLst>
                              <p:cond delay="4500"/>
                            </p:stCondLst>
                            <p:childTnLst>
                              <p:par>
                                <p:cTn id="28" presetID="8" presetClass="emph" presetSubtype="0" repeatCount="indefinite" fill="hold" nodeType="afterEffect">
                                  <p:stCondLst>
                                    <p:cond delay="0"/>
                                  </p:stCondLst>
                                  <p:childTnLst>
                                    <p:animRot by="21600000">
                                      <p:cBhvr>
                                        <p:cTn id="29" dur="2000" fill="hold"/>
                                        <p:tgtEl>
                                          <p:spTgt spid="28"/>
                                        </p:tgtEl>
                                        <p:attrNameLst>
                                          <p:attrName>r</p:attrName>
                                        </p:attrNameLst>
                                      </p:cBhvr>
                                    </p:animRot>
                                  </p:childTnLst>
                                </p:cTn>
                              </p:par>
                            </p:childTnLst>
                          </p:cTn>
                        </p:par>
                        <p:par>
                          <p:cTn id="30" fill="hold">
                            <p:stCondLst>
                              <p:cond delay="6500"/>
                            </p:stCondLst>
                            <p:childTnLst>
                              <p:par>
                                <p:cTn id="31" presetID="8" presetClass="emph" presetSubtype="0" repeatCount="indefinite" fill="hold" nodeType="afterEffect">
                                  <p:stCondLst>
                                    <p:cond delay="0"/>
                                  </p:stCondLst>
                                  <p:childTnLst>
                                    <p:animRot by="21600000">
                                      <p:cBhvr>
                                        <p:cTn id="32" dur="2000" fill="hold"/>
                                        <p:tgtEl>
                                          <p:spTgt spid="2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651AE992-5EA0-5E4B-BDE6-9D191DC6A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637" y="2290763"/>
            <a:ext cx="1385888" cy="1385888"/>
          </a:xfrm>
          <a:prstGeom prst="rect">
            <a:avLst/>
          </a:prstGeom>
        </p:spPr>
      </p:pic>
      <p:sp>
        <p:nvSpPr>
          <p:cNvPr id="2" name="object 2"/>
          <p:cNvSpPr txBox="1">
            <a:spLocks noGrp="1"/>
          </p:cNvSpPr>
          <p:nvPr>
            <p:ph type="title"/>
          </p:nvPr>
        </p:nvSpPr>
        <p:spPr>
          <a:xfrm>
            <a:off x="2203082" y="848137"/>
            <a:ext cx="7787640" cy="635000"/>
          </a:xfrm>
          <a:prstGeom prst="rect">
            <a:avLst/>
          </a:prstGeom>
        </p:spPr>
        <p:txBody>
          <a:bodyPr vert="horz" wrap="square" lIns="0" tIns="12700" rIns="0" bIns="0" rtlCol="0">
            <a:spAutoFit/>
          </a:bodyPr>
          <a:lstStyle/>
          <a:p>
            <a:pPr marL="12700">
              <a:lnSpc>
                <a:spcPct val="100000"/>
              </a:lnSpc>
              <a:spcBef>
                <a:spcPts val="100"/>
              </a:spcBef>
            </a:pPr>
            <a:r>
              <a:rPr spc="-5" dirty="0"/>
              <a:t>How</a:t>
            </a:r>
            <a:r>
              <a:rPr spc="-30" dirty="0"/>
              <a:t> </a:t>
            </a:r>
            <a:r>
              <a:rPr spc="-5" dirty="0"/>
              <a:t>should</a:t>
            </a:r>
            <a:r>
              <a:rPr spc="-25" dirty="0"/>
              <a:t> </a:t>
            </a:r>
            <a:r>
              <a:rPr spc="-5" dirty="0"/>
              <a:t>you</a:t>
            </a:r>
            <a:r>
              <a:rPr spc="-25" dirty="0"/>
              <a:t> </a:t>
            </a:r>
            <a:r>
              <a:rPr dirty="0"/>
              <a:t>behave</a:t>
            </a:r>
            <a:r>
              <a:rPr spc="-20" dirty="0"/>
              <a:t> </a:t>
            </a:r>
            <a:r>
              <a:rPr dirty="0"/>
              <a:t>online?</a:t>
            </a:r>
          </a:p>
        </p:txBody>
      </p:sp>
      <p:pic>
        <p:nvPicPr>
          <p:cNvPr id="3" name="Picture 2" descr="Graphical user interface, application&#10;&#10;Description automatically generated with medium confidence">
            <a:extLst>
              <a:ext uri="{FF2B5EF4-FFF2-40B4-BE49-F238E27FC236}">
                <a16:creationId xmlns:a16="http://schemas.microsoft.com/office/drawing/2014/main" id="{D61E2BE9-5167-AC4F-824B-D0F60DFB49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36788">
            <a:off x="2497184" y="1822886"/>
            <a:ext cx="1166330" cy="1166330"/>
          </a:xfrm>
          <a:prstGeom prst="rect">
            <a:avLst/>
          </a:prstGeom>
        </p:spPr>
      </p:pic>
      <p:pic>
        <p:nvPicPr>
          <p:cNvPr id="4" name="Picture 3" descr="Graphical user interface, application&#10;&#10;Description automatically generated with medium confidence">
            <a:extLst>
              <a:ext uri="{FF2B5EF4-FFF2-40B4-BE49-F238E27FC236}">
                <a16:creationId xmlns:a16="http://schemas.microsoft.com/office/drawing/2014/main" id="{89AA1485-5E82-894F-AFDA-F24672C3E7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601536">
            <a:off x="8488083" y="3001683"/>
            <a:ext cx="1510563" cy="1510563"/>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B2B6F02-45B2-D347-9B2A-19AB367E28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3048000"/>
            <a:ext cx="1828800" cy="1828800"/>
          </a:xfrm>
          <a:prstGeom prst="rect">
            <a:avLst/>
          </a:prstGeom>
        </p:spPr>
      </p:pic>
      <p:pic>
        <p:nvPicPr>
          <p:cNvPr id="7" name="Picture 6" descr="Graphical user interface, application&#10;&#10;Description automatically generated with medium confidence">
            <a:extLst>
              <a:ext uri="{FF2B5EF4-FFF2-40B4-BE49-F238E27FC236}">
                <a16:creationId xmlns:a16="http://schemas.microsoft.com/office/drawing/2014/main" id="{590A992B-A43A-9A43-BE2B-CA7147BEB6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61518">
            <a:off x="4942490" y="3113690"/>
            <a:ext cx="1205923" cy="120592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C93054DF-7B31-EE4F-B4E4-302BFE9B3B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1188" y="2319338"/>
            <a:ext cx="1828800" cy="18288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ECF1487E-7151-5348-AC06-5C8EE75D4B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925" y="1964051"/>
            <a:ext cx="1558297" cy="1558297"/>
          </a:xfrm>
          <a:prstGeom prst="rect">
            <a:avLst/>
          </a:prstGeom>
        </p:spPr>
      </p:pic>
      <p:pic>
        <p:nvPicPr>
          <p:cNvPr id="10" name="Picture 9" descr="A picture containing silhouette&#10;&#10;Description automatically generated">
            <a:extLst>
              <a:ext uri="{FF2B5EF4-FFF2-40B4-BE49-F238E27FC236}">
                <a16:creationId xmlns:a16="http://schemas.microsoft.com/office/drawing/2014/main" id="{0E1B1B1B-A856-724C-A7AD-69F858E7A6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1703" y="2632703"/>
            <a:ext cx="1558297" cy="1558297"/>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762320B8-61FA-854B-B7FC-35D4D7862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912" y="4419600"/>
            <a:ext cx="1385888" cy="1385888"/>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12204F16-76C0-AD45-9ED4-E44F55110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962" y="2762250"/>
            <a:ext cx="1385888" cy="138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0"/>
                                        </p:tgtEl>
                                      </p:cBhvr>
                                    </p:animEffect>
                                    <p:animScale>
                                      <p:cBhvr>
                                        <p:cTn id="18" dur="250" autoRev="1" fill="hold"/>
                                        <p:tgtEl>
                                          <p:spTgt spid="10"/>
                                        </p:tgtEl>
                                      </p:cBhvr>
                                      <p:by x="105000" y="105000"/>
                                    </p:animScale>
                                  </p:childTnLst>
                                </p:cTn>
                              </p:par>
                              <p:par>
                                <p:cTn id="19" presetID="8" presetClass="emph" presetSubtype="0" repeatCount="indefinite" fill="hold" nodeType="withEffect">
                                  <p:stCondLst>
                                    <p:cond delay="0"/>
                                  </p:stCondLst>
                                  <p:childTnLst>
                                    <p:animRot by="21600000">
                                      <p:cBhvr>
                                        <p:cTn id="20" dur="2000" fill="hold"/>
                                        <p:tgtEl>
                                          <p:spTgt spid="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316" y="848137"/>
            <a:ext cx="9088120" cy="635000"/>
          </a:xfrm>
          <a:prstGeom prst="rect">
            <a:avLst/>
          </a:prstGeom>
        </p:spPr>
        <p:txBody>
          <a:bodyPr vert="horz" wrap="square" lIns="0" tIns="12700" rIns="0" bIns="0" rtlCol="0">
            <a:spAutoFit/>
          </a:bodyPr>
          <a:lstStyle/>
          <a:p>
            <a:pPr marL="12700">
              <a:lnSpc>
                <a:spcPct val="100000"/>
              </a:lnSpc>
              <a:spcBef>
                <a:spcPts val="100"/>
              </a:spcBef>
            </a:pPr>
            <a:r>
              <a:rPr dirty="0"/>
              <a:t>Why</a:t>
            </a:r>
            <a:r>
              <a:rPr spc="-15" dirty="0"/>
              <a:t> </a:t>
            </a:r>
            <a:r>
              <a:rPr dirty="0"/>
              <a:t>is</a:t>
            </a:r>
            <a:r>
              <a:rPr spc="-15" dirty="0"/>
              <a:t> </a:t>
            </a:r>
            <a:r>
              <a:rPr dirty="0"/>
              <a:t>it</a:t>
            </a:r>
            <a:r>
              <a:rPr spc="-10" dirty="0"/>
              <a:t> </a:t>
            </a:r>
            <a:r>
              <a:rPr dirty="0"/>
              <a:t>important</a:t>
            </a:r>
            <a:r>
              <a:rPr spc="-15" dirty="0"/>
              <a:t> </a:t>
            </a:r>
            <a:r>
              <a:rPr spc="-5" dirty="0"/>
              <a:t>to</a:t>
            </a:r>
            <a:r>
              <a:rPr spc="-10" dirty="0"/>
              <a:t> </a:t>
            </a:r>
            <a:r>
              <a:rPr dirty="0"/>
              <a:t>be</a:t>
            </a:r>
            <a:r>
              <a:rPr spc="-15" dirty="0"/>
              <a:t> </a:t>
            </a:r>
            <a:r>
              <a:rPr spc="-5" dirty="0"/>
              <a:t>kind</a:t>
            </a:r>
            <a:r>
              <a:rPr spc="-15" dirty="0"/>
              <a:t> </a:t>
            </a:r>
            <a:r>
              <a:rPr dirty="0"/>
              <a:t>online?</a:t>
            </a:r>
          </a:p>
        </p:txBody>
      </p:sp>
      <p:pic>
        <p:nvPicPr>
          <p:cNvPr id="3" name="Picture 2" descr="A picture containing background pattern&#10;&#10;Description automatically generated">
            <a:extLst>
              <a:ext uri="{FF2B5EF4-FFF2-40B4-BE49-F238E27FC236}">
                <a16:creationId xmlns:a16="http://schemas.microsoft.com/office/drawing/2014/main" id="{88614EEB-9D2C-BA42-864C-1EA1B5538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637" y="2290763"/>
            <a:ext cx="1385888" cy="1385888"/>
          </a:xfrm>
          <a:prstGeom prst="rect">
            <a:avLst/>
          </a:prstGeom>
        </p:spPr>
      </p:pic>
      <p:pic>
        <p:nvPicPr>
          <p:cNvPr id="4" name="Picture 3" descr="Graphical user interface, application&#10;&#10;Description automatically generated with medium confidence">
            <a:extLst>
              <a:ext uri="{FF2B5EF4-FFF2-40B4-BE49-F238E27FC236}">
                <a16:creationId xmlns:a16="http://schemas.microsoft.com/office/drawing/2014/main" id="{6A05EFE2-61BF-7F42-8F9A-6966F51F8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36788">
            <a:off x="2497184" y="1822886"/>
            <a:ext cx="1166330" cy="1166330"/>
          </a:xfrm>
          <a:prstGeom prst="rect">
            <a:avLst/>
          </a:prstGeom>
        </p:spPr>
      </p:pic>
      <p:pic>
        <p:nvPicPr>
          <p:cNvPr id="5" name="Picture 4" descr="Graphical user interface, application&#10;&#10;Description automatically generated with medium confidence">
            <a:extLst>
              <a:ext uri="{FF2B5EF4-FFF2-40B4-BE49-F238E27FC236}">
                <a16:creationId xmlns:a16="http://schemas.microsoft.com/office/drawing/2014/main" id="{67136101-EEB1-3C48-B661-3F4F8A4624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601536">
            <a:off x="8488083" y="3001683"/>
            <a:ext cx="1510563" cy="1510563"/>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795E343-9702-154C-A556-3201D60D94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3048000"/>
            <a:ext cx="1828800" cy="1828800"/>
          </a:xfrm>
          <a:prstGeom prst="rect">
            <a:avLst/>
          </a:prstGeom>
        </p:spPr>
      </p:pic>
      <p:pic>
        <p:nvPicPr>
          <p:cNvPr id="7" name="Picture 6" descr="Graphical user interface, application&#10;&#10;Description automatically generated with medium confidence">
            <a:extLst>
              <a:ext uri="{FF2B5EF4-FFF2-40B4-BE49-F238E27FC236}">
                <a16:creationId xmlns:a16="http://schemas.microsoft.com/office/drawing/2014/main" id="{BB799851-735F-7B4D-A1A8-578611FE5D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61518">
            <a:off x="4942490" y="3113690"/>
            <a:ext cx="1205923" cy="120592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200226D8-3CF4-4F4E-AB4F-45E000053B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1188" y="2319338"/>
            <a:ext cx="1828800" cy="18288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9F628575-F8FB-2F4A-B8CF-C797643C95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925" y="1964051"/>
            <a:ext cx="1558297" cy="1558297"/>
          </a:xfrm>
          <a:prstGeom prst="rect">
            <a:avLst/>
          </a:prstGeom>
        </p:spPr>
      </p:pic>
      <p:pic>
        <p:nvPicPr>
          <p:cNvPr id="10" name="Picture 9" descr="A picture containing silhouette&#10;&#10;Description automatically generated">
            <a:extLst>
              <a:ext uri="{FF2B5EF4-FFF2-40B4-BE49-F238E27FC236}">
                <a16:creationId xmlns:a16="http://schemas.microsoft.com/office/drawing/2014/main" id="{94DB754C-63EE-B84E-A5B3-4D424E4C5B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1703" y="2632703"/>
            <a:ext cx="1558297" cy="1558297"/>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6903BF25-E626-FC46-81B2-F84D2841E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912" y="4419600"/>
            <a:ext cx="1385888" cy="1385888"/>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7F816BBE-1544-B944-A560-087FD31ACB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962" y="2762250"/>
            <a:ext cx="1385888" cy="138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0"/>
                                        </p:tgtEl>
                                      </p:cBhvr>
                                    </p:animEffect>
                                    <p:animScale>
                                      <p:cBhvr>
                                        <p:cTn id="18" dur="250" autoRev="1" fill="hold"/>
                                        <p:tgtEl>
                                          <p:spTgt spid="10"/>
                                        </p:tgtEl>
                                      </p:cBhvr>
                                      <p:by x="105000" y="105000"/>
                                    </p:animScale>
                                  </p:childTnLst>
                                </p:cTn>
                              </p:par>
                              <p:par>
                                <p:cTn id="19" presetID="8" presetClass="emph" presetSubtype="0" repeatCount="indefinite" fill="hold" nodeType="withEffect">
                                  <p:stCondLst>
                                    <p:cond delay="0"/>
                                  </p:stCondLst>
                                  <p:childTnLst>
                                    <p:animRot by="21600000">
                                      <p:cBhvr>
                                        <p:cTn id="20" dur="2000" fill="hold"/>
                                        <p:tgtEl>
                                          <p:spTgt spid="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5"/>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768985" marR="5080" indent="468630">
              <a:lnSpc>
                <a:spcPts val="4200"/>
              </a:lnSpc>
              <a:spcBef>
                <a:spcPts val="740"/>
              </a:spcBef>
            </a:pPr>
            <a:r>
              <a:rPr dirty="0"/>
              <a:t>Should </a:t>
            </a:r>
            <a:r>
              <a:rPr spc="-5" dirty="0"/>
              <a:t>you </a:t>
            </a:r>
            <a:r>
              <a:rPr dirty="0"/>
              <a:t>behave </a:t>
            </a:r>
            <a:r>
              <a:rPr spc="-5" dirty="0"/>
              <a:t>the same </a:t>
            </a:r>
            <a:r>
              <a:rPr dirty="0"/>
              <a:t>way </a:t>
            </a:r>
            <a:r>
              <a:rPr spc="5" dirty="0"/>
              <a:t> </a:t>
            </a:r>
            <a:r>
              <a:rPr dirty="0"/>
              <a:t>online,</a:t>
            </a:r>
            <a:r>
              <a:rPr spc="-15" dirty="0"/>
              <a:t> </a:t>
            </a:r>
            <a:r>
              <a:rPr spc="-5" dirty="0"/>
              <a:t>that</a:t>
            </a:r>
            <a:r>
              <a:rPr spc="-15" dirty="0"/>
              <a:t> </a:t>
            </a:r>
            <a:r>
              <a:rPr spc="-5" dirty="0"/>
              <a:t>you</a:t>
            </a:r>
            <a:r>
              <a:rPr spc="-20" dirty="0"/>
              <a:t> </a:t>
            </a:r>
            <a:r>
              <a:rPr dirty="0"/>
              <a:t>do</a:t>
            </a:r>
            <a:r>
              <a:rPr spc="-15" dirty="0"/>
              <a:t> </a:t>
            </a:r>
            <a:r>
              <a:rPr dirty="0"/>
              <a:t>offline?</a:t>
            </a:r>
            <a:r>
              <a:rPr spc="-170" dirty="0"/>
              <a:t> </a:t>
            </a:r>
            <a:r>
              <a:rPr spc="-5" dirty="0"/>
              <a:t>And</a:t>
            </a:r>
            <a:r>
              <a:rPr spc="-20" dirty="0"/>
              <a:t> </a:t>
            </a:r>
            <a:r>
              <a:rPr dirty="0"/>
              <a:t>why?</a:t>
            </a:r>
          </a:p>
        </p:txBody>
      </p:sp>
      <p:pic>
        <p:nvPicPr>
          <p:cNvPr id="3" name="Picture 2" descr="A picture containing background pattern&#10;&#10;Description automatically generated">
            <a:extLst>
              <a:ext uri="{FF2B5EF4-FFF2-40B4-BE49-F238E27FC236}">
                <a16:creationId xmlns:a16="http://schemas.microsoft.com/office/drawing/2014/main" id="{A2605F48-2B93-624C-BE38-4951BF49C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637" y="2290763"/>
            <a:ext cx="1385888" cy="1385888"/>
          </a:xfrm>
          <a:prstGeom prst="rect">
            <a:avLst/>
          </a:prstGeom>
        </p:spPr>
      </p:pic>
      <p:pic>
        <p:nvPicPr>
          <p:cNvPr id="4" name="Picture 3" descr="Graphical user interface, application&#10;&#10;Description automatically generated with medium confidence">
            <a:extLst>
              <a:ext uri="{FF2B5EF4-FFF2-40B4-BE49-F238E27FC236}">
                <a16:creationId xmlns:a16="http://schemas.microsoft.com/office/drawing/2014/main" id="{F816D89B-86DB-B446-A08A-52E5229D71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36788">
            <a:off x="2497184" y="1822886"/>
            <a:ext cx="1166330" cy="1166330"/>
          </a:xfrm>
          <a:prstGeom prst="rect">
            <a:avLst/>
          </a:prstGeom>
        </p:spPr>
      </p:pic>
      <p:pic>
        <p:nvPicPr>
          <p:cNvPr id="5" name="Picture 4" descr="Graphical user interface, application&#10;&#10;Description automatically generated with medium confidence">
            <a:extLst>
              <a:ext uri="{FF2B5EF4-FFF2-40B4-BE49-F238E27FC236}">
                <a16:creationId xmlns:a16="http://schemas.microsoft.com/office/drawing/2014/main" id="{B562A365-3439-5645-A013-1537B54A49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601536">
            <a:off x="8488083" y="3001683"/>
            <a:ext cx="1510563" cy="1510563"/>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424638D8-6059-8F40-90C7-7BA1AEB7E9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3048000"/>
            <a:ext cx="1828800" cy="1828800"/>
          </a:xfrm>
          <a:prstGeom prst="rect">
            <a:avLst/>
          </a:prstGeom>
        </p:spPr>
      </p:pic>
      <p:pic>
        <p:nvPicPr>
          <p:cNvPr id="7" name="Picture 6" descr="Graphical user interface, application&#10;&#10;Description automatically generated with medium confidence">
            <a:extLst>
              <a:ext uri="{FF2B5EF4-FFF2-40B4-BE49-F238E27FC236}">
                <a16:creationId xmlns:a16="http://schemas.microsoft.com/office/drawing/2014/main" id="{027D0D29-E4CD-034A-8259-39A03A5248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61518">
            <a:off x="4942490" y="3113690"/>
            <a:ext cx="1205923" cy="120592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98559D0F-3388-A746-B845-BCCEECEB44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1188" y="2319338"/>
            <a:ext cx="1828800" cy="18288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BA237F8-1B8B-A545-A28A-F85BAAA4F1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925" y="1964051"/>
            <a:ext cx="1558297" cy="1558297"/>
          </a:xfrm>
          <a:prstGeom prst="rect">
            <a:avLst/>
          </a:prstGeom>
        </p:spPr>
      </p:pic>
      <p:pic>
        <p:nvPicPr>
          <p:cNvPr id="10" name="Picture 9" descr="A picture containing silhouette&#10;&#10;Description automatically generated">
            <a:extLst>
              <a:ext uri="{FF2B5EF4-FFF2-40B4-BE49-F238E27FC236}">
                <a16:creationId xmlns:a16="http://schemas.microsoft.com/office/drawing/2014/main" id="{BAFF70B3-DC38-0C40-A55C-146B5621AC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1703" y="2632703"/>
            <a:ext cx="1558297" cy="1558297"/>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591119CB-7FDC-D34C-A6BC-07AB34A92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912" y="4419600"/>
            <a:ext cx="1385888" cy="1385888"/>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F9464407-3B51-544C-938A-82AF47217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962" y="2762250"/>
            <a:ext cx="1385888" cy="138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repeatCount="indefinite" fill="hold" nodeType="after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0"/>
                                        </p:tgtEl>
                                      </p:cBhvr>
                                    </p:animEffect>
                                    <p:animScale>
                                      <p:cBhvr>
                                        <p:cTn id="18" dur="250" autoRev="1" fill="hold"/>
                                        <p:tgtEl>
                                          <p:spTgt spid="10"/>
                                        </p:tgtEl>
                                      </p:cBhvr>
                                      <p:by x="105000" y="105000"/>
                                    </p:animScale>
                                  </p:childTnLst>
                                </p:cTn>
                              </p:par>
                              <p:par>
                                <p:cTn id="19" presetID="8" presetClass="emph" presetSubtype="0" repeatCount="indefinite" fill="hold" nodeType="withEffect">
                                  <p:stCondLst>
                                    <p:cond delay="0"/>
                                  </p:stCondLst>
                                  <p:childTnLst>
                                    <p:animRot by="21600000">
                                      <p:cBhvr>
                                        <p:cTn id="20" dur="2000" fill="hold"/>
                                        <p:tgtEl>
                                          <p:spTgt spid="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5"/>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D2E6F5F4338418988F0DC9A2C6287" ma:contentTypeVersion="13" ma:contentTypeDescription="Create a new document." ma:contentTypeScope="" ma:versionID="da3e0e563498251f911ecff836a686d6">
  <xsd:schema xmlns:xsd="http://www.w3.org/2001/XMLSchema" xmlns:xs="http://www.w3.org/2001/XMLSchema" xmlns:p="http://schemas.microsoft.com/office/2006/metadata/properties" xmlns:ns2="80180020-fad9-4cf1-ad15-de523f8333bf" xmlns:ns3="cb5824e0-6692-4d54-8d34-50fcdda9f5fa" targetNamespace="http://schemas.microsoft.com/office/2006/metadata/properties" ma:root="true" ma:fieldsID="339b4b082e9165717ab96b1ba6f84ae0" ns2:_="" ns3:_="">
    <xsd:import namespace="80180020-fad9-4cf1-ad15-de523f8333bf"/>
    <xsd:import namespace="cb5824e0-6692-4d54-8d34-50fcdda9f5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80020-fad9-4cf1-ad15-de523f833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824e0-6692-4d54-8d34-50fcdda9f5f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C1FDE0-CEA6-4828-BF74-B14F6E726A09}"/>
</file>

<file path=customXml/itemProps2.xml><?xml version="1.0" encoding="utf-8"?>
<ds:datastoreItem xmlns:ds="http://schemas.openxmlformats.org/officeDocument/2006/customXml" ds:itemID="{21041BBC-6CE9-4F22-88CB-434DF72CDE3D}"/>
</file>

<file path=customXml/itemProps3.xml><?xml version="1.0" encoding="utf-8"?>
<ds:datastoreItem xmlns:ds="http://schemas.openxmlformats.org/officeDocument/2006/customXml" ds:itemID="{8A5127E3-A5D9-44BF-ADF7-33540580A90F}"/>
</file>

<file path=docProps/app.xml><?xml version="1.0" encoding="utf-8"?>
<Properties xmlns="http://schemas.openxmlformats.org/officeDocument/2006/extended-properties" xmlns:vt="http://schemas.openxmlformats.org/officeDocument/2006/docPropsVTypes">
  <Template/>
  <TotalTime>69</TotalTime>
  <Words>1740</Words>
  <Application>Microsoft Office PowerPoint</Application>
  <PresentationFormat>Widescreen</PresentationFormat>
  <Paragraphs>118</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HelveticaNeueLT Arabic 55 Roman</vt:lpstr>
      <vt:lpstr>Office Theme</vt:lpstr>
      <vt:lpstr>PowerPoint Presentation</vt:lpstr>
      <vt:lpstr>What is  Safer Internet Day?</vt:lpstr>
      <vt:lpstr>What is  Safer Internet Day?</vt:lpstr>
      <vt:lpstr>What can you do online?</vt:lpstr>
      <vt:lpstr>Who likes playing  games online?</vt:lpstr>
      <vt:lpstr>Do you play your  games on a…</vt:lpstr>
      <vt:lpstr>How should you behave online?</vt:lpstr>
      <vt:lpstr>Why is it important to be kind online?</vt:lpstr>
      <vt:lpstr>Should you behave the same way  online, that you do offline? And why?</vt:lpstr>
      <vt:lpstr>If you’re online and no one knows who  you are, can you behave however you want?</vt:lpstr>
      <vt:lpstr>PowerPoint Presentation</vt:lpstr>
      <vt:lpstr>Additional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notes</dc:title>
  <dc:creator>Jo Roberts</dc:creator>
  <cp:lastModifiedBy>Jo Roberts</cp:lastModifiedBy>
  <cp:revision>10</cp:revision>
  <dcterms:created xsi:type="dcterms:W3CDTF">2021-10-15T12:32:41Z</dcterms:created>
  <dcterms:modified xsi:type="dcterms:W3CDTF">2022-01-28T11:17:58Z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2021-10-15T00:00:00Z</vt:filetime>
  </property>
  <property fmtid="{D5CDD505-2E9C-101B-9397-08002B2CF9AE}" pid="3" name="Creator">
    <vt:lpwstr>Adobe InDesign 16.4 (Macintosh)</vt:lpwstr>
  </property>
  <property fmtid="{D5CDD505-2E9C-101B-9397-08002B2CF9AE}" pid="4" name="LastSaved">
    <vt:filetime>2021-10-15T00:00:00Z</vt:filetime>
  </property>
  <property fmtid="{D5CDD505-2E9C-101B-9397-08002B2CF9AE}" pid="5" name="ContentTypeId">
    <vt:lpwstr>0x010100A5FD2E6F5F4338418988F0DC9A2C6287</vt:lpwstr>
  </property>
</Properties>
</file>