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93" r:id="rId2"/>
    <p:sldId id="258" r:id="rId3"/>
    <p:sldId id="264" r:id="rId4"/>
    <p:sldId id="271" r:id="rId5"/>
    <p:sldId id="272" r:id="rId6"/>
    <p:sldId id="292" r:id="rId7"/>
    <p:sldId id="273" r:id="rId8"/>
    <p:sldId id="274" r:id="rId9"/>
    <p:sldId id="275" r:id="rId10"/>
    <p:sldId id="277" r:id="rId11"/>
    <p:sldId id="276" r:id="rId12"/>
    <p:sldId id="278" r:id="rId13"/>
    <p:sldId id="290" r:id="rId14"/>
    <p:sldId id="279" r:id="rId15"/>
    <p:sldId id="281" r:id="rId16"/>
    <p:sldId id="280" r:id="rId17"/>
    <p:sldId id="282" r:id="rId18"/>
    <p:sldId id="283" r:id="rId19"/>
    <p:sldId id="284" r:id="rId20"/>
    <p:sldId id="285" r:id="rId21"/>
    <p:sldId id="287" r:id="rId22"/>
    <p:sldId id="288" r:id="rId23"/>
    <p:sldId id="286" r:id="rId24"/>
    <p:sldId id="289" r:id="rId25"/>
    <p:sldId id="267" r:id="rId26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29"/>
      <p:bold r:id="rId30"/>
    </p:embeddedFont>
    <p:embeddedFont>
      <p:font typeface="Twinkl" pitchFamily="2" charset="0"/>
      <p:regular r:id="rId31"/>
      <p:bold r:id="rId32"/>
    </p:embeddedFont>
    <p:embeddedFont>
      <p:font typeface="Twinkl SemiBold" pitchFamily="2" charset="0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uffy" panose="020B0603060100000000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4" pos="38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97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2880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929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D47B"/>
    <a:srgbClr val="FAB001"/>
    <a:srgbClr val="E84D15"/>
    <a:srgbClr val="0175B0"/>
    <a:srgbClr val="FFE001"/>
    <a:srgbClr val="FFE000"/>
    <a:srgbClr val="E52122"/>
    <a:srgbClr val="BD0726"/>
    <a:srgbClr val="009541"/>
    <a:srgbClr val="0195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966" y="102"/>
      </p:cViewPr>
      <p:guideLst>
        <p:guide orient="horz" pos="2205"/>
        <p:guide pos="385"/>
        <p:guide orient="horz" pos="3974"/>
        <p:guide pos="5397"/>
        <p:guide orient="horz" pos="346"/>
        <p:guide pos="2880"/>
        <p:guide orient="horz" pos="482"/>
        <p:guide orient="horz" pos="3929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29/06/2017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29/06/2017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9.png"/><Relationship Id="rId7" Type="http://schemas.openxmlformats.org/officeDocument/2006/relationships/image" Target="../media/image19.png"/><Relationship Id="rId12" Type="http://schemas.openxmlformats.org/officeDocument/2006/relationships/slide" Target="slide19.xml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3.png"/><Relationship Id="rId5" Type="http://schemas.openxmlformats.org/officeDocument/2006/relationships/slide" Target="slide15.xml"/><Relationship Id="rId10" Type="http://schemas.openxmlformats.org/officeDocument/2006/relationships/slide" Target="slide18.xml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0.xml"/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12" Type="http://schemas.openxmlformats.org/officeDocument/2006/relationships/slide" Target="slide13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slide" Target="slide8.xml"/><Relationship Id="rId4" Type="http://schemas.openxmlformats.org/officeDocument/2006/relationships/image" Target="../media/image18.png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457200" y="608442"/>
            <a:ext cx="8220075" cy="652318"/>
          </a:xfrm>
        </p:spPr>
        <p:txBody>
          <a:bodyPr/>
          <a:lstStyle/>
          <a:p>
            <a:pPr algn="ctr"/>
            <a:r>
              <a:rPr lang="en-GB" altLang="en-US" sz="2800" dirty="0">
                <a:solidFill>
                  <a:schemeClr val="accent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Guidance for Video/Audio in PowerPoints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1" t="18852" r="58228" b="54654"/>
          <a:stretch>
            <a:fillRect/>
          </a:stretch>
        </p:blipFill>
        <p:spPr bwMode="auto">
          <a:xfrm>
            <a:off x="787225" y="2569195"/>
            <a:ext cx="1717675" cy="1150938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7" t="26003" r="44786" b="11296"/>
          <a:stretch>
            <a:fillRect/>
          </a:stretch>
        </p:blipFill>
        <p:spPr bwMode="auto">
          <a:xfrm>
            <a:off x="787225" y="3812208"/>
            <a:ext cx="1717675" cy="185737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5" t="17912" r="52493" b="25307"/>
          <a:stretch>
            <a:fillRect/>
          </a:stretch>
        </p:blipFill>
        <p:spPr bwMode="auto">
          <a:xfrm>
            <a:off x="3454225" y="2560455"/>
            <a:ext cx="1703388" cy="2003425"/>
          </a:xfrm>
          <a:prstGeom prst="rect">
            <a:avLst/>
          </a:prstGeom>
          <a:noFill/>
          <a:ln w="9525">
            <a:solidFill>
              <a:srgbClr val="0076B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787225" y="1370633"/>
            <a:ext cx="1717675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1. Open the folder and copy all the files.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438350" y="1370633"/>
            <a:ext cx="1719263" cy="111601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2. Paste the copied files into a new folder.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305017" y="1898324"/>
            <a:ext cx="61753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2"/>
          <p:cNvSpPr>
            <a:spLocks/>
          </p:cNvSpPr>
          <p:nvPr/>
        </p:nvSpPr>
        <p:spPr bwMode="auto">
          <a:xfrm>
            <a:off x="461962" y="5837862"/>
            <a:ext cx="8220075" cy="7159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GB" altLang="en-US" sz="1000" b="1" dirty="0"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You may wish to delete this slide before beginning the presentation.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06938" y="1370633"/>
            <a:ext cx="2195513" cy="1379537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sz="12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3. Open the PowerPoint file, enable editing and enter presentation mode (start the slide show). 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5730707" y="3889924"/>
            <a:ext cx="2571753" cy="1601754"/>
            <a:chOff x="5758342" y="3336983"/>
            <a:chExt cx="2571925" cy="1601754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5758342" y="3494143"/>
              <a:ext cx="328634" cy="0"/>
            </a:xfrm>
            <a:prstGeom prst="straightConnector1">
              <a:avLst/>
            </a:prstGeom>
            <a:ln w="38100">
              <a:solidFill>
                <a:srgbClr val="DE1E5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28"/>
            <a:stretch>
              <a:fillRect/>
            </a:stretch>
          </p:blipFill>
          <p:spPr bwMode="auto">
            <a:xfrm>
              <a:off x="6164808" y="3336983"/>
              <a:ext cx="2165459" cy="1601754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137101" y="3158158"/>
            <a:ext cx="2165350" cy="647700"/>
            <a:chOff x="6164808" y="2589878"/>
            <a:chExt cx="2165459" cy="64729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687"/>
            <a:stretch>
              <a:fillRect/>
            </a:stretch>
          </p:blipFill>
          <p:spPr bwMode="auto">
            <a:xfrm>
              <a:off x="6164808" y="2589878"/>
              <a:ext cx="2165459" cy="647296"/>
            </a:xfrm>
            <a:prstGeom prst="rect">
              <a:avLst/>
            </a:prstGeom>
            <a:noFill/>
            <a:ln w="9525">
              <a:solidFill>
                <a:srgbClr val="0076B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7" name="Straight Arrow Connector 26"/>
            <p:cNvCxnSpPr/>
            <p:nvPr/>
          </p:nvCxnSpPr>
          <p:spPr>
            <a:xfrm flipH="1">
              <a:off x="7934959" y="2748529"/>
              <a:ext cx="79379" cy="2871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504155" y="5753649"/>
            <a:ext cx="6126163" cy="295275"/>
          </a:xfrm>
          <a:prstGeom prst="rect">
            <a:avLst/>
          </a:prstGeom>
          <a:solidFill>
            <a:srgbClr val="ACDDFC"/>
          </a:solidFill>
          <a:ln>
            <a:solidFill>
              <a:srgbClr val="E341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100" dirty="0">
                <a:solidFill>
                  <a:schemeClr val="tx1"/>
                </a:solidFill>
                <a:latin typeface="Arial" panose="020B0604020202020204" pitchFamily="34" charset="0"/>
                <a:ea typeface="Tuffy" panose="020B0603060100000000" pitchFamily="34" charset="0"/>
                <a:cs typeface="Arial" panose="020B0604020202020204" pitchFamily="34" charset="0"/>
              </a:rPr>
              <a:t>Please note the embedded audio may not be compatible with early versions of PowerPoint. </a:t>
            </a:r>
          </a:p>
        </p:txBody>
      </p:sp>
    </p:spTree>
    <p:extLst>
      <p:ext uri="{BB962C8B-B14F-4D97-AF65-F5344CB8AC3E}">
        <p14:creationId xmlns:p14="http://schemas.microsoft.com/office/powerpoint/2010/main" val="593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8" y="1347759"/>
            <a:ext cx="3528815" cy="49904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72000" y="1901691"/>
            <a:ext cx="3814354" cy="3336186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Birds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4716780" y="1901690"/>
            <a:ext cx="3669574" cy="320983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altLang="en-US" sz="2000" b="1" dirty="0" smtClean="0">
                <a:latin typeface="Twinkl" pitchFamily="2" charset="0"/>
              </a:rPr>
              <a:t>Guillemot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Their eggs are pointed and narrow at one end: handy to stop them falling off cliffs.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are brown and white and have white faces in winter</a:t>
            </a:r>
            <a:r>
              <a:rPr lang="en-GB" dirty="0" smtClean="0">
                <a:latin typeface="Twinkl" pitchFamily="50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live on cliffs and ledges in big groups</a:t>
            </a:r>
            <a:r>
              <a:rPr lang="en-GB" dirty="0" smtClean="0">
                <a:latin typeface="Twinkl" pitchFamily="50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eat crustaceans, molluscs and fish.</a:t>
            </a:r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 rot="10800000">
            <a:off x="6055425" y="5511678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844482" y="5999642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484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7646" y="1730457"/>
            <a:ext cx="3814354" cy="3556948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Birds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902426" y="1730456"/>
            <a:ext cx="3517174" cy="342835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altLang="en-US" sz="2000" b="1" dirty="0" smtClean="0">
                <a:latin typeface="Twinkl" pitchFamily="2" charset="0"/>
              </a:rPr>
              <a:t>Curlew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Twinkl" pitchFamily="50" charset="0"/>
              </a:rPr>
              <a:t>They are very big, around 50cm tall</a:t>
            </a:r>
            <a:r>
              <a:rPr lang="en-GB" dirty="0" smtClean="0">
                <a:latin typeface="Twinkl" pitchFamily="50" charset="0"/>
              </a:rPr>
              <a:t>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are </a:t>
            </a:r>
            <a:r>
              <a:rPr lang="en-GB" dirty="0" smtClean="0">
                <a:latin typeface="Twinkl" pitchFamily="50" charset="0"/>
              </a:rPr>
              <a:t>greyish-brown </a:t>
            </a:r>
            <a:r>
              <a:rPr lang="en-GB" dirty="0">
                <a:latin typeface="Twinkl" pitchFamily="50" charset="0"/>
              </a:rPr>
              <a:t>in colour with long blue-grey legs</a:t>
            </a:r>
            <a:r>
              <a:rPr lang="en-GB" dirty="0" smtClean="0">
                <a:latin typeface="Twinkl" pitchFamily="50" charset="0"/>
              </a:rPr>
              <a:t>.</a:t>
            </a:r>
            <a:endParaRPr lang="en-GB" dirty="0">
              <a:latin typeface="Twinkl" pitchFamily="50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are good at wading in water and using their bill to catch earthworms, shrimp and crabs</a:t>
            </a:r>
            <a:r>
              <a:rPr lang="en-GB" dirty="0" smtClean="0">
                <a:latin typeface="Twinkl" pitchFamily="50" charset="0"/>
              </a:rPr>
              <a:t>.</a:t>
            </a:r>
            <a:endParaRPr lang="en-GB" dirty="0">
              <a:latin typeface="Twinkl" pitchFamily="50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can be seen in wet grasslands and moorlands.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3201" y="2019300"/>
            <a:ext cx="4535149" cy="3870325"/>
          </a:xfrm>
          <a:prstGeom prst="rect">
            <a:avLst/>
          </a:prstGeom>
        </p:spPr>
      </p:pic>
      <p:sp>
        <p:nvSpPr>
          <p:cNvPr id="11" name="Right Arrow 10">
            <a:hlinkClick r:id="rId3" action="ppaction://hlinksldjump"/>
          </p:cNvPr>
          <p:cNvSpPr/>
          <p:nvPr/>
        </p:nvSpPr>
        <p:spPr>
          <a:xfrm rot="10800000">
            <a:off x="1950363" y="5492628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739420" y="5990117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307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7646" y="1773496"/>
            <a:ext cx="3814354" cy="4204779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Birds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931635" y="1773496"/>
            <a:ext cx="3466375" cy="417625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b="1" dirty="0" smtClean="0">
                <a:latin typeface="Twinkl" pitchFamily="50" charset="0"/>
              </a:rPr>
              <a:t>Seagull</a:t>
            </a:r>
            <a:endParaRPr lang="en-GB" sz="2000" b="1" dirty="0">
              <a:latin typeface="Twinkl" pitchFamily="50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Herring </a:t>
            </a:r>
            <a:r>
              <a:rPr lang="en-GB" dirty="0">
                <a:latin typeface="Twinkl" pitchFamily="50" charset="0"/>
              </a:rPr>
              <a:t>gulls look the same </a:t>
            </a:r>
            <a:r>
              <a:rPr lang="en-GB" dirty="0" smtClean="0">
                <a:latin typeface="Twinkl" pitchFamily="50" charset="0"/>
              </a:rPr>
              <a:t>as seagulls but </a:t>
            </a:r>
            <a:r>
              <a:rPr lang="en-GB" dirty="0">
                <a:latin typeface="Twinkl" pitchFamily="50" charset="0"/>
              </a:rPr>
              <a:t>have a red spot on their </a:t>
            </a:r>
            <a:r>
              <a:rPr lang="en-GB" dirty="0" smtClean="0">
                <a:latin typeface="Twinkl" pitchFamily="50" charset="0"/>
              </a:rPr>
              <a:t>bill.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 </a:t>
            </a:r>
            <a:r>
              <a:rPr lang="en-GB" dirty="0">
                <a:latin typeface="Twinkl" pitchFamily="50" charset="0"/>
              </a:rPr>
              <a:t>adults are </a:t>
            </a:r>
            <a:r>
              <a:rPr lang="en-GB" dirty="0" smtClean="0">
                <a:latin typeface="Twinkl" pitchFamily="50" charset="0"/>
              </a:rPr>
              <a:t>silver-grey </a:t>
            </a:r>
            <a:r>
              <a:rPr lang="en-GB" dirty="0">
                <a:latin typeface="Twinkl" pitchFamily="50" charset="0"/>
              </a:rPr>
              <a:t>and white with black wing </a:t>
            </a:r>
            <a:r>
              <a:rPr lang="en-GB" dirty="0" smtClean="0">
                <a:latin typeface="Twinkl" pitchFamily="50" charset="0"/>
              </a:rPr>
              <a:t>tips. The </a:t>
            </a:r>
            <a:r>
              <a:rPr lang="en-GB" dirty="0">
                <a:latin typeface="Twinkl" pitchFamily="50" charset="0"/>
              </a:rPr>
              <a:t>young are </a:t>
            </a:r>
            <a:r>
              <a:rPr lang="en-GB" dirty="0" smtClean="0">
                <a:latin typeface="Twinkl" pitchFamily="50" charset="0"/>
              </a:rPr>
              <a:t>silver-grey </a:t>
            </a:r>
            <a:br>
              <a:rPr lang="en-GB" dirty="0" smtClean="0">
                <a:latin typeface="Twinkl" pitchFamily="50" charset="0"/>
              </a:rPr>
            </a:br>
            <a:r>
              <a:rPr lang="en-GB" dirty="0" smtClean="0">
                <a:latin typeface="Twinkl" pitchFamily="50" charset="0"/>
              </a:rPr>
              <a:t>all over.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nest on </a:t>
            </a:r>
            <a:r>
              <a:rPr lang="en-GB" dirty="0" smtClean="0">
                <a:latin typeface="Twinkl" pitchFamily="50" charset="0"/>
              </a:rPr>
              <a:t>rooftops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smtClean="0">
                <a:latin typeface="Twinkl" pitchFamily="50" charset="0"/>
              </a:rPr>
              <a:t>clifftops</a:t>
            </a:r>
            <a:r>
              <a:rPr lang="en-GB" dirty="0">
                <a:latin typeface="Twinkl" pitchFamily="50" charset="0"/>
              </a:rPr>
              <a:t>, farmland, wetlands, islands and around the </a:t>
            </a:r>
            <a:r>
              <a:rPr lang="en-GB" dirty="0" smtClean="0">
                <a:latin typeface="Twinkl" pitchFamily="50" charset="0"/>
              </a:rPr>
              <a:t>coast.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eat fish, insects and unfortunately scraps of food </a:t>
            </a:r>
            <a:r>
              <a:rPr lang="en-GB" dirty="0" smtClean="0">
                <a:latin typeface="Twinkl" pitchFamily="50" charset="0"/>
              </a:rPr>
              <a:t>(like chips) </a:t>
            </a:r>
            <a:r>
              <a:rPr lang="en-GB" dirty="0">
                <a:latin typeface="Twinkl" pitchFamily="50" charset="0"/>
              </a:rPr>
              <a:t>left by humans.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21" y="1441721"/>
            <a:ext cx="4678585" cy="3422379"/>
          </a:xfrm>
          <a:prstGeom prst="rect">
            <a:avLst/>
          </a:prstGeom>
        </p:spPr>
      </p:pic>
      <p:sp>
        <p:nvSpPr>
          <p:cNvPr id="11" name="Right Arrow 10">
            <a:hlinkClick r:id="rId3" action="ppaction://hlinksldjump"/>
          </p:cNvPr>
          <p:cNvSpPr/>
          <p:nvPr/>
        </p:nvSpPr>
        <p:spPr>
          <a:xfrm rot="10800000">
            <a:off x="6100411" y="5311653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5879943" y="5847242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45786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49275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Birds and Their Habitats</a:t>
            </a:r>
            <a:endParaRPr lang="en-GB" sz="3600" dirty="0"/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2015463" y="1559714"/>
            <a:ext cx="5094024" cy="1972436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algn="ctr"/>
            <a:r>
              <a:rPr lang="en-GB" altLang="en-US" sz="2400" b="1" dirty="0" smtClean="0">
                <a:latin typeface="Twinkl" pitchFamily="2" charset="0"/>
              </a:rPr>
              <a:t>Try it...</a:t>
            </a:r>
            <a:r>
              <a:rPr lang="en-GB" altLang="en-US" b="1" dirty="0" smtClean="0">
                <a:latin typeface="Twinkl" pitchFamily="2" charset="0"/>
              </a:rPr>
              <a:t/>
            </a:r>
            <a:br>
              <a:rPr lang="en-GB" altLang="en-US" b="1" dirty="0" smtClean="0">
                <a:latin typeface="Twinkl" pitchFamily="2" charset="0"/>
              </a:rPr>
            </a:br>
            <a:r>
              <a:rPr lang="en-GB" altLang="en-US" sz="2400" dirty="0">
                <a:latin typeface="Twinkl" pitchFamily="2" charset="0"/>
              </a:rPr>
              <a:t>Which of these are food for birds in their habitat?</a:t>
            </a:r>
          </a:p>
          <a:p>
            <a:pPr algn="ctr"/>
            <a:endParaRPr lang="en-GB" altLang="en-US" sz="2200" dirty="0" smtClean="0">
              <a:latin typeface="Twinkl" pitchFamily="2" charset="0"/>
            </a:endParaRPr>
          </a:p>
          <a:p>
            <a:pPr algn="ctr"/>
            <a:r>
              <a:rPr lang="en-GB" altLang="en-US" sz="2000" b="1" dirty="0">
                <a:latin typeface="Twinkl" pitchFamily="2" charset="0"/>
              </a:rPr>
              <a:t>Click on each one to check</a:t>
            </a:r>
            <a:r>
              <a:rPr lang="en-GB" altLang="en-US" sz="2000" b="1" dirty="0" smtClean="0">
                <a:latin typeface="Twinkl" pitchFamily="2" charset="0"/>
              </a:rPr>
              <a:t>!</a:t>
            </a:r>
            <a:endParaRPr lang="en-GB" altLang="en-US" sz="2000" b="1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02581" y="4738194"/>
            <a:ext cx="1607344" cy="376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000" b="1" dirty="0">
                <a:solidFill>
                  <a:schemeClr val="tx1"/>
                </a:solidFill>
                <a:latin typeface="Twinkl" pitchFamily="2" charset="0"/>
              </a:rPr>
              <a:t>b</a:t>
            </a:r>
            <a:r>
              <a:rPr lang="en-GB" altLang="en-US" sz="2000" b="1" dirty="0" smtClean="0">
                <a:solidFill>
                  <a:schemeClr val="tx1"/>
                </a:solidFill>
                <a:latin typeface="Twinkl" pitchFamily="2" charset="0"/>
              </a:rPr>
              <a:t>ird food</a:t>
            </a:r>
            <a:endParaRPr lang="en-GB" altLang="en-US" sz="2000" b="1" dirty="0">
              <a:solidFill>
                <a:schemeClr val="tx1"/>
              </a:solidFill>
              <a:latin typeface="Twinkl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55481" y="4738194"/>
            <a:ext cx="1712119" cy="376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000" b="1" dirty="0">
                <a:solidFill>
                  <a:schemeClr val="tx1"/>
                </a:solidFill>
                <a:latin typeface="Twinkl" pitchFamily="2" charset="0"/>
              </a:rPr>
              <a:t>n</a:t>
            </a:r>
            <a:r>
              <a:rPr lang="en-GB" altLang="en-US" sz="2000" b="1" dirty="0" smtClean="0">
                <a:solidFill>
                  <a:schemeClr val="tx1"/>
                </a:solidFill>
                <a:latin typeface="Twinkl" pitchFamily="2" charset="0"/>
              </a:rPr>
              <a:t>ot bird food</a:t>
            </a:r>
            <a:endParaRPr lang="en-GB" altLang="en-US" sz="2000" b="1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3" name="fish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76" y="4306696"/>
            <a:ext cx="1608118" cy="630496"/>
          </a:xfrm>
          <a:prstGeom prst="rect">
            <a:avLst/>
          </a:prstGeom>
        </p:spPr>
      </p:pic>
      <p:pic>
        <p:nvPicPr>
          <p:cNvPr id="4" name="Prawn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10" y="4399776"/>
            <a:ext cx="1113747" cy="865955"/>
          </a:xfrm>
          <a:prstGeom prst="rect">
            <a:avLst/>
          </a:prstGeom>
        </p:spPr>
      </p:pic>
      <p:pic>
        <p:nvPicPr>
          <p:cNvPr id="6" name="cr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990" y="4399776"/>
            <a:ext cx="1186489" cy="731534"/>
          </a:xfrm>
          <a:prstGeom prst="rect">
            <a:avLst/>
          </a:prstGeom>
        </p:spPr>
      </p:pic>
      <p:pic>
        <p:nvPicPr>
          <p:cNvPr id="7" name="mussl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19" y="4562544"/>
            <a:ext cx="748331" cy="529492"/>
          </a:xfrm>
          <a:prstGeom prst="rect">
            <a:avLst/>
          </a:prstGeom>
        </p:spPr>
      </p:pic>
      <p:pic>
        <p:nvPicPr>
          <p:cNvPr id="8" name="wor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47" y="4698799"/>
            <a:ext cx="870510" cy="203475"/>
          </a:xfrm>
          <a:prstGeom prst="rect">
            <a:avLst/>
          </a:prstGeom>
        </p:spPr>
      </p:pic>
      <p:pic>
        <p:nvPicPr>
          <p:cNvPr id="18" name="pi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75" y="4376090"/>
            <a:ext cx="1238250" cy="658161"/>
          </a:xfrm>
          <a:prstGeom prst="rect">
            <a:avLst/>
          </a:prstGeom>
        </p:spPr>
      </p:pic>
      <p:pic>
        <p:nvPicPr>
          <p:cNvPr id="20" name="sweet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037" y="4354775"/>
            <a:ext cx="1110589" cy="737261"/>
          </a:xfrm>
          <a:prstGeom prst="rect">
            <a:avLst/>
          </a:prstGeom>
        </p:spPr>
      </p:pic>
      <p:pic>
        <p:nvPicPr>
          <p:cNvPr id="24" name="bean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36" y="4304890"/>
            <a:ext cx="511444" cy="861630"/>
          </a:xfrm>
          <a:prstGeom prst="rect">
            <a:avLst/>
          </a:prstGeom>
        </p:spPr>
      </p:pic>
      <p:pic>
        <p:nvPicPr>
          <p:cNvPr id="5" name="Chip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022" y="4411530"/>
            <a:ext cx="1295955" cy="663495"/>
          </a:xfrm>
          <a:prstGeom prst="rect">
            <a:avLst/>
          </a:prstGeom>
        </p:spPr>
      </p:pic>
      <p:pic>
        <p:nvPicPr>
          <p:cNvPr id="9" name="Brea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607" y="4304890"/>
            <a:ext cx="771211" cy="85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2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3349 -0.10023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53" y="-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34948 0.14398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83" y="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9028 -0.10324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-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05625 0.13773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0 L -0.21007 0.154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3" y="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.325 -0.05833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07604 0.12963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9259E-6 L 0.33976 0.15023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1365 L 0.13594 -0.0509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8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6 L 0.19757 0.142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8" y="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2" grpId="0"/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38524" y="4195765"/>
            <a:ext cx="7649825" cy="1268345"/>
          </a:xfrm>
          <a:prstGeom prst="rect">
            <a:avLst/>
          </a:prstGeom>
          <a:solidFill>
            <a:srgbClr val="ECD8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744456" y="3158065"/>
            <a:ext cx="7643894" cy="1313955"/>
          </a:xfrm>
          <a:prstGeom prst="rect">
            <a:avLst/>
          </a:prstGeom>
          <a:solidFill>
            <a:srgbClr val="AF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2080">
            <a:off x="3809400" y="2659848"/>
            <a:ext cx="2235614" cy="11257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39750" y="5629641"/>
            <a:ext cx="8064500" cy="699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Marine Mammals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756920" y="5571450"/>
            <a:ext cx="763143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Beaches are important habitats for many plants and animals, including </a:t>
            </a:r>
            <a:r>
              <a:rPr lang="en-GB" altLang="en-US" dirty="0" smtClean="0">
                <a:latin typeface="Twinkl" pitchFamily="2" charset="0"/>
              </a:rPr>
              <a:t>mammals. </a:t>
            </a:r>
            <a:r>
              <a:rPr lang="en-GB" altLang="en-US" b="1" dirty="0" smtClean="0">
                <a:latin typeface="Twinkl" pitchFamily="2" charset="0"/>
              </a:rPr>
              <a:t>Click </a:t>
            </a:r>
            <a:r>
              <a:rPr lang="en-GB" altLang="en-US" b="1" dirty="0">
                <a:latin typeface="Twinkl" pitchFamily="2" charset="0"/>
              </a:rPr>
              <a:t>on the </a:t>
            </a:r>
            <a:r>
              <a:rPr lang="en-GB" altLang="en-US" b="1" dirty="0" smtClean="0">
                <a:latin typeface="Twinkl" pitchFamily="2" charset="0"/>
              </a:rPr>
              <a:t>images to </a:t>
            </a:r>
            <a:r>
              <a:rPr lang="en-GB" altLang="en-US" b="1" dirty="0">
                <a:latin typeface="Twinkl" pitchFamily="2" charset="0"/>
              </a:rPr>
              <a:t>reveal </a:t>
            </a:r>
            <a:r>
              <a:rPr lang="en-GB" altLang="en-US" b="1" dirty="0" smtClean="0">
                <a:latin typeface="Twinkl" pitchFamily="2" charset="0"/>
              </a:rPr>
              <a:t>more information.</a:t>
            </a:r>
            <a:endParaRPr lang="en-GB" altLang="en-US" b="1" dirty="0">
              <a:latin typeface="Twinkl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22666" r="20328" b="25076"/>
          <a:stretch/>
        </p:blipFill>
        <p:spPr>
          <a:xfrm flipH="1">
            <a:off x="744454" y="2988000"/>
            <a:ext cx="4439545" cy="1512000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808" flipH="1">
            <a:off x="918193" y="3694364"/>
            <a:ext cx="2545627" cy="10980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-4860" r="-571" b="-1710"/>
          <a:stretch/>
        </p:blipFill>
        <p:spPr>
          <a:xfrm flipH="1">
            <a:off x="4503992" y="3384000"/>
            <a:ext cx="3878427" cy="1656000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67" y="2797883"/>
            <a:ext cx="2205813" cy="1339691"/>
          </a:xfrm>
          <a:prstGeom prst="rect">
            <a:avLst/>
          </a:prstGeom>
        </p:spPr>
      </p:pic>
      <p:pic>
        <p:nvPicPr>
          <p:cNvPr id="16" name="Picture 1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490" y="4282327"/>
            <a:ext cx="1462032" cy="994263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6832776" y="1558237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711346" y="2046336"/>
            <a:ext cx="1042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dirty="0">
                <a:latin typeface="Twinkl" pitchFamily="2" charset="0"/>
              </a:rPr>
              <a:t>n</a:t>
            </a:r>
            <a:r>
              <a:rPr lang="en-GB" altLang="en-US" sz="1600" dirty="0" smtClean="0">
                <a:latin typeface="Twinkl" pitchFamily="2" charset="0"/>
              </a:rPr>
              <a:t>ext </a:t>
            </a:r>
            <a:r>
              <a:rPr lang="en-GB" altLang="en-US" sz="1600" dirty="0">
                <a:latin typeface="Twinkl" pitchFamily="2" charset="0"/>
              </a:rPr>
              <a:t>s</a:t>
            </a:r>
            <a:r>
              <a:rPr lang="en-GB" altLang="en-US" sz="1600" dirty="0" smtClean="0">
                <a:latin typeface="Twinkl" pitchFamily="2" charset="0"/>
              </a:rPr>
              <a:t>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107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2881" y="1412474"/>
            <a:ext cx="6850186" cy="2684950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Marine Mammals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902426" y="1416965"/>
            <a:ext cx="6590574" cy="268045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GB" sz="2000" b="1" dirty="0">
                <a:latin typeface="Twinkl" pitchFamily="50" charset="0"/>
              </a:rPr>
              <a:t>Harbour </a:t>
            </a:r>
            <a:r>
              <a:rPr lang="en-GB" sz="2000" b="1" dirty="0" smtClean="0">
                <a:latin typeface="Twinkl" pitchFamily="50" charset="0"/>
              </a:rPr>
              <a:t>Seal</a:t>
            </a:r>
            <a:endParaRPr lang="en-GB" altLang="en-US" sz="2000" b="1" dirty="0" smtClean="0">
              <a:latin typeface="Twinkl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Also </a:t>
            </a:r>
            <a:r>
              <a:rPr lang="en-GB" dirty="0">
                <a:latin typeface="Twinkl" pitchFamily="50" charset="0"/>
              </a:rPr>
              <a:t>known as the common seal, they can stay underwater </a:t>
            </a:r>
            <a:r>
              <a:rPr lang="en-GB" dirty="0" smtClean="0">
                <a:latin typeface="Twinkl" pitchFamily="50" charset="0"/>
              </a:rPr>
              <a:t>for up </a:t>
            </a:r>
            <a:r>
              <a:rPr lang="en-GB" dirty="0">
                <a:latin typeface="Twinkl" pitchFamily="50" charset="0"/>
              </a:rPr>
              <a:t>to 10 minutes.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 </a:t>
            </a:r>
            <a:r>
              <a:rPr lang="en-GB" dirty="0">
                <a:latin typeface="Twinkl" pitchFamily="50" charset="0"/>
              </a:rPr>
              <a:t>common seal is the smaller seal and they eat octopus, squid, crabs and fish.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Can </a:t>
            </a:r>
            <a:r>
              <a:rPr lang="en-GB" dirty="0">
                <a:latin typeface="Twinkl" pitchFamily="50" charset="0"/>
              </a:rPr>
              <a:t>be blonde, grey, brown, silvery white and black, often with dark spots.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have shorter snouts and their nostrils form a V shape.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808" flipH="1">
            <a:off x="3516669" y="3987955"/>
            <a:ext cx="5011857" cy="2161845"/>
          </a:xfrm>
          <a:prstGeom prst="rect">
            <a:avLst/>
          </a:prstGeom>
        </p:spPr>
      </p:pic>
      <p:sp>
        <p:nvSpPr>
          <p:cNvPr id="11" name="Right Arrow 10">
            <a:hlinkClick r:id="rId3" action="ppaction://hlinksldjump"/>
          </p:cNvPr>
          <p:cNvSpPr/>
          <p:nvPr/>
        </p:nvSpPr>
        <p:spPr>
          <a:xfrm rot="10800000">
            <a:off x="1508312" y="5068878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297369" y="5556842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8059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2881" y="1412475"/>
            <a:ext cx="6850186" cy="2689626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Marine Mammals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915029" y="1425174"/>
            <a:ext cx="6527171" cy="2461938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sz="2000" b="1" dirty="0">
                <a:latin typeface="Twinkl" pitchFamily="50" charset="0"/>
              </a:rPr>
              <a:t>Grey </a:t>
            </a:r>
            <a:r>
              <a:rPr lang="en-GB" sz="2000" b="1" dirty="0" smtClean="0">
                <a:latin typeface="Twinkl" pitchFamily="50" charset="0"/>
              </a:rPr>
              <a:t>Seal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have a longer, more elongated snout and their nostrils do not meet in the </a:t>
            </a:r>
            <a:r>
              <a:rPr lang="en-GB" dirty="0" smtClean="0">
                <a:latin typeface="Twinkl" pitchFamily="50" charset="0"/>
              </a:rPr>
              <a:t>middle.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Grey </a:t>
            </a:r>
            <a:r>
              <a:rPr lang="en-GB" dirty="0">
                <a:latin typeface="Twinkl" pitchFamily="50" charset="0"/>
              </a:rPr>
              <a:t>seals are more vocal than common seals and tend to lie closer </a:t>
            </a:r>
            <a:r>
              <a:rPr lang="en-GB" dirty="0" smtClean="0">
                <a:latin typeface="Twinkl" pitchFamily="50" charset="0"/>
              </a:rPr>
              <a:t>together.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 </a:t>
            </a:r>
            <a:r>
              <a:rPr lang="en-GB" dirty="0">
                <a:latin typeface="Twinkl" pitchFamily="50" charset="0"/>
              </a:rPr>
              <a:t>pups are born </a:t>
            </a:r>
            <a:r>
              <a:rPr lang="en-GB" dirty="0" smtClean="0">
                <a:latin typeface="Twinkl" pitchFamily="50" charset="0"/>
              </a:rPr>
              <a:t>white.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eat sand eels, </a:t>
            </a:r>
            <a:r>
              <a:rPr lang="en-GB" dirty="0" smtClean="0">
                <a:latin typeface="Twinkl" pitchFamily="50" charset="0"/>
              </a:rPr>
              <a:t>crabs, lobsters </a:t>
            </a:r>
            <a:r>
              <a:rPr lang="en-GB" dirty="0">
                <a:latin typeface="Twinkl" pitchFamily="50" charset="0"/>
              </a:rPr>
              <a:t>and fish</a:t>
            </a:r>
            <a:r>
              <a:rPr lang="en-GB" dirty="0" smtClean="0">
                <a:latin typeface="Twinkl" pitchFamily="50" charset="0"/>
              </a:rPr>
              <a:t>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974" y="3777192"/>
            <a:ext cx="4168191" cy="2531533"/>
          </a:xfrm>
          <a:prstGeom prst="rect">
            <a:avLst/>
          </a:prstGeom>
        </p:spPr>
      </p:pic>
      <p:sp>
        <p:nvSpPr>
          <p:cNvPr id="12" name="Right Arrow 11">
            <a:hlinkClick r:id="rId3" action="ppaction://hlinksldjump"/>
          </p:cNvPr>
          <p:cNvSpPr/>
          <p:nvPr/>
        </p:nvSpPr>
        <p:spPr>
          <a:xfrm rot="10800000">
            <a:off x="1508312" y="5068878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297369" y="5556842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9006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2881" y="1412475"/>
            <a:ext cx="5055252" cy="3324626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Marine Mammals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915029" y="1412474"/>
            <a:ext cx="4825371" cy="3179057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 b="1" dirty="0">
                <a:latin typeface="Twinkl" pitchFamily="50" charset="0"/>
              </a:rPr>
              <a:t>Harbour Porpoise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are small toothed whales, closely related to dolphins, but less </a:t>
            </a:r>
            <a:r>
              <a:rPr lang="en-GB" dirty="0" smtClean="0">
                <a:latin typeface="Twinkl" pitchFamily="50" charset="0"/>
              </a:rPr>
              <a:t>energetic.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eat fatty fish like herring and mackerel. Sometimes they eat squid and </a:t>
            </a:r>
            <a:r>
              <a:rPr lang="en-GB" dirty="0" smtClean="0">
                <a:latin typeface="Twinkl" pitchFamily="50" charset="0"/>
              </a:rPr>
              <a:t>octopus.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might be seen on their own or in groups of up to </a:t>
            </a:r>
            <a:r>
              <a:rPr lang="en-GB" dirty="0" smtClean="0">
                <a:latin typeface="Twinkl" pitchFamily="50" charset="0"/>
              </a:rPr>
              <a:t>10.</a:t>
            </a:r>
          </a:p>
          <a:p>
            <a:pPr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are smaller, darker and have </a:t>
            </a:r>
            <a:r>
              <a:rPr lang="en-GB" dirty="0" smtClean="0">
                <a:latin typeface="Twinkl" pitchFamily="50" charset="0"/>
              </a:rPr>
              <a:t/>
            </a:r>
            <a:br>
              <a:rPr lang="en-GB" dirty="0" smtClean="0">
                <a:latin typeface="Twinkl" pitchFamily="50" charset="0"/>
              </a:rPr>
            </a:br>
            <a:r>
              <a:rPr lang="en-GB" dirty="0" smtClean="0">
                <a:latin typeface="Twinkl" pitchFamily="50" charset="0"/>
              </a:rPr>
              <a:t>rounder </a:t>
            </a:r>
            <a:r>
              <a:rPr lang="en-GB" dirty="0">
                <a:latin typeface="Twinkl" pitchFamily="50" charset="0"/>
              </a:rPr>
              <a:t>heads than dolphins.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77" y="3594100"/>
            <a:ext cx="5390711" cy="2714625"/>
          </a:xfrm>
          <a:prstGeom prst="rect">
            <a:avLst/>
          </a:prstGeom>
        </p:spPr>
      </p:pic>
      <p:sp>
        <p:nvSpPr>
          <p:cNvPr id="12" name="Right Arrow 11">
            <a:hlinkClick r:id="rId3" action="ppaction://hlinksldjump"/>
          </p:cNvPr>
          <p:cNvSpPr/>
          <p:nvPr/>
        </p:nvSpPr>
        <p:spPr>
          <a:xfrm rot="10800000">
            <a:off x="6622931" y="2184378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6411988" y="2672342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333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69231" y="1773496"/>
            <a:ext cx="3819119" cy="3677655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Marine Mammals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4731379" y="1773496"/>
            <a:ext cx="3656971" cy="367765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 b="1" dirty="0" smtClean="0">
                <a:latin typeface="Twinkl" pitchFamily="50" charset="0"/>
              </a:rPr>
              <a:t>Otter</a:t>
            </a:r>
            <a:endParaRPr lang="en-GB" sz="2000" b="1" dirty="0">
              <a:latin typeface="Twinkl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Otters </a:t>
            </a:r>
            <a:r>
              <a:rPr lang="en-GB" dirty="0">
                <a:latin typeface="Twinkl" pitchFamily="50" charset="0"/>
              </a:rPr>
              <a:t>have strong tails and webbed </a:t>
            </a:r>
            <a:r>
              <a:rPr lang="en-GB" dirty="0" smtClean="0">
                <a:latin typeface="Twinkl" pitchFamily="50" charset="0"/>
              </a:rPr>
              <a:t>feet.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mainly eat fish, but also birds, crayfish and </a:t>
            </a:r>
            <a:r>
              <a:rPr lang="en-GB" dirty="0" smtClean="0">
                <a:latin typeface="Twinkl" pitchFamily="50" charset="0"/>
              </a:rPr>
              <a:t>rabbits.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They </a:t>
            </a:r>
            <a:r>
              <a:rPr lang="en-GB" dirty="0">
                <a:latin typeface="Twinkl" pitchFamily="50" charset="0"/>
              </a:rPr>
              <a:t>have cubs in underground burrows called a </a:t>
            </a:r>
            <a:r>
              <a:rPr lang="en-GB" dirty="0" smtClean="0">
                <a:latin typeface="Twinkl" pitchFamily="50" charset="0"/>
              </a:rPr>
              <a:t>holt.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latin typeface="Twinkl" pitchFamily="50" charset="0"/>
              </a:rPr>
              <a:t>Otters </a:t>
            </a:r>
            <a:r>
              <a:rPr lang="en-GB" dirty="0">
                <a:latin typeface="Twinkl" pitchFamily="50" charset="0"/>
              </a:rPr>
              <a:t>like having fun like making </a:t>
            </a:r>
            <a:r>
              <a:rPr lang="en-GB" dirty="0" smtClean="0">
                <a:latin typeface="Twinkl" pitchFamily="50" charset="0"/>
              </a:rPr>
              <a:t>waterslides. Sea </a:t>
            </a:r>
            <a:r>
              <a:rPr lang="en-GB" dirty="0">
                <a:latin typeface="Twinkl" pitchFamily="50" charset="0"/>
              </a:rPr>
              <a:t>otters sometimes hold hands while sleeping to form rafts so they don’t drift away</a:t>
            </a:r>
            <a:r>
              <a:rPr lang="en-GB" dirty="0" smtClean="0">
                <a:latin typeface="Twinkl" pitchFamily="50" charset="0"/>
              </a:rPr>
              <a:t>.</a:t>
            </a:r>
            <a:endParaRPr lang="en-GB" dirty="0">
              <a:latin typeface="Twinkl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2" y="3187700"/>
            <a:ext cx="4387850" cy="2983981"/>
          </a:xfrm>
          <a:prstGeom prst="rect">
            <a:avLst/>
          </a:prstGeom>
        </p:spPr>
      </p:pic>
      <p:sp>
        <p:nvSpPr>
          <p:cNvPr id="11" name="Right Arrow 10">
            <a:hlinkClick r:id="rId3" action="ppaction://hlinksldjump"/>
          </p:cNvPr>
          <p:cNvSpPr/>
          <p:nvPr/>
        </p:nvSpPr>
        <p:spPr>
          <a:xfrm rot="10800000">
            <a:off x="2058349" y="2107778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847406" y="2595742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638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49275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Underwater Plants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539750" y="1627890"/>
            <a:ext cx="78486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Beaches are important habitats for many </a:t>
            </a:r>
            <a:r>
              <a:rPr lang="en-GB" altLang="en-US" dirty="0" smtClean="0">
                <a:latin typeface="Twinkl" pitchFamily="2" charset="0"/>
              </a:rPr>
              <a:t>living things, </a:t>
            </a:r>
            <a:br>
              <a:rPr lang="en-GB" altLang="en-US" dirty="0" smtClean="0">
                <a:latin typeface="Twinkl" pitchFamily="2" charset="0"/>
              </a:rPr>
            </a:br>
            <a:r>
              <a:rPr lang="en-GB" altLang="en-US" dirty="0" smtClean="0">
                <a:latin typeface="Twinkl" pitchFamily="2" charset="0"/>
              </a:rPr>
              <a:t>including </a:t>
            </a:r>
            <a:r>
              <a:rPr lang="en-GB" altLang="en-US" dirty="0">
                <a:latin typeface="Twinkl" pitchFamily="2" charset="0"/>
              </a:rPr>
              <a:t>plants.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222" y="3928533"/>
            <a:ext cx="2449503" cy="2164292"/>
          </a:xfrm>
          <a:prstGeom prst="rect">
            <a:avLst/>
          </a:prstGeom>
        </p:spPr>
      </p:pic>
      <p:sp>
        <p:nvSpPr>
          <p:cNvPr id="22" name="Rectangle 21"/>
          <p:cNvSpPr>
            <a:spLocks/>
          </p:cNvSpPr>
          <p:nvPr/>
        </p:nvSpPr>
        <p:spPr>
          <a:xfrm>
            <a:off x="2075889" y="2639842"/>
            <a:ext cx="5094024" cy="1202994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algn="ctr"/>
            <a:r>
              <a:rPr lang="en-GB" altLang="en-US" sz="2400" b="1" dirty="0">
                <a:latin typeface="Twinkl" pitchFamily="2" charset="0"/>
              </a:rPr>
              <a:t>With your partner, discuss it</a:t>
            </a:r>
            <a:r>
              <a:rPr lang="en-GB" altLang="en-US" sz="2400" b="1" dirty="0" smtClean="0">
                <a:latin typeface="Twinkl" pitchFamily="2" charset="0"/>
              </a:rPr>
              <a:t>...</a:t>
            </a:r>
            <a:r>
              <a:rPr lang="en-GB" altLang="en-US" b="1" dirty="0" smtClean="0">
                <a:latin typeface="Twinkl" pitchFamily="2" charset="0"/>
              </a:rPr>
              <a:t/>
            </a:r>
            <a:br>
              <a:rPr lang="en-GB" altLang="en-US" b="1" dirty="0" smtClean="0">
                <a:latin typeface="Twinkl" pitchFamily="2" charset="0"/>
              </a:rPr>
            </a:br>
            <a:r>
              <a:rPr lang="en-GB" altLang="en-US" b="1" dirty="0">
                <a:latin typeface="Twinkl" pitchFamily="2" charset="0"/>
              </a:rPr>
              <a:t/>
            </a:r>
            <a:br>
              <a:rPr lang="en-GB" altLang="en-US" b="1" dirty="0">
                <a:latin typeface="Twinkl" pitchFamily="2" charset="0"/>
              </a:rPr>
            </a:br>
            <a:r>
              <a:rPr lang="en-GB" altLang="en-US" sz="2200" dirty="0" smtClean="0">
                <a:latin typeface="Twinkl" pitchFamily="2" charset="0"/>
              </a:rPr>
              <a:t>Can </a:t>
            </a:r>
            <a:r>
              <a:rPr lang="en-GB" altLang="en-US" sz="2200" dirty="0">
                <a:latin typeface="Twinkl" pitchFamily="2" charset="0"/>
              </a:rPr>
              <a:t>you name any underwater plants?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87" y="3999589"/>
            <a:ext cx="2268804" cy="209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49275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Underwater Plants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2215090" y="5003991"/>
            <a:ext cx="4713819" cy="422405"/>
          </a:xfrm>
          <a:prstGeom prst="rect">
            <a:avLst/>
          </a:prstGeom>
          <a:solidFill>
            <a:srgbClr val="AFDEF8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latin typeface="Twinkl" pitchFamily="2" charset="0"/>
              </a:rPr>
              <a:t>Click on these plants to check their names.</a:t>
            </a:r>
          </a:p>
        </p:txBody>
      </p:sp>
      <p:pic>
        <p:nvPicPr>
          <p:cNvPr id="2" name="seawe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99" y="2167206"/>
            <a:ext cx="1763321" cy="1558006"/>
          </a:xfrm>
          <a:prstGeom prst="rect">
            <a:avLst/>
          </a:prstGeom>
        </p:spPr>
      </p:pic>
      <p:pic>
        <p:nvPicPr>
          <p:cNvPr id="5" name="sea lettuc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77" y="2312400"/>
            <a:ext cx="1501772" cy="1385560"/>
          </a:xfrm>
          <a:prstGeom prst="rect">
            <a:avLst/>
          </a:prstGeom>
        </p:spPr>
      </p:pic>
      <p:pic>
        <p:nvPicPr>
          <p:cNvPr id="4" name="marr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22607"/>
            <a:ext cx="2015066" cy="16325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90552" y="3875822"/>
            <a:ext cx="149225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 smtClean="0">
                <a:latin typeface="Twinkl" pitchFamily="2" charset="0"/>
              </a:rPr>
              <a:t>seaweed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49474" y="3906802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s</a:t>
            </a:r>
            <a:r>
              <a:rPr lang="en-GB" altLang="en-US" dirty="0" smtClean="0">
                <a:latin typeface="Twinkl" pitchFamily="2" charset="0"/>
              </a:rPr>
              <a:t>ea holly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31004" y="3906802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 smtClean="0">
                <a:latin typeface="Twinkl" pitchFamily="2" charset="0"/>
              </a:rPr>
              <a:t>marram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37820" y="3874462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s</a:t>
            </a:r>
            <a:r>
              <a:rPr lang="en-GB" altLang="en-US" dirty="0" smtClean="0">
                <a:latin typeface="Twinkl" pitchFamily="2" charset="0"/>
              </a:rPr>
              <a:t>ea lettuce</a:t>
            </a:r>
            <a:endParaRPr lang="en-GB" altLang="en-US" dirty="0">
              <a:latin typeface="Twinkl" pitchFamily="2" charset="0"/>
            </a:endParaRPr>
          </a:p>
        </p:txBody>
      </p:sp>
      <p:pic>
        <p:nvPicPr>
          <p:cNvPr id="7" name="sea holl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031" y="2082535"/>
            <a:ext cx="1671454" cy="16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4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521442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49275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Seashore </a:t>
            </a:r>
            <a:r>
              <a:rPr lang="en-GB" altLang="en-US" sz="3600" dirty="0" err="1">
                <a:latin typeface="Twinkl" pitchFamily="2" charset="0"/>
              </a:rPr>
              <a:t>Minibeasts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539750" y="1466661"/>
            <a:ext cx="78486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Beaches are important habitats for </a:t>
            </a:r>
            <a:r>
              <a:rPr lang="en-GB" altLang="en-US" dirty="0" err="1">
                <a:latin typeface="Twinkl" pitchFamily="2" charset="0"/>
              </a:rPr>
              <a:t>minibeasts</a:t>
            </a:r>
            <a:r>
              <a:rPr lang="en-GB" altLang="en-US" dirty="0">
                <a:latin typeface="Twinkl" pitchFamily="2" charset="0"/>
              </a:rPr>
              <a:t> too.</a:t>
            </a:r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1584325" y="2390829"/>
            <a:ext cx="5975350" cy="1603104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algn="ctr"/>
            <a:r>
              <a:rPr lang="en-GB" altLang="en-US" sz="2400" b="1" dirty="0" smtClean="0">
                <a:latin typeface="Twinkl" pitchFamily="2" charset="0"/>
              </a:rPr>
              <a:t>Try it...</a:t>
            </a:r>
            <a:r>
              <a:rPr lang="en-GB" altLang="en-US" b="1" dirty="0" smtClean="0">
                <a:latin typeface="Twinkl" pitchFamily="2" charset="0"/>
              </a:rPr>
              <a:t/>
            </a:r>
            <a:br>
              <a:rPr lang="en-GB" altLang="en-US" b="1" dirty="0" smtClean="0">
                <a:latin typeface="Twinkl" pitchFamily="2" charset="0"/>
              </a:rPr>
            </a:br>
            <a:r>
              <a:rPr lang="en-GB" altLang="en-US" b="1" dirty="0">
                <a:latin typeface="Twinkl" pitchFamily="2" charset="0"/>
              </a:rPr>
              <a:t/>
            </a:r>
            <a:br>
              <a:rPr lang="en-GB" altLang="en-US" b="1" dirty="0">
                <a:latin typeface="Twinkl" pitchFamily="2" charset="0"/>
              </a:rPr>
            </a:br>
            <a:r>
              <a:rPr lang="en-GB" altLang="en-US" sz="2400" dirty="0">
                <a:latin typeface="Twinkl" pitchFamily="2" charset="0"/>
              </a:rPr>
              <a:t>Try to think of as many </a:t>
            </a:r>
            <a:r>
              <a:rPr lang="en-GB" altLang="en-US" sz="2400" dirty="0" err="1">
                <a:latin typeface="Twinkl" pitchFamily="2" charset="0"/>
              </a:rPr>
              <a:t>minibeasts</a:t>
            </a:r>
            <a:r>
              <a:rPr lang="en-GB" altLang="en-US" sz="2400" dirty="0">
                <a:latin typeface="Twinkl" pitchFamily="2" charset="0"/>
              </a:rPr>
              <a:t> as you can that you might find at the beach.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25" y="4495696"/>
            <a:ext cx="1284721" cy="909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596" y="4362449"/>
            <a:ext cx="1589413" cy="123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5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49275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Seashore </a:t>
            </a:r>
            <a:r>
              <a:rPr lang="en-GB" altLang="en-US" sz="3600" dirty="0" err="1" smtClean="0">
                <a:latin typeface="Twinkl" pitchFamily="2" charset="0"/>
              </a:rPr>
              <a:t>Minibeasts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2082802" y="5670420"/>
            <a:ext cx="5083176" cy="422405"/>
          </a:xfrm>
          <a:prstGeom prst="rect">
            <a:avLst/>
          </a:prstGeom>
          <a:solidFill>
            <a:srgbClr val="AFDEF8"/>
          </a:solidFill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b="1" dirty="0">
                <a:latin typeface="Twinkl" pitchFamily="2" charset="0"/>
              </a:rPr>
              <a:t>Click on these </a:t>
            </a:r>
            <a:r>
              <a:rPr lang="en-GB" altLang="en-US" b="1" dirty="0" err="1" smtClean="0">
                <a:latin typeface="Twinkl" pitchFamily="2" charset="0"/>
              </a:rPr>
              <a:t>minibeasts</a:t>
            </a:r>
            <a:r>
              <a:rPr lang="en-GB" altLang="en-US" b="1" dirty="0" smtClean="0">
                <a:latin typeface="Twinkl" pitchFamily="2" charset="0"/>
              </a:rPr>
              <a:t> to </a:t>
            </a:r>
            <a:r>
              <a:rPr lang="en-GB" altLang="en-US" b="1" dirty="0">
                <a:latin typeface="Twinkl" pitchFamily="2" charset="0"/>
              </a:rPr>
              <a:t>check their names.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0552" y="4841340"/>
            <a:ext cx="149225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 smtClean="0">
                <a:latin typeface="Twinkl" pitchFamily="2" charset="0"/>
              </a:rPr>
              <a:t>prawns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9902" y="4841340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 smtClean="0">
                <a:latin typeface="Twinkl" pitchFamily="2" charset="0"/>
              </a:rPr>
              <a:t>starfish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036289" y="4841340"/>
            <a:ext cx="1199287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c</a:t>
            </a:r>
            <a:r>
              <a:rPr lang="en-GB" altLang="en-US" dirty="0" smtClean="0">
                <a:latin typeface="Twinkl" pitchFamily="2" charset="0"/>
              </a:rPr>
              <a:t>ommon whelk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612676" y="4841340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d</a:t>
            </a:r>
            <a:r>
              <a:rPr lang="en-GB" altLang="en-US" dirty="0" smtClean="0">
                <a:latin typeface="Twinkl" pitchFamily="2" charset="0"/>
              </a:rPr>
              <a:t>og whelk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89063" y="4841340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r</a:t>
            </a:r>
            <a:r>
              <a:rPr lang="en-GB" altLang="en-US" dirty="0" smtClean="0">
                <a:latin typeface="Twinkl" pitchFamily="2" charset="0"/>
              </a:rPr>
              <a:t>azor shell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6619" y="2886234"/>
            <a:ext cx="149225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 smtClean="0">
                <a:latin typeface="Twinkl" pitchFamily="2" charset="0"/>
              </a:rPr>
              <a:t>mussel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08164" y="2886234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s</a:t>
            </a:r>
            <a:r>
              <a:rPr lang="en-GB" altLang="en-US" dirty="0" smtClean="0">
                <a:latin typeface="Twinkl" pitchFamily="2" charset="0"/>
              </a:rPr>
              <a:t>hore crab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66647" y="2886234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h</a:t>
            </a:r>
            <a:r>
              <a:rPr lang="en-GB" altLang="en-US" dirty="0" smtClean="0">
                <a:latin typeface="Twinkl" pitchFamily="2" charset="0"/>
              </a:rPr>
              <a:t>ermit crab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125130" y="2886234"/>
            <a:ext cx="1199287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 smtClean="0">
                <a:latin typeface="Twinkl" pitchFamily="2" charset="0"/>
              </a:rPr>
              <a:t>shrimp</a:t>
            </a:r>
            <a:endParaRPr lang="en-GB" altLang="en-US" dirty="0">
              <a:latin typeface="Twinkl" pitchFamily="2" charset="0"/>
            </a:endParaRPr>
          </a:p>
        </p:txBody>
      </p:sp>
      <p:pic>
        <p:nvPicPr>
          <p:cNvPr id="7" name="musse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7" y="2064382"/>
            <a:ext cx="1100394" cy="778599"/>
          </a:xfrm>
          <a:prstGeom prst="rect">
            <a:avLst/>
          </a:prstGeom>
        </p:spPr>
      </p:pic>
      <p:pic>
        <p:nvPicPr>
          <p:cNvPr id="8" name="shore crab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209" y="2021128"/>
            <a:ext cx="1527195" cy="941598"/>
          </a:xfrm>
          <a:prstGeom prst="rect">
            <a:avLst/>
          </a:prstGeom>
        </p:spPr>
      </p:pic>
      <p:pic>
        <p:nvPicPr>
          <p:cNvPr id="24" name="hermit crab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647" y="1983751"/>
            <a:ext cx="1152793" cy="878831"/>
          </a:xfrm>
          <a:prstGeom prst="rect">
            <a:avLst/>
          </a:prstGeom>
        </p:spPr>
      </p:pic>
      <p:pic>
        <p:nvPicPr>
          <p:cNvPr id="25" name="shrim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83" y="2049984"/>
            <a:ext cx="1180570" cy="807394"/>
          </a:xfrm>
          <a:prstGeom prst="rect">
            <a:avLst/>
          </a:prstGeom>
        </p:spPr>
      </p:pic>
      <p:pic>
        <p:nvPicPr>
          <p:cNvPr id="26" name="prawn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47" y="3810000"/>
            <a:ext cx="1222870" cy="950800"/>
          </a:xfrm>
          <a:prstGeom prst="rect">
            <a:avLst/>
          </a:prstGeom>
        </p:spPr>
      </p:pic>
      <p:pic>
        <p:nvPicPr>
          <p:cNvPr id="27" name="star fish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02" y="3715314"/>
            <a:ext cx="1284378" cy="1117752"/>
          </a:xfrm>
          <a:prstGeom prst="rect">
            <a:avLst/>
          </a:prstGeom>
        </p:spPr>
      </p:pic>
      <p:pic>
        <p:nvPicPr>
          <p:cNvPr id="28" name="common whel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833" y="3810000"/>
            <a:ext cx="756333" cy="966502"/>
          </a:xfrm>
          <a:prstGeom prst="rect">
            <a:avLst/>
          </a:prstGeom>
        </p:spPr>
      </p:pic>
      <p:pic>
        <p:nvPicPr>
          <p:cNvPr id="29" name="dog  whel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76" y="3985339"/>
            <a:ext cx="991324" cy="720739"/>
          </a:xfrm>
          <a:prstGeom prst="rect">
            <a:avLst/>
          </a:prstGeom>
        </p:spPr>
      </p:pic>
      <p:pic>
        <p:nvPicPr>
          <p:cNvPr id="30" name="razor shell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17265">
            <a:off x="7092900" y="4097442"/>
            <a:ext cx="1263748" cy="2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7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8" grpId="0"/>
      <p:bldP spid="20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49275"/>
            <a:ext cx="8220075" cy="1090825"/>
          </a:xfrm>
        </p:spPr>
        <p:txBody>
          <a:bodyPr/>
          <a:lstStyle/>
          <a:p>
            <a:r>
              <a:rPr lang="en-GB" altLang="en-US" sz="3600" dirty="0">
                <a:solidFill>
                  <a:schemeClr val="tx1"/>
                </a:solidFill>
                <a:latin typeface="Twinkl" pitchFamily="2" charset="0"/>
              </a:rPr>
              <a:t>Help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41" y="2546427"/>
            <a:ext cx="2015066" cy="16325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39751" y="1517869"/>
            <a:ext cx="78486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We need to help birds, mammals, plants and </a:t>
            </a:r>
            <a:r>
              <a:rPr lang="en-GB" altLang="en-US" dirty="0" err="1" smtClean="0">
                <a:latin typeface="Twinkl" pitchFamily="2" charset="0"/>
              </a:rPr>
              <a:t>minibeasts</a:t>
            </a:r>
            <a:r>
              <a:rPr lang="en-GB" altLang="en-US" dirty="0" smtClean="0">
                <a:latin typeface="Twinkl" pitchFamily="2" charset="0"/>
              </a:rPr>
              <a:t>, as well as </a:t>
            </a:r>
            <a:br>
              <a:rPr lang="en-GB" altLang="en-US" dirty="0" smtClean="0">
                <a:latin typeface="Twinkl" pitchFamily="2" charset="0"/>
              </a:rPr>
            </a:br>
            <a:r>
              <a:rPr lang="en-GB" altLang="en-US" dirty="0" smtClean="0">
                <a:latin typeface="Twinkl" pitchFamily="2" charset="0"/>
              </a:rPr>
              <a:t>our </a:t>
            </a:r>
            <a:r>
              <a:rPr lang="en-GB" altLang="en-US" dirty="0">
                <a:latin typeface="Twinkl" pitchFamily="2" charset="0"/>
              </a:rPr>
              <a:t>environment.</a:t>
            </a:r>
          </a:p>
        </p:txBody>
      </p:sp>
      <p:sp>
        <p:nvSpPr>
          <p:cNvPr id="16" name="Rectangle 15"/>
          <p:cNvSpPr>
            <a:spLocks/>
          </p:cNvSpPr>
          <p:nvPr/>
        </p:nvSpPr>
        <p:spPr>
          <a:xfrm>
            <a:off x="2663825" y="4751940"/>
            <a:ext cx="3816350" cy="1326105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algn="ctr"/>
            <a:r>
              <a:rPr lang="en-GB" altLang="en-US" sz="2400" b="1" dirty="0" smtClean="0">
                <a:latin typeface="Twinkl" pitchFamily="2" charset="0"/>
              </a:rPr>
              <a:t>Think about it...</a:t>
            </a:r>
            <a:endParaRPr lang="en-GB" altLang="en-US" sz="2400" b="1" dirty="0">
              <a:latin typeface="Twinkl" pitchFamily="2" charset="0"/>
            </a:endParaRPr>
          </a:p>
          <a:p>
            <a:pPr algn="ctr"/>
            <a:r>
              <a:rPr lang="en-GB" altLang="en-US" sz="2400" dirty="0" smtClean="0">
                <a:latin typeface="Twinkl" pitchFamily="2" charset="0"/>
              </a:rPr>
              <a:t>What </a:t>
            </a:r>
            <a:r>
              <a:rPr lang="en-GB" altLang="en-US" sz="2400" dirty="0">
                <a:latin typeface="Twinkl" pitchFamily="2" charset="0"/>
              </a:rPr>
              <a:t>could we do to help look after our beaches?</a:t>
            </a:r>
            <a:endParaRPr lang="en-GB" altLang="en-US" sz="1400" dirty="0">
              <a:latin typeface="Twinkl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503" y="2616210"/>
            <a:ext cx="1366681" cy="1562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01238">
            <a:off x="2067210" y="3081926"/>
            <a:ext cx="2204262" cy="111001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913" y="3026399"/>
            <a:ext cx="1683292" cy="103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521442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549275"/>
            <a:ext cx="8220075" cy="1090825"/>
          </a:xfrm>
        </p:spPr>
        <p:txBody>
          <a:bodyPr/>
          <a:lstStyle/>
          <a:p>
            <a:r>
              <a:rPr lang="en-GB" altLang="en-US" sz="3600" dirty="0">
                <a:solidFill>
                  <a:schemeClr val="tx1"/>
                </a:solidFill>
                <a:latin typeface="Twinkl" pitchFamily="2" charset="0"/>
              </a:rPr>
              <a:t>Looking After Our Beaches</a:t>
            </a:r>
            <a:endParaRPr lang="en-GB" sz="3600" dirty="0"/>
          </a:p>
        </p:txBody>
      </p:sp>
      <p:sp>
        <p:nvSpPr>
          <p:cNvPr id="22" name="Rectangle 21"/>
          <p:cNvSpPr>
            <a:spLocks/>
          </p:cNvSpPr>
          <p:nvPr/>
        </p:nvSpPr>
        <p:spPr>
          <a:xfrm>
            <a:off x="539750" y="1466132"/>
            <a:ext cx="7848600" cy="956773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algn="ctr"/>
            <a:r>
              <a:rPr lang="en-GB" altLang="en-US" sz="2400" b="1" dirty="0" smtClean="0">
                <a:latin typeface="Twinkl" pitchFamily="2" charset="0"/>
              </a:rPr>
              <a:t>Try it... </a:t>
            </a:r>
            <a:r>
              <a:rPr lang="en-GB" altLang="en-US" sz="2400" dirty="0">
                <a:latin typeface="Twinkl" pitchFamily="2" charset="0"/>
              </a:rPr>
              <a:t>Work out whether each rule belongs under </a:t>
            </a:r>
            <a:r>
              <a:rPr lang="en-GB" altLang="en-US" sz="2400" b="1" dirty="0" smtClean="0">
                <a:latin typeface="Twinkl" pitchFamily="2" charset="0"/>
              </a:rPr>
              <a:t>Do</a:t>
            </a:r>
            <a:r>
              <a:rPr lang="en-GB" altLang="en-US" sz="2400" dirty="0" smtClean="0">
                <a:latin typeface="Twinkl" pitchFamily="2" charset="0"/>
              </a:rPr>
              <a:t> or </a:t>
            </a:r>
            <a:r>
              <a:rPr lang="en-GB" altLang="en-US" sz="2400" b="1" dirty="0">
                <a:latin typeface="Twinkl" pitchFamily="2" charset="0"/>
              </a:rPr>
              <a:t>Do </a:t>
            </a:r>
            <a:r>
              <a:rPr lang="en-GB" altLang="en-US" sz="2400" b="1" dirty="0" smtClean="0">
                <a:latin typeface="Twinkl" pitchFamily="2" charset="0"/>
              </a:rPr>
              <a:t>Not. </a:t>
            </a:r>
            <a:r>
              <a:rPr lang="en-GB" altLang="en-US" sz="2400" dirty="0" smtClean="0">
                <a:latin typeface="Twinkl" pitchFamily="2" charset="0"/>
              </a:rPr>
              <a:t>Click </a:t>
            </a:r>
            <a:r>
              <a:rPr lang="en-GB" altLang="en-US" sz="2400" dirty="0">
                <a:latin typeface="Twinkl" pitchFamily="2" charset="0"/>
              </a:rPr>
              <a:t>on each rule to </a:t>
            </a:r>
            <a:r>
              <a:rPr lang="en-GB" altLang="en-US" sz="2400" dirty="0" smtClean="0">
                <a:latin typeface="Twinkl" pitchFamily="2" charset="0"/>
              </a:rPr>
              <a:t>check.</a:t>
            </a:r>
            <a:endParaRPr lang="en-GB" altLang="en-US" sz="2400" dirty="0">
              <a:latin typeface="Twinkl" pitchFamily="2" charset="0"/>
            </a:endParaRPr>
          </a:p>
        </p:txBody>
      </p:sp>
      <p:sp>
        <p:nvSpPr>
          <p:cNvPr id="28" name="9 - Pick leaves"/>
          <p:cNvSpPr/>
          <p:nvPr/>
        </p:nvSpPr>
        <p:spPr>
          <a:xfrm>
            <a:off x="3305334" y="5880974"/>
            <a:ext cx="2619013" cy="431198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pick leaves and flowers</a:t>
            </a:r>
          </a:p>
        </p:txBody>
      </p:sp>
      <p:sp>
        <p:nvSpPr>
          <p:cNvPr id="23" name="8 - take pictures"/>
          <p:cNvSpPr/>
          <p:nvPr/>
        </p:nvSpPr>
        <p:spPr>
          <a:xfrm>
            <a:off x="2705100" y="5391105"/>
            <a:ext cx="3733800" cy="42545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take pictures of leaves and flowers</a:t>
            </a:r>
          </a:p>
        </p:txBody>
      </p:sp>
      <p:sp>
        <p:nvSpPr>
          <p:cNvPr id="27" name="7 - pick up litter"/>
          <p:cNvSpPr/>
          <p:nvPr/>
        </p:nvSpPr>
        <p:spPr>
          <a:xfrm>
            <a:off x="3822768" y="4949560"/>
            <a:ext cx="1584144" cy="39076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pick up litter</a:t>
            </a:r>
          </a:p>
        </p:txBody>
      </p:sp>
      <p:sp>
        <p:nvSpPr>
          <p:cNvPr id="2" name="6- touch the animals"/>
          <p:cNvSpPr/>
          <p:nvPr/>
        </p:nvSpPr>
        <p:spPr>
          <a:xfrm>
            <a:off x="3505191" y="4485445"/>
            <a:ext cx="2124075" cy="410043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 smtClean="0">
                <a:latin typeface="Twinkl" pitchFamily="2" charset="0"/>
              </a:rPr>
              <a:t>touch </a:t>
            </a:r>
            <a:r>
              <a:rPr lang="en-GB" altLang="en-US" dirty="0">
                <a:latin typeface="Twinkl" pitchFamily="2" charset="0"/>
              </a:rPr>
              <a:t>the </a:t>
            </a:r>
            <a:r>
              <a:rPr lang="en-GB" altLang="en-US" dirty="0" smtClean="0">
                <a:latin typeface="Twinkl" pitchFamily="2" charset="0"/>
              </a:rPr>
              <a:t>animals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4" name="5- Feed and leave"/>
          <p:cNvSpPr/>
          <p:nvPr/>
        </p:nvSpPr>
        <p:spPr>
          <a:xfrm>
            <a:off x="2825742" y="4011418"/>
            <a:ext cx="3482975" cy="41524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feed and leave food for animals</a:t>
            </a:r>
          </a:p>
        </p:txBody>
      </p:sp>
      <p:sp>
        <p:nvSpPr>
          <p:cNvPr id="19" name="4. leave shells"/>
          <p:cNvSpPr/>
          <p:nvPr/>
        </p:nvSpPr>
        <p:spPr>
          <a:xfrm>
            <a:off x="3228952" y="3540796"/>
            <a:ext cx="2771775" cy="41524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leave shells at the beach</a:t>
            </a:r>
            <a:r>
              <a:rPr lang="en-GB" altLang="en-US" dirty="0">
                <a:solidFill>
                  <a:srgbClr val="FF0000"/>
                </a:solidFill>
                <a:latin typeface="Twinkl" pitchFamily="2" charset="0"/>
              </a:rPr>
              <a:t> 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9" name="2 - drop litter"/>
          <p:cNvSpPr/>
          <p:nvPr/>
        </p:nvSpPr>
        <p:spPr>
          <a:xfrm>
            <a:off x="4642715" y="2518773"/>
            <a:ext cx="1336675" cy="415240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drop litter</a:t>
            </a:r>
          </a:p>
        </p:txBody>
      </p:sp>
      <p:sp>
        <p:nvSpPr>
          <p:cNvPr id="25" name="1 - Shells"/>
          <p:cNvSpPr/>
          <p:nvPr/>
        </p:nvSpPr>
        <p:spPr>
          <a:xfrm>
            <a:off x="2833116" y="2529300"/>
            <a:ext cx="1679575" cy="403846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collect shells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22774" y="2470458"/>
            <a:ext cx="1508760" cy="3511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sz="2400" b="1" dirty="0" smtClean="0">
                <a:solidFill>
                  <a:sysClr val="windowText" lastClr="000000"/>
                </a:solidFill>
                <a:latin typeface="Twinkl" pitchFamily="2" charset="0"/>
              </a:rPr>
              <a:t>Do</a:t>
            </a:r>
            <a:endParaRPr lang="en-GB" altLang="en-US" sz="2400" b="1" dirty="0">
              <a:solidFill>
                <a:sysClr val="windowText" lastClr="000000"/>
              </a:solidFill>
              <a:latin typeface="Twinkl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29266" y="2548505"/>
            <a:ext cx="2658110" cy="370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sz="2400" b="1" dirty="0" smtClean="0">
                <a:solidFill>
                  <a:sysClr val="windowText" lastClr="000000"/>
                </a:solidFill>
                <a:latin typeface="Twinkl" pitchFamily="2" charset="0"/>
              </a:rPr>
              <a:t>Do Not</a:t>
            </a:r>
            <a:endParaRPr lang="en-GB" altLang="en-US" sz="2400" b="1" dirty="0">
              <a:solidFill>
                <a:sysClr val="windowText" lastClr="000000"/>
              </a:solidFill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64" y="2381134"/>
            <a:ext cx="1202579" cy="1251989"/>
          </a:xfrm>
          <a:prstGeom prst="rect">
            <a:avLst/>
          </a:prstGeom>
        </p:spPr>
      </p:pic>
      <p:sp>
        <p:nvSpPr>
          <p:cNvPr id="30" name="3 - Keep safe distance"/>
          <p:cNvSpPr/>
          <p:nvPr/>
        </p:nvSpPr>
        <p:spPr>
          <a:xfrm>
            <a:off x="2425700" y="3061300"/>
            <a:ext cx="4292599" cy="420709"/>
          </a:xfrm>
          <a:prstGeom prst="rect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/>
            <a:r>
              <a:rPr lang="en-GB" altLang="en-US" dirty="0">
                <a:latin typeface="Twinkl" pitchFamily="2" charset="0"/>
              </a:rPr>
              <a:t>keep a safe distance away from animals</a:t>
            </a:r>
          </a:p>
        </p:txBody>
      </p:sp>
    </p:spTree>
    <p:extLst>
      <p:ext uri="{BB962C8B-B14F-4D97-AF65-F5344CB8AC3E}">
        <p14:creationId xmlns:p14="http://schemas.microsoft.com/office/powerpoint/2010/main" val="177337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33298 0.0879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6 L 0.15382 0.1569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1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-0.20417 0.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23524 0.0166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23524 0.0224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3889 -0.0326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44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225 -0.0289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6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0.23003 -0.1007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93" y="-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19541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8" presetID="42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-0.24045 0.10254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28" grpId="3" animBg="1"/>
      <p:bldP spid="23" grpId="0" animBg="1"/>
      <p:bldP spid="23" grpId="1" animBg="1"/>
      <p:bldP spid="23" grpId="2" animBg="1"/>
      <p:bldP spid="23" grpId="3" animBg="1"/>
      <p:bldP spid="27" grpId="0" animBg="1"/>
      <p:bldP spid="27" grpId="1" animBg="1"/>
      <p:bldP spid="27" grpId="2" animBg="1"/>
      <p:bldP spid="27" grpId="3" animBg="1"/>
      <p:bldP spid="2" grpId="0" animBg="1"/>
      <p:bldP spid="2" grpId="1" animBg="1"/>
      <p:bldP spid="2" grpId="2" animBg="1"/>
      <p:bldP spid="2" grpId="3" animBg="1"/>
      <p:bldP spid="24" grpId="0" animBg="1"/>
      <p:bldP spid="24" grpId="1" animBg="1"/>
      <p:bldP spid="24" grpId="2" animBg="1"/>
      <p:bldP spid="24" grpId="3" animBg="1"/>
      <p:bldP spid="19" grpId="1" animBg="1"/>
      <p:bldP spid="19" grpId="2" animBg="1"/>
      <p:bldP spid="19" grpId="3" animBg="1"/>
      <p:bldP spid="19" grpId="4" animBg="1"/>
      <p:bldP spid="29" grpId="0" animBg="1"/>
      <p:bldP spid="29" grpId="1" animBg="1"/>
      <p:bldP spid="29" grpId="2" animBg="1"/>
      <p:bldP spid="29" grpId="3" animBg="1"/>
      <p:bldP spid="25" grpId="0" animBg="1"/>
      <p:bldP spid="25" grpId="1" animBg="1"/>
      <p:bldP spid="25" grpId="2" animBg="1"/>
      <p:bldP spid="25" grpId="3" animBg="1"/>
      <p:bldP spid="16" grpId="0"/>
      <p:bldP spid="17" grpId="0"/>
      <p:bldP spid="30" grpId="0" animBg="1"/>
      <p:bldP spid="30" grpId="1" animBg="1"/>
      <p:bldP spid="30" grpId="2" animBg="1"/>
      <p:bldP spid="30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911610"/>
            <a:ext cx="7632700" cy="5397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670560" y="5597716"/>
            <a:ext cx="7787640" cy="75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1090825"/>
          </a:xfrm>
          <a:solidFill>
            <a:schemeClr val="bg1"/>
          </a:solidFill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Habitats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756920" y="120548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Habitats are natural environments that plants and animals live in.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55650" y="5597717"/>
            <a:ext cx="7502978" cy="495108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b="1" dirty="0">
                <a:latin typeface="Twinkl" pitchFamily="2" charset="0"/>
                <a:cs typeface="Arial" panose="020B0604020202020204" pitchFamily="34" charset="0"/>
              </a:rPr>
              <a:t>What animals and plants might you see at the beach?</a:t>
            </a:r>
            <a:endParaRPr lang="en-GB" altLang="en-US" b="1" dirty="0">
              <a:cs typeface="Arial" panose="020B0604020202020204" pitchFamily="34" charset="0"/>
            </a:endParaRPr>
          </a:p>
        </p:txBody>
      </p:sp>
      <p:sp>
        <p:nvSpPr>
          <p:cNvPr id="15" name="Sound"/>
          <p:cNvSpPr/>
          <p:nvPr/>
        </p:nvSpPr>
        <p:spPr>
          <a:xfrm>
            <a:off x="3606800" y="5107009"/>
            <a:ext cx="1930400" cy="376237"/>
          </a:xfrm>
          <a:prstGeom prst="rect">
            <a:avLst/>
          </a:prstGeom>
          <a:solidFill>
            <a:srgbClr val="EED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b="1" dirty="0">
                <a:solidFill>
                  <a:schemeClr val="tx1"/>
                </a:solidFill>
              </a:rPr>
              <a:t>c</a:t>
            </a:r>
            <a:r>
              <a:rPr lang="en-GB" altLang="en-US" b="1" dirty="0" smtClean="0">
                <a:solidFill>
                  <a:schemeClr val="tx1"/>
                </a:solidFill>
              </a:rPr>
              <a:t>lick for sound</a:t>
            </a:r>
            <a:endParaRPr lang="en-GB" altLang="en-US" b="1" dirty="0">
              <a:solidFill>
                <a:schemeClr val="tx1"/>
              </a:solidFill>
              <a:latin typeface="Twinkl" pitchFamily="2" charset="0"/>
            </a:endParaRPr>
          </a:p>
        </p:txBody>
      </p:sp>
      <p:pic>
        <p:nvPicPr>
          <p:cNvPr id="4" name="Pictur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07861" y="3721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7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39750" y="5597716"/>
            <a:ext cx="8064500" cy="75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Habitats</a:t>
            </a:r>
            <a:endParaRPr lang="en-GB" sz="3600" dirty="0"/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755650" y="1432675"/>
            <a:ext cx="3816350" cy="1449216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r>
              <a:rPr lang="en-GB" altLang="en-US" sz="2000" b="1" dirty="0">
                <a:latin typeface="Twinkl" pitchFamily="2" charset="0"/>
              </a:rPr>
              <a:t>Think about it</a:t>
            </a:r>
            <a:r>
              <a:rPr lang="en-GB" altLang="en-US" sz="2000" b="1" dirty="0" smtClean="0">
                <a:latin typeface="Twinkl" pitchFamily="2" charset="0"/>
              </a:rPr>
              <a:t>...</a:t>
            </a:r>
            <a:endParaRPr lang="en-GB" altLang="en-US" sz="2000" dirty="0" smtClean="0">
              <a:latin typeface="Twinkl" pitchFamily="2" charset="0"/>
            </a:endParaRPr>
          </a:p>
          <a:p>
            <a:r>
              <a:rPr lang="en-GB" altLang="en-US" sz="2000" dirty="0" smtClean="0">
                <a:latin typeface="Twinkl" pitchFamily="2" charset="0"/>
              </a:rPr>
              <a:t>What </a:t>
            </a:r>
            <a:r>
              <a:rPr lang="en-GB" altLang="en-US" sz="2000" dirty="0">
                <a:latin typeface="Twinkl" pitchFamily="2" charset="0"/>
              </a:rPr>
              <a:t>three things do animals and plants get from their habitat so they can live?</a:t>
            </a:r>
          </a:p>
        </p:txBody>
      </p:sp>
      <p:sp>
        <p:nvSpPr>
          <p:cNvPr id="13" name="Rectangle 12"/>
          <p:cNvSpPr>
            <a:spLocks/>
          </p:cNvSpPr>
          <p:nvPr/>
        </p:nvSpPr>
        <p:spPr>
          <a:xfrm>
            <a:off x="4576125" y="1437914"/>
            <a:ext cx="3816350" cy="495108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 smtClean="0">
                <a:latin typeface="Twinkl" pitchFamily="2" charset="0"/>
              </a:rPr>
              <a:t>food</a:t>
            </a:r>
            <a:endParaRPr lang="en-GB" altLang="en-US" dirty="0" smtClean="0">
              <a:latin typeface="Twinkl" pitchFamily="2" charset="0"/>
            </a:endParaRPr>
          </a:p>
        </p:txBody>
      </p:sp>
      <p:sp>
        <p:nvSpPr>
          <p:cNvPr id="14" name="Rectangle 13"/>
          <p:cNvSpPr>
            <a:spLocks/>
          </p:cNvSpPr>
          <p:nvPr/>
        </p:nvSpPr>
        <p:spPr>
          <a:xfrm>
            <a:off x="758505" y="3485383"/>
            <a:ext cx="3816350" cy="495108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b="1" dirty="0" smtClean="0">
                <a:latin typeface="Twinkl" pitchFamily="2" charset="0"/>
              </a:rPr>
              <a:t>water</a:t>
            </a:r>
            <a:endParaRPr lang="en-GB" altLang="en-US" dirty="0" smtClean="0">
              <a:latin typeface="Twinkl" pitchFamily="2" charset="0"/>
            </a:endParaRPr>
          </a:p>
        </p:txBody>
      </p:sp>
      <p:sp>
        <p:nvSpPr>
          <p:cNvPr id="15" name="Rectangle 14"/>
          <p:cNvSpPr>
            <a:spLocks/>
          </p:cNvSpPr>
          <p:nvPr/>
        </p:nvSpPr>
        <p:spPr>
          <a:xfrm>
            <a:off x="4576125" y="3529479"/>
            <a:ext cx="3816350" cy="772107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en-US" b="1" dirty="0">
                <a:latin typeface="Twinkl" pitchFamily="2" charset="0"/>
              </a:rPr>
              <a:t>s</a:t>
            </a:r>
            <a:r>
              <a:rPr lang="en-GB" altLang="en-US" b="1" dirty="0" smtClean="0">
                <a:latin typeface="Twinkl" pitchFamily="2" charset="0"/>
              </a:rPr>
              <a:t>helter 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(</a:t>
            </a:r>
            <a:r>
              <a:rPr lang="en-GB" altLang="en-US" dirty="0">
                <a:latin typeface="Twinkl" pitchFamily="2" charset="0"/>
                <a:cs typeface="Arial" panose="020B0604020202020204" pitchFamily="34" charset="0"/>
              </a:rPr>
              <a:t>somewhere to sleep and to raise their young</a:t>
            </a:r>
            <a:r>
              <a:rPr lang="en-GB" altLang="en-US" dirty="0" smtClean="0">
                <a:latin typeface="Twinkl" pitchFamily="2" charset="0"/>
                <a:cs typeface="Arial" panose="020B0604020202020204" pitchFamily="34" charset="0"/>
              </a:rPr>
              <a:t>)</a:t>
            </a:r>
            <a:endParaRPr lang="en-GB" altLang="en-US" dirty="0" smtClean="0">
              <a:latin typeface="Twinkl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00" y="1773496"/>
            <a:ext cx="2864902" cy="1595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4667481"/>
            <a:ext cx="3816350" cy="11475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14647" r="-65" b="3117"/>
          <a:stretch/>
        </p:blipFill>
        <p:spPr>
          <a:xfrm>
            <a:off x="5158739" y="4423752"/>
            <a:ext cx="2754551" cy="15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39750" y="5597716"/>
            <a:ext cx="8064500" cy="75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Habitats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756920" y="14166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We all live within 80 miles of a coast in the UK.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6920" y="5674090"/>
            <a:ext cx="763143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Click on the buttons to reveal the different types of coastal </a:t>
            </a:r>
            <a:r>
              <a:rPr lang="en-GB" altLang="en-US" dirty="0" smtClean="0">
                <a:latin typeface="Twinkl" pitchFamily="2" charset="0"/>
              </a:rPr>
              <a:t>habitats.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9750" y="1839092"/>
            <a:ext cx="7848600" cy="383499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- Sand Dunes"/>
          <p:cNvGrpSpPr/>
          <p:nvPr/>
        </p:nvGrpSpPr>
        <p:grpSpPr>
          <a:xfrm>
            <a:off x="5370197" y="4546266"/>
            <a:ext cx="1852613" cy="376238"/>
            <a:chOff x="5370197" y="4546266"/>
            <a:chExt cx="1852613" cy="376238"/>
          </a:xfrm>
        </p:grpSpPr>
        <p:sp>
          <p:nvSpPr>
            <p:cNvPr id="16" name="Rectangle 15"/>
            <p:cNvSpPr/>
            <p:nvPr/>
          </p:nvSpPr>
          <p:spPr>
            <a:xfrm>
              <a:off x="5558316" y="4546266"/>
              <a:ext cx="1664494" cy="376237"/>
            </a:xfrm>
            <a:prstGeom prst="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b="1" dirty="0" smtClean="0">
                  <a:solidFill>
                    <a:schemeClr val="tx1"/>
                  </a:solidFill>
                  <a:latin typeface="Twinkl" pitchFamily="2" charset="0"/>
                </a:rPr>
                <a:t>  sand dunes</a:t>
              </a:r>
              <a:endParaRPr lang="en-GB" altLang="en-US" b="1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sp>
          <p:nvSpPr>
            <p:cNvPr id="12" name="BTN Mantle +"/>
            <p:cNvSpPr/>
            <p:nvPr/>
          </p:nvSpPr>
          <p:spPr>
            <a:xfrm>
              <a:off x="5370197" y="4546267"/>
              <a:ext cx="376237" cy="376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tx1"/>
                  </a:solidFill>
                </a:rPr>
                <a:t>×</a:t>
              </a:r>
            </a:p>
          </p:txBody>
        </p:sp>
      </p:grpSp>
      <p:grpSp>
        <p:nvGrpSpPr>
          <p:cNvPr id="7" name="Group - Beaches"/>
          <p:cNvGrpSpPr/>
          <p:nvPr/>
        </p:nvGrpSpPr>
        <p:grpSpPr>
          <a:xfrm>
            <a:off x="1255234" y="3933641"/>
            <a:ext cx="1395414" cy="378647"/>
            <a:chOff x="1708148" y="3923989"/>
            <a:chExt cx="1395414" cy="378647"/>
          </a:xfrm>
        </p:grpSpPr>
        <p:sp>
          <p:nvSpPr>
            <p:cNvPr id="4" name="Rectangle 3"/>
            <p:cNvSpPr/>
            <p:nvPr/>
          </p:nvSpPr>
          <p:spPr>
            <a:xfrm>
              <a:off x="1895473" y="3923989"/>
              <a:ext cx="1208089" cy="376237"/>
            </a:xfrm>
            <a:prstGeom prst="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b="1" dirty="0" smtClean="0">
                  <a:solidFill>
                    <a:schemeClr val="tx1"/>
                  </a:solidFill>
                </a:rPr>
                <a:t>  beaches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9" name="BTN Mantle +"/>
            <p:cNvSpPr/>
            <p:nvPr/>
          </p:nvSpPr>
          <p:spPr>
            <a:xfrm>
              <a:off x="1708148" y="3926399"/>
              <a:ext cx="376237" cy="376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tx1"/>
                  </a:solidFill>
                </a:rPr>
                <a:t>×</a:t>
              </a:r>
            </a:p>
          </p:txBody>
        </p:sp>
      </p:grpSp>
      <p:grpSp>
        <p:nvGrpSpPr>
          <p:cNvPr id="5" name="Group - Sea Side Town"/>
          <p:cNvGrpSpPr/>
          <p:nvPr/>
        </p:nvGrpSpPr>
        <p:grpSpPr>
          <a:xfrm>
            <a:off x="1981516" y="3014925"/>
            <a:ext cx="3102454" cy="385763"/>
            <a:chOff x="1981516" y="3016294"/>
            <a:chExt cx="3102454" cy="385763"/>
          </a:xfrm>
        </p:grpSpPr>
        <p:sp>
          <p:nvSpPr>
            <p:cNvPr id="15" name="Rectangle 14"/>
            <p:cNvSpPr/>
            <p:nvPr/>
          </p:nvSpPr>
          <p:spPr>
            <a:xfrm>
              <a:off x="2235993" y="3025820"/>
              <a:ext cx="2847977" cy="376237"/>
            </a:xfrm>
            <a:prstGeom prst="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b="1" dirty="0" smtClean="0">
                  <a:solidFill>
                    <a:schemeClr val="tx1"/>
                  </a:solidFill>
                </a:rPr>
                <a:t>  </a:t>
              </a:r>
              <a:r>
                <a:rPr lang="en-GB" altLang="en-US" b="1" dirty="0" smtClean="0">
                  <a:solidFill>
                    <a:schemeClr val="tx1"/>
                  </a:solidFill>
                  <a:latin typeface="Twinkl" pitchFamily="2" charset="0"/>
                </a:rPr>
                <a:t>seaside towns and cities</a:t>
              </a:r>
              <a:endParaRPr lang="en-GB" altLang="en-US" b="1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sp>
          <p:nvSpPr>
            <p:cNvPr id="20" name="BTN Mantle +"/>
            <p:cNvSpPr/>
            <p:nvPr/>
          </p:nvSpPr>
          <p:spPr>
            <a:xfrm>
              <a:off x="1981516" y="3016294"/>
              <a:ext cx="376237" cy="376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tx1"/>
                  </a:solidFill>
                </a:rPr>
                <a:t>×</a:t>
              </a:r>
            </a:p>
          </p:txBody>
        </p:sp>
      </p:grpSp>
      <p:sp>
        <p:nvSpPr>
          <p:cNvPr id="11" name="Beaches  +"/>
          <p:cNvSpPr/>
          <p:nvPr/>
        </p:nvSpPr>
        <p:spPr>
          <a:xfrm>
            <a:off x="1256821" y="3934847"/>
            <a:ext cx="376237" cy="3762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Seaside +"/>
          <p:cNvSpPr/>
          <p:nvPr/>
        </p:nvSpPr>
        <p:spPr>
          <a:xfrm>
            <a:off x="1981516" y="3016294"/>
            <a:ext cx="376237" cy="3762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22" name="Snad dunes +"/>
          <p:cNvSpPr/>
          <p:nvPr/>
        </p:nvSpPr>
        <p:spPr>
          <a:xfrm>
            <a:off x="5370197" y="4546100"/>
            <a:ext cx="376237" cy="3762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228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39750" y="5597716"/>
            <a:ext cx="8064500" cy="75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Habitats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756920" y="141668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We all live within 80 miles of a coast in the UK.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56920" y="5674090"/>
            <a:ext cx="763143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Click on the buttons to reveal the different types of coastal </a:t>
            </a:r>
            <a:r>
              <a:rPr lang="en-GB" altLang="en-US" dirty="0" smtClean="0">
                <a:latin typeface="Twinkl" pitchFamily="2" charset="0"/>
              </a:rPr>
              <a:t>habitats.</a:t>
            </a:r>
            <a:endParaRPr lang="en-GB" altLang="en-US" dirty="0">
              <a:latin typeface="Twinkl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9750" y="1839092"/>
            <a:ext cx="7848600" cy="3834998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Rockt Shore"/>
          <p:cNvGrpSpPr/>
          <p:nvPr/>
        </p:nvGrpSpPr>
        <p:grpSpPr>
          <a:xfrm>
            <a:off x="3500438" y="4734219"/>
            <a:ext cx="1795462" cy="387755"/>
            <a:chOff x="6405563" y="4799074"/>
            <a:chExt cx="1795462" cy="387755"/>
          </a:xfrm>
        </p:grpSpPr>
        <p:sp>
          <p:nvSpPr>
            <p:cNvPr id="14" name="Rectangle 13"/>
            <p:cNvSpPr/>
            <p:nvPr/>
          </p:nvSpPr>
          <p:spPr>
            <a:xfrm>
              <a:off x="6593681" y="4810592"/>
              <a:ext cx="1607344" cy="376237"/>
            </a:xfrm>
            <a:prstGeom prst="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b="1" dirty="0" smtClean="0">
                  <a:solidFill>
                    <a:schemeClr val="tx1"/>
                  </a:solidFill>
                  <a:latin typeface="Twinkl" pitchFamily="2" charset="0"/>
                </a:rPr>
                <a:t>  rocky shore</a:t>
              </a:r>
              <a:endParaRPr lang="en-GB" altLang="en-US" b="1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sp>
          <p:nvSpPr>
            <p:cNvPr id="15" name="BTN Mantle +"/>
            <p:cNvSpPr/>
            <p:nvPr/>
          </p:nvSpPr>
          <p:spPr>
            <a:xfrm>
              <a:off x="6405563" y="4799074"/>
              <a:ext cx="376237" cy="376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tx1"/>
                  </a:solidFill>
                </a:rPr>
                <a:t>×</a:t>
              </a:r>
            </a:p>
          </p:txBody>
        </p:sp>
      </p:grpSp>
      <p:sp>
        <p:nvSpPr>
          <p:cNvPr id="16" name="Rocky shore +"/>
          <p:cNvSpPr/>
          <p:nvPr/>
        </p:nvSpPr>
        <p:spPr>
          <a:xfrm>
            <a:off x="3500438" y="4734218"/>
            <a:ext cx="376237" cy="3762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+</a:t>
            </a:r>
          </a:p>
        </p:txBody>
      </p:sp>
      <p:grpSp>
        <p:nvGrpSpPr>
          <p:cNvPr id="19" name="Group Cliff"/>
          <p:cNvGrpSpPr/>
          <p:nvPr/>
        </p:nvGrpSpPr>
        <p:grpSpPr>
          <a:xfrm>
            <a:off x="5062538" y="3421469"/>
            <a:ext cx="1214437" cy="383769"/>
            <a:chOff x="6405563" y="4791542"/>
            <a:chExt cx="1214437" cy="383769"/>
          </a:xfrm>
        </p:grpSpPr>
        <p:sp>
          <p:nvSpPr>
            <p:cNvPr id="20" name="Rectangle 19"/>
            <p:cNvSpPr/>
            <p:nvPr/>
          </p:nvSpPr>
          <p:spPr>
            <a:xfrm>
              <a:off x="6593681" y="4791542"/>
              <a:ext cx="1026319" cy="376237"/>
            </a:xfrm>
            <a:prstGeom prst="rect">
              <a:avLst/>
            </a:prstGeom>
            <a:solidFill>
              <a:srgbClr val="FAB0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b="1" dirty="0" smtClean="0">
                  <a:solidFill>
                    <a:schemeClr val="tx1"/>
                  </a:solidFill>
                  <a:latin typeface="Twinkl" pitchFamily="2" charset="0"/>
                </a:rPr>
                <a:t>  cliffs</a:t>
              </a:r>
              <a:endParaRPr lang="en-GB" altLang="en-US" b="1" dirty="0">
                <a:solidFill>
                  <a:schemeClr val="tx1"/>
                </a:solidFill>
                <a:latin typeface="Twinkl" pitchFamily="2" charset="0"/>
              </a:endParaRPr>
            </a:p>
          </p:txBody>
        </p:sp>
        <p:sp>
          <p:nvSpPr>
            <p:cNvPr id="22" name="BTN Mantle +"/>
            <p:cNvSpPr/>
            <p:nvPr/>
          </p:nvSpPr>
          <p:spPr>
            <a:xfrm>
              <a:off x="6405563" y="4799074"/>
              <a:ext cx="376237" cy="376237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GB" sz="2400" b="1" dirty="0">
                  <a:solidFill>
                    <a:schemeClr val="tx1"/>
                  </a:solidFill>
                </a:rPr>
                <a:t>×</a:t>
              </a:r>
            </a:p>
          </p:txBody>
        </p:sp>
      </p:grpSp>
      <p:sp>
        <p:nvSpPr>
          <p:cNvPr id="23" name="Cliff +"/>
          <p:cNvSpPr/>
          <p:nvPr/>
        </p:nvSpPr>
        <p:spPr>
          <a:xfrm>
            <a:off x="5062538" y="3429000"/>
            <a:ext cx="376237" cy="376237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chemeClr val="tx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86766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23" grpId="0" animBg="1"/>
      <p:bldP spid="2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57198" y="485737"/>
            <a:ext cx="8220075" cy="5822988"/>
          </a:xfrm>
          <a:prstGeom prst="roundRect">
            <a:avLst>
              <a:gd name="adj" fmla="val 11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161" y="1155280"/>
            <a:ext cx="3816350" cy="2698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24558" r="20298" b="24558"/>
          <a:stretch/>
        </p:blipFill>
        <p:spPr>
          <a:xfrm flipH="1">
            <a:off x="539750" y="2426191"/>
            <a:ext cx="4883567" cy="309054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" t="-32669" r="-571" b="34674"/>
          <a:stretch/>
        </p:blipFill>
        <p:spPr>
          <a:xfrm flipH="1">
            <a:off x="4503975" y="4018659"/>
            <a:ext cx="3878427" cy="15226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539750" y="5597716"/>
            <a:ext cx="8064500" cy="75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Birds</a:t>
            </a:r>
            <a:endParaRPr lang="en-GB" sz="3600" dirty="0"/>
          </a:p>
        </p:txBody>
      </p:sp>
      <p:sp>
        <p:nvSpPr>
          <p:cNvPr id="17" name="Rectangle 16"/>
          <p:cNvSpPr/>
          <p:nvPr/>
        </p:nvSpPr>
        <p:spPr>
          <a:xfrm>
            <a:off x="806621" y="5621632"/>
            <a:ext cx="763143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2" charset="0"/>
              </a:rPr>
              <a:t>Beaches are important habitats for many plants and animals, </a:t>
            </a:r>
            <a:r>
              <a:rPr lang="en-GB" altLang="en-US" dirty="0" smtClean="0">
                <a:latin typeface="Twinkl" pitchFamily="2" charset="0"/>
              </a:rPr>
              <a:t/>
            </a:r>
            <a:br>
              <a:rPr lang="en-GB" altLang="en-US" dirty="0" smtClean="0">
                <a:latin typeface="Twinkl" pitchFamily="2" charset="0"/>
              </a:rPr>
            </a:br>
            <a:r>
              <a:rPr lang="en-GB" altLang="en-US" dirty="0" smtClean="0">
                <a:latin typeface="Twinkl" pitchFamily="2" charset="0"/>
              </a:rPr>
              <a:t>including </a:t>
            </a:r>
            <a:r>
              <a:rPr lang="en-GB" altLang="en-US" dirty="0">
                <a:latin typeface="Twinkl" pitchFamily="2" charset="0"/>
              </a:rPr>
              <a:t>birds</a:t>
            </a:r>
            <a:r>
              <a:rPr lang="en-GB" altLang="en-US" dirty="0" smtClean="0">
                <a:latin typeface="Twinkl" pitchFamily="2" charset="0"/>
              </a:rPr>
              <a:t>. </a:t>
            </a:r>
            <a:r>
              <a:rPr lang="en-GB" altLang="en-US" b="1" dirty="0">
                <a:latin typeface="Twinkl" pitchFamily="2" charset="0"/>
              </a:rPr>
              <a:t>Click on the </a:t>
            </a:r>
            <a:r>
              <a:rPr lang="en-GB" altLang="en-US" b="1" dirty="0" smtClean="0">
                <a:latin typeface="Twinkl" pitchFamily="2" charset="0"/>
              </a:rPr>
              <a:t>images to </a:t>
            </a:r>
            <a:r>
              <a:rPr lang="en-GB" altLang="en-US" b="1" dirty="0">
                <a:latin typeface="Twinkl" pitchFamily="2" charset="0"/>
              </a:rPr>
              <a:t>reveal </a:t>
            </a:r>
            <a:r>
              <a:rPr lang="en-GB" altLang="en-US" b="1" dirty="0" smtClean="0">
                <a:latin typeface="Twinkl" pitchFamily="2" charset="0"/>
              </a:rPr>
              <a:t>more information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1780" y="3626220"/>
            <a:ext cx="1659953" cy="1416614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2056" y="4003640"/>
            <a:ext cx="1099310" cy="1257032"/>
          </a:xfrm>
          <a:prstGeom prst="rect">
            <a:avLst/>
          </a:prstGeom>
        </p:spPr>
      </p:pic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39" y="3958762"/>
            <a:ext cx="1519146" cy="1143967"/>
          </a:xfrm>
          <a:prstGeom prst="rect">
            <a:avLst/>
          </a:prstGeom>
        </p:spPr>
      </p:pic>
      <p:sp>
        <p:nvSpPr>
          <p:cNvPr id="24" name="Right Arrow 23">
            <a:hlinkClick r:id="rId12" action="ppaction://hlinksldjump"/>
          </p:cNvPr>
          <p:cNvSpPr/>
          <p:nvPr/>
        </p:nvSpPr>
        <p:spPr>
          <a:xfrm>
            <a:off x="6832776" y="2017509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711346" y="2505608"/>
            <a:ext cx="10422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1600" dirty="0">
                <a:latin typeface="Twinkl" pitchFamily="2" charset="0"/>
              </a:rPr>
              <a:t>n</a:t>
            </a:r>
            <a:r>
              <a:rPr lang="en-GB" altLang="en-US" sz="1600" dirty="0" smtClean="0">
                <a:latin typeface="Twinkl" pitchFamily="2" charset="0"/>
              </a:rPr>
              <a:t>ext </a:t>
            </a:r>
            <a:r>
              <a:rPr lang="en-GB" altLang="en-US" sz="1600" dirty="0">
                <a:latin typeface="Twinkl" pitchFamily="2" charset="0"/>
              </a:rPr>
              <a:t>s</a:t>
            </a:r>
            <a:r>
              <a:rPr lang="en-GB" altLang="en-US" sz="1600" dirty="0" smtClean="0">
                <a:latin typeface="Twinkl" pitchFamily="2" charset="0"/>
              </a:rPr>
              <a:t>lide</a:t>
            </a:r>
            <a:endParaRPr lang="en-GB" sz="1600" dirty="0"/>
          </a:p>
        </p:txBody>
      </p:sp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899" y="3862859"/>
            <a:ext cx="1190010" cy="16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0" y="2031017"/>
            <a:ext cx="3814354" cy="3014482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Birds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4716780" y="2031016"/>
            <a:ext cx="3669574" cy="296053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altLang="en-US" sz="2000" b="1" dirty="0" smtClean="0">
                <a:latin typeface="Twinkl" pitchFamily="2" charset="0"/>
              </a:rPr>
              <a:t>Oystercatcher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Twinkl" pitchFamily="2" charset="0"/>
              </a:rPr>
              <a:t>They </a:t>
            </a:r>
            <a:r>
              <a:rPr lang="en-GB" altLang="en-US" dirty="0">
                <a:latin typeface="Twinkl" pitchFamily="2" charset="0"/>
              </a:rPr>
              <a:t>make very loud calls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Twinkl" pitchFamily="2" charset="0"/>
              </a:rPr>
              <a:t>They </a:t>
            </a:r>
            <a:r>
              <a:rPr lang="en-GB" altLang="en-US" dirty="0">
                <a:latin typeface="Twinkl" pitchFamily="2" charset="0"/>
              </a:rPr>
              <a:t>have a long, strong, flattened, red bill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Twinkl" pitchFamily="2" charset="0"/>
              </a:rPr>
              <a:t>They </a:t>
            </a:r>
            <a:r>
              <a:rPr lang="en-GB" altLang="en-US" dirty="0">
                <a:latin typeface="Twinkl" pitchFamily="2" charset="0"/>
              </a:rPr>
              <a:t>use their bills to eat cockles, </a:t>
            </a:r>
            <a:r>
              <a:rPr lang="en-GB" altLang="en-US" dirty="0" smtClean="0">
                <a:latin typeface="Twinkl" pitchFamily="2" charset="0"/>
              </a:rPr>
              <a:t>mussels </a:t>
            </a:r>
            <a:r>
              <a:rPr lang="en-GB" altLang="en-US" dirty="0">
                <a:latin typeface="Twinkl" pitchFamily="2" charset="0"/>
              </a:rPr>
              <a:t>and other </a:t>
            </a:r>
            <a:r>
              <a:rPr lang="en-GB" altLang="en-US" dirty="0" smtClean="0">
                <a:latin typeface="Twinkl" pitchFamily="2" charset="0"/>
              </a:rPr>
              <a:t>shellfish.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Twinkl" pitchFamily="2" charset="0"/>
              </a:rPr>
              <a:t>They </a:t>
            </a:r>
            <a:r>
              <a:rPr lang="en-GB" altLang="en-US" dirty="0">
                <a:latin typeface="Twinkl" pitchFamily="2" charset="0"/>
              </a:rPr>
              <a:t>nest along the coast, by rivers and on gravel pits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3" y="1868975"/>
            <a:ext cx="4096068" cy="3084477"/>
          </a:xfrm>
          <a:prstGeom prst="rect">
            <a:avLst/>
          </a:prstGeom>
        </p:spPr>
      </p:pic>
      <p:sp>
        <p:nvSpPr>
          <p:cNvPr id="20" name="Right Arrow 19">
            <a:hlinkClick r:id="rId3" action="ppaction://hlinksldjump"/>
          </p:cNvPr>
          <p:cNvSpPr/>
          <p:nvPr/>
        </p:nvSpPr>
        <p:spPr>
          <a:xfrm rot="10800000">
            <a:off x="6055425" y="5448626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>
            <a:off x="5844482" y="5990673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404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7646" y="1832086"/>
            <a:ext cx="3814354" cy="3256521"/>
          </a:xfrm>
          <a:prstGeom prst="rect">
            <a:avLst/>
          </a:prstGeom>
          <a:solidFill>
            <a:srgbClr val="ACDD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5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750" y="682671"/>
            <a:ext cx="8064500" cy="945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485737"/>
            <a:ext cx="8220075" cy="1090825"/>
          </a:xfrm>
        </p:spPr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Coastal Birds</a:t>
            </a:r>
            <a:endParaRPr lang="en-GB" sz="3600" dirty="0"/>
          </a:p>
        </p:txBody>
      </p:sp>
      <p:sp>
        <p:nvSpPr>
          <p:cNvPr id="16" name="Rectangle 15"/>
          <p:cNvSpPr/>
          <p:nvPr/>
        </p:nvSpPr>
        <p:spPr>
          <a:xfrm>
            <a:off x="884235" y="1862924"/>
            <a:ext cx="3683000" cy="320983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altLang="en-US" sz="2000" b="1" dirty="0" smtClean="0">
                <a:latin typeface="Twinkl" pitchFamily="2" charset="0"/>
              </a:rPr>
              <a:t>Puffin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>
                <a:latin typeface="Twinkl" pitchFamily="2" charset="0"/>
              </a:rPr>
              <a:t>They are also called sea parrots and are very small, just </a:t>
            </a:r>
            <a:r>
              <a:rPr lang="en-GB" altLang="en-US" dirty="0" smtClean="0">
                <a:latin typeface="Twinkl" pitchFamily="2" charset="0"/>
              </a:rPr>
              <a:t/>
            </a:r>
            <a:br>
              <a:rPr lang="en-GB" altLang="en-US" dirty="0" smtClean="0">
                <a:latin typeface="Twinkl" pitchFamily="2" charset="0"/>
              </a:rPr>
            </a:br>
            <a:r>
              <a:rPr lang="en-GB" altLang="en-US" dirty="0" smtClean="0">
                <a:latin typeface="Twinkl" pitchFamily="2" charset="0"/>
              </a:rPr>
              <a:t>33cm tall.</a:t>
            </a:r>
            <a:endParaRPr lang="en-GB" altLang="en-US" dirty="0">
              <a:latin typeface="Twinkl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Twinkl" pitchFamily="2" charset="0"/>
              </a:rPr>
              <a:t>They </a:t>
            </a:r>
            <a:r>
              <a:rPr lang="en-GB" altLang="en-US" dirty="0">
                <a:latin typeface="Twinkl" pitchFamily="2" charset="0"/>
              </a:rPr>
              <a:t>have a very large, </a:t>
            </a:r>
            <a:r>
              <a:rPr lang="en-GB" altLang="en-US" dirty="0" err="1">
                <a:latin typeface="Twinkl" pitchFamily="2" charset="0"/>
              </a:rPr>
              <a:t>multicoloured</a:t>
            </a:r>
            <a:r>
              <a:rPr lang="en-GB" altLang="en-US" dirty="0">
                <a:latin typeface="Twinkl" pitchFamily="2" charset="0"/>
              </a:rPr>
              <a:t> beak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Twinkl" pitchFamily="2" charset="0"/>
              </a:rPr>
              <a:t>Their </a:t>
            </a:r>
            <a:r>
              <a:rPr lang="en-GB" altLang="en-US" dirty="0">
                <a:latin typeface="Twinkl" pitchFamily="2" charset="0"/>
              </a:rPr>
              <a:t>burrows are at the top of cliffs in short grass</a:t>
            </a:r>
            <a:r>
              <a:rPr lang="en-GB" altLang="en-US" dirty="0" smtClean="0">
                <a:latin typeface="Twinkl" pitchFamily="2" charset="0"/>
              </a:rPr>
              <a:t>.</a:t>
            </a:r>
            <a:endParaRPr lang="en-GB" altLang="en-US" dirty="0">
              <a:latin typeface="Twinkl" pitchFamily="2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 dirty="0" smtClean="0">
                <a:latin typeface="Twinkl" pitchFamily="2" charset="0"/>
              </a:rPr>
              <a:t>They dive </a:t>
            </a:r>
            <a:r>
              <a:rPr lang="en-GB" altLang="en-US" dirty="0">
                <a:latin typeface="Twinkl" pitchFamily="2" charset="0"/>
              </a:rPr>
              <a:t>for fish using their wings to swim.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6780" y="1627890"/>
            <a:ext cx="3763103" cy="4303010"/>
          </a:xfrm>
          <a:prstGeom prst="rect">
            <a:avLst/>
          </a:prstGeom>
        </p:spPr>
      </p:pic>
      <p:sp>
        <p:nvSpPr>
          <p:cNvPr id="11" name="Right Arrow 10">
            <a:hlinkClick r:id="rId3" action="ppaction://hlinksldjump"/>
          </p:cNvPr>
          <p:cNvSpPr/>
          <p:nvPr/>
        </p:nvSpPr>
        <p:spPr>
          <a:xfrm rot="10800000">
            <a:off x="2016825" y="5480901"/>
            <a:ext cx="847504" cy="488099"/>
          </a:xfrm>
          <a:prstGeom prst="rightArrow">
            <a:avLst/>
          </a:prstGeom>
          <a:solidFill>
            <a:srgbClr val="18A0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1805882" y="6022948"/>
            <a:ext cx="1414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p</a:t>
            </a:r>
            <a:r>
              <a:rPr lang="en-GB" sz="1600" dirty="0" smtClean="0"/>
              <a:t>revious slide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25168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759</TotalTime>
  <Words>891</Words>
  <Application>Microsoft Office PowerPoint</Application>
  <PresentationFormat>On-screen Show (4:3)</PresentationFormat>
  <Paragraphs>152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Sassoon Infant Rg</vt:lpstr>
      <vt:lpstr>Twinkl</vt:lpstr>
      <vt:lpstr>Twinkl SemiBold</vt:lpstr>
      <vt:lpstr>Calibri</vt:lpstr>
      <vt:lpstr>Tuffy</vt:lpstr>
      <vt:lpstr>Office Theme</vt:lpstr>
      <vt:lpstr>Guidance for Video/Audio in PowerPoints</vt:lpstr>
      <vt:lpstr>PowerPoint Presentation</vt:lpstr>
      <vt:lpstr>Habitats</vt:lpstr>
      <vt:lpstr>Habitats</vt:lpstr>
      <vt:lpstr>Coastal Habitats</vt:lpstr>
      <vt:lpstr>Coastal Habitats</vt:lpstr>
      <vt:lpstr>Coastal Birds</vt:lpstr>
      <vt:lpstr>Coastal Birds</vt:lpstr>
      <vt:lpstr>Coastal Birds</vt:lpstr>
      <vt:lpstr>Coastal Birds</vt:lpstr>
      <vt:lpstr>Coastal Birds</vt:lpstr>
      <vt:lpstr>Coastal Birds</vt:lpstr>
      <vt:lpstr>Birds and Their Habitats</vt:lpstr>
      <vt:lpstr>Marine Mammals</vt:lpstr>
      <vt:lpstr>Marine Mammals</vt:lpstr>
      <vt:lpstr>Marine Mammals</vt:lpstr>
      <vt:lpstr>Marine Mammals</vt:lpstr>
      <vt:lpstr>Marine Mammals</vt:lpstr>
      <vt:lpstr>Underwater Plants</vt:lpstr>
      <vt:lpstr>Underwater Plants</vt:lpstr>
      <vt:lpstr>Seashore Minibeasts</vt:lpstr>
      <vt:lpstr>Seashore Minibeasts</vt:lpstr>
      <vt:lpstr>Help</vt:lpstr>
      <vt:lpstr>Looking After Our Beaches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Hayward</dc:creator>
  <cp:lastModifiedBy>Joseph Hayward</cp:lastModifiedBy>
  <cp:revision>68</cp:revision>
  <dcterms:created xsi:type="dcterms:W3CDTF">2017-06-20T09:32:55Z</dcterms:created>
  <dcterms:modified xsi:type="dcterms:W3CDTF">2017-06-29T08:44:04Z</dcterms:modified>
</cp:coreProperties>
</file>