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3" r:id="rId2"/>
  </p:sldMasterIdLst>
  <p:notesMasterIdLst>
    <p:notesMasterId r:id="rId14"/>
  </p:notesMasterIdLst>
  <p:handoutMasterIdLst>
    <p:handoutMasterId r:id="rId15"/>
  </p:handoutMasterIdLst>
  <p:sldIdLst>
    <p:sldId id="275" r:id="rId3"/>
    <p:sldId id="294" r:id="rId4"/>
    <p:sldId id="287" r:id="rId5"/>
    <p:sldId id="282" r:id="rId6"/>
    <p:sldId id="284" r:id="rId7"/>
    <p:sldId id="293" r:id="rId8"/>
    <p:sldId id="300" r:id="rId9"/>
    <p:sldId id="296" r:id="rId10"/>
    <p:sldId id="301" r:id="rId11"/>
    <p:sldId id="298"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y Hillier" initials="JH" lastIdx="8" clrIdx="0">
    <p:extLst>
      <p:ext uri="{19B8F6BF-5375-455C-9EA6-DF929625EA0E}">
        <p15:presenceInfo xmlns:p15="http://schemas.microsoft.com/office/powerpoint/2012/main" userId="S::jillyh@unicef.org.uk::82b61e6a-a53c-4ccc-ac9f-e8375da6c586" providerId="AD"/>
      </p:ext>
    </p:extLst>
  </p:cmAuthor>
  <p:cmAuthor id="2" name="Jenny Price" initials="JP" lastIdx="12" clrIdx="1">
    <p:extLst>
      <p:ext uri="{19B8F6BF-5375-455C-9EA6-DF929625EA0E}">
        <p15:presenceInfo xmlns:p15="http://schemas.microsoft.com/office/powerpoint/2012/main" userId="rQdEagGjWjAiQOtiN/6rbjmeSVB4E9gMYjVmx07AeNA=" providerId="None"/>
      </p:ext>
    </p:extLst>
  </p:cmAuthor>
  <p:cmAuthor id="3" name="Frances Bestley" initials="FB" lastIdx="4" clrIdx="2">
    <p:extLst>
      <p:ext uri="{19B8F6BF-5375-455C-9EA6-DF929625EA0E}">
        <p15:presenceInfo xmlns:p15="http://schemas.microsoft.com/office/powerpoint/2012/main" userId="S::francesb@unicef.org.uk::dd36c30e-9d53-45de-a66b-9f7025672797" providerId="AD"/>
      </p:ext>
    </p:extLst>
  </p:cmAuthor>
  <p:cmAuthor id="4" name="Gerry McMurtrie" initials="GM" lastIdx="4" clrIdx="3">
    <p:extLst>
      <p:ext uri="{19B8F6BF-5375-455C-9EA6-DF929625EA0E}">
        <p15:presenceInfo xmlns:p15="http://schemas.microsoft.com/office/powerpoint/2012/main" userId="S::GerryM@unicef.org.uk::60beaec8-b4b2-4b10-9e7c-dbbf0e8519b9" providerId="AD"/>
      </p:ext>
    </p:extLst>
  </p:cmAuthor>
  <p:cmAuthor id="5" name="Samantha Bradey" initials="SB" lastIdx="1" clrIdx="4">
    <p:extLst>
      <p:ext uri="{19B8F6BF-5375-455C-9EA6-DF929625EA0E}">
        <p15:presenceInfo xmlns:p15="http://schemas.microsoft.com/office/powerpoint/2012/main" userId="S::SamanthaB@unicef.org.uk::41c99f15-9b87-403a-8456-1da8256f33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FFFFFF"/>
    <a:srgbClr val="FF9933"/>
    <a:srgbClr val="CCCC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3792" autoAdjust="0"/>
  </p:normalViewPr>
  <p:slideViewPr>
    <p:cSldViewPr snapToGrid="0">
      <p:cViewPr varScale="1">
        <p:scale>
          <a:sx n="90" d="100"/>
          <a:sy n="90" d="100"/>
        </p:scale>
        <p:origin x="528"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7/10/2020</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7/10/2020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21212"/>
                </a:solidFill>
                <a:effectLst/>
                <a:latin typeface="Open Sans"/>
              </a:rPr>
              <a:t>Art works of street-based female adolescent drug users, who come to the APON </a:t>
            </a:r>
            <a:r>
              <a:rPr lang="en-GB" b="0" i="0" dirty="0" err="1">
                <a:solidFill>
                  <a:srgbClr val="121212"/>
                </a:solidFill>
                <a:effectLst/>
                <a:latin typeface="Open Sans"/>
              </a:rPr>
              <a:t>Center</a:t>
            </a:r>
            <a:r>
              <a:rPr lang="en-GB" b="0" i="0" dirty="0">
                <a:solidFill>
                  <a:srgbClr val="121212"/>
                </a:solidFill>
                <a:effectLst/>
                <a:latin typeface="Open Sans"/>
              </a:rPr>
              <a:t> at Mirpur, Dhaka on 20 October 2018.</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Unicef/</a:t>
            </a:r>
            <a:r>
              <a:rPr lang="en-GB" b="0" i="0" dirty="0" err="1">
                <a:solidFill>
                  <a:srgbClr val="121212"/>
                </a:solidFill>
                <a:effectLst/>
                <a:latin typeface="Open Sans"/>
              </a:rPr>
              <a:t>Mawa</a:t>
            </a:r>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22910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62642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11654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847449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87532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2332835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405812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49807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47366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180634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962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10/07/2020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2081898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10/07/2020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1013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28839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2773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10/07/2020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814051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10/07/2020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1548857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10/07/2020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656860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3181609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10/07/2020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3949511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10/07/2020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977085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10/07/2020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1079807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210034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472166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355814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10/07/2020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31808189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10/07/2020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6"/>
          <a:stretch/>
        </p:blipFill>
        <p:spPr>
          <a:xfrm>
            <a:off x="7551452" y="1715768"/>
            <a:ext cx="3802348" cy="3749196"/>
          </a:xfrm>
          <a:prstGeom prst="rect">
            <a:avLst/>
          </a:prstGeom>
        </p:spPr>
      </p:pic>
    </p:spTree>
    <p:extLst>
      <p:ext uri="{BB962C8B-B14F-4D97-AF65-F5344CB8AC3E}">
        <p14:creationId xmlns:p14="http://schemas.microsoft.com/office/powerpoint/2010/main" val="3519055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10/07/2020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769642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10/07/2020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807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picture containing food&#10;&#10;Description automatically generated">
            <a:extLst>
              <a:ext uri="{FF2B5EF4-FFF2-40B4-BE49-F238E27FC236}">
                <a16:creationId xmlns:a16="http://schemas.microsoft.com/office/drawing/2014/main" id="{7F48C470-FE61-4F21-8AEA-B392FD83207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124D0CE-2024-4CCF-A41B-48E6521F5496}"/>
              </a:ext>
            </a:extLst>
          </p:cNvPr>
          <p:cNvSpPr txBox="1">
            <a:spLocks/>
          </p:cNvSpPr>
          <p:nvPr userDrawn="1"/>
        </p:nvSpPr>
        <p:spPr>
          <a:xfrm>
            <a:off x="9525" y="556968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Tree>
    <p:extLst>
      <p:ext uri="{BB962C8B-B14F-4D97-AF65-F5344CB8AC3E}">
        <p14:creationId xmlns:p14="http://schemas.microsoft.com/office/powerpoint/2010/main" val="2003611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4204059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2054680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1602458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10734997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836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96800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627772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F90A-D692-46EB-B855-8E617D58DB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B7E8605-0D49-4AB0-A892-4355F33E1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F8058-81B7-4C54-91CD-599A25CFB492}"/>
              </a:ext>
            </a:extLst>
          </p:cNvPr>
          <p:cNvSpPr>
            <a:spLocks noGrp="1"/>
          </p:cNvSpPr>
          <p:nvPr>
            <p:ph type="dt" sz="half" idx="10"/>
          </p:nvPr>
        </p:nvSpPr>
        <p:spPr/>
        <p:txBody>
          <a:bodyPr/>
          <a:lstStyle/>
          <a:p>
            <a:fld id="{6462777B-FBFE-42A3-A18D-56512AA4417C}" type="datetimeFigureOut">
              <a:rPr lang="en-GB" smtClean="0"/>
              <a:t>10/07/2020</a:t>
            </a:fld>
            <a:endParaRPr lang="en-GB"/>
          </a:p>
        </p:txBody>
      </p:sp>
      <p:sp>
        <p:nvSpPr>
          <p:cNvPr id="5" name="Footer Placeholder 4">
            <a:extLst>
              <a:ext uri="{FF2B5EF4-FFF2-40B4-BE49-F238E27FC236}">
                <a16:creationId xmlns:a16="http://schemas.microsoft.com/office/drawing/2014/main" id="{C5CA5DC5-FD50-495B-AFCE-9EEC494214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B78963-C348-41C0-AC9A-66E54347FBEC}"/>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2276671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B117B-7C00-4431-B08A-D2A5E8EAB7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1329166-AB17-4703-905B-9FD7E42BC4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E784CD-3D9F-4522-802A-F6C76D500C5D}"/>
              </a:ext>
            </a:extLst>
          </p:cNvPr>
          <p:cNvSpPr>
            <a:spLocks noGrp="1"/>
          </p:cNvSpPr>
          <p:nvPr>
            <p:ph type="dt" sz="half" idx="10"/>
          </p:nvPr>
        </p:nvSpPr>
        <p:spPr/>
        <p:txBody>
          <a:bodyPr/>
          <a:lstStyle/>
          <a:p>
            <a:fld id="{6462777B-FBFE-42A3-A18D-56512AA4417C}" type="datetimeFigureOut">
              <a:rPr lang="en-GB" smtClean="0"/>
              <a:t>10/07/2020</a:t>
            </a:fld>
            <a:endParaRPr lang="en-GB"/>
          </a:p>
        </p:txBody>
      </p:sp>
      <p:sp>
        <p:nvSpPr>
          <p:cNvPr id="5" name="Footer Placeholder 4">
            <a:extLst>
              <a:ext uri="{FF2B5EF4-FFF2-40B4-BE49-F238E27FC236}">
                <a16:creationId xmlns:a16="http://schemas.microsoft.com/office/drawing/2014/main" id="{8E087D02-947A-4F68-A144-07F0B9738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905E1D-D30C-4B82-99C7-18D6B1BB07F6}"/>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049328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96B3F-44DD-4BD0-822A-0E572F7564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66BEA5-8005-4430-88EE-31553ED96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015F25-F1B6-4E7D-9FD0-978994CF5E23}"/>
              </a:ext>
            </a:extLst>
          </p:cNvPr>
          <p:cNvSpPr>
            <a:spLocks noGrp="1"/>
          </p:cNvSpPr>
          <p:nvPr>
            <p:ph type="dt" sz="half" idx="10"/>
          </p:nvPr>
        </p:nvSpPr>
        <p:spPr/>
        <p:txBody>
          <a:bodyPr/>
          <a:lstStyle/>
          <a:p>
            <a:fld id="{6462777B-FBFE-42A3-A18D-56512AA4417C}" type="datetimeFigureOut">
              <a:rPr lang="en-GB" smtClean="0"/>
              <a:t>10/07/2020</a:t>
            </a:fld>
            <a:endParaRPr lang="en-GB"/>
          </a:p>
        </p:txBody>
      </p:sp>
      <p:sp>
        <p:nvSpPr>
          <p:cNvPr id="5" name="Footer Placeholder 4">
            <a:extLst>
              <a:ext uri="{FF2B5EF4-FFF2-40B4-BE49-F238E27FC236}">
                <a16:creationId xmlns:a16="http://schemas.microsoft.com/office/drawing/2014/main" id="{0DE9345A-D316-412F-A0BA-33CD355D80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61EFBA-6B23-4570-ADD6-11CB6A4F64F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64144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05908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B323-33FB-4AEF-9F3D-5E63ACC3B7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FCF7E0-AF65-4F21-A81D-57C3DA315D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D821EF-6E7B-456B-A8AF-01E323120F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4F359A8-D160-4248-9710-5DB32D9E8183}"/>
              </a:ext>
            </a:extLst>
          </p:cNvPr>
          <p:cNvSpPr>
            <a:spLocks noGrp="1"/>
          </p:cNvSpPr>
          <p:nvPr>
            <p:ph type="dt" sz="half" idx="10"/>
          </p:nvPr>
        </p:nvSpPr>
        <p:spPr/>
        <p:txBody>
          <a:bodyPr/>
          <a:lstStyle/>
          <a:p>
            <a:fld id="{6462777B-FBFE-42A3-A18D-56512AA4417C}" type="datetimeFigureOut">
              <a:rPr lang="en-GB" smtClean="0"/>
              <a:t>10/07/2020</a:t>
            </a:fld>
            <a:endParaRPr lang="en-GB"/>
          </a:p>
        </p:txBody>
      </p:sp>
      <p:sp>
        <p:nvSpPr>
          <p:cNvPr id="6" name="Footer Placeholder 5">
            <a:extLst>
              <a:ext uri="{FF2B5EF4-FFF2-40B4-BE49-F238E27FC236}">
                <a16:creationId xmlns:a16="http://schemas.microsoft.com/office/drawing/2014/main" id="{9698571C-3CE6-4A4C-BB12-C727EFECE5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113FF6-936C-4985-851B-AD37D029E6F0}"/>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9633604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08512-4BBF-45AA-B633-50BF4D96B8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638CD56-7EF4-4901-8FAE-7DC62AFE68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A86A1-0C2F-4004-B85D-6C4CE6E4D5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32DC145-8574-4F06-A982-75D0F02A9A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01280F-D89C-419E-9B4D-76226AEBC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D51B72-7801-4F8F-8788-9E5F9062AEDB}"/>
              </a:ext>
            </a:extLst>
          </p:cNvPr>
          <p:cNvSpPr>
            <a:spLocks noGrp="1"/>
          </p:cNvSpPr>
          <p:nvPr>
            <p:ph type="dt" sz="half" idx="10"/>
          </p:nvPr>
        </p:nvSpPr>
        <p:spPr/>
        <p:txBody>
          <a:bodyPr/>
          <a:lstStyle/>
          <a:p>
            <a:fld id="{6462777B-FBFE-42A3-A18D-56512AA4417C}" type="datetimeFigureOut">
              <a:rPr lang="en-GB" smtClean="0"/>
              <a:t>10/07/2020</a:t>
            </a:fld>
            <a:endParaRPr lang="en-GB"/>
          </a:p>
        </p:txBody>
      </p:sp>
      <p:sp>
        <p:nvSpPr>
          <p:cNvPr id="8" name="Footer Placeholder 7">
            <a:extLst>
              <a:ext uri="{FF2B5EF4-FFF2-40B4-BE49-F238E27FC236}">
                <a16:creationId xmlns:a16="http://schemas.microsoft.com/office/drawing/2014/main" id="{2B166510-0BB2-4833-91DB-F7561962D3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C01B58-0E82-4BD9-8DA0-8BBF8C5437B5}"/>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6539360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6706C-FFDE-4876-A5F2-F54700DC37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CB88FF7-8FA6-42EB-BBDE-F86D84DBF78C}"/>
              </a:ext>
            </a:extLst>
          </p:cNvPr>
          <p:cNvSpPr>
            <a:spLocks noGrp="1"/>
          </p:cNvSpPr>
          <p:nvPr>
            <p:ph type="dt" sz="half" idx="10"/>
          </p:nvPr>
        </p:nvSpPr>
        <p:spPr/>
        <p:txBody>
          <a:bodyPr/>
          <a:lstStyle/>
          <a:p>
            <a:fld id="{6462777B-FBFE-42A3-A18D-56512AA4417C}" type="datetimeFigureOut">
              <a:rPr lang="en-GB" smtClean="0"/>
              <a:t>10/07/2020</a:t>
            </a:fld>
            <a:endParaRPr lang="en-GB"/>
          </a:p>
        </p:txBody>
      </p:sp>
      <p:sp>
        <p:nvSpPr>
          <p:cNvPr id="4" name="Footer Placeholder 3">
            <a:extLst>
              <a:ext uri="{FF2B5EF4-FFF2-40B4-BE49-F238E27FC236}">
                <a16:creationId xmlns:a16="http://schemas.microsoft.com/office/drawing/2014/main" id="{8F00BC7E-D56C-49D7-A682-B8CC799EC9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9F106D-B7B0-4363-8D3D-E11BD4DD8BE4}"/>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7868913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CC9469-2D75-4F44-8C3E-0AD456CE6A2A}"/>
              </a:ext>
            </a:extLst>
          </p:cNvPr>
          <p:cNvSpPr>
            <a:spLocks noGrp="1"/>
          </p:cNvSpPr>
          <p:nvPr>
            <p:ph type="dt" sz="half" idx="10"/>
          </p:nvPr>
        </p:nvSpPr>
        <p:spPr/>
        <p:txBody>
          <a:bodyPr/>
          <a:lstStyle/>
          <a:p>
            <a:fld id="{6462777B-FBFE-42A3-A18D-56512AA4417C}" type="datetimeFigureOut">
              <a:rPr lang="en-GB" smtClean="0"/>
              <a:t>10/07/2020</a:t>
            </a:fld>
            <a:endParaRPr lang="en-GB"/>
          </a:p>
        </p:txBody>
      </p:sp>
      <p:sp>
        <p:nvSpPr>
          <p:cNvPr id="3" name="Footer Placeholder 2">
            <a:extLst>
              <a:ext uri="{FF2B5EF4-FFF2-40B4-BE49-F238E27FC236}">
                <a16:creationId xmlns:a16="http://schemas.microsoft.com/office/drawing/2014/main" id="{40DFCA1D-A00B-4CA5-8988-71748F77B85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8039202-5299-4E66-A88A-35CADF80836F}"/>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30927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BCAA1-911B-4189-9019-90595E2BF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AD5216-81E1-4915-B2F0-8BA8127784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D29E46-0121-4263-9BDF-213924D96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4B34-E2BA-4A1F-9326-DE12A002F0F4}"/>
              </a:ext>
            </a:extLst>
          </p:cNvPr>
          <p:cNvSpPr>
            <a:spLocks noGrp="1"/>
          </p:cNvSpPr>
          <p:nvPr>
            <p:ph type="dt" sz="half" idx="10"/>
          </p:nvPr>
        </p:nvSpPr>
        <p:spPr/>
        <p:txBody>
          <a:bodyPr/>
          <a:lstStyle/>
          <a:p>
            <a:fld id="{6462777B-FBFE-42A3-A18D-56512AA4417C}" type="datetimeFigureOut">
              <a:rPr lang="en-GB" smtClean="0"/>
              <a:t>10/07/2020</a:t>
            </a:fld>
            <a:endParaRPr lang="en-GB"/>
          </a:p>
        </p:txBody>
      </p:sp>
      <p:sp>
        <p:nvSpPr>
          <p:cNvPr id="6" name="Footer Placeholder 5">
            <a:extLst>
              <a:ext uri="{FF2B5EF4-FFF2-40B4-BE49-F238E27FC236}">
                <a16:creationId xmlns:a16="http://schemas.microsoft.com/office/drawing/2014/main" id="{4B2C70E5-916A-4D52-9F1B-C58A33BEBC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D99C4-3032-4FC2-815B-2DF919D42D13}"/>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3127435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4996-EDC5-4717-81A0-C29A14B641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301339E-8ABD-49D5-8D8F-7145569CD2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3EA6B1-A58B-4C1F-B04D-06431EC82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7FF6B5-6722-4E5C-942F-45C9BB806B65}"/>
              </a:ext>
            </a:extLst>
          </p:cNvPr>
          <p:cNvSpPr>
            <a:spLocks noGrp="1"/>
          </p:cNvSpPr>
          <p:nvPr>
            <p:ph type="dt" sz="half" idx="10"/>
          </p:nvPr>
        </p:nvSpPr>
        <p:spPr/>
        <p:txBody>
          <a:bodyPr/>
          <a:lstStyle/>
          <a:p>
            <a:fld id="{6462777B-FBFE-42A3-A18D-56512AA4417C}" type="datetimeFigureOut">
              <a:rPr lang="en-GB" smtClean="0"/>
              <a:t>10/07/2020</a:t>
            </a:fld>
            <a:endParaRPr lang="en-GB"/>
          </a:p>
        </p:txBody>
      </p:sp>
      <p:sp>
        <p:nvSpPr>
          <p:cNvPr id="6" name="Footer Placeholder 5">
            <a:extLst>
              <a:ext uri="{FF2B5EF4-FFF2-40B4-BE49-F238E27FC236}">
                <a16:creationId xmlns:a16="http://schemas.microsoft.com/office/drawing/2014/main" id="{5F31EFC6-A3AE-497E-9BD4-D1324D73B8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08E9CF-3485-48C3-B765-1BAD680C64DD}"/>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17204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1F1B-B0E2-48F8-96A7-24161E1F18B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A752BC-8E94-48A5-B76F-29D70137D3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DEAC2E-AC40-4594-8E64-2C744C36839A}"/>
              </a:ext>
            </a:extLst>
          </p:cNvPr>
          <p:cNvSpPr>
            <a:spLocks noGrp="1"/>
          </p:cNvSpPr>
          <p:nvPr>
            <p:ph type="dt" sz="half" idx="10"/>
          </p:nvPr>
        </p:nvSpPr>
        <p:spPr/>
        <p:txBody>
          <a:bodyPr/>
          <a:lstStyle/>
          <a:p>
            <a:fld id="{6462777B-FBFE-42A3-A18D-56512AA4417C}" type="datetimeFigureOut">
              <a:rPr lang="en-GB" smtClean="0"/>
              <a:t>10/07/2020</a:t>
            </a:fld>
            <a:endParaRPr lang="en-GB"/>
          </a:p>
        </p:txBody>
      </p:sp>
      <p:sp>
        <p:nvSpPr>
          <p:cNvPr id="5" name="Footer Placeholder 4">
            <a:extLst>
              <a:ext uri="{FF2B5EF4-FFF2-40B4-BE49-F238E27FC236}">
                <a16:creationId xmlns:a16="http://schemas.microsoft.com/office/drawing/2014/main" id="{04086CA9-BE5F-492F-BFC3-5F62A93AAF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E83A04-37D4-48FC-BE90-3A3ED3DFEA8A}"/>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28352187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B502C-E4C3-4B76-B26D-26CAD1507FA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0AD4B6-C3E1-4569-814D-D1B254CF5F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E47AE1-371A-4884-A47C-C25D5D41F219}"/>
              </a:ext>
            </a:extLst>
          </p:cNvPr>
          <p:cNvSpPr>
            <a:spLocks noGrp="1"/>
          </p:cNvSpPr>
          <p:nvPr>
            <p:ph type="dt" sz="half" idx="10"/>
          </p:nvPr>
        </p:nvSpPr>
        <p:spPr/>
        <p:txBody>
          <a:bodyPr/>
          <a:lstStyle/>
          <a:p>
            <a:fld id="{6462777B-FBFE-42A3-A18D-56512AA4417C}" type="datetimeFigureOut">
              <a:rPr lang="en-GB" smtClean="0"/>
              <a:t>10/07/2020</a:t>
            </a:fld>
            <a:endParaRPr lang="en-GB"/>
          </a:p>
        </p:txBody>
      </p:sp>
      <p:sp>
        <p:nvSpPr>
          <p:cNvPr id="5" name="Footer Placeholder 4">
            <a:extLst>
              <a:ext uri="{FF2B5EF4-FFF2-40B4-BE49-F238E27FC236}">
                <a16:creationId xmlns:a16="http://schemas.microsoft.com/office/drawing/2014/main" id="{2269A47B-4805-4D1C-AF85-8E02360C3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304B8-128D-44FF-BE6F-BD75DC07C638}"/>
              </a:ext>
            </a:extLst>
          </p:cNvPr>
          <p:cNvSpPr>
            <a:spLocks noGrp="1"/>
          </p:cNvSpPr>
          <p:nvPr>
            <p:ph type="sldNum" sz="quarter" idx="12"/>
          </p:nvPr>
        </p:nvSpPr>
        <p:spPr/>
        <p:txBody>
          <a:bodyPr/>
          <a:lstStyle/>
          <a:p>
            <a:fld id="{24FE93DC-15A8-4725-BA01-D6C80AEF40D0}" type="slidenum">
              <a:rPr lang="en-GB" smtClean="0"/>
              <a:t>‹#›</a:t>
            </a:fld>
            <a:endParaRPr lang="en-GB"/>
          </a:p>
        </p:txBody>
      </p:sp>
    </p:spTree>
    <p:extLst>
      <p:ext uri="{BB962C8B-B14F-4D97-AF65-F5344CB8AC3E}">
        <p14:creationId xmlns:p14="http://schemas.microsoft.com/office/powerpoint/2010/main" val="1664012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25076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2874653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71396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3409396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7507211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10/07/2020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3" r:id="rId3"/>
    <p:sldLayoutId id="2147483697" r:id="rId4"/>
    <p:sldLayoutId id="2147483679" r:id="rId5"/>
    <p:sldLayoutId id="2147483698" r:id="rId6"/>
    <p:sldLayoutId id="2147483681" r:id="rId7"/>
    <p:sldLayoutId id="2147483680" r:id="rId8"/>
    <p:sldLayoutId id="2147483686" r:id="rId9"/>
    <p:sldLayoutId id="2147483706" r:id="rId10"/>
    <p:sldLayoutId id="2147483708" r:id="rId11"/>
    <p:sldLayoutId id="2147483709" r:id="rId12"/>
    <p:sldLayoutId id="2147483694" r:id="rId13"/>
    <p:sldLayoutId id="2147483682" r:id="rId14"/>
    <p:sldLayoutId id="2147483710" r:id="rId15"/>
    <p:sldLayoutId id="2147483737" r:id="rId16"/>
    <p:sldLayoutId id="2147483736" r:id="rId17"/>
    <p:sldLayoutId id="2147483714" r:id="rId18"/>
    <p:sldLayoutId id="2147483649" r:id="rId19"/>
    <p:sldLayoutId id="2147483707" r:id="rId20"/>
    <p:sldLayoutId id="2147483717" r:id="rId21"/>
    <p:sldLayoutId id="2147483699" r:id="rId22"/>
    <p:sldLayoutId id="2147483702" r:id="rId23"/>
    <p:sldLayoutId id="2147483650" r:id="rId24"/>
    <p:sldLayoutId id="2147483735" r:id="rId25"/>
    <p:sldLayoutId id="2147483704" r:id="rId26"/>
    <p:sldLayoutId id="2147483719" r:id="rId27"/>
    <p:sldLayoutId id="2147483718" r:id="rId28"/>
    <p:sldLayoutId id="2147483720" r:id="rId29"/>
    <p:sldLayoutId id="2147483715" r:id="rId30"/>
    <p:sldLayoutId id="2147483701" r:id="rId31"/>
    <p:sldLayoutId id="2147483687" r:id="rId32"/>
    <p:sldLayoutId id="2147483713" r:id="rId33"/>
    <p:sldLayoutId id="2147483721" r:id="rId34"/>
    <p:sldLayoutId id="2147483696" r:id="rId35"/>
    <p:sldLayoutId id="2147483722"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782C-83A8-4194-B030-7C2093265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427AE4-B1CB-4DC2-BE42-8F007E6AF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A24B6F-DCD5-4861-8E50-EA6A802DA9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2777B-FBFE-42A3-A18D-56512AA4417C}" type="datetimeFigureOut">
              <a:rPr lang="en-GB" smtClean="0"/>
              <a:t>10/07/2020</a:t>
            </a:fld>
            <a:endParaRPr lang="en-GB"/>
          </a:p>
        </p:txBody>
      </p:sp>
      <p:sp>
        <p:nvSpPr>
          <p:cNvPr id="5" name="Footer Placeholder 4">
            <a:extLst>
              <a:ext uri="{FF2B5EF4-FFF2-40B4-BE49-F238E27FC236}">
                <a16:creationId xmlns:a16="http://schemas.microsoft.com/office/drawing/2014/main" id="{99854C39-BE63-43D1-815B-F367D4195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DFC4166-6939-4C87-9348-F7AF54B420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E93DC-15A8-4725-BA01-D6C80AEF40D0}" type="slidenum">
              <a:rPr lang="en-GB" smtClean="0"/>
              <a:t>‹#›</a:t>
            </a:fld>
            <a:endParaRPr lang="en-GB"/>
          </a:p>
        </p:txBody>
      </p:sp>
    </p:spTree>
    <p:extLst>
      <p:ext uri="{BB962C8B-B14F-4D97-AF65-F5344CB8AC3E}">
        <p14:creationId xmlns:p14="http://schemas.microsoft.com/office/powerpoint/2010/main" val="1234155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https://youtu.be/Bmo4rzticZ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3.xml"/><Relationship Id="rId7" Type="http://schemas.openxmlformats.org/officeDocument/2006/relationships/image" Target="../media/image36.svg"/><Relationship Id="rId2" Type="http://schemas.openxmlformats.org/officeDocument/2006/relationships/slideLayout" Target="../slideLayouts/slideLayout24.xml"/><Relationship Id="rId1" Type="http://schemas.openxmlformats.org/officeDocument/2006/relationships/video" Target="https://player.vimeo.com/video/138852758?app_id=122963" TargetMode="External"/><Relationship Id="rId6" Type="http://schemas.openxmlformats.org/officeDocument/2006/relationships/image" Target="../media/image35.png"/><Relationship Id="rId5" Type="http://schemas.openxmlformats.org/officeDocument/2006/relationships/hyperlink" Target="https://vimeo.com/138852758" TargetMode="External"/><Relationship Id="rId4" Type="http://schemas.openxmlformats.org/officeDocument/2006/relationships/hyperlink" Target="https://c15a759148e3465cc1e0-b5c37212e1d32204235caf5298e9144a.ssl.cf5.rackcdn.com/2018/03/PE003_Activity-Packv8.pdf" TargetMode="External"/><Relationship Id="rId9" Type="http://schemas.openxmlformats.org/officeDocument/2006/relationships/image" Target="../media/image39.tiff"/></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35.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6.sv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6.xml"/><Relationship Id="rId7" Type="http://schemas.openxmlformats.org/officeDocument/2006/relationships/image" Target="../media/image50.svg"/><Relationship Id="rId2" Type="http://schemas.openxmlformats.org/officeDocument/2006/relationships/slideLayout" Target="../slideLayouts/slideLayout21.xml"/><Relationship Id="rId1" Type="http://schemas.openxmlformats.org/officeDocument/2006/relationships/video" Target="https://www.youtube.com/embed/Yu8Lrg4lR8U?feature=oembed" TargetMode="Externa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hyperlink" Target="https://www.youtube.com/watch?v=Yu8Lrg4lR8U&amp;feature=youtu.be" TargetMode="External"/><Relationship Id="rId9" Type="http://schemas.openxmlformats.org/officeDocument/2006/relationships/image" Target="../media/image5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DCA232-6EA8-4F76-B8BB-DB2A03E3D214}"/>
              </a:ext>
            </a:extLst>
          </p:cNvPr>
          <p:cNvSpPr/>
          <p:nvPr/>
        </p:nvSpPr>
        <p:spPr>
          <a:xfrm rot="16200000">
            <a:off x="10432412" y="4549609"/>
            <a:ext cx="3204850"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Unicef/Mawai</a:t>
            </a:r>
          </a:p>
        </p:txBody>
      </p:sp>
    </p:spTree>
    <p:extLst>
      <p:ext uri="{BB962C8B-B14F-4D97-AF65-F5344CB8AC3E}">
        <p14:creationId xmlns:p14="http://schemas.microsoft.com/office/powerpoint/2010/main" val="1625878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a:xfrm>
            <a:off x="360000" y="242394"/>
            <a:ext cx="11247587" cy="877104"/>
          </a:xfrm>
        </p:spPr>
        <p:txBody>
          <a:bodyPr anchor="b">
            <a:normAutofit/>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3137" y="1735976"/>
            <a:ext cx="6394383" cy="3722957"/>
          </a:xfrm>
        </p:spPr>
        <p:txBody>
          <a:bodyPr>
            <a:normAutofit/>
          </a:bodyPr>
          <a:lstStyle/>
          <a:p>
            <a:pPr marL="0" indent="0">
              <a:buNone/>
            </a:pPr>
            <a:r>
              <a:rPr lang="en-GB" sz="1800" b="1" dirty="0"/>
              <a:t>Try to find somewhere peaceful and spend a few minutes being quiet and still… then think about these questions…</a:t>
            </a:r>
          </a:p>
          <a:p>
            <a:r>
              <a:rPr lang="en-GB" sz="1800" dirty="0"/>
              <a:t>What do you do in your own life to respect your right and other people’s right to the goals of education?</a:t>
            </a:r>
          </a:p>
          <a:p>
            <a:r>
              <a:rPr lang="en-GB" sz="1800" dirty="0"/>
              <a:t>How can we show our appreciation to our schools and why is this important?</a:t>
            </a:r>
          </a:p>
          <a:p>
            <a:pPr marL="0" indent="0">
              <a:buNone/>
            </a:pPr>
            <a:r>
              <a:rPr lang="en-GB" sz="1800" b="1" dirty="0"/>
              <a:t>Write down your thoughts and if you want, share this back with your teacher, friends or family. </a:t>
            </a:r>
          </a:p>
          <a:p>
            <a:pPr marL="0" indent="0">
              <a:buNone/>
            </a:pPr>
            <a:endParaRPr lang="en-GB" sz="1800" dirty="0"/>
          </a:p>
        </p:txBody>
      </p:sp>
      <p:sp>
        <p:nvSpPr>
          <p:cNvPr id="8" name="Rectangle 7">
            <a:extLst>
              <a:ext uri="{FF2B5EF4-FFF2-40B4-BE49-F238E27FC236}">
                <a16:creationId xmlns:a16="http://schemas.microsoft.com/office/drawing/2014/main" id="{DCB833E4-6FBA-46FA-81DB-A9CD4240CAC9}"/>
              </a:ext>
            </a:extLst>
          </p:cNvPr>
          <p:cNvSpPr/>
          <p:nvPr/>
        </p:nvSpPr>
        <p:spPr>
          <a:xfrm>
            <a:off x="83775" y="6596556"/>
            <a:ext cx="1011815" cy="230832"/>
          </a:xfrm>
          <a:prstGeom prst="rect">
            <a:avLst/>
          </a:prstGeom>
        </p:spPr>
        <p:txBody>
          <a:bodyPr wrap="none">
            <a:spAutoFit/>
          </a:bodyPr>
          <a:lstStyle/>
          <a:p>
            <a:r>
              <a:rPr lang="en-GB" sz="900" dirty="0" err="1">
                <a:solidFill>
                  <a:srgbClr val="121212"/>
                </a:solidFill>
                <a:latin typeface="Arial" panose="020B0604020202020204" pitchFamily="34" charset="0"/>
                <a:cs typeface="Arial" panose="020B0604020202020204" pitchFamily="34" charset="0"/>
              </a:rPr>
              <a:t>Uncief</a:t>
            </a:r>
            <a:r>
              <a:rPr lang="en-GB" sz="900" dirty="0">
                <a:solidFill>
                  <a:srgbClr val="121212"/>
                </a:solidFill>
                <a:latin typeface="Arial" panose="020B0604020202020204" pitchFamily="34" charset="0"/>
                <a:cs typeface="Arial" panose="020B0604020202020204" pitchFamily="34" charset="0"/>
              </a:rPr>
              <a:t>/</a:t>
            </a:r>
            <a:r>
              <a:rPr lang="en-GB" sz="900" dirty="0" err="1">
                <a:solidFill>
                  <a:srgbClr val="121212"/>
                </a:solidFill>
                <a:latin typeface="Arial" panose="020B0604020202020204" pitchFamily="34" charset="0"/>
                <a:cs typeface="Arial" panose="020B0604020202020204" pitchFamily="34" charset="0"/>
              </a:rPr>
              <a:t>Panjwani</a:t>
            </a:r>
            <a:endParaRPr lang="en-GB" sz="900" dirty="0">
              <a:latin typeface="Arial" panose="020B0604020202020204" pitchFamily="34" charset="0"/>
              <a:cs typeface="Arial" panose="020B0604020202020204" pitchFamily="34" charset="0"/>
            </a:endParaRPr>
          </a:p>
        </p:txBody>
      </p:sp>
      <p:pic>
        <p:nvPicPr>
          <p:cNvPr id="6" name="Picture 5" descr="Priyanka at home with the pre education activity kit given to her during lockdown in Gujarat. ">
            <a:extLst>
              <a:ext uri="{FF2B5EF4-FFF2-40B4-BE49-F238E27FC236}">
                <a16:creationId xmlns:a16="http://schemas.microsoft.com/office/drawing/2014/main" id="{65855D14-460C-40C6-B749-6A3CFD241D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72453" y="1735976"/>
            <a:ext cx="4478319" cy="2979715"/>
          </a:xfrm>
          <a:prstGeom prst="rect">
            <a:avLst/>
          </a:prstGeom>
        </p:spPr>
      </p:pic>
    </p:spTree>
    <p:extLst>
      <p:ext uri="{BB962C8B-B14F-4D97-AF65-F5344CB8AC3E}">
        <p14:creationId xmlns:p14="http://schemas.microsoft.com/office/powerpoint/2010/main" val="3768559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Tree>
    <p:extLst>
      <p:ext uri="{BB962C8B-B14F-4D97-AF65-F5344CB8AC3E}">
        <p14:creationId xmlns:p14="http://schemas.microsoft.com/office/powerpoint/2010/main" val="457630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657079"/>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Can you guess how they are linked together? Which article of the Convention do these pictures relate to?</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Write down your thoughts or discuss with someone in your home. </a:t>
            </a:r>
          </a:p>
        </p:txBody>
      </p:sp>
      <p:sp>
        <p:nvSpPr>
          <p:cNvPr id="16" name="Rectangle 15">
            <a:extLst>
              <a:ext uri="{FF2B5EF4-FFF2-40B4-BE49-F238E27FC236}">
                <a16:creationId xmlns:a16="http://schemas.microsoft.com/office/drawing/2014/main" id="{7517829E-D028-4A6A-BB00-54725351BF39}"/>
              </a:ext>
            </a:extLst>
          </p:cNvPr>
          <p:cNvSpPr/>
          <p:nvPr/>
        </p:nvSpPr>
        <p:spPr>
          <a:xfrm>
            <a:off x="307748" y="5521961"/>
            <a:ext cx="2879589"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Quarmyne</a:t>
            </a:r>
            <a:endParaRPr lang="en-GB" sz="900" dirty="0">
              <a:latin typeface="Arial" panose="020B0604020202020204" pitchFamily="34" charset="0"/>
              <a:cs typeface="Arial" panose="020B0604020202020204" pitchFamily="34" charset="0"/>
            </a:endParaRPr>
          </a:p>
        </p:txBody>
      </p:sp>
      <p:pic>
        <p:nvPicPr>
          <p:cNvPr id="6" name="Picture 5" descr="uliana Méndez, 12-year-old and Fernanda Araujo, 12-year-old (left to right) who are Members of the National System and Children’s Orchestras and Choirs of Venezuela prepare their musical perform during the blue points activity in UNICEF Venezuela Office, Caracas, on November 20, 2019. This activity is part of the World Children´s Day and 30CRC.">
            <a:extLst>
              <a:ext uri="{FF2B5EF4-FFF2-40B4-BE49-F238E27FC236}">
                <a16:creationId xmlns:a16="http://schemas.microsoft.com/office/drawing/2014/main" id="{4653DF99-AD01-4F96-97C4-0CDB6A2114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0741" y="2926517"/>
            <a:ext cx="3795196" cy="2535072"/>
          </a:xfrm>
          <a:prstGeom prst="rect">
            <a:avLst/>
          </a:prstGeom>
        </p:spPr>
      </p:pic>
      <p:sp>
        <p:nvSpPr>
          <p:cNvPr id="9" name="Rectangle 8">
            <a:extLst>
              <a:ext uri="{FF2B5EF4-FFF2-40B4-BE49-F238E27FC236}">
                <a16:creationId xmlns:a16="http://schemas.microsoft.com/office/drawing/2014/main" id="{CF4884E2-0186-41E3-AE32-BDD1C69265DE}"/>
              </a:ext>
            </a:extLst>
          </p:cNvPr>
          <p:cNvSpPr/>
          <p:nvPr/>
        </p:nvSpPr>
        <p:spPr>
          <a:xfrm>
            <a:off x="4258489" y="5469709"/>
            <a:ext cx="1075936"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Pocaterra</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B85DF40-DCF5-4F3C-B949-8FAF190DE517}"/>
              </a:ext>
            </a:extLst>
          </p:cNvPr>
          <p:cNvSpPr/>
          <p:nvPr/>
        </p:nvSpPr>
        <p:spPr>
          <a:xfrm>
            <a:off x="8128248" y="5486119"/>
            <a:ext cx="857927" cy="230832"/>
          </a:xfrm>
          <a:prstGeom prst="rect">
            <a:avLst/>
          </a:prstGeom>
        </p:spPr>
        <p:txBody>
          <a:bodyPr wrap="none">
            <a:spAutoFit/>
          </a:bodyPr>
          <a:lstStyle/>
          <a:p>
            <a:r>
              <a:rPr lang="en-GB" sz="900" dirty="0" err="1">
                <a:latin typeface="Arial" panose="020B0604020202020204" pitchFamily="34" charset="0"/>
                <a:cs typeface="Arial" panose="020B0604020202020204" pitchFamily="34" charset="0"/>
              </a:rPr>
              <a:t>UnicefMatas</a:t>
            </a:r>
            <a:r>
              <a:rPr lang="en-GB" sz="900" dirty="0">
                <a:latin typeface="Arial" panose="020B0604020202020204" pitchFamily="34" charset="0"/>
                <a:cs typeface="Arial" panose="020B0604020202020204" pitchFamily="34" charset="0"/>
              </a:rPr>
              <a:t>/</a:t>
            </a:r>
          </a:p>
        </p:txBody>
      </p:sp>
      <p:pic>
        <p:nvPicPr>
          <p:cNvPr id="5" name="Picture 4" descr="A picture containing outdoor, person, person, holding&#10;&#10;Description automatically generated">
            <a:extLst>
              <a:ext uri="{FF2B5EF4-FFF2-40B4-BE49-F238E27FC236}">
                <a16:creationId xmlns:a16="http://schemas.microsoft.com/office/drawing/2014/main" id="{908D02FC-E91E-4868-AC70-8B66D85315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9728" y="2926516"/>
            <a:ext cx="3802607" cy="2535072"/>
          </a:xfrm>
          <a:prstGeom prst="rect">
            <a:avLst/>
          </a:prstGeom>
        </p:spPr>
      </p:pic>
      <p:pic>
        <p:nvPicPr>
          <p:cNvPr id="11" name="Picture 10" descr="A group of people sitting in a room&#10;&#10;Description automatically generated">
            <a:extLst>
              <a:ext uri="{FF2B5EF4-FFF2-40B4-BE49-F238E27FC236}">
                <a16:creationId xmlns:a16="http://schemas.microsoft.com/office/drawing/2014/main" id="{C0C42C73-546B-4018-862D-8ECAFF7F66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58596" y="2926516"/>
            <a:ext cx="3795196" cy="2529936"/>
          </a:xfrm>
          <a:prstGeom prst="rect">
            <a:avLst/>
          </a:prstGeom>
        </p:spPr>
      </p:pic>
    </p:spTree>
    <p:extLst>
      <p:ext uri="{BB962C8B-B14F-4D97-AF65-F5344CB8AC3E}">
        <p14:creationId xmlns:p14="http://schemas.microsoft.com/office/powerpoint/2010/main" val="337614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29</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498675" y="2207975"/>
            <a:ext cx="5350894" cy="3378311"/>
          </a:xfrm>
        </p:spPr>
        <p:txBody>
          <a:bodyPr>
            <a:normAutofit fontScale="77500" lnSpcReduction="20000"/>
          </a:bodyPr>
          <a:lstStyle/>
          <a:p>
            <a:pPr marL="0" indent="0">
              <a:buNone/>
            </a:pPr>
            <a:r>
              <a:rPr lang="en-GB" b="1" dirty="0"/>
              <a:t>Article 29 – the goals of education</a:t>
            </a:r>
          </a:p>
          <a:p>
            <a:pPr marL="0" indent="0">
              <a:buNone/>
            </a:pPr>
            <a:endParaRPr lang="en-GB" b="1" dirty="0"/>
          </a:p>
          <a:p>
            <a:pPr marL="0" indent="0">
              <a:buNone/>
            </a:pPr>
            <a:r>
              <a:rPr lang="en-GB" dirty="0"/>
              <a:t>Education must develop every child’s personality, talents and abilities to the full. It must encourage the child’s respect for human rights, as well as respect for their parents, their own and other cultures and the environment. </a:t>
            </a:r>
          </a:p>
          <a:p>
            <a:pPr marL="0" indent="0">
              <a:buNone/>
            </a:pPr>
            <a:endParaRPr lang="en-GB" dirty="0"/>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476247" y="1820446"/>
            <a:ext cx="5351463" cy="387529"/>
          </a:xfrm>
        </p:spPr>
        <p:txBody>
          <a:bodyPr>
            <a:normAutofit fontScale="62500" lnSpcReduction="20000"/>
          </a:bodyPr>
          <a:lstStyle/>
          <a:p>
            <a:pPr marL="0" indent="0">
              <a:buNone/>
            </a:pPr>
            <a:r>
              <a:rPr lang="en-GB" dirty="0">
                <a:latin typeface="Arial" panose="020B0604020202020204" pitchFamily="34" charset="0"/>
                <a:cs typeface="Arial" panose="020B0604020202020204" pitchFamily="34" charset="0"/>
              </a:rPr>
              <a:t>Frances introduces Article 29 – Goals of education</a:t>
            </a:r>
            <a:endParaRPr lang="en-GB" dirty="0"/>
          </a:p>
        </p:txBody>
      </p:sp>
      <p:sp>
        <p:nvSpPr>
          <p:cNvPr id="7" name="Text Placeholder 3">
            <a:extLst>
              <a:ext uri="{FF2B5EF4-FFF2-40B4-BE49-F238E27FC236}">
                <a16:creationId xmlns:a16="http://schemas.microsoft.com/office/drawing/2014/main" id="{F0811A18-FEAE-4785-A3E8-65890D526C4B}"/>
              </a:ext>
            </a:extLst>
          </p:cNvPr>
          <p:cNvSpPr txBox="1">
            <a:spLocks/>
          </p:cNvSpPr>
          <p:nvPr/>
        </p:nvSpPr>
        <p:spPr>
          <a:xfrm>
            <a:off x="476248" y="5689031"/>
            <a:ext cx="5351463" cy="38752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Arial" panose="020B0604020202020204" pitchFamily="34" charset="0"/>
                <a:cs typeface="Arial" panose="020B0604020202020204" pitchFamily="34" charset="0"/>
                <a:hlinkClick r:id="rId4"/>
              </a:rPr>
              <a:t>Watch Frances on YouTube</a:t>
            </a:r>
            <a:endParaRPr lang="en-GB"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6" name="Graphic 5">
            <a:extLst>
              <a:ext uri="{FF2B5EF4-FFF2-40B4-BE49-F238E27FC236}">
                <a16:creationId xmlns:a16="http://schemas.microsoft.com/office/drawing/2014/main" id="{276FB9C2-57A9-4E16-B331-4B74C0CB73B9}"/>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15599" y="166033"/>
            <a:ext cx="1333969" cy="1778625"/>
          </a:xfrm>
          <a:prstGeom prst="rect">
            <a:avLst/>
          </a:prstGeom>
        </p:spPr>
      </p:pic>
      <p:pic>
        <p:nvPicPr>
          <p:cNvPr id="8" name="Frances introduces article 29 for YouTube">
            <a:hlinkClick r:id="" action="ppaction://media"/>
            <a:extLst>
              <a:ext uri="{FF2B5EF4-FFF2-40B4-BE49-F238E27FC236}">
                <a16:creationId xmlns:a16="http://schemas.microsoft.com/office/drawing/2014/main" id="{C9066F19-47DC-44A1-A0FD-98EC9810B66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6248" y="2368775"/>
            <a:ext cx="5434149" cy="3056709"/>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7457396" y="4547194"/>
            <a:ext cx="4582910" cy="2363820"/>
          </a:xfrm>
        </p:spPr>
        <p:txBody>
          <a:bodyPr>
            <a:normAutofit fontScale="70000" lnSpcReduction="20000"/>
          </a:bodyPr>
          <a:lstStyle/>
          <a:p>
            <a:pPr marL="0" indent="0">
              <a:buNone/>
            </a:pPr>
            <a:r>
              <a:rPr lang="en-GB" dirty="0">
                <a:latin typeface="Arial" panose="020B0604020202020204" pitchFamily="34" charset="0"/>
                <a:cs typeface="Arial" panose="020B0604020202020204" pitchFamily="34" charset="0"/>
              </a:rPr>
              <a:t>Write them down and then compare your answers with the next slide. </a:t>
            </a:r>
          </a:p>
          <a:p>
            <a:pPr marL="0" indent="0">
              <a:buNone/>
            </a:pPr>
            <a:r>
              <a:rPr lang="en-GB" dirty="0">
                <a:latin typeface="Arial" panose="020B0604020202020204" pitchFamily="34" charset="0"/>
                <a:cs typeface="Arial" panose="020B0604020202020204" pitchFamily="34" charset="0"/>
              </a:rPr>
              <a:t>Make sure your answers are about what education can help you </a:t>
            </a:r>
            <a:r>
              <a:rPr lang="en-GB" b="1" dirty="0">
                <a:solidFill>
                  <a:srgbClr val="00AEEF"/>
                </a:solidFill>
                <a:latin typeface="Arial" panose="020B0604020202020204" pitchFamily="34" charset="0"/>
                <a:cs typeface="Arial" panose="020B0604020202020204" pitchFamily="34" charset="0"/>
              </a:rPr>
              <a:t>ACHIEVE</a:t>
            </a:r>
            <a:r>
              <a:rPr lang="en-GB" dirty="0">
                <a:latin typeface="Arial" panose="020B0604020202020204" pitchFamily="34" charset="0"/>
                <a:cs typeface="Arial" panose="020B0604020202020204" pitchFamily="34" charset="0"/>
              </a:rPr>
              <a:t>.</a:t>
            </a:r>
          </a:p>
          <a:p>
            <a:pPr marL="0" indent="0" algn="ctr">
              <a:buNone/>
            </a:pPr>
            <a:r>
              <a:rPr lang="en-GB" dirty="0">
                <a:latin typeface="Arial" panose="020B0604020202020204" pitchFamily="34" charset="0"/>
                <a:cs typeface="Arial" panose="020B0604020202020204" pitchFamily="34" charset="0"/>
              </a:rPr>
              <a:t>.</a:t>
            </a:r>
          </a:p>
        </p:txBody>
      </p:sp>
      <p:sp>
        <p:nvSpPr>
          <p:cNvPr id="4" name="Cloud 3">
            <a:extLst>
              <a:ext uri="{FF2B5EF4-FFF2-40B4-BE49-F238E27FC236}">
                <a16:creationId xmlns:a16="http://schemas.microsoft.com/office/drawing/2014/main" id="{7C7930D2-588D-40F6-B81E-9492B6FCBE41}"/>
              </a:ext>
            </a:extLst>
          </p:cNvPr>
          <p:cNvSpPr/>
          <p:nvPr/>
        </p:nvSpPr>
        <p:spPr>
          <a:xfrm>
            <a:off x="525484" y="1680311"/>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90370E6-C2A0-4D09-9B30-3FCB6DD8150D}"/>
              </a:ext>
            </a:extLst>
          </p:cNvPr>
          <p:cNvSpPr/>
          <p:nvPr/>
        </p:nvSpPr>
        <p:spPr>
          <a:xfrm>
            <a:off x="5088968" y="454676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718377" y="5265934"/>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201716" y="5685431"/>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4">
            <a:extLst>
              <a:ext uri="{FF2B5EF4-FFF2-40B4-BE49-F238E27FC236}">
                <a16:creationId xmlns:a16="http://schemas.microsoft.com/office/drawing/2014/main" id="{65786EA0-D2BB-4186-82FF-74AA440AECCF}"/>
              </a:ext>
            </a:extLst>
          </p:cNvPr>
          <p:cNvSpPr txBox="1">
            <a:spLocks/>
          </p:cNvSpPr>
          <p:nvPr/>
        </p:nvSpPr>
        <p:spPr>
          <a:xfrm>
            <a:off x="1115394" y="2486103"/>
            <a:ext cx="3600235" cy="2450811"/>
          </a:xfrm>
          <a:prstGeom prst="rect">
            <a:avLst/>
          </a:prstGeom>
        </p:spPr>
        <p:txBody>
          <a:bodyPr vert="horz" lIns="91440" tIns="180000" rIns="91440" bIns="45720" rtlCol="0">
            <a:no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dirty="0">
                <a:solidFill>
                  <a:srgbClr val="00B0F0"/>
                </a:solidFill>
                <a:latin typeface="Arial" panose="020B0604020202020204" pitchFamily="34" charset="0"/>
                <a:cs typeface="Arial" panose="020B0604020202020204" pitchFamily="34" charset="0"/>
              </a:rPr>
              <a:t>How many different ideas can you think of for the goals of education?</a:t>
            </a:r>
          </a:p>
        </p:txBody>
      </p:sp>
      <p:sp>
        <p:nvSpPr>
          <p:cNvPr id="14" name="Title 1">
            <a:extLst>
              <a:ext uri="{FF2B5EF4-FFF2-40B4-BE49-F238E27FC236}">
                <a16:creationId xmlns:a16="http://schemas.microsoft.com/office/drawing/2014/main" id="{3473AE6D-C3DF-432C-8AC2-C099C4FD1D7F}"/>
              </a:ext>
            </a:extLst>
          </p:cNvPr>
          <p:cNvSpPr>
            <a:spLocks noGrp="1"/>
          </p:cNvSpPr>
          <p:nvPr>
            <p:ph type="ctrTitle"/>
          </p:nvPr>
        </p:nvSpPr>
        <p:spPr>
          <a:xfrm>
            <a:off x="369525" y="423095"/>
            <a:ext cx="11587919" cy="877104"/>
          </a:xfrm>
        </p:spPr>
        <p:txBody>
          <a:bodyPr>
            <a:noAutofit/>
          </a:bodyPr>
          <a:lstStyle/>
          <a:p>
            <a:r>
              <a:rPr lang="en-GB" sz="2400" dirty="0"/>
              <a:t>  </a:t>
            </a:r>
          </a:p>
        </p:txBody>
      </p:sp>
      <p:sp>
        <p:nvSpPr>
          <p:cNvPr id="15" name="Title 2">
            <a:extLst>
              <a:ext uri="{FF2B5EF4-FFF2-40B4-BE49-F238E27FC236}">
                <a16:creationId xmlns:a16="http://schemas.microsoft.com/office/drawing/2014/main" id="{D050CF15-DFB4-4AB0-AF83-154B9DC6D927}"/>
              </a:ext>
            </a:extLst>
          </p:cNvPr>
          <p:cNvSpPr txBox="1">
            <a:spLocks/>
          </p:cNvSpPr>
          <p:nvPr/>
        </p:nvSpPr>
        <p:spPr>
          <a:xfrm>
            <a:off x="360000" y="261444"/>
            <a:ext cx="11247587" cy="87710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cap="all" spc="400" baseline="0">
                <a:solidFill>
                  <a:srgbClr val="00AEEF"/>
                </a:solidFill>
                <a:latin typeface="Univers Next Pro Condensed" panose="020B0906030202020203" pitchFamily="34" charset="0"/>
                <a:ea typeface="+mj-ea"/>
                <a:cs typeface="+mj-cs"/>
              </a:defRPr>
            </a:lvl1pPr>
          </a:lstStyle>
          <a:p>
            <a:r>
              <a:rPr lang="en-GB" dirty="0"/>
              <a:t>Exploring Article 29</a:t>
            </a:r>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60208" y="1802892"/>
            <a:ext cx="10858500" cy="4092575"/>
          </a:xfrm>
        </p:spPr>
        <p:txBody>
          <a:bodyPr>
            <a:normAutofit fontScale="25000" lnSpcReduction="20000"/>
          </a:bodyPr>
          <a:lstStyle/>
          <a:p>
            <a:r>
              <a:rPr lang="en-GB" sz="6600" dirty="0">
                <a:latin typeface="Arial" panose="020B0604020202020204" pitchFamily="34" charset="0"/>
                <a:cs typeface="Arial" panose="020B0604020202020204" pitchFamily="34" charset="0"/>
              </a:rPr>
              <a:t>To be able to read, write and calculate and use this learning to solve real problems.</a:t>
            </a:r>
          </a:p>
          <a:p>
            <a:r>
              <a:rPr lang="en-GB" sz="6600" dirty="0">
                <a:latin typeface="Arial" panose="020B0604020202020204" pitchFamily="34" charset="0"/>
                <a:cs typeface="Arial" panose="020B0604020202020204" pitchFamily="34" charset="0"/>
              </a:rPr>
              <a:t>To learn about and experience lots of different things.</a:t>
            </a:r>
          </a:p>
          <a:p>
            <a:r>
              <a:rPr lang="en-GB" sz="6600" dirty="0">
                <a:latin typeface="Arial" panose="020B0604020202020204" pitchFamily="34" charset="0"/>
                <a:cs typeface="Arial" panose="020B0604020202020204" pitchFamily="34" charset="0"/>
              </a:rPr>
              <a:t>To be able to think critically.</a:t>
            </a:r>
          </a:p>
          <a:p>
            <a:r>
              <a:rPr lang="en-GB" sz="6600" dirty="0">
                <a:latin typeface="Arial" panose="020B0604020202020204" pitchFamily="34" charset="0"/>
                <a:cs typeface="Arial" panose="020B0604020202020204" pitchFamily="34" charset="0"/>
              </a:rPr>
              <a:t>To become the best I can be, whether in maths, sport, art or music.</a:t>
            </a:r>
          </a:p>
          <a:p>
            <a:r>
              <a:rPr lang="en-GB" sz="6600" dirty="0">
                <a:latin typeface="Arial" panose="020B0604020202020204" pitchFamily="34" charset="0"/>
                <a:cs typeface="Arial" panose="020B0604020202020204" pitchFamily="34" charset="0"/>
              </a:rPr>
              <a:t>To continue learning and develop throughout my life.</a:t>
            </a:r>
          </a:p>
          <a:p>
            <a:r>
              <a:rPr lang="en-GB" sz="6600" dirty="0">
                <a:latin typeface="Arial" panose="020B0604020202020204" pitchFamily="34" charset="0"/>
                <a:cs typeface="Arial" panose="020B0604020202020204" pitchFamily="34" charset="0"/>
              </a:rPr>
              <a:t>To resolve conflicts in a non-violent ways.</a:t>
            </a:r>
          </a:p>
          <a:p>
            <a:r>
              <a:rPr lang="en-GB" sz="6600" dirty="0">
                <a:latin typeface="Arial" panose="020B0604020202020204" pitchFamily="34" charset="0"/>
                <a:cs typeface="Arial" panose="020B0604020202020204" pitchFamily="34" charset="0"/>
              </a:rPr>
              <a:t>To live in a peaceful and fair world.</a:t>
            </a:r>
          </a:p>
          <a:p>
            <a:r>
              <a:rPr lang="en-GB" sz="6600" dirty="0">
                <a:latin typeface="Arial" panose="020B0604020202020204" pitchFamily="34" charset="0"/>
                <a:cs typeface="Arial" panose="020B0604020202020204" pitchFamily="34" charset="0"/>
              </a:rPr>
              <a:t>To respect and have good relationships with other people. </a:t>
            </a:r>
          </a:p>
          <a:p>
            <a:r>
              <a:rPr lang="en-GB" sz="6600" dirty="0">
                <a:latin typeface="Arial" panose="020B0604020202020204" pitchFamily="34" charset="0"/>
                <a:cs typeface="Arial" panose="020B0604020202020204" pitchFamily="34" charset="0"/>
              </a:rPr>
              <a:t>To learn about rights.</a:t>
            </a:r>
          </a:p>
          <a:p>
            <a:r>
              <a:rPr lang="en-GB" sz="6600" dirty="0">
                <a:latin typeface="Arial" panose="020B0604020202020204" pitchFamily="34" charset="0"/>
                <a:cs typeface="Arial" panose="020B0604020202020204" pitchFamily="34" charset="0"/>
              </a:rPr>
              <a:t>To respect and look after the environment.</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Did you include these answers?</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92257" y="1342205"/>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94073" y="5764425"/>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sp>
        <p:nvSpPr>
          <p:cNvPr id="12" name="Flowchart: Connector 11">
            <a:extLst>
              <a:ext uri="{FF2B5EF4-FFF2-40B4-BE49-F238E27FC236}">
                <a16:creationId xmlns:a16="http://schemas.microsoft.com/office/drawing/2014/main" id="{690BFE52-1AF5-4EC4-A050-E1C6B7B804F1}"/>
              </a:ext>
            </a:extLst>
          </p:cNvPr>
          <p:cNvSpPr/>
          <p:nvPr/>
        </p:nvSpPr>
        <p:spPr>
          <a:xfrm>
            <a:off x="5078844" y="577701"/>
            <a:ext cx="2609643" cy="256976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What do you know about the World’s Sustainable Development Goals. Take a look at the </a:t>
            </a:r>
            <a:r>
              <a:rPr lang="en-GB" sz="1400" dirty="0">
                <a:solidFill>
                  <a:srgbClr val="00B0F0"/>
                </a:solidFill>
                <a:latin typeface="Arial" panose="020B0604020202020204" pitchFamily="34" charset="0"/>
                <a:cs typeface="Arial" panose="020B0604020202020204" pitchFamily="34" charset="0"/>
                <a:hlinkClick r:id="rId4"/>
              </a:rPr>
              <a:t>Family Pack</a:t>
            </a:r>
            <a:r>
              <a:rPr lang="en-GB" sz="1400" dirty="0">
                <a:solidFill>
                  <a:srgbClr val="00B0F0"/>
                </a:solidFill>
                <a:latin typeface="Arial" panose="020B0604020202020204" pitchFamily="34" charset="0"/>
                <a:cs typeface="Arial" panose="020B0604020202020204" pitchFamily="34" charset="0"/>
              </a:rPr>
              <a:t>. or watch </a:t>
            </a:r>
            <a:r>
              <a:rPr lang="en-GB" sz="1400" dirty="0">
                <a:solidFill>
                  <a:srgbClr val="00B0F0"/>
                </a:solidFill>
                <a:latin typeface="Arial" panose="020B0604020202020204" pitchFamily="34" charset="0"/>
                <a:cs typeface="Arial" panose="020B0604020202020204" pitchFamily="34" charset="0"/>
                <a:hlinkClick r:id="rId5"/>
              </a:rPr>
              <a:t>Malala introducing the Goals</a:t>
            </a:r>
            <a:r>
              <a:rPr lang="en-GB" sz="1400" dirty="0">
                <a:solidFill>
                  <a:srgbClr val="00B0F0"/>
                </a:solidFill>
                <a:latin typeface="Arial" panose="020B0604020202020204" pitchFamily="34" charset="0"/>
                <a:cs typeface="Arial" panose="020B0604020202020204" pitchFamily="34" charset="0"/>
              </a:rPr>
              <a:t>. </a:t>
            </a:r>
          </a:p>
        </p:txBody>
      </p:sp>
      <p:sp>
        <p:nvSpPr>
          <p:cNvPr id="14" name="Flowchart: Connector 13">
            <a:extLst>
              <a:ext uri="{FF2B5EF4-FFF2-40B4-BE49-F238E27FC236}">
                <a16:creationId xmlns:a16="http://schemas.microsoft.com/office/drawing/2014/main" id="{F1A83330-A849-4E2E-9A7B-4B8035CA5D71}"/>
              </a:ext>
            </a:extLst>
          </p:cNvPr>
          <p:cNvSpPr/>
          <p:nvPr/>
        </p:nvSpPr>
        <p:spPr>
          <a:xfrm>
            <a:off x="6503337" y="4365507"/>
            <a:ext cx="2178674" cy="2143096"/>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Your education should help you shine. Draw a picture showing how you love spending your time.</a:t>
            </a:r>
          </a:p>
        </p:txBody>
      </p:sp>
      <p:pic>
        <p:nvPicPr>
          <p:cNvPr id="10" name="Graphic 9">
            <a:extLst>
              <a:ext uri="{FF2B5EF4-FFF2-40B4-BE49-F238E27FC236}">
                <a16:creationId xmlns:a16="http://schemas.microsoft.com/office/drawing/2014/main" id="{C5DB7077-9121-45F8-992A-D6749BC521D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0000" y="2878144"/>
            <a:ext cx="2050737" cy="2734315"/>
          </a:xfrm>
          <a:prstGeom prst="rect">
            <a:avLst/>
          </a:prstGeom>
        </p:spPr>
      </p:pic>
      <p:pic>
        <p:nvPicPr>
          <p:cNvPr id="2" name="Online Media 1" title="Malala introducing the The Worlds Largest Lesson">
            <a:hlinkClick r:id="" action="ppaction://media"/>
            <a:extLst>
              <a:ext uri="{FF2B5EF4-FFF2-40B4-BE49-F238E27FC236}">
                <a16:creationId xmlns:a16="http://schemas.microsoft.com/office/drawing/2014/main" id="{1E5513B0-E820-4362-9C10-193A9B435667}"/>
              </a:ext>
            </a:extLst>
          </p:cNvPr>
          <p:cNvPicPr>
            <a:picLocks noRot="1" noChangeAspect="1"/>
          </p:cNvPicPr>
          <p:nvPr>
            <a:videoFile r:link="rId1"/>
          </p:nvPr>
        </p:nvPicPr>
        <p:blipFill>
          <a:blip r:embed="rId8"/>
          <a:stretch>
            <a:fillRect/>
          </a:stretch>
        </p:blipFill>
        <p:spPr>
          <a:xfrm>
            <a:off x="3499166" y="3027486"/>
            <a:ext cx="2986278" cy="1679782"/>
          </a:xfrm>
          <a:prstGeom prst="rect">
            <a:avLst/>
          </a:prstGeom>
        </p:spPr>
      </p:pic>
      <p:sp>
        <p:nvSpPr>
          <p:cNvPr id="16" name="Flowchart: Connector 15">
            <a:extLst>
              <a:ext uri="{FF2B5EF4-FFF2-40B4-BE49-F238E27FC236}">
                <a16:creationId xmlns:a16="http://schemas.microsoft.com/office/drawing/2014/main" id="{95CA0017-A2EF-4048-A649-BC7B0EBD9477}"/>
              </a:ext>
            </a:extLst>
          </p:cNvPr>
          <p:cNvSpPr/>
          <p:nvPr/>
        </p:nvSpPr>
        <p:spPr>
          <a:xfrm>
            <a:off x="9129653" y="3961502"/>
            <a:ext cx="2748425" cy="270043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Look back at the previous slide and talk to an adult about the </a:t>
            </a:r>
            <a:r>
              <a:rPr lang="en-GB" sz="1400" b="1" dirty="0">
                <a:solidFill>
                  <a:srgbClr val="00B0F0"/>
                </a:solidFill>
                <a:latin typeface="Arial" panose="020B0604020202020204" pitchFamily="34" charset="0"/>
                <a:cs typeface="Arial" panose="020B0604020202020204" pitchFamily="34" charset="0"/>
              </a:rPr>
              <a:t>aims of education</a:t>
            </a:r>
            <a:r>
              <a:rPr lang="en-GB" sz="1400" dirty="0">
                <a:solidFill>
                  <a:srgbClr val="00B0F0"/>
                </a:solidFill>
                <a:latin typeface="Arial" panose="020B0604020202020204" pitchFamily="34" charset="0"/>
                <a:cs typeface="Arial" panose="020B0604020202020204" pitchFamily="34" charset="0"/>
              </a:rPr>
              <a:t>. Agree how you score your school on each statement?</a:t>
            </a:r>
          </a:p>
        </p:txBody>
      </p:sp>
      <p:sp>
        <p:nvSpPr>
          <p:cNvPr id="19" name="Flowchart: Connector 18">
            <a:extLst>
              <a:ext uri="{FF2B5EF4-FFF2-40B4-BE49-F238E27FC236}">
                <a16:creationId xmlns:a16="http://schemas.microsoft.com/office/drawing/2014/main" id="{1CFF29CE-B189-4437-9163-C2EDBDDBFE67}"/>
              </a:ext>
            </a:extLst>
          </p:cNvPr>
          <p:cNvSpPr/>
          <p:nvPr/>
        </p:nvSpPr>
        <p:spPr>
          <a:xfrm>
            <a:off x="8980473" y="137246"/>
            <a:ext cx="3046786" cy="301021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Paddington is the perfect champion for children at Unicef. He is friendly, kind and brave. Can you think of any other words to describe his personality. What words would you use to describe your personality or one of your friends?</a:t>
            </a:r>
          </a:p>
        </p:txBody>
      </p:sp>
      <p:pic>
        <p:nvPicPr>
          <p:cNvPr id="20" name="Picture 19" descr="A teddy bear wearing a blue hat&#10;&#10;Description automatically generated">
            <a:extLst>
              <a:ext uri="{FF2B5EF4-FFF2-40B4-BE49-F238E27FC236}">
                <a16:creationId xmlns:a16="http://schemas.microsoft.com/office/drawing/2014/main" id="{C29903C0-B38A-4831-A75E-01E832CD7C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8621" y="884914"/>
            <a:ext cx="2518500" cy="3734751"/>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2" name="Flowchart: Connector 11">
            <a:extLst>
              <a:ext uri="{FF2B5EF4-FFF2-40B4-BE49-F238E27FC236}">
                <a16:creationId xmlns:a16="http://schemas.microsoft.com/office/drawing/2014/main" id="{8F55B732-F25F-4E14-BB58-626BFDB68C14}"/>
              </a:ext>
            </a:extLst>
          </p:cNvPr>
          <p:cNvSpPr/>
          <p:nvPr/>
        </p:nvSpPr>
        <p:spPr>
          <a:xfrm>
            <a:off x="5061287" y="1096056"/>
            <a:ext cx="2299601" cy="222936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Do you have a Suggestion Box in your school? What would you put in it to make your school even better?</a:t>
            </a:r>
          </a:p>
        </p:txBody>
      </p:sp>
      <p:sp>
        <p:nvSpPr>
          <p:cNvPr id="14" name="Flowchart: Connector 13">
            <a:extLst>
              <a:ext uri="{FF2B5EF4-FFF2-40B4-BE49-F238E27FC236}">
                <a16:creationId xmlns:a16="http://schemas.microsoft.com/office/drawing/2014/main" id="{F6B2EF6A-9EE0-49C9-A368-A6EC5B6B39E5}"/>
              </a:ext>
            </a:extLst>
          </p:cNvPr>
          <p:cNvSpPr/>
          <p:nvPr/>
        </p:nvSpPr>
        <p:spPr>
          <a:xfrm>
            <a:off x="6589563" y="3771287"/>
            <a:ext cx="2995749" cy="297618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Imagine you are being asked to design a new school that will develop everybody’s personality, talents and abilities fully and encourage respect for rights and nature. Write about or draw what it would be like.</a:t>
            </a:r>
          </a:p>
        </p:txBody>
      </p:sp>
      <p:sp>
        <p:nvSpPr>
          <p:cNvPr id="15" name="Flowchart: Connector 14">
            <a:extLst>
              <a:ext uri="{FF2B5EF4-FFF2-40B4-BE49-F238E27FC236}">
                <a16:creationId xmlns:a16="http://schemas.microsoft.com/office/drawing/2014/main" id="{8960D191-1229-4E94-B405-B8BEA7DF3DA8}"/>
              </a:ext>
            </a:extLst>
          </p:cNvPr>
          <p:cNvSpPr/>
          <p:nvPr/>
        </p:nvSpPr>
        <p:spPr>
          <a:xfrm>
            <a:off x="8593209" y="249875"/>
            <a:ext cx="3171965" cy="30194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Have you read the Harry Potter stories or other books set in schools? Decide which school fulfils the goals of education best. Discuss your reasons with your friends or family.</a:t>
            </a:r>
          </a:p>
        </p:txBody>
      </p:sp>
      <p:sp>
        <p:nvSpPr>
          <p:cNvPr id="8" name="Flowchart: Connector 7">
            <a:extLst>
              <a:ext uri="{FF2B5EF4-FFF2-40B4-BE49-F238E27FC236}">
                <a16:creationId xmlns:a16="http://schemas.microsoft.com/office/drawing/2014/main" id="{EF1493C6-E1D6-4BCC-BECD-C5BBF3C1BC82}"/>
              </a:ext>
            </a:extLst>
          </p:cNvPr>
          <p:cNvSpPr/>
          <p:nvPr/>
        </p:nvSpPr>
        <p:spPr>
          <a:xfrm>
            <a:off x="533152" y="1776202"/>
            <a:ext cx="2995748" cy="30194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00B0F0"/>
              </a:solidFill>
              <a:latin typeface="Arial" panose="020B0604020202020204" pitchFamily="34" charset="0"/>
              <a:cs typeface="Arial" panose="020B0604020202020204" pitchFamily="34" charset="0"/>
            </a:endParaRPr>
          </a:p>
          <a:p>
            <a:pPr algn="ctr"/>
            <a:r>
              <a:rPr lang="en-GB" sz="1400" dirty="0">
                <a:solidFill>
                  <a:srgbClr val="00B0F0"/>
                </a:solidFill>
                <a:latin typeface="Arial" panose="020B0604020202020204" pitchFamily="34" charset="0"/>
                <a:cs typeface="Arial" panose="020B0604020202020204" pitchFamily="34" charset="0"/>
              </a:rPr>
              <a:t>As it’s the end of another year of learning – think about an adult in school who has really helped you to get your right to education this year. Write them a thank you email or design a card to send them. </a:t>
            </a:r>
          </a:p>
          <a:p>
            <a:pPr algn="ctr"/>
            <a:endParaRPr lang="en-GB" sz="1400" dirty="0">
              <a:solidFill>
                <a:srgbClr val="00B0F0"/>
              </a:solidFill>
              <a:latin typeface="Arial" panose="020B0604020202020204" pitchFamily="34" charset="0"/>
              <a:cs typeface="Arial" panose="020B0604020202020204" pitchFamily="34" charset="0"/>
            </a:endParaRPr>
          </a:p>
        </p:txBody>
      </p:sp>
      <p:sp>
        <p:nvSpPr>
          <p:cNvPr id="9" name="Flowchart: Connector 8">
            <a:extLst>
              <a:ext uri="{FF2B5EF4-FFF2-40B4-BE49-F238E27FC236}">
                <a16:creationId xmlns:a16="http://schemas.microsoft.com/office/drawing/2014/main" id="{2B20E3D6-B3B0-42BC-AE65-FA44320659DA}"/>
              </a:ext>
            </a:extLst>
          </p:cNvPr>
          <p:cNvSpPr/>
          <p:nvPr/>
        </p:nvSpPr>
        <p:spPr>
          <a:xfrm>
            <a:off x="3341642" y="3771287"/>
            <a:ext cx="2869446" cy="288289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Try and list all the clubs, activities or school visits that you took part in last year. How many can you remember? How have they helped you develop your talents? Ask your friends and family to add to your list. </a:t>
            </a:r>
          </a:p>
        </p:txBody>
      </p:sp>
      <p:pic>
        <p:nvPicPr>
          <p:cNvPr id="10" name="Picture 9" descr="A close up of a logo&#10;&#10;Description automatically generated">
            <a:extLst>
              <a:ext uri="{FF2B5EF4-FFF2-40B4-BE49-F238E27FC236}">
                <a16:creationId xmlns:a16="http://schemas.microsoft.com/office/drawing/2014/main" id="{D4DB7945-02EC-447A-9CC5-9F4D814D1A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0744" y="1803454"/>
            <a:ext cx="2152956" cy="2152349"/>
          </a:xfrm>
          <a:prstGeom prst="rect">
            <a:avLst/>
          </a:prstGeom>
        </p:spPr>
      </p:pic>
      <p:pic>
        <p:nvPicPr>
          <p:cNvPr id="4" name="Picture 3" descr="A close up of a sign&#10;&#10;Description automatically generated">
            <a:extLst>
              <a:ext uri="{FF2B5EF4-FFF2-40B4-BE49-F238E27FC236}">
                <a16:creationId xmlns:a16="http://schemas.microsoft.com/office/drawing/2014/main" id="{67559716-C709-4EF6-8CEC-A638AC46AC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634682">
            <a:off x="9977948" y="2369143"/>
            <a:ext cx="2355018" cy="2355018"/>
          </a:xfrm>
          <a:prstGeom prst="rect">
            <a:avLst/>
          </a:prstGeom>
        </p:spPr>
      </p:pic>
      <p:pic>
        <p:nvPicPr>
          <p:cNvPr id="17" name="Picture 16" descr="A close up of a logo&#10;&#10;Description automatically generated">
            <a:extLst>
              <a:ext uri="{FF2B5EF4-FFF2-40B4-BE49-F238E27FC236}">
                <a16:creationId xmlns:a16="http://schemas.microsoft.com/office/drawing/2014/main" id="{C9D5E806-23F1-406A-8536-A7C27A2CE5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75202" y="4532578"/>
            <a:ext cx="2229362" cy="2229362"/>
          </a:xfrm>
          <a:prstGeom prst="rect">
            <a:avLst/>
          </a:prstGeom>
        </p:spPr>
      </p:pic>
      <p:pic>
        <p:nvPicPr>
          <p:cNvPr id="19" name="Picture 18" descr="A picture containing clock&#10;&#10;Description automatically generated">
            <a:extLst>
              <a:ext uri="{FF2B5EF4-FFF2-40B4-BE49-F238E27FC236}">
                <a16:creationId xmlns:a16="http://schemas.microsoft.com/office/drawing/2014/main" id="{C1A6F73C-3331-4486-8138-9E872706F32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40318" y="1624129"/>
            <a:ext cx="2152957" cy="2152957"/>
          </a:xfrm>
          <a:prstGeom prst="rect">
            <a:avLst/>
          </a:prstGeom>
        </p:spPr>
      </p:pic>
      <p:sp>
        <p:nvSpPr>
          <p:cNvPr id="13" name="Flowchart: Connector 12">
            <a:extLst>
              <a:ext uri="{FF2B5EF4-FFF2-40B4-BE49-F238E27FC236}">
                <a16:creationId xmlns:a16="http://schemas.microsoft.com/office/drawing/2014/main" id="{AF9E2A68-6F54-48BC-98B9-917454CA4BBF}"/>
              </a:ext>
            </a:extLst>
          </p:cNvPr>
          <p:cNvSpPr/>
          <p:nvPr/>
        </p:nvSpPr>
        <p:spPr>
          <a:xfrm>
            <a:off x="10045962" y="4795627"/>
            <a:ext cx="1719212" cy="1679783"/>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Everybody has talents and abilities. What are yours?</a:t>
            </a:r>
          </a:p>
        </p:txBody>
      </p:sp>
    </p:spTree>
    <p:extLst>
      <p:ext uri="{BB962C8B-B14F-4D97-AF65-F5344CB8AC3E}">
        <p14:creationId xmlns:p14="http://schemas.microsoft.com/office/powerpoint/2010/main" val="2141485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6" name="Rectangle 5">
            <a:extLst>
              <a:ext uri="{FF2B5EF4-FFF2-40B4-BE49-F238E27FC236}">
                <a16:creationId xmlns:a16="http://schemas.microsoft.com/office/drawing/2014/main" id="{51D2ECE8-91EB-4CA5-BE5F-B611D187DAED}"/>
              </a:ext>
            </a:extLst>
          </p:cNvPr>
          <p:cNvSpPr/>
          <p:nvPr/>
        </p:nvSpPr>
        <p:spPr>
          <a:xfrm>
            <a:off x="153836" y="1736141"/>
            <a:ext cx="5038373" cy="4801314"/>
          </a:xfrm>
          <a:prstGeom prst="rect">
            <a:avLst/>
          </a:prstGeom>
        </p:spPr>
        <p:txBody>
          <a:bodyPr wrap="square">
            <a:spAutoFit/>
          </a:bodyPr>
          <a:lstStyle/>
          <a:p>
            <a:r>
              <a:rPr lang="en-GB" dirty="0">
                <a:solidFill>
                  <a:schemeClr val="bg1"/>
                </a:solidFill>
                <a:latin typeface="Arial" panose="020B0604020202020204" pitchFamily="34" charset="0"/>
                <a:cs typeface="Arial" panose="020B0604020202020204" pitchFamily="34" charset="0"/>
              </a:rPr>
              <a:t>These activities will help you </a:t>
            </a:r>
          </a:p>
          <a:p>
            <a:r>
              <a:rPr lang="en-GB" dirty="0">
                <a:solidFill>
                  <a:schemeClr val="bg1"/>
                </a:solidFill>
                <a:latin typeface="Arial" panose="020B0604020202020204" pitchFamily="34" charset="0"/>
                <a:cs typeface="Arial" panose="020B0604020202020204" pitchFamily="34" charset="0"/>
              </a:rPr>
              <a:t>understand how...</a:t>
            </a: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…can relate to your life. </a:t>
            </a:r>
          </a:p>
          <a:p>
            <a:endParaRPr lang="en-GB"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You don’t need to do every activity, just do as many as you can. </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24" name="Rectangle 23">
            <a:extLst>
              <a:ext uri="{FF2B5EF4-FFF2-40B4-BE49-F238E27FC236}">
                <a16:creationId xmlns:a16="http://schemas.microsoft.com/office/drawing/2014/main" id="{F831292C-6255-47E9-BCFA-3CB8AC46679A}"/>
              </a:ext>
            </a:extLst>
          </p:cNvPr>
          <p:cNvSpPr/>
          <p:nvPr/>
        </p:nvSpPr>
        <p:spPr>
          <a:xfrm>
            <a:off x="4088651" y="1736141"/>
            <a:ext cx="2305569" cy="159760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What are your talents and abilities? How does your education help you to use and develop them?</a:t>
            </a:r>
          </a:p>
        </p:txBody>
      </p:sp>
      <p:sp>
        <p:nvSpPr>
          <p:cNvPr id="18" name="Rectangle 17">
            <a:extLst>
              <a:ext uri="{FF2B5EF4-FFF2-40B4-BE49-F238E27FC236}">
                <a16:creationId xmlns:a16="http://schemas.microsoft.com/office/drawing/2014/main" id="{EEEF2709-8E4F-4543-877C-FCA84C8BE4A5}"/>
              </a:ext>
            </a:extLst>
          </p:cNvPr>
          <p:cNvSpPr/>
          <p:nvPr/>
        </p:nvSpPr>
        <p:spPr>
          <a:xfrm>
            <a:off x="5649409" y="4246639"/>
            <a:ext cx="2998250" cy="22908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Your education should help you understand and respect human rights. There are lots of other human rights agreements as well as the CRC. One of them is </a:t>
            </a:r>
            <a:r>
              <a:rPr lang="en-GB" sz="1400">
                <a:solidFill>
                  <a:srgbClr val="00AEEF"/>
                </a:solidFill>
                <a:latin typeface="Arial" panose="020B0604020202020204" pitchFamily="34" charset="0"/>
                <a:cs typeface="Arial" panose="020B0604020202020204" pitchFamily="34" charset="0"/>
              </a:rPr>
              <a:t>the Universal </a:t>
            </a:r>
            <a:r>
              <a:rPr lang="en-GB" sz="1400" dirty="0">
                <a:solidFill>
                  <a:srgbClr val="00AEEF"/>
                </a:solidFill>
                <a:latin typeface="Arial" panose="020B0604020202020204" pitchFamily="34" charset="0"/>
                <a:cs typeface="Arial" panose="020B0604020202020204" pitchFamily="34" charset="0"/>
              </a:rPr>
              <a:t>Declaration on Human Rights. Find out more about it.</a:t>
            </a:r>
          </a:p>
        </p:txBody>
      </p:sp>
      <p:sp>
        <p:nvSpPr>
          <p:cNvPr id="12" name="Rectangle 11">
            <a:extLst>
              <a:ext uri="{FF2B5EF4-FFF2-40B4-BE49-F238E27FC236}">
                <a16:creationId xmlns:a16="http://schemas.microsoft.com/office/drawing/2014/main" id="{EE483C0A-0459-4049-8EF3-5D7F00D8497E}"/>
              </a:ext>
            </a:extLst>
          </p:cNvPr>
          <p:cNvSpPr/>
          <p:nvPr/>
        </p:nvSpPr>
        <p:spPr>
          <a:xfrm>
            <a:off x="6850320" y="207171"/>
            <a:ext cx="2998250" cy="229081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Try and list all the clubs, activities and visits that your school provided last year. How do these opportunities help young people to develop their potential? Are there more to be added? Write a suggestion to school explaining your reasons for the new group you are proposing.</a:t>
            </a:r>
          </a:p>
        </p:txBody>
      </p:sp>
      <p:sp>
        <p:nvSpPr>
          <p:cNvPr id="13" name="Rectangle 12">
            <a:extLst>
              <a:ext uri="{FF2B5EF4-FFF2-40B4-BE49-F238E27FC236}">
                <a16:creationId xmlns:a16="http://schemas.microsoft.com/office/drawing/2014/main" id="{AB849136-5AFB-492F-A583-73A5B7CD1EFC}"/>
              </a:ext>
            </a:extLst>
          </p:cNvPr>
          <p:cNvSpPr/>
          <p:nvPr/>
        </p:nvSpPr>
        <p:spPr>
          <a:xfrm>
            <a:off x="8903945" y="3022881"/>
            <a:ext cx="2653273" cy="186668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Imagine you are being asked to design a new school that will develop everybody’s personality, talents and abilities fully and encourage respect for rights and nature. Write about or draw what it would be like.</a:t>
            </a:r>
          </a:p>
        </p:txBody>
      </p:sp>
      <p:pic>
        <p:nvPicPr>
          <p:cNvPr id="9" name="Graphic 8">
            <a:extLst>
              <a:ext uri="{FF2B5EF4-FFF2-40B4-BE49-F238E27FC236}">
                <a16:creationId xmlns:a16="http://schemas.microsoft.com/office/drawing/2014/main" id="{0FB2A38E-E796-4F36-8B10-4441F27FD0D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5604" y="2479394"/>
            <a:ext cx="2050737" cy="2734315"/>
          </a:xfrm>
          <a:prstGeom prst="rect">
            <a:avLst/>
          </a:prstGeom>
        </p:spPr>
      </p:pic>
      <p:pic>
        <p:nvPicPr>
          <p:cNvPr id="7" name="Picture 6" descr="A close up of a logo&#10;&#10;Description automatically generated">
            <a:extLst>
              <a:ext uri="{FF2B5EF4-FFF2-40B4-BE49-F238E27FC236}">
                <a16:creationId xmlns:a16="http://schemas.microsoft.com/office/drawing/2014/main" id="{DB29FBE2-9964-4C94-ABBC-20D5F7719E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58909" y="4639146"/>
            <a:ext cx="1898309" cy="1898309"/>
          </a:xfrm>
          <a:prstGeom prst="rect">
            <a:avLst/>
          </a:prstGeom>
        </p:spPr>
      </p:pic>
      <p:pic>
        <p:nvPicPr>
          <p:cNvPr id="10" name="Picture 9" descr="A close up of a logo&#10;&#10;Description automatically generated">
            <a:extLst>
              <a:ext uri="{FF2B5EF4-FFF2-40B4-BE49-F238E27FC236}">
                <a16:creationId xmlns:a16="http://schemas.microsoft.com/office/drawing/2014/main" id="{887B98AD-7AEB-445B-B4A2-9AD7379F2EC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82030" y="2261555"/>
            <a:ext cx="2336579" cy="2336579"/>
          </a:xfrm>
          <a:prstGeom prst="rect">
            <a:avLst/>
          </a:prstGeom>
        </p:spPr>
      </p:pic>
      <p:pic>
        <p:nvPicPr>
          <p:cNvPr id="19" name="Graphic 18" descr="Right Brain">
            <a:extLst>
              <a:ext uri="{FF2B5EF4-FFF2-40B4-BE49-F238E27FC236}">
                <a16:creationId xmlns:a16="http://schemas.microsoft.com/office/drawing/2014/main" id="{665C513C-4711-4F3B-B1D0-57E8AE645B1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801501" y="1396750"/>
            <a:ext cx="1729610" cy="1729610"/>
          </a:xfrm>
          <a:prstGeom prst="rect">
            <a:avLst/>
          </a:prstGeom>
        </p:spPr>
      </p:pic>
    </p:spTree>
    <p:extLst>
      <p:ext uri="{BB962C8B-B14F-4D97-AF65-F5344CB8AC3E}">
        <p14:creationId xmlns:p14="http://schemas.microsoft.com/office/powerpoint/2010/main" val="1899694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a:xfrm>
            <a:off x="225604" y="207171"/>
            <a:ext cx="5626914" cy="877104"/>
          </a:xfrm>
        </p:spPr>
        <p:txBody>
          <a:bodyPr>
            <a:normAutofit/>
          </a:bodyPr>
          <a:lstStyle/>
          <a:p>
            <a:r>
              <a:rPr lang="en-US" dirty="0"/>
              <a:t>Activity time</a:t>
            </a:r>
          </a:p>
        </p:txBody>
      </p:sp>
      <p:sp>
        <p:nvSpPr>
          <p:cNvPr id="14" name="Rectangle 13">
            <a:extLst>
              <a:ext uri="{FF2B5EF4-FFF2-40B4-BE49-F238E27FC236}">
                <a16:creationId xmlns:a16="http://schemas.microsoft.com/office/drawing/2014/main" id="{F443F836-3DE7-43B3-B17B-56340E64173E}"/>
              </a:ext>
            </a:extLst>
          </p:cNvPr>
          <p:cNvSpPr/>
          <p:nvPr/>
        </p:nvSpPr>
        <p:spPr>
          <a:xfrm>
            <a:off x="13723" y="6624277"/>
            <a:ext cx="736099"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Secondary</a:t>
            </a:r>
          </a:p>
        </p:txBody>
      </p:sp>
      <p:sp>
        <p:nvSpPr>
          <p:cNvPr id="15" name="Rectangle 14">
            <a:extLst>
              <a:ext uri="{FF2B5EF4-FFF2-40B4-BE49-F238E27FC236}">
                <a16:creationId xmlns:a16="http://schemas.microsoft.com/office/drawing/2014/main" id="{B96E5E81-9731-4CF8-9780-CBAF9D480599}"/>
              </a:ext>
            </a:extLst>
          </p:cNvPr>
          <p:cNvSpPr/>
          <p:nvPr/>
        </p:nvSpPr>
        <p:spPr>
          <a:xfrm>
            <a:off x="228353" y="2001681"/>
            <a:ext cx="4239144" cy="271400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Think about how well your school encourages </a:t>
            </a:r>
            <a:r>
              <a:rPr lang="en-GB" sz="1400" b="1" dirty="0">
                <a:solidFill>
                  <a:srgbClr val="00AEEF"/>
                </a:solidFill>
                <a:latin typeface="Arial" panose="020B0604020202020204" pitchFamily="34" charset="0"/>
                <a:cs typeface="Arial" panose="020B0604020202020204" pitchFamily="34" charset="0"/>
              </a:rPr>
              <a:t>young people to respect: themselves, others, human rights</a:t>
            </a:r>
            <a:r>
              <a:rPr lang="en-GB" sz="1400" dirty="0">
                <a:solidFill>
                  <a:srgbClr val="00AEEF"/>
                </a:solidFill>
                <a:latin typeface="Arial" panose="020B0604020202020204" pitchFamily="34" charset="0"/>
                <a:cs typeface="Arial" panose="020B0604020202020204" pitchFamily="34" charset="0"/>
              </a:rPr>
              <a:t>, their </a:t>
            </a:r>
            <a:r>
              <a:rPr lang="en-GB" sz="1400" b="1" dirty="0">
                <a:solidFill>
                  <a:srgbClr val="00AEEF"/>
                </a:solidFill>
                <a:latin typeface="Arial" panose="020B0604020202020204" pitchFamily="34" charset="0"/>
                <a:cs typeface="Arial" panose="020B0604020202020204" pitchFamily="34" charset="0"/>
              </a:rPr>
              <a:t>parents</a:t>
            </a:r>
            <a:r>
              <a:rPr lang="en-GB" sz="1400" dirty="0">
                <a:solidFill>
                  <a:srgbClr val="00AEEF"/>
                </a:solidFill>
                <a:latin typeface="Arial" panose="020B0604020202020204" pitchFamily="34" charset="0"/>
                <a:cs typeface="Arial" panose="020B0604020202020204" pitchFamily="34" charset="0"/>
              </a:rPr>
              <a:t> and the </a:t>
            </a:r>
            <a:r>
              <a:rPr lang="en-GB" sz="1400" b="1" dirty="0">
                <a:solidFill>
                  <a:srgbClr val="00AEEF"/>
                </a:solidFill>
                <a:latin typeface="Arial" panose="020B0604020202020204" pitchFamily="34" charset="0"/>
                <a:cs typeface="Arial" panose="020B0604020202020204" pitchFamily="34" charset="0"/>
              </a:rPr>
              <a:t>environment</a:t>
            </a:r>
            <a:r>
              <a:rPr lang="en-GB" sz="1400" dirty="0">
                <a:solidFill>
                  <a:srgbClr val="00AEEF"/>
                </a:solidFill>
                <a:latin typeface="Arial" panose="020B0604020202020204" pitchFamily="34" charset="0"/>
                <a:cs typeface="Arial" panose="020B0604020202020204" pitchFamily="34" charset="0"/>
              </a:rPr>
              <a:t>. Rate each category out of 5 with 0 as no encouragement and 5 for lots of encouragement. Share your results with a friend from your school or even different schools. </a:t>
            </a:r>
          </a:p>
          <a:p>
            <a:pPr algn="ctr"/>
            <a:endParaRPr lang="en-GB" sz="1400" dirty="0">
              <a:solidFill>
                <a:srgbClr val="00AEEF"/>
              </a:solidFill>
              <a:latin typeface="Arial" panose="020B0604020202020204" pitchFamily="34" charset="0"/>
              <a:cs typeface="Arial" panose="020B0604020202020204" pitchFamily="34" charset="0"/>
            </a:endParaRPr>
          </a:p>
          <a:p>
            <a:pPr algn="ctr"/>
            <a:r>
              <a:rPr lang="en-GB" sz="1400" dirty="0">
                <a:solidFill>
                  <a:srgbClr val="00AEEF"/>
                </a:solidFill>
                <a:latin typeface="Arial" panose="020B0604020202020204" pitchFamily="34" charset="0"/>
                <a:cs typeface="Arial" panose="020B0604020202020204" pitchFamily="34" charset="0"/>
              </a:rPr>
              <a:t>What could your school do to improve its rating?</a:t>
            </a:r>
          </a:p>
        </p:txBody>
      </p:sp>
      <p:sp>
        <p:nvSpPr>
          <p:cNvPr id="12" name="Rectangle 11">
            <a:extLst>
              <a:ext uri="{FF2B5EF4-FFF2-40B4-BE49-F238E27FC236}">
                <a16:creationId xmlns:a16="http://schemas.microsoft.com/office/drawing/2014/main" id="{57A1BFF8-E07B-41E9-B3B3-B74D58DAB64E}"/>
              </a:ext>
            </a:extLst>
          </p:cNvPr>
          <p:cNvSpPr/>
          <p:nvPr/>
        </p:nvSpPr>
        <p:spPr>
          <a:xfrm>
            <a:off x="6096000" y="645723"/>
            <a:ext cx="4014045" cy="236995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A few weeks ago Unicef and others hosted a big discussion for young people about Covid-19 and the Global Goals. The  </a:t>
            </a:r>
          </a:p>
          <a:p>
            <a:pPr algn="ctr"/>
            <a:r>
              <a:rPr lang="en-GB" sz="1400" dirty="0">
                <a:solidFill>
                  <a:srgbClr val="00AEEF"/>
                </a:solidFill>
                <a:latin typeface="Arial" panose="020B0604020202020204" pitchFamily="34" charset="0"/>
                <a:cs typeface="Arial" panose="020B0604020202020204" pitchFamily="34" charset="0"/>
              </a:rPr>
              <a:t>  invitation was to reimagine education, health and youth activism. </a:t>
            </a:r>
            <a:r>
              <a:rPr lang="en-GB" sz="1400" dirty="0">
                <a:solidFill>
                  <a:srgbClr val="00AEEF"/>
                </a:solidFill>
                <a:latin typeface="Arial" panose="020B0604020202020204" pitchFamily="34" charset="0"/>
                <a:cs typeface="Arial" panose="020B0604020202020204" pitchFamily="34" charset="0"/>
                <a:hlinkClick r:id="rId4"/>
              </a:rPr>
              <a:t>World’s Largest Lesson Live </a:t>
            </a:r>
            <a:r>
              <a:rPr lang="en-GB" sz="1400" dirty="0">
                <a:solidFill>
                  <a:srgbClr val="00AEEF"/>
                </a:solidFill>
                <a:latin typeface="Arial" panose="020B0604020202020204" pitchFamily="34" charset="0"/>
                <a:cs typeface="Arial" panose="020B0604020202020204" pitchFamily="34" charset="0"/>
              </a:rPr>
              <a:t>on Covid-19 and the SDGs shows people in dialogue with young people to reimagine education, health and youth activism. Watch the video and discuss with other people in your household.</a:t>
            </a:r>
          </a:p>
        </p:txBody>
      </p:sp>
      <p:pic>
        <p:nvPicPr>
          <p:cNvPr id="5" name="Online Media 4" title="World's Largest Lesson Live">
            <a:hlinkClick r:id="" action="ppaction://media"/>
            <a:extLst>
              <a:ext uri="{FF2B5EF4-FFF2-40B4-BE49-F238E27FC236}">
                <a16:creationId xmlns:a16="http://schemas.microsoft.com/office/drawing/2014/main" id="{EC92D22E-71DF-441D-956F-05D50AAB4000}"/>
              </a:ext>
            </a:extLst>
          </p:cNvPr>
          <p:cNvPicPr>
            <a:picLocks noRot="1" noChangeAspect="1"/>
          </p:cNvPicPr>
          <p:nvPr>
            <a:videoFile r:link="rId1"/>
          </p:nvPr>
        </p:nvPicPr>
        <p:blipFill>
          <a:blip r:embed="rId5"/>
          <a:stretch>
            <a:fillRect/>
          </a:stretch>
        </p:blipFill>
        <p:spPr>
          <a:xfrm>
            <a:off x="8829527" y="2838117"/>
            <a:ext cx="3048000" cy="1714500"/>
          </a:xfrm>
          <a:prstGeom prst="rect">
            <a:avLst/>
          </a:prstGeom>
        </p:spPr>
      </p:pic>
      <p:sp>
        <p:nvSpPr>
          <p:cNvPr id="13" name="Rectangle 12">
            <a:extLst>
              <a:ext uri="{FF2B5EF4-FFF2-40B4-BE49-F238E27FC236}">
                <a16:creationId xmlns:a16="http://schemas.microsoft.com/office/drawing/2014/main" id="{B5829D0A-1337-4438-8CF9-3F8D0F2BB226}"/>
              </a:ext>
            </a:extLst>
          </p:cNvPr>
          <p:cNvSpPr/>
          <p:nvPr/>
        </p:nvSpPr>
        <p:spPr>
          <a:xfrm>
            <a:off x="4659086" y="3591983"/>
            <a:ext cx="3400393" cy="236995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AEEF"/>
                </a:solidFill>
                <a:latin typeface="Arial" panose="020B0604020202020204" pitchFamily="34" charset="0"/>
                <a:cs typeface="Arial" panose="020B0604020202020204" pitchFamily="34" charset="0"/>
              </a:rPr>
              <a:t>The pandemic has meant that education has been interrupted for all children across the world. If you were the Minister of Education what guidance would you give to headteachers to ensure that all the goals of education can be achieved.</a:t>
            </a:r>
          </a:p>
        </p:txBody>
      </p:sp>
      <p:pic>
        <p:nvPicPr>
          <p:cNvPr id="4" name="Graphic 3" descr="Rating Star">
            <a:extLst>
              <a:ext uri="{FF2B5EF4-FFF2-40B4-BE49-F238E27FC236}">
                <a16:creationId xmlns:a16="http://schemas.microsoft.com/office/drawing/2014/main" id="{7C6E552D-42D6-4200-9FA1-97BA8BF632E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5286" y="3863631"/>
            <a:ext cx="2172788" cy="2172788"/>
          </a:xfrm>
          <a:prstGeom prst="rect">
            <a:avLst/>
          </a:prstGeom>
        </p:spPr>
      </p:pic>
      <p:pic>
        <p:nvPicPr>
          <p:cNvPr id="7" name="Graphic 6" descr="Compass">
            <a:extLst>
              <a:ext uri="{FF2B5EF4-FFF2-40B4-BE49-F238E27FC236}">
                <a16:creationId xmlns:a16="http://schemas.microsoft.com/office/drawing/2014/main" id="{D5E2C536-7B8D-45AE-AD3B-0B2C99D4C2B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537005" y="5054441"/>
            <a:ext cx="1814996" cy="1814996"/>
          </a:xfrm>
          <a:prstGeom prst="rect">
            <a:avLst/>
          </a:prstGeom>
        </p:spPr>
      </p:pic>
    </p:spTree>
    <p:extLst>
      <p:ext uri="{BB962C8B-B14F-4D97-AF65-F5344CB8AC3E}">
        <p14:creationId xmlns:p14="http://schemas.microsoft.com/office/powerpoint/2010/main" val="242431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1049</TotalTime>
  <Words>1100</Words>
  <Application>Microsoft Office PowerPoint</Application>
  <PresentationFormat>Widescreen</PresentationFormat>
  <Paragraphs>103</Paragraphs>
  <Slides>11</Slides>
  <Notes>7</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Arial</vt:lpstr>
      <vt:lpstr>Calibri</vt:lpstr>
      <vt:lpstr>Calibri Light</vt:lpstr>
      <vt:lpstr>Open Sans</vt:lpstr>
      <vt:lpstr>Univers</vt:lpstr>
      <vt:lpstr>Univers Next Pro</vt:lpstr>
      <vt:lpstr>Univers Next Pro Condensed</vt:lpstr>
      <vt:lpstr>Univers Next Pro Light</vt:lpstr>
      <vt:lpstr>Wingdings</vt:lpstr>
      <vt:lpstr>Office Theme</vt:lpstr>
      <vt:lpstr>Custom Design</vt:lpstr>
      <vt:lpstr>PowerPoint Presentation</vt:lpstr>
      <vt:lpstr>Guess the article</vt:lpstr>
      <vt:lpstr>Introducing… Article 29</vt:lpstr>
      <vt:lpstr>  </vt:lpstr>
      <vt:lpstr>Did you include these answers?</vt:lpstr>
      <vt:lpstr>Activity Time</vt:lpstr>
      <vt:lpstr>Activity Time</vt:lpstr>
      <vt:lpstr>Activity time</vt:lpstr>
      <vt:lpstr>Activity time</vt:lpstr>
      <vt:lpstr>Reflection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Bradey</dc:creator>
  <cp:lastModifiedBy>Jo Roberts</cp:lastModifiedBy>
  <cp:revision>86</cp:revision>
  <dcterms:created xsi:type="dcterms:W3CDTF">2020-06-15T08:25:39Z</dcterms:created>
  <dcterms:modified xsi:type="dcterms:W3CDTF">2020-07-10T08:35:30Z</dcterms:modified>
</cp:coreProperties>
</file>