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Child monks at Dechen </a:t>
            </a:r>
            <a:r>
              <a:rPr lang="en-GB" sz="1200" b="0" i="0" kern="1200" dirty="0" err="1">
                <a:solidFill>
                  <a:schemeClr val="tx1"/>
                </a:solidFill>
                <a:effectLst/>
                <a:latin typeface="+mn-lt"/>
                <a:ea typeface="+mn-ea"/>
                <a:cs typeface="+mn-cs"/>
              </a:rPr>
              <a:t>Phodrang</a:t>
            </a:r>
            <a:r>
              <a:rPr lang="en-GB" sz="1200" b="0" i="0" kern="1200" dirty="0">
                <a:solidFill>
                  <a:schemeClr val="tx1"/>
                </a:solidFill>
                <a:effectLst/>
                <a:latin typeface="+mn-lt"/>
                <a:ea typeface="+mn-ea"/>
                <a:cs typeface="+mn-cs"/>
              </a:rPr>
              <a:t> Monastic School learning prayers. The monastery sits on top of a steep hill overlooking the Bhutanese capital, Thimphu.</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"Many of the children come here because their situation at home is desperate. We try to do the best we can for them," says </a:t>
            </a:r>
            <a:r>
              <a:rPr lang="en-GB" sz="1200" b="0" i="0" kern="1200" dirty="0" err="1">
                <a:solidFill>
                  <a:schemeClr val="tx1"/>
                </a:solidFill>
                <a:effectLst/>
                <a:latin typeface="+mn-lt"/>
                <a:ea typeface="+mn-ea"/>
                <a:cs typeface="+mn-cs"/>
              </a:rPr>
              <a:t>Kencho</a:t>
            </a:r>
            <a:r>
              <a:rPr lang="en-GB" sz="1200" b="0" i="0" kern="1200" dirty="0">
                <a:solidFill>
                  <a:schemeClr val="tx1"/>
                </a:solidFill>
                <a:effectLst/>
                <a:latin typeface="+mn-lt"/>
                <a:ea typeface="+mn-ea"/>
                <a:cs typeface="+mn-cs"/>
              </a:rPr>
              <a:t> Tshering, principal of Dechen </a:t>
            </a:r>
            <a:r>
              <a:rPr lang="en-GB" sz="1200" b="0" i="0" kern="1200" dirty="0" err="1">
                <a:solidFill>
                  <a:schemeClr val="tx1"/>
                </a:solidFill>
                <a:effectLst/>
                <a:latin typeface="+mn-lt"/>
                <a:ea typeface="+mn-ea"/>
                <a:cs typeface="+mn-cs"/>
              </a:rPr>
              <a:t>Phodrang's</a:t>
            </a:r>
            <a:r>
              <a:rPr lang="en-GB" sz="1200" b="0" i="0" kern="1200" dirty="0">
                <a:solidFill>
                  <a:schemeClr val="tx1"/>
                </a:solidFill>
                <a:effectLst/>
                <a:latin typeface="+mn-lt"/>
                <a:ea typeface="+mn-ea"/>
                <a:cs typeface="+mn-cs"/>
              </a:rPr>
              <a:t> monastic school. "Most don't see their families for many months, or even years, as many families can't afford the journey. There is an understanding that once the boys enter the monastery, their lives are now committed to spiritual knowledge.“</a:t>
            </a:r>
          </a:p>
          <a:p>
            <a:br>
              <a:rPr lang="en-GB" dirty="0"/>
            </a:br>
            <a:r>
              <a:rPr lang="en-GB" sz="1200" b="0" i="0" kern="1200" dirty="0">
                <a:solidFill>
                  <a:schemeClr val="tx1"/>
                </a:solidFill>
                <a:effectLst/>
                <a:latin typeface="+mn-lt"/>
                <a:ea typeface="+mn-ea"/>
                <a:cs typeface="+mn-cs"/>
              </a:rPr>
              <a:t>"The idea that these children have basic rights – to be protected from harm, to good health, sanitation – is a new concept to many of the monks who have themselves gone through a monastic education, where there is an emphasis on hard discipline and on total integration into spiritual life," says </a:t>
            </a:r>
            <a:r>
              <a:rPr lang="en-GB" sz="1200" b="0" i="0" kern="1200" dirty="0" err="1">
                <a:solidFill>
                  <a:schemeClr val="tx1"/>
                </a:solidFill>
                <a:effectLst/>
                <a:latin typeface="+mn-lt"/>
                <a:ea typeface="+mn-ea"/>
                <a:cs typeface="+mn-cs"/>
              </a:rPr>
              <a:t>Dorji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Wangdi</a:t>
            </a:r>
            <a:r>
              <a:rPr lang="en-GB" sz="1200" b="0" i="0" kern="1200" dirty="0">
                <a:solidFill>
                  <a:schemeClr val="tx1"/>
                </a:solidFill>
                <a:effectLst/>
                <a:latin typeface="+mn-lt"/>
                <a:ea typeface="+mn-ea"/>
                <a:cs typeface="+mn-cs"/>
              </a:rPr>
              <a:t>, child protection officer at Unicef Bhutan.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39913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outdoor, person, man, orange&#10;&#10;Description automatically generated">
            <a:extLst>
              <a:ext uri="{FF2B5EF4-FFF2-40B4-BE49-F238E27FC236}">
                <a16:creationId xmlns:a16="http://schemas.microsoft.com/office/drawing/2014/main" id="{E27D5733-B350-49E6-88A0-8BD23C17B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8C34552-D0F7-4953-863F-A7DB5817013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eGEteie5mS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I3gSqWiGqrY"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I3gSqWiGqrY?feature=oembed" TargetMode="Externa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iwm.org.uk/history/conscientious-objectors-in-their-own-words" TargetMode="External"/><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theguardian.com/commentisfree/2016/jan/20/no-religion-britons-atheism-christian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UNICEF/Lopez</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2912999"/>
          </a:xfrm>
        </p:spPr>
        <p:txBody>
          <a:bodyPr>
            <a:normAutofit fontScale="55000" lnSpcReduction="20000"/>
          </a:bodyPr>
          <a:lstStyle/>
          <a:p>
            <a:pPr marL="0" indent="0">
              <a:buNone/>
            </a:pPr>
            <a:r>
              <a:rPr lang="en-GB" sz="3400" b="1" dirty="0"/>
              <a:t>Try to spend a few minutes being quiet and still.  Think about the beliefs that matter most to you…</a:t>
            </a:r>
          </a:p>
          <a:p>
            <a:r>
              <a:rPr lang="en-GB" sz="3400" dirty="0"/>
              <a:t>Why do you think a child should be allowed to choose their own beliefs? Why is it important that a child is supported by their family to make a decision about their faith and beliefs for themselves?</a:t>
            </a:r>
          </a:p>
          <a:p>
            <a:r>
              <a:rPr lang="en-GB" sz="3400" dirty="0"/>
              <a:t>Are there ways that you can respect and support students in your school that may have different beliefs to you? When you’re back in school you might want to ask about their beliefs to find out more, you could even celebrate a special day with them.</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41283"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UNICEF/Donnell</a:t>
            </a:r>
          </a:p>
        </p:txBody>
      </p:sp>
      <p:pic>
        <p:nvPicPr>
          <p:cNvPr id="6" name="Picture 5" descr="Every year UNICEF lights monuments blue to celebrate the hopes and dreams of children. In New Zealand the Al Noor  Mosque in Christchurch will be lit blue as a symbol of unity.&#10;">
            <a:extLst>
              <a:ext uri="{FF2B5EF4-FFF2-40B4-BE49-F238E27FC236}">
                <a16:creationId xmlns:a16="http://schemas.microsoft.com/office/drawing/2014/main" id="{D628066F-BD9E-4297-A0D1-9B505650A1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436" y="1735201"/>
            <a:ext cx="4369499" cy="291299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Quarmyne</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10" name="Picture 9" descr="Students say prayers during assembly at Efutu Basic School in the Central Region of Ghana.">
            <a:extLst>
              <a:ext uri="{FF2B5EF4-FFF2-40B4-BE49-F238E27FC236}">
                <a16:creationId xmlns:a16="http://schemas.microsoft.com/office/drawing/2014/main" id="{37BFFDD7-C807-4FE0-8F47-73F05501D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402" y="2918422"/>
            <a:ext cx="3919257" cy="2607735"/>
          </a:xfrm>
          <a:prstGeom prst="rect">
            <a:avLst/>
          </a:prstGeom>
        </p:spPr>
      </p:pic>
      <p:pic>
        <p:nvPicPr>
          <p:cNvPr id="4" name="Picture 3" descr="The Thinker, by Auguste Rodin, at the California Palace of the Legion of Honor">
            <a:extLst>
              <a:ext uri="{FF2B5EF4-FFF2-40B4-BE49-F238E27FC236}">
                <a16:creationId xmlns:a16="http://schemas.microsoft.com/office/drawing/2014/main" id="{C391F732-E8D0-451A-ADC6-2212D0F4B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0011" y="2904839"/>
            <a:ext cx="2476102" cy="3695675"/>
          </a:xfrm>
          <a:prstGeom prst="rect">
            <a:avLst/>
          </a:prstGeom>
        </p:spPr>
      </p:pic>
      <p:pic>
        <p:nvPicPr>
          <p:cNvPr id="7" name="Picture 6" descr="BAPS Shri Swaminarayan Mandir (also commonly known as the Neasden Temple) is a Hindu temple in Neasden, London.">
            <a:extLst>
              <a:ext uri="{FF2B5EF4-FFF2-40B4-BE49-F238E27FC236}">
                <a16:creationId xmlns:a16="http://schemas.microsoft.com/office/drawing/2014/main" id="{CB56C52F-4510-4411-947A-4EEA5088EF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8888" y="2904839"/>
            <a:ext cx="3848699" cy="286247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14 – Freedom of thought, belief and religion.</a:t>
            </a:r>
          </a:p>
          <a:p>
            <a:pPr marL="0" indent="0">
              <a:buNone/>
            </a:pPr>
            <a:endParaRPr lang="en-GB" dirty="0"/>
          </a:p>
          <a:p>
            <a:pPr marL="0" indent="0">
              <a:buNone/>
            </a:pPr>
            <a:r>
              <a:rPr lang="en-GB" dirty="0"/>
              <a:t>Every child has the right to think and believe what they choose and also to practise their religion, as long as they are not stopping other people from enjoying their rights. Governments must respect the rights and responsibilities of parents to guide their child as they grow up. </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Samiha introduces Article 14</a:t>
            </a:r>
          </a:p>
          <a:p>
            <a:pPr marL="0" indent="0">
              <a:buNone/>
            </a:pPr>
            <a:endParaRPr lang="en-GB" dirty="0"/>
          </a:p>
        </p:txBody>
      </p:sp>
      <p:pic>
        <p:nvPicPr>
          <p:cNvPr id="8" name="Graphic 7">
            <a:extLst>
              <a:ext uri="{FF2B5EF4-FFF2-40B4-BE49-F238E27FC236}">
                <a16:creationId xmlns:a16="http://schemas.microsoft.com/office/drawing/2014/main" id="{24C1E6E2-EC79-46D7-B363-499EB4988D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6923" y="147786"/>
            <a:ext cx="1343024" cy="1790699"/>
          </a:xfrm>
          <a:prstGeom prst="rect">
            <a:avLst/>
          </a:prstGeom>
        </p:spPr>
      </p:pic>
      <p:pic>
        <p:nvPicPr>
          <p:cNvPr id="5" name="Article 14 Intro">
            <a:hlinkClick r:id="" action="ppaction://media"/>
            <a:extLst>
              <a:ext uri="{FF2B5EF4-FFF2-40B4-BE49-F238E27FC236}">
                <a16:creationId xmlns:a16="http://schemas.microsoft.com/office/drawing/2014/main" id="{98F50F69-DF44-499A-AD01-6A0DD96EE9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456" y="2279175"/>
            <a:ext cx="5532183" cy="3111853"/>
          </a:xfrm>
          <a:prstGeom prst="rect">
            <a:avLst/>
          </a:prstGeom>
        </p:spPr>
      </p:pic>
      <p:sp>
        <p:nvSpPr>
          <p:cNvPr id="7" name="TextBox 6">
            <a:extLst>
              <a:ext uri="{FF2B5EF4-FFF2-40B4-BE49-F238E27FC236}">
                <a16:creationId xmlns:a16="http://schemas.microsoft.com/office/drawing/2014/main" id="{658526EB-69B1-49F9-B522-C57E269F0320}"/>
              </a:ext>
            </a:extLst>
          </p:cNvPr>
          <p:cNvSpPr txBox="1"/>
          <p:nvPr/>
        </p:nvSpPr>
        <p:spPr>
          <a:xfrm>
            <a:off x="415456" y="5861378"/>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843302" y="3589508"/>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72014" y="2449314"/>
            <a:ext cx="3212141" cy="2450811"/>
          </a:xfrm>
          <a:prstGeom prst="rect">
            <a:avLst/>
          </a:prstGeom>
        </p:spPr>
        <p:txBody>
          <a:bodyPr vert="horz" lIns="91440" tIns="180000" rIns="91440" bIns="45720" rtlCol="0">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How does your school show they respect everyone’s beliefs?</a:t>
            </a:r>
          </a:p>
        </p:txBody>
      </p:sp>
      <p:sp>
        <p:nvSpPr>
          <p:cNvPr id="13" name="Title 1">
            <a:extLst>
              <a:ext uri="{FF2B5EF4-FFF2-40B4-BE49-F238E27FC236}">
                <a16:creationId xmlns:a16="http://schemas.microsoft.com/office/drawing/2014/main" id="{ECDFF3E3-B26E-438C-8C4D-A5A75E10A0EE}"/>
              </a:ext>
            </a:extLst>
          </p:cNvPr>
          <p:cNvSpPr>
            <a:spLocks noGrp="1"/>
          </p:cNvSpPr>
          <p:nvPr>
            <p:ph type="ctrTitle"/>
          </p:nvPr>
        </p:nvSpPr>
        <p:spPr>
          <a:xfrm>
            <a:off x="472206" y="284566"/>
            <a:ext cx="11247587" cy="830997"/>
          </a:xfrm>
        </p:spPr>
        <p:txBody>
          <a:bodyPr>
            <a:noAutofit/>
          </a:bodyPr>
          <a:lstStyle/>
          <a:p>
            <a:r>
              <a:rPr lang="en-GB" sz="2800" dirty="0">
                <a:latin typeface="Univers Next Pro Condensed"/>
              </a:rPr>
              <a:t>What needs to happen for you to have your thoughts and beliefs respected?</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85000" lnSpcReduction="20000"/>
          </a:bodyPr>
          <a:lstStyle/>
          <a:p>
            <a:r>
              <a:rPr lang="en-GB" dirty="0">
                <a:latin typeface="Arial" panose="020B0604020202020204" pitchFamily="34" charset="0"/>
                <a:cs typeface="Arial" panose="020B0604020202020204" pitchFamily="34" charset="0"/>
              </a:rPr>
              <a:t>You have opportunities to have your views listened to and valued</a:t>
            </a:r>
          </a:p>
          <a:p>
            <a:r>
              <a:rPr lang="en-GB" dirty="0">
                <a:latin typeface="Arial" panose="020B0604020202020204" pitchFamily="34" charset="0"/>
                <a:cs typeface="Arial" panose="020B0604020202020204" pitchFamily="34" charset="0"/>
              </a:rPr>
              <a:t>Your food choices are respected</a:t>
            </a:r>
          </a:p>
          <a:p>
            <a:r>
              <a:rPr lang="en-GB" dirty="0">
                <a:latin typeface="Arial" panose="020B0604020202020204" pitchFamily="34" charset="0"/>
                <a:cs typeface="Arial" panose="020B0604020202020204" pitchFamily="34" charset="0"/>
              </a:rPr>
              <a:t>People have the time and space to pray or reflect</a:t>
            </a:r>
          </a:p>
          <a:p>
            <a:r>
              <a:rPr lang="en-GB" dirty="0">
                <a:latin typeface="Arial" panose="020B0604020202020204" pitchFamily="34" charset="0"/>
                <a:cs typeface="Arial" panose="020B0604020202020204" pitchFamily="34" charset="0"/>
              </a:rPr>
              <a:t>There is an opportunity to celebrate special times or festivals</a:t>
            </a:r>
          </a:p>
          <a:p>
            <a:r>
              <a:rPr lang="en-GB" dirty="0">
                <a:latin typeface="Arial" panose="020B0604020202020204" pitchFamily="34" charset="0"/>
                <a:cs typeface="Arial" panose="020B0604020202020204" pitchFamily="34" charset="0"/>
              </a:rPr>
              <a:t>You have a variety of uniform options to reflect beliefs</a:t>
            </a:r>
          </a:p>
          <a:p>
            <a:r>
              <a:rPr lang="en-GB" dirty="0">
                <a:latin typeface="Arial" panose="020B0604020202020204" pitchFamily="34" charset="0"/>
                <a:cs typeface="Arial" panose="020B0604020202020204" pitchFamily="34" charset="0"/>
              </a:rPr>
              <a:t>Everyone is encouraged to respect each other’s viewpoints</a:t>
            </a:r>
          </a:p>
          <a:p>
            <a:r>
              <a:rPr lang="en-GB" dirty="0">
                <a:latin typeface="Arial" panose="020B0604020202020204" pitchFamily="34" charset="0"/>
                <a:cs typeface="Arial" panose="020B0604020202020204" pitchFamily="34" charset="0"/>
              </a:rPr>
              <a:t>It is an inclusive environment where everyone feels welcome</a:t>
            </a:r>
          </a:p>
          <a:p>
            <a:r>
              <a:rPr lang="en-GB" dirty="0">
                <a:latin typeface="Arial" panose="020B0604020202020204" pitchFamily="34" charset="0"/>
                <a:cs typeface="Arial" panose="020B0604020202020204" pitchFamily="34" charset="0"/>
              </a:rPr>
              <a:t>Can you think of any others?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5929803" y="58689"/>
            <a:ext cx="3736775" cy="36136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Food choices are really important to some people. Find out about the food rules of veganism or a specific religion. If you have the ingredients at home, why don’t you have a go at making a dish with your family? Watch </a:t>
            </a:r>
            <a:r>
              <a:rPr lang="en-GB" sz="1600" dirty="0">
                <a:solidFill>
                  <a:srgbClr val="00B0F0"/>
                </a:solidFill>
                <a:latin typeface="Arial" panose="020B0604020202020204" pitchFamily="34" charset="0"/>
                <a:cs typeface="Arial" panose="020B0604020202020204" pitchFamily="34" charset="0"/>
                <a:hlinkClick r:id="rId3"/>
              </a:rPr>
              <a:t>this video</a:t>
            </a:r>
            <a:r>
              <a:rPr lang="en-GB" sz="1600" dirty="0">
                <a:solidFill>
                  <a:srgbClr val="00B0F0"/>
                </a:solidFill>
                <a:latin typeface="Arial" panose="020B0604020202020204" pitchFamily="34" charset="0"/>
                <a:cs typeface="Arial" panose="020B0604020202020204" pitchFamily="34" charset="0"/>
              </a:rPr>
              <a:t> from the BBC and its humorous exploration of food and religion.</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313068" y="2924175"/>
            <a:ext cx="3784859" cy="371100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Why do you think religious buildings are important? Think of and draw a building that is important to you or make a sculpture of one of these buildings using things you can find around the house (old cereal boxes, empty toilet roll etc.). This could be a religious building like a church or a temple, or even a school or a library. Write a sentence or two about why this building is important to you.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82317"/>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List as many religions as you can think of. Do you know what symbols are linked with these religions? Have a go at drawing them if you can.</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79346" y="1447800"/>
            <a:ext cx="2689922" cy="27313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Thoughts and beliefs are usually really important to people. Write down some things you believe in strongly. Share these with your family or discuss them with your friends.</a:t>
            </a:r>
          </a:p>
        </p:txBody>
      </p:sp>
      <p:pic>
        <p:nvPicPr>
          <p:cNvPr id="14" name="Graphic 13">
            <a:extLst>
              <a:ext uri="{FF2B5EF4-FFF2-40B4-BE49-F238E27FC236}">
                <a16:creationId xmlns:a16="http://schemas.microsoft.com/office/drawing/2014/main" id="{E6876643-DAE6-4E35-B762-C3AC5589FAB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53445"/>
            <a:ext cx="1877252" cy="2503003"/>
          </a:xfrm>
          <a:prstGeom prst="rect">
            <a:avLst/>
          </a:prstGeom>
        </p:spPr>
      </p:pic>
      <p:pic>
        <p:nvPicPr>
          <p:cNvPr id="4" name="Picture 3" descr="A picture containing dark, black, white&#10;&#10;Description automatically generated">
            <a:extLst>
              <a:ext uri="{FF2B5EF4-FFF2-40B4-BE49-F238E27FC236}">
                <a16:creationId xmlns:a16="http://schemas.microsoft.com/office/drawing/2014/main" id="{3C892CF4-C0BD-4DD3-8801-B7A728ABA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8395" y="5264852"/>
            <a:ext cx="1467205" cy="1500392"/>
          </a:xfrm>
          <a:prstGeom prst="rect">
            <a:avLst/>
          </a:prstGeom>
        </p:spPr>
      </p:pic>
      <p:pic>
        <p:nvPicPr>
          <p:cNvPr id="10" name="Picture 9" descr="A picture containing mug&#10;&#10;Description automatically generated">
            <a:extLst>
              <a:ext uri="{FF2B5EF4-FFF2-40B4-BE49-F238E27FC236}">
                <a16:creationId xmlns:a16="http://schemas.microsoft.com/office/drawing/2014/main" id="{B771B38A-7A0F-4B1D-BF54-3DD43B795D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7650" y="3661949"/>
            <a:ext cx="1472735" cy="1500392"/>
          </a:xfrm>
          <a:prstGeom prst="rect">
            <a:avLst/>
          </a:prstGeom>
        </p:spPr>
      </p:pic>
      <p:pic>
        <p:nvPicPr>
          <p:cNvPr id="24" name="Picture 23" descr="A person in a dark room&#10;&#10;Description automatically generated">
            <a:extLst>
              <a:ext uri="{FF2B5EF4-FFF2-40B4-BE49-F238E27FC236}">
                <a16:creationId xmlns:a16="http://schemas.microsoft.com/office/drawing/2014/main" id="{802185A7-5E9C-4115-AF20-BE3C3FAE30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95812" y="1532727"/>
            <a:ext cx="975962" cy="1735043"/>
          </a:xfrm>
          <a:prstGeom prst="rect">
            <a:avLst/>
          </a:prstGeom>
        </p:spPr>
      </p:pic>
      <p:pic>
        <p:nvPicPr>
          <p:cNvPr id="27" name="Online Media 26" title="K is for Kosher | A to Z of Religion and Beliefs | BBC Teach">
            <a:hlinkClick r:id="" action="ppaction://media"/>
            <a:extLst>
              <a:ext uri="{FF2B5EF4-FFF2-40B4-BE49-F238E27FC236}">
                <a16:creationId xmlns:a16="http://schemas.microsoft.com/office/drawing/2014/main" id="{2A32557E-FD67-4F98-BE5F-95DFC6390731}"/>
              </a:ext>
            </a:extLst>
          </p:cNvPr>
          <p:cNvPicPr>
            <a:picLocks noRot="1" noChangeAspect="1"/>
          </p:cNvPicPr>
          <p:nvPr>
            <a:videoFile r:link="rId1"/>
          </p:nvPr>
        </p:nvPicPr>
        <p:blipFill>
          <a:blip r:embed="rId9"/>
          <a:stretch>
            <a:fillRect/>
          </a:stretch>
        </p:blipFill>
        <p:spPr>
          <a:xfrm>
            <a:off x="9214591" y="742202"/>
            <a:ext cx="2864898" cy="1611505"/>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8642051" y="0"/>
            <a:ext cx="2892724" cy="29434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Imagine you are part of your school council. What ideas do you have to make sure your school listens to the thoughts and respects the beliefs of all children? </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3862399" y="1019175"/>
            <a:ext cx="3405176" cy="343245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AEEF"/>
              </a:solidFill>
              <a:latin typeface="Arial" panose="020B0604020202020204" pitchFamily="34" charset="0"/>
              <a:cs typeface="Arial" panose="020B0604020202020204" pitchFamily="34" charset="0"/>
            </a:endParaRPr>
          </a:p>
          <a:p>
            <a:pPr algn="ctr"/>
            <a:r>
              <a:rPr lang="en-GB" sz="1600" dirty="0">
                <a:solidFill>
                  <a:srgbClr val="00AEEF"/>
                </a:solidFill>
                <a:latin typeface="Arial" panose="020B0604020202020204" pitchFamily="34" charset="0"/>
                <a:cs typeface="Arial" panose="020B0604020202020204" pitchFamily="34" charset="0"/>
              </a:rPr>
              <a:t>People’s beliefs often influence the way they act and behave. Imagine  you have discovered a new planet to live on. What ideas do you have about how you would want all the people  who live there to treat each other and their planet?</a:t>
            </a:r>
          </a:p>
          <a:p>
            <a:pPr algn="ctr"/>
            <a:endParaRPr lang="en-GB" sz="1600" dirty="0">
              <a:solidFill>
                <a:srgbClr val="00B0F0"/>
              </a:solidFill>
              <a:latin typeface="Arial"/>
              <a:cs typeface="Aria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6943726" y="2927795"/>
            <a:ext cx="3924299" cy="38118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April was an important month this year for many religions. Can you think of some festivals and events that took place in April? Work with your friends and famil</a:t>
            </a:r>
            <a:r>
              <a:rPr lang="en-GB" sz="1600" dirty="0">
                <a:solidFill>
                  <a:srgbClr val="00AEEF"/>
                </a:solidFill>
                <a:latin typeface="Arial" panose="020B0604020202020204" pitchFamily="34" charset="0"/>
                <a:cs typeface="Arial" panose="020B0604020202020204" pitchFamily="34" charset="0"/>
              </a:rPr>
              <a:t>y safely online </a:t>
            </a:r>
            <a:r>
              <a:rPr lang="en-GB" sz="1600" dirty="0">
                <a:solidFill>
                  <a:srgbClr val="00B0F0"/>
                </a:solidFill>
                <a:latin typeface="Arial" panose="020B0604020202020204" pitchFamily="34" charset="0"/>
                <a:cs typeface="Arial" panose="020B0604020202020204" pitchFamily="34" charset="0"/>
              </a:rPr>
              <a:t>and see how many you can think of. You could write a sentence, draw a picture or write a story about a child celebrating this festival or special day.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360000" y="2943488"/>
            <a:ext cx="3743325" cy="37962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Can you think of some items or religious artefacts that are important in more than one religion? For example, candles, prayer beads and head coverings. Choose one and draw a scene of a child using this item in one of these religions and explain the meaning of this object</a:t>
            </a:r>
            <a:r>
              <a:rPr lang="en-GB" sz="1400" dirty="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pic>
        <p:nvPicPr>
          <p:cNvPr id="15" name="Picture 14" descr="A close up of a logo&#10;&#10;Description automatically generated">
            <a:extLst>
              <a:ext uri="{FF2B5EF4-FFF2-40B4-BE49-F238E27FC236}">
                <a16:creationId xmlns:a16="http://schemas.microsoft.com/office/drawing/2014/main" id="{096E27A9-5E11-454C-876F-FE8DD0F2AE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1816" y="4677593"/>
            <a:ext cx="2003018" cy="2003018"/>
          </a:xfrm>
          <a:prstGeom prst="rect">
            <a:avLst/>
          </a:prstGeom>
        </p:spPr>
      </p:pic>
      <p:pic>
        <p:nvPicPr>
          <p:cNvPr id="17" name="Picture 16" descr="A picture containing wheel, drawing&#10;&#10;Description automatically generated">
            <a:extLst>
              <a:ext uri="{FF2B5EF4-FFF2-40B4-BE49-F238E27FC236}">
                <a16:creationId xmlns:a16="http://schemas.microsoft.com/office/drawing/2014/main" id="{0AF10BF0-129D-4180-AA9F-97166BBEE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3435" y="1839129"/>
            <a:ext cx="1936167" cy="1749997"/>
          </a:xfrm>
          <a:prstGeom prst="rect">
            <a:avLst/>
          </a:prstGeom>
        </p:spPr>
      </p:pic>
      <p:pic>
        <p:nvPicPr>
          <p:cNvPr id="19" name="Picture 18" descr="A picture containing crossword, text, fruit&#10;&#10;Description automatically generated">
            <a:extLst>
              <a:ext uri="{FF2B5EF4-FFF2-40B4-BE49-F238E27FC236}">
                <a16:creationId xmlns:a16="http://schemas.microsoft.com/office/drawing/2014/main" id="{8383CD77-BDDC-4906-9363-96AF6B0E78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3720" y="3703436"/>
            <a:ext cx="1983639" cy="2276308"/>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DAEC5F-A335-4117-ABFF-7A91C8E8BA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0144" y="652486"/>
            <a:ext cx="1985731" cy="1985731"/>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8ECC92B-278A-4610-BA89-90E546F9CE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1483" y="3051795"/>
            <a:ext cx="1766419" cy="1616273"/>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A0C84D0-62F6-4031-8D92-528E462687E3}"/>
              </a:ext>
            </a:extLst>
          </p:cNvPr>
          <p:cNvSpPr/>
          <p:nvPr/>
        </p:nvSpPr>
        <p:spPr>
          <a:xfrm>
            <a:off x="3298155" y="2342572"/>
            <a:ext cx="3551188" cy="19821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Religion and beliefs are important in many people’s lives. Why do you think this is? Talk with different generations within your family group or friends to get a range of views.</a:t>
            </a:r>
          </a:p>
        </p:txBody>
      </p:sp>
      <p:sp>
        <p:nvSpPr>
          <p:cNvPr id="18" name="Rectangle 17">
            <a:extLst>
              <a:ext uri="{FF2B5EF4-FFF2-40B4-BE49-F238E27FC236}">
                <a16:creationId xmlns:a16="http://schemas.microsoft.com/office/drawing/2014/main" id="{B12FD629-282B-40B9-94B5-43EBA2AE517C}"/>
              </a:ext>
            </a:extLst>
          </p:cNvPr>
          <p:cNvSpPr/>
          <p:nvPr/>
        </p:nvSpPr>
        <p:spPr>
          <a:xfrm>
            <a:off x="8087257" y="91681"/>
            <a:ext cx="2618843" cy="2415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Can you think of an example of when a group of people were stopped from practising their faith? Either in the present day or in history? Research and write a short newspaper article about this event.</a:t>
            </a:r>
          </a:p>
        </p:txBody>
      </p:sp>
      <p:sp>
        <p:nvSpPr>
          <p:cNvPr id="19" name="Rectangle 18">
            <a:extLst>
              <a:ext uri="{FF2B5EF4-FFF2-40B4-BE49-F238E27FC236}">
                <a16:creationId xmlns:a16="http://schemas.microsoft.com/office/drawing/2014/main" id="{39F28897-24AD-45A1-A37B-E26F323C7727}"/>
              </a:ext>
            </a:extLst>
          </p:cNvPr>
          <p:cNvSpPr/>
          <p:nvPr/>
        </p:nvSpPr>
        <p:spPr>
          <a:xfrm>
            <a:off x="8908641" y="3347702"/>
            <a:ext cx="3104303" cy="27863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Write a ‘for and against’ debate for why people should be allowed to wear a religious item of clothing or accessory in public. You can even do a debate with someone you live with and ask a third person to be the impartial judge or have the debate safely online with your friends.</a:t>
            </a:r>
          </a:p>
        </p:txBody>
      </p:sp>
      <p:sp>
        <p:nvSpPr>
          <p:cNvPr id="22" name="Rectangle 21">
            <a:extLst>
              <a:ext uri="{FF2B5EF4-FFF2-40B4-BE49-F238E27FC236}">
                <a16:creationId xmlns:a16="http://schemas.microsoft.com/office/drawing/2014/main" id="{954AE54D-ACFF-4D8A-92E7-685AB3C12C21}"/>
              </a:ext>
            </a:extLst>
          </p:cNvPr>
          <p:cNvSpPr/>
          <p:nvPr/>
        </p:nvSpPr>
        <p:spPr>
          <a:xfrm>
            <a:off x="5267949" y="4508389"/>
            <a:ext cx="3213666" cy="214930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someone you know has been excluded from a club because of their beliefs. You have been asked to speak on their behalf at the School Council. Write an argument defending them, using Article 14 to help you.</a:t>
            </a:r>
          </a:p>
        </p:txBody>
      </p:sp>
      <p:pic>
        <p:nvPicPr>
          <p:cNvPr id="15" name="Graphic 14">
            <a:extLst>
              <a:ext uri="{FF2B5EF4-FFF2-40B4-BE49-F238E27FC236}">
                <a16:creationId xmlns:a16="http://schemas.microsoft.com/office/drawing/2014/main" id="{D9008286-60CF-45E9-919B-E67E0A33EFA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9576" y="2520070"/>
            <a:ext cx="1877252" cy="2503003"/>
          </a:xfrm>
          <a:prstGeom prst="rect">
            <a:avLst/>
          </a:prstGeom>
        </p:spPr>
      </p:pic>
      <p:pic>
        <p:nvPicPr>
          <p:cNvPr id="8" name="Picture 7" descr="A close up of a logo&#10;&#10;Description automatically generated">
            <a:extLst>
              <a:ext uri="{FF2B5EF4-FFF2-40B4-BE49-F238E27FC236}">
                <a16:creationId xmlns:a16="http://schemas.microsoft.com/office/drawing/2014/main" id="{C205A5E4-470E-4A7B-903F-0D2631ABE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3480" y="91681"/>
            <a:ext cx="1743777" cy="2149306"/>
          </a:xfrm>
          <a:prstGeom prst="rect">
            <a:avLst/>
          </a:prstGeom>
        </p:spPr>
      </p:pic>
      <p:pic>
        <p:nvPicPr>
          <p:cNvPr id="10" name="Picture 9" descr="A picture containing building&#10;&#10;Description automatically generated">
            <a:extLst>
              <a:ext uri="{FF2B5EF4-FFF2-40B4-BE49-F238E27FC236}">
                <a16:creationId xmlns:a16="http://schemas.microsoft.com/office/drawing/2014/main" id="{D70D975D-4200-4A09-94ED-1C68B755D9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17592" y="1736141"/>
            <a:ext cx="1305084" cy="1341966"/>
          </a:xfrm>
          <a:prstGeom prst="rect">
            <a:avLst/>
          </a:prstGeom>
        </p:spPr>
      </p:pic>
      <p:pic>
        <p:nvPicPr>
          <p:cNvPr id="12" name="Picture 11" descr="A picture containing dark, black, white&#10;&#10;Description automatically generated">
            <a:extLst>
              <a:ext uri="{FF2B5EF4-FFF2-40B4-BE49-F238E27FC236}">
                <a16:creationId xmlns:a16="http://schemas.microsoft.com/office/drawing/2014/main" id="{1852739E-1E35-439B-97C4-70B5DA2111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6631" y="2820839"/>
            <a:ext cx="1467522" cy="1500716"/>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6135955" y="340074"/>
            <a:ext cx="3817670" cy="25936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Every child has the right to think and believe what they choose as long as they are not stopping other people from enjoying their rights. Have you ever heard of views, beliefs and opinions which go against other people’s rights? Discuss this with somebody at home.</a:t>
            </a:r>
          </a:p>
        </p:txBody>
      </p:sp>
      <p:sp>
        <p:nvSpPr>
          <p:cNvPr id="13" name="Rectangle 12">
            <a:extLst>
              <a:ext uri="{FF2B5EF4-FFF2-40B4-BE49-F238E27FC236}">
                <a16:creationId xmlns:a16="http://schemas.microsoft.com/office/drawing/2014/main" id="{4F46B971-C2E4-4B34-9189-25B96AC1E37A}"/>
              </a:ext>
            </a:extLst>
          </p:cNvPr>
          <p:cNvSpPr/>
          <p:nvPr/>
        </p:nvSpPr>
        <p:spPr>
          <a:xfrm>
            <a:off x="231766"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When learning about wars in school you might have heard about people refusing to fight because it goes against their beliefs. They are called conscientious objectors. Do </a:t>
            </a:r>
            <a:r>
              <a:rPr lang="en-GB" dirty="0">
                <a:solidFill>
                  <a:srgbClr val="00AEEF"/>
                </a:solidFill>
                <a:latin typeface="Arial" panose="020B0604020202020204" pitchFamily="34" charset="0"/>
                <a:cs typeface="Arial" panose="020B0604020202020204" pitchFamily="34" charset="0"/>
                <a:hlinkClick r:id="rId3"/>
              </a:rPr>
              <a:t>some research to find out more </a:t>
            </a:r>
            <a:r>
              <a:rPr lang="en-GB" dirty="0">
                <a:solidFill>
                  <a:srgbClr val="00AEEF"/>
                </a:solidFill>
                <a:latin typeface="Arial" panose="020B0604020202020204" pitchFamily="34" charset="0"/>
                <a:cs typeface="Arial" panose="020B0604020202020204" pitchFamily="34" charset="0"/>
              </a:rPr>
              <a:t>about them. </a:t>
            </a:r>
          </a:p>
        </p:txBody>
      </p:sp>
      <p:sp>
        <p:nvSpPr>
          <p:cNvPr id="15" name="Rectangle 14">
            <a:extLst>
              <a:ext uri="{FF2B5EF4-FFF2-40B4-BE49-F238E27FC236}">
                <a16:creationId xmlns:a16="http://schemas.microsoft.com/office/drawing/2014/main" id="{1E5FAE3A-22F0-4254-8CF1-C2B436B5D88F}"/>
              </a:ext>
            </a:extLst>
          </p:cNvPr>
          <p:cNvSpPr/>
          <p:nvPr/>
        </p:nvSpPr>
        <p:spPr>
          <a:xfrm>
            <a:off x="2522061" y="4195923"/>
            <a:ext cx="3371850" cy="2428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Some people choose humanism or another non-religious belief system as a way to live their lives – do some research and create a poster or art piece that captures one of these approaches to life.</a:t>
            </a:r>
          </a:p>
        </p:txBody>
      </p:sp>
      <p:sp>
        <p:nvSpPr>
          <p:cNvPr id="17" name="Rectangle 16">
            <a:extLst>
              <a:ext uri="{FF2B5EF4-FFF2-40B4-BE49-F238E27FC236}">
                <a16:creationId xmlns:a16="http://schemas.microsoft.com/office/drawing/2014/main" id="{F151A9AA-2101-4C68-98BC-775138E45214}"/>
              </a:ext>
            </a:extLst>
          </p:cNvPr>
          <p:cNvSpPr/>
          <p:nvPr/>
        </p:nvSpPr>
        <p:spPr>
          <a:xfrm>
            <a:off x="7784308" y="3450910"/>
            <a:ext cx="4273868" cy="28194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Freedom of thought also means freedom to have no religion. In </a:t>
            </a:r>
            <a:r>
              <a:rPr lang="en-GB" dirty="0">
                <a:solidFill>
                  <a:srgbClr val="00B0F0"/>
                </a:solidFill>
                <a:latin typeface="Arial" panose="020B0604020202020204" pitchFamily="34" charset="0"/>
                <a:cs typeface="Arial" panose="020B0604020202020204" pitchFamily="34" charset="0"/>
                <a:hlinkClick r:id="rId4"/>
              </a:rPr>
              <a:t>a poll in 2016, British people under 40</a:t>
            </a:r>
            <a:r>
              <a:rPr lang="en-GB" dirty="0">
                <a:solidFill>
                  <a:srgbClr val="00B0F0"/>
                </a:solidFill>
                <a:latin typeface="Arial" panose="020B0604020202020204" pitchFamily="34" charset="0"/>
                <a:cs typeface="Arial" panose="020B0604020202020204" pitchFamily="34" charset="0"/>
              </a:rPr>
              <a:t> were far more likely to report being “no religion” than anything else. Why do you think this might be? Talk to your family and friends to see what they think. Do you think people of no faith are as respected as people of faith?</a:t>
            </a:r>
            <a:endParaRPr lang="en-GB" sz="1400" dirty="0">
              <a:solidFill>
                <a:srgbClr val="00B0F0"/>
              </a:solidFill>
              <a:latin typeface="Arial" panose="020B0604020202020204" pitchFamily="34" charset="0"/>
              <a:cs typeface="Arial" panose="020B0604020202020204" pitchFamily="34" charset="0"/>
            </a:endParaRPr>
          </a:p>
        </p:txBody>
      </p:sp>
      <p:pic>
        <p:nvPicPr>
          <p:cNvPr id="4" name="Picture 3" descr="A person in a dark room&#10;&#10;Description automatically generated">
            <a:extLst>
              <a:ext uri="{FF2B5EF4-FFF2-40B4-BE49-F238E27FC236}">
                <a16:creationId xmlns:a16="http://schemas.microsoft.com/office/drawing/2014/main" id="{ED80A15B-59EE-40D5-A527-84DFB1ABDC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30" y="3920292"/>
            <a:ext cx="1585913" cy="2819401"/>
          </a:xfrm>
          <a:prstGeom prst="rect">
            <a:avLst/>
          </a:prstGeom>
        </p:spPr>
      </p:pic>
      <p:pic>
        <p:nvPicPr>
          <p:cNvPr id="23" name="Picture 22" descr="A drawing of a face&#10;&#10;Description automatically generated">
            <a:extLst>
              <a:ext uri="{FF2B5EF4-FFF2-40B4-BE49-F238E27FC236}">
                <a16:creationId xmlns:a16="http://schemas.microsoft.com/office/drawing/2014/main" id="{4E3B648A-2D5E-4D2F-B3C6-2341FB166F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77521" y="3923036"/>
            <a:ext cx="1857374" cy="1875148"/>
          </a:xfrm>
          <a:prstGeom prst="rect">
            <a:avLst/>
          </a:prstGeom>
        </p:spPr>
      </p:pic>
      <p:pic>
        <p:nvPicPr>
          <p:cNvPr id="25" name="Picture 24" descr="A picture containing table, drawing&#10;&#10;Description automatically generated">
            <a:extLst>
              <a:ext uri="{FF2B5EF4-FFF2-40B4-BE49-F238E27FC236}">
                <a16:creationId xmlns:a16="http://schemas.microsoft.com/office/drawing/2014/main" id="{78892355-F766-4A93-9BAD-D0FC2CAAA5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4046" y="552415"/>
            <a:ext cx="2110182" cy="2143856"/>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E722DFCD-AD26-4327-A22F-5A82E8F12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30865" y="1691443"/>
            <a:ext cx="2228849" cy="2228849"/>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4138</TotalTime>
  <Words>1168</Words>
  <Application>Microsoft Office PowerPoint</Application>
  <PresentationFormat>Widescreen</PresentationFormat>
  <Paragraphs>94</Paragraphs>
  <Slides>11</Slides>
  <Notes>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14</vt:lpstr>
      <vt:lpstr>What needs to happen for you to have your thoughts and beliefs respected?</vt:lpstr>
      <vt:lpstr>How many of these did you get?</vt:lpstr>
      <vt:lpstr>Activity Time</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352</cp:revision>
  <dcterms:created xsi:type="dcterms:W3CDTF">2020-04-07T09:32:00Z</dcterms:created>
  <dcterms:modified xsi:type="dcterms:W3CDTF">2020-07-03T10:21:40Z</dcterms:modified>
</cp:coreProperties>
</file>