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295" r:id="rId9"/>
    <p:sldId id="296" r:id="rId10"/>
    <p:sldId id="297"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1" clrIdx="2">
    <p:extLst>
      <p:ext uri="{19B8F6BF-5375-455C-9EA6-DF929625EA0E}">
        <p15:presenceInfo xmlns:p15="http://schemas.microsoft.com/office/powerpoint/2012/main" userId="S::francesb@unicef.org.uk::dd36c30e-9d53-45de-a66b-9f7025672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9123" autoAdjust="0"/>
  </p:normalViewPr>
  <p:slideViewPr>
    <p:cSldViewPr snapToGrid="0">
      <p:cViewPr varScale="1">
        <p:scale>
          <a:sx n="44" d="100"/>
          <a:sy n="44" d="100"/>
        </p:scale>
        <p:origin x="2286" y="48"/>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7/3/2020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UNICEF Child Rights Festival at the opening of the 30th anniversary of the Convention on the Rights of the Child in Lebanon (CRC)</a:t>
            </a:r>
          </a:p>
          <a:p>
            <a:r>
              <a:rPr lang="en-GB" sz="1200" b="0" i="0" kern="1200" dirty="0">
                <a:solidFill>
                  <a:schemeClr val="tx1"/>
                </a:solidFill>
                <a:effectLst/>
                <a:latin typeface="+mn-lt"/>
                <a:ea typeface="+mn-ea"/>
                <a:cs typeface="+mn-cs"/>
              </a:rPr>
              <a:t>Unicef/</a:t>
            </a:r>
            <a:r>
              <a:rPr lang="en-GB" sz="1200" b="0" i="0" kern="1200" dirty="0" err="1">
                <a:solidFill>
                  <a:schemeClr val="tx1"/>
                </a:solidFill>
                <a:effectLst/>
                <a:latin typeface="+mn-lt"/>
                <a:ea typeface="+mn-ea"/>
                <a:cs typeface="+mn-cs"/>
              </a:rPr>
              <a:t>Choufany</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209692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253804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03/07/2020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03/07/2020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03/07/2020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rowd of people near a sign&#10;&#10;Description automatically generated">
            <a:extLst>
              <a:ext uri="{FF2B5EF4-FFF2-40B4-BE49-F238E27FC236}">
                <a16:creationId xmlns:a16="http://schemas.microsoft.com/office/drawing/2014/main" id="{9EB61807-233B-408C-A4DC-0B42CD29C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09314A70-0A20-4D9A-965A-4D7BF893409E}"/>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03/07/2020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youtu.be/QIcLDNv12Mk"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hyperlink" Target="https://www.unicef.org.uk/rights-respecting-schools/wp-content/uploads/sites/4/2019/11/UN0332751.pdf" TargetMode="External"/><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hyperlink" Target="https://www.unicef.org.uk/rights-respecting-schools/resources/teaching-resources/ideas-from-schools/songs-created-schools/" TargetMode="External"/><Relationship Id="rId3" Type="http://schemas.openxmlformats.org/officeDocument/2006/relationships/slideLayout" Target="../slideLayouts/slideLayout24.xml"/><Relationship Id="rId7" Type="http://schemas.openxmlformats.org/officeDocument/2006/relationships/hyperlink" Target="https://www.unicef.org.uk/rights-respecting-schools/resources/teaching-resources/guidance-assemblies-lessons/child-friendly-crc-text-and-icons/" TargetMode="External"/><Relationship Id="rId12" Type="http://schemas.openxmlformats.org/officeDocument/2006/relationships/image" Target="../media/image47.png"/><Relationship Id="rId2" Type="http://schemas.openxmlformats.org/officeDocument/2006/relationships/video" Target="https://www.youtube.com/embed/5KQGz-toMnk?feature=oembed" TargetMode="External"/><Relationship Id="rId1" Type="http://schemas.openxmlformats.org/officeDocument/2006/relationships/video" Target="https://www.youtube.com/embed/V1BFLitBkco?feature=oembed" TargetMode="External"/><Relationship Id="rId6" Type="http://schemas.openxmlformats.org/officeDocument/2006/relationships/image" Target="../media/image44.jpeg"/><Relationship Id="rId11" Type="http://schemas.openxmlformats.org/officeDocument/2006/relationships/image" Target="../media/image46.png"/><Relationship Id="rId5" Type="http://schemas.openxmlformats.org/officeDocument/2006/relationships/hyperlink" Target="https://www.youtube.com/watch?v=V1BFLitBkco" TargetMode="External"/><Relationship Id="rId10" Type="http://schemas.openxmlformats.org/officeDocument/2006/relationships/image" Target="../media/image45.jpeg"/><Relationship Id="rId4" Type="http://schemas.openxmlformats.org/officeDocument/2006/relationships/notesSlide" Target="../notesSlides/notesSlide4.xml"/><Relationship Id="rId9" Type="http://schemas.openxmlformats.org/officeDocument/2006/relationships/hyperlink" Target="https://www.youtube.com/watch?v=5KQGz-toMn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xml"/><Relationship Id="rId7" Type="http://schemas.openxmlformats.org/officeDocument/2006/relationships/hyperlink" Target="https://www.unicef.ca/en/policy-advocacy-for-children/about-the-convention-on-the-rights-of-the-child" TargetMode="External"/><Relationship Id="rId2" Type="http://schemas.openxmlformats.org/officeDocument/2006/relationships/slideLayout" Target="../slideLayouts/slideLayout21.xml"/><Relationship Id="rId1" Type="http://schemas.openxmlformats.org/officeDocument/2006/relationships/video" Target="https://www.youtube.com/embed/9RU4awGTPWo?feature=oembed" TargetMode="External"/><Relationship Id="rId6" Type="http://schemas.openxmlformats.org/officeDocument/2006/relationships/hyperlink" Target="https://www.unicef.org.uk/rights-respecting-schools/resources/teaching-resources/guidance-assemblies-lessons/child-friendly-crc-text-and-icons/" TargetMode="External"/><Relationship Id="rId5" Type="http://schemas.openxmlformats.org/officeDocument/2006/relationships/image" Target="../media/image39.svg"/><Relationship Id="rId10" Type="http://schemas.openxmlformats.org/officeDocument/2006/relationships/image" Target="../media/image50.png"/><Relationship Id="rId4" Type="http://schemas.openxmlformats.org/officeDocument/2006/relationships/image" Target="../media/image38.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6.xml"/><Relationship Id="rId7" Type="http://schemas.openxmlformats.org/officeDocument/2006/relationships/image" Target="../media/image52.png"/><Relationship Id="rId2" Type="http://schemas.openxmlformats.org/officeDocument/2006/relationships/slideLayout" Target="../slideLayouts/slideLayout21.xml"/><Relationship Id="rId1" Type="http://schemas.openxmlformats.org/officeDocument/2006/relationships/video" Target="https://www.youtube.com/embed/TFMqTDIYI2U?feature=oembed" TargetMode="External"/><Relationship Id="rId6" Type="http://schemas.openxmlformats.org/officeDocument/2006/relationships/image" Target="../media/image51.jpeg"/><Relationship Id="rId5" Type="http://schemas.openxmlformats.org/officeDocument/2006/relationships/hyperlink" Target="https://www.youtube.com/watch?v=TFMqTDIYI2U" TargetMode="External"/><Relationship Id="rId4" Type="http://schemas.openxmlformats.org/officeDocument/2006/relationships/hyperlink" Target="https://www.unicef.org.uk/working-with-young-people/youth-advocacy-toolkit/" TargetMode="External"/><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70000" lnSpcReduction="20000"/>
          </a:bodyPr>
          <a:lstStyle/>
          <a:p>
            <a:pPr marL="0" indent="0">
              <a:buNone/>
            </a:pPr>
            <a:r>
              <a:rPr lang="en-GB" sz="3600" b="1" dirty="0"/>
              <a:t>Try to find somewhere peaceful and spend a few minutes being quiet and still. </a:t>
            </a:r>
          </a:p>
          <a:p>
            <a:pPr marL="0" indent="0">
              <a:buNone/>
            </a:pPr>
            <a:r>
              <a:rPr lang="en-GB" sz="3600" b="1" dirty="0"/>
              <a:t>Then think about these questions:</a:t>
            </a:r>
          </a:p>
          <a:p>
            <a:r>
              <a:rPr lang="en-GB" sz="3600" dirty="0"/>
              <a:t>Why do your rights matter to you? What’s so special about them?</a:t>
            </a:r>
          </a:p>
          <a:p>
            <a:r>
              <a:rPr lang="en-GB" sz="3600" dirty="0"/>
              <a:t>Imagine a world where every child enjoyed all their rights all the time?</a:t>
            </a:r>
          </a:p>
          <a:p>
            <a:r>
              <a:rPr lang="en-GB" sz="3600" dirty="0"/>
              <a:t>When you are an adult what will you do to tell other people about rights?</a:t>
            </a:r>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3487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SalaFont</a:t>
            </a:r>
            <a:endParaRPr lang="en-GB" sz="900" dirty="0"/>
          </a:p>
        </p:txBody>
      </p:sp>
      <p:pic>
        <p:nvPicPr>
          <p:cNvPr id="5" name="Picture 4" descr="A person holding a baby&#10;&#10;Description automatically generated">
            <a:extLst>
              <a:ext uri="{FF2B5EF4-FFF2-40B4-BE49-F238E27FC236}">
                <a16:creationId xmlns:a16="http://schemas.microsoft.com/office/drawing/2014/main" id="{AA96EBC1-5507-44C6-AAFE-3ED5F70580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993" y="1735201"/>
            <a:ext cx="4416008" cy="3312006"/>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What right is being shown in these pictures? Can you guess how they are linked together?</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1" name="Rectangle 10">
            <a:extLst>
              <a:ext uri="{FF2B5EF4-FFF2-40B4-BE49-F238E27FC236}">
                <a16:creationId xmlns:a16="http://schemas.microsoft.com/office/drawing/2014/main" id="{6598684F-F43F-4843-96CB-30D44DDF1C2B}"/>
              </a:ext>
            </a:extLst>
          </p:cNvPr>
          <p:cNvSpPr/>
          <p:nvPr/>
        </p:nvSpPr>
        <p:spPr>
          <a:xfrm>
            <a:off x="3586321" y="5535736"/>
            <a:ext cx="83869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p:txBody>
      </p:sp>
      <p:pic>
        <p:nvPicPr>
          <p:cNvPr id="4" name="Picture 3" descr="A screenshot of a video game&#10;&#10;Description automatically generated">
            <a:extLst>
              <a:ext uri="{FF2B5EF4-FFF2-40B4-BE49-F238E27FC236}">
                <a16:creationId xmlns:a16="http://schemas.microsoft.com/office/drawing/2014/main" id="{744951DC-67E9-4491-9DD9-ED6F75014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11" y="2949991"/>
            <a:ext cx="2425115" cy="3429000"/>
          </a:xfrm>
          <a:prstGeom prst="rect">
            <a:avLst/>
          </a:prstGeom>
        </p:spPr>
      </p:pic>
      <p:pic>
        <p:nvPicPr>
          <p:cNvPr id="7" name="Picture 6" descr="A picture containing indoor, child, person, boy&#10;&#10;Description automatically generated">
            <a:extLst>
              <a:ext uri="{FF2B5EF4-FFF2-40B4-BE49-F238E27FC236}">
                <a16:creationId xmlns:a16="http://schemas.microsoft.com/office/drawing/2014/main" id="{97A6B17B-1D8C-4232-9DED-70E00839A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9750" y="2931820"/>
            <a:ext cx="3810000" cy="2540000"/>
          </a:xfrm>
          <a:prstGeom prst="rect">
            <a:avLst/>
          </a:prstGeom>
        </p:spPr>
      </p:pic>
      <p:sp>
        <p:nvSpPr>
          <p:cNvPr id="16" name="Rectangle 15">
            <a:extLst>
              <a:ext uri="{FF2B5EF4-FFF2-40B4-BE49-F238E27FC236}">
                <a16:creationId xmlns:a16="http://schemas.microsoft.com/office/drawing/2014/main" id="{7517829E-D028-4A6A-BB00-54725351BF39}"/>
              </a:ext>
            </a:extLst>
          </p:cNvPr>
          <p:cNvSpPr/>
          <p:nvPr/>
        </p:nvSpPr>
        <p:spPr>
          <a:xfrm>
            <a:off x="7766990" y="5569567"/>
            <a:ext cx="928459"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WikiCommons</a:t>
            </a:r>
            <a:endParaRPr lang="en-GB" sz="9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A34EC77-2D2D-49DE-9E6C-3FA8B0DBB29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414690" y="3130331"/>
            <a:ext cx="2832100" cy="1534160"/>
          </a:xfrm>
          <a:prstGeom prst="rect">
            <a:avLst/>
          </a:prstGeom>
        </p:spPr>
      </p:pic>
      <p:pic>
        <p:nvPicPr>
          <p:cNvPr id="10" name="Picture 9">
            <a:extLst>
              <a:ext uri="{FF2B5EF4-FFF2-40B4-BE49-F238E27FC236}">
                <a16:creationId xmlns:a16="http://schemas.microsoft.com/office/drawing/2014/main" id="{EF6324F2-4F1C-4189-81B0-1AE3DDE2C52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56550" y="2779811"/>
            <a:ext cx="2076450" cy="1326515"/>
          </a:xfrm>
          <a:prstGeom prst="rect">
            <a:avLst/>
          </a:prstGeom>
        </p:spPr>
      </p:pic>
      <p:pic>
        <p:nvPicPr>
          <p:cNvPr id="12" name="Picture 11">
            <a:extLst>
              <a:ext uri="{FF2B5EF4-FFF2-40B4-BE49-F238E27FC236}">
                <a16:creationId xmlns:a16="http://schemas.microsoft.com/office/drawing/2014/main" id="{CEFA7B48-D7EA-417A-B36C-9D1D19CC5E7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766990" y="3922811"/>
            <a:ext cx="2167255" cy="1473835"/>
          </a:xfrm>
          <a:prstGeom prst="rect">
            <a:avLst/>
          </a:prstGeom>
        </p:spPr>
      </p:pic>
      <p:pic>
        <p:nvPicPr>
          <p:cNvPr id="13" name="Picture 12">
            <a:extLst>
              <a:ext uri="{FF2B5EF4-FFF2-40B4-BE49-F238E27FC236}">
                <a16:creationId xmlns:a16="http://schemas.microsoft.com/office/drawing/2014/main" id="{9733AAE3-12B8-48B8-9DE4-EF072286F3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9397670" y="4471451"/>
            <a:ext cx="1774825" cy="1377315"/>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42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42 - knowledge of rights</a:t>
            </a:r>
          </a:p>
          <a:p>
            <a:pPr marL="0" indent="0">
              <a:buNone/>
            </a:pPr>
            <a:r>
              <a:rPr lang="en-GB" dirty="0"/>
              <a:t>Governments must actively work to make sure children and adults know about the Convention.</a:t>
            </a:r>
          </a:p>
          <a:p>
            <a:pPr marL="0" indent="0">
              <a:buNone/>
            </a:pPr>
            <a:endParaRPr lang="en-GB" dirty="0"/>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5351463" cy="387529"/>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rPr>
              <a:t>Sam introduces Article 42</a:t>
            </a:r>
          </a:p>
          <a:p>
            <a:pPr marL="0" indent="0">
              <a:buNone/>
            </a:pPr>
            <a:endParaRPr lang="en-GB" dirty="0"/>
          </a:p>
        </p:txBody>
      </p:sp>
      <p:pic>
        <p:nvPicPr>
          <p:cNvPr id="8" name="Graphic 7">
            <a:extLst>
              <a:ext uri="{FF2B5EF4-FFF2-40B4-BE49-F238E27FC236}">
                <a16:creationId xmlns:a16="http://schemas.microsoft.com/office/drawing/2014/main" id="{288AA6C0-D440-4597-9342-E13B92BC67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6635" y="166032"/>
            <a:ext cx="1392934" cy="1857246"/>
          </a:xfrm>
          <a:prstGeom prst="rect">
            <a:avLst/>
          </a:prstGeom>
        </p:spPr>
      </p:pic>
      <p:pic>
        <p:nvPicPr>
          <p:cNvPr id="5" name="Article 42 intro">
            <a:hlinkClick r:id="" action="ppaction://media"/>
            <a:extLst>
              <a:ext uri="{FF2B5EF4-FFF2-40B4-BE49-F238E27FC236}">
                <a16:creationId xmlns:a16="http://schemas.microsoft.com/office/drawing/2014/main" id="{80CAE98F-B4F3-4C4A-8C3C-22780DFC1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2675" y="2266359"/>
            <a:ext cx="5569500" cy="3132844"/>
          </a:xfrm>
          <a:prstGeom prst="rect">
            <a:avLst/>
          </a:prstGeom>
        </p:spPr>
      </p:pic>
      <p:sp>
        <p:nvSpPr>
          <p:cNvPr id="7" name="Text Placeholder 3">
            <a:extLst>
              <a:ext uri="{FF2B5EF4-FFF2-40B4-BE49-F238E27FC236}">
                <a16:creationId xmlns:a16="http://schemas.microsoft.com/office/drawing/2014/main" id="{2EE1852E-9ADC-46E5-9801-FB993DCC549B}"/>
              </a:ext>
            </a:extLst>
          </p:cNvPr>
          <p:cNvSpPr txBox="1">
            <a:spLocks/>
          </p:cNvSpPr>
          <p:nvPr/>
        </p:nvSpPr>
        <p:spPr>
          <a:xfrm>
            <a:off x="402676" y="5583900"/>
            <a:ext cx="3893100" cy="3692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7"/>
              </a:rPr>
              <a:t>Watch Sam on YouTube </a:t>
            </a:r>
            <a:endParaRPr lang="en-GB" dirty="0"/>
          </a:p>
        </p:txBody>
      </p:sp>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0693" y="3674719"/>
            <a:ext cx="4205823"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your thoughts down and then compare your answers with the next slide.</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38548" y="2612152"/>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is needed for every adult and child to know about children's rights?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42</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The Government and politicians should talk about rights and help people to understand them.</a:t>
            </a:r>
          </a:p>
          <a:p>
            <a:r>
              <a:rPr lang="en-GB" sz="6200" dirty="0">
                <a:latin typeface="Arial" panose="020B0604020202020204" pitchFamily="34" charset="0"/>
                <a:cs typeface="Arial" panose="020B0604020202020204" pitchFamily="34" charset="0"/>
              </a:rPr>
              <a:t>It should feel ‘normal’ for people to know that children have rights.</a:t>
            </a:r>
          </a:p>
          <a:p>
            <a:r>
              <a:rPr lang="en-GB" sz="6200" dirty="0">
                <a:latin typeface="Arial" panose="020B0604020202020204" pitchFamily="34" charset="0"/>
                <a:cs typeface="Arial" panose="020B0604020202020204" pitchFamily="34" charset="0"/>
              </a:rPr>
              <a:t>All schools should teach about rights.</a:t>
            </a:r>
          </a:p>
          <a:p>
            <a:r>
              <a:rPr lang="en-GB" sz="6200" dirty="0">
                <a:latin typeface="Arial" panose="020B0604020202020204" pitchFamily="34" charset="0"/>
                <a:cs typeface="Arial" panose="020B0604020202020204" pitchFamily="34" charset="0"/>
              </a:rPr>
              <a:t>People who work with children such as teachers, youth workers, police and social workers should be trained about children’s rights. </a:t>
            </a:r>
          </a:p>
          <a:p>
            <a:r>
              <a:rPr lang="en-GB" sz="6200" dirty="0">
                <a:latin typeface="Arial" panose="020B0604020202020204" pitchFamily="34" charset="0"/>
                <a:cs typeface="Arial" panose="020B0604020202020204" pitchFamily="34" charset="0"/>
              </a:rPr>
              <a:t>Newspapers and other information sources report frequently, accurately and positively about rights.</a:t>
            </a:r>
          </a:p>
          <a:p>
            <a:r>
              <a:rPr lang="en-GB" sz="6200" dirty="0">
                <a:latin typeface="Arial" panose="020B0604020202020204" pitchFamily="34" charset="0"/>
                <a:cs typeface="Arial" panose="020B0604020202020204" pitchFamily="34" charset="0"/>
              </a:rPr>
              <a:t>Every young person and child should know who to go to if they feel their rights are not being met.</a:t>
            </a:r>
          </a:p>
          <a:p>
            <a:r>
              <a:rPr lang="en-GB" sz="6200" dirty="0">
                <a:latin typeface="Arial" panose="020B0604020202020204" pitchFamily="34" charset="0"/>
                <a:cs typeface="Arial" panose="020B0604020202020204" pitchFamily="34" charset="0"/>
              </a:rPr>
              <a:t>There are lots of rights so people will need reminding about them, perhaps in the news or with adverts.</a:t>
            </a:r>
          </a:p>
          <a:p>
            <a:r>
              <a:rPr lang="en-GB" sz="6200" dirty="0">
                <a:latin typeface="Arial" panose="020B0604020202020204" pitchFamily="34" charset="0"/>
                <a:cs typeface="Arial" panose="020B0604020202020204" pitchFamily="34" charset="0"/>
              </a:rPr>
              <a:t>Parents and carers should be helped to know about the rights their children have.</a:t>
            </a:r>
          </a:p>
          <a:p>
            <a:r>
              <a:rPr lang="en-GB" sz="6200" dirty="0">
                <a:latin typeface="Arial" panose="020B0604020202020204" pitchFamily="34" charset="0"/>
                <a:cs typeface="Arial" panose="020B0604020202020204" pitchFamily="34" charset="0"/>
              </a:rPr>
              <a:t>People should be able to talk about respecting each others’ rights.</a:t>
            </a:r>
          </a:p>
          <a:p>
            <a:pPr marL="0" indent="0">
              <a:buNone/>
            </a:pPr>
            <a:r>
              <a:rPr lang="en-GB" sz="6200" dirty="0">
                <a:latin typeface="Arial" panose="020B0604020202020204" pitchFamily="34" charset="0"/>
                <a:cs typeface="Arial" panose="020B0604020202020204" pitchFamily="34" charset="0"/>
              </a:rPr>
              <a:t>What else did you think of?</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3" name="Flowchart: Connector 22">
            <a:extLst>
              <a:ext uri="{FF2B5EF4-FFF2-40B4-BE49-F238E27FC236}">
                <a16:creationId xmlns:a16="http://schemas.microsoft.com/office/drawing/2014/main" id="{CE4DDDAC-439A-4F2E-8CEC-D225DD3D6797}"/>
              </a:ext>
            </a:extLst>
          </p:cNvPr>
          <p:cNvSpPr/>
          <p:nvPr/>
        </p:nvSpPr>
        <p:spPr>
          <a:xfrm>
            <a:off x="5157563" y="147956"/>
            <a:ext cx="3113056" cy="300311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that you didn’t know any rights and that all children everywhere have rights. How would you feel about that? Can you think of any problems children might face? Write a poem or story called “Child with no Rights”.</a:t>
            </a:r>
          </a:p>
        </p:txBody>
      </p:sp>
      <p:pic>
        <p:nvPicPr>
          <p:cNvPr id="16" name="Graphic 15">
            <a:extLst>
              <a:ext uri="{FF2B5EF4-FFF2-40B4-BE49-F238E27FC236}">
                <a16:creationId xmlns:a16="http://schemas.microsoft.com/office/drawing/2014/main" id="{5C257EC0-8C0B-455D-8A75-AD9D9C448A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3023870"/>
            <a:ext cx="1744373" cy="2325832"/>
          </a:xfrm>
          <a:prstGeom prst="rect">
            <a:avLst/>
          </a:prstGeom>
        </p:spPr>
      </p:pic>
      <p:sp>
        <p:nvSpPr>
          <p:cNvPr id="18" name="Flowchart: Connector 17">
            <a:extLst>
              <a:ext uri="{FF2B5EF4-FFF2-40B4-BE49-F238E27FC236}">
                <a16:creationId xmlns:a16="http://schemas.microsoft.com/office/drawing/2014/main" id="{7781B733-AC3E-4698-BAEF-2689C26D54DF}"/>
              </a:ext>
            </a:extLst>
          </p:cNvPr>
          <p:cNvSpPr/>
          <p:nvPr/>
        </p:nvSpPr>
        <p:spPr>
          <a:xfrm>
            <a:off x="2935034" y="2129064"/>
            <a:ext cx="2202493" cy="20440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all adults should know about rights. Can you explain why this matters?</a:t>
            </a:r>
          </a:p>
        </p:txBody>
      </p:sp>
      <p:sp>
        <p:nvSpPr>
          <p:cNvPr id="20" name="Flowchart: Connector 19">
            <a:extLst>
              <a:ext uri="{FF2B5EF4-FFF2-40B4-BE49-F238E27FC236}">
                <a16:creationId xmlns:a16="http://schemas.microsoft.com/office/drawing/2014/main" id="{D8121AE5-7832-4775-861C-1B9326A2DFFC}"/>
              </a:ext>
            </a:extLst>
          </p:cNvPr>
          <p:cNvSpPr/>
          <p:nvPr/>
        </p:nvSpPr>
        <p:spPr>
          <a:xfrm>
            <a:off x="8395023" y="981383"/>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Do you know your ‘birthday right?’ This is a fun idea thought up by schools in the North East of England – look up, and remember if you can, the article with the same number as the day of the month you were born. Try to get all your family and friends to know their ‘Birthday Right’. Here are all the rights </a:t>
            </a:r>
            <a:r>
              <a:rPr lang="en-GB" sz="1400" dirty="0">
                <a:solidFill>
                  <a:srgbClr val="00B0F0"/>
                </a:solidFill>
                <a:latin typeface="Arial" panose="020B0604020202020204" pitchFamily="34" charset="0"/>
                <a:cs typeface="Arial" panose="020B0604020202020204" pitchFamily="34" charset="0"/>
                <a:hlinkClick r:id="rId5"/>
              </a:rPr>
              <a:t>on one page</a:t>
            </a:r>
            <a:r>
              <a:rPr lang="en-GB" sz="1400" dirty="0">
                <a:solidFill>
                  <a:srgbClr val="00B0F0"/>
                </a:solidFill>
                <a:latin typeface="Arial" panose="020B0604020202020204" pitchFamily="34" charset="0"/>
                <a:cs typeface="Arial" panose="020B0604020202020204" pitchFamily="34" charset="0"/>
              </a:rPr>
              <a:t>.</a:t>
            </a:r>
          </a:p>
        </p:txBody>
      </p:sp>
      <p:sp>
        <p:nvSpPr>
          <p:cNvPr id="21" name="Flowchart: Connector 20">
            <a:extLst>
              <a:ext uri="{FF2B5EF4-FFF2-40B4-BE49-F238E27FC236}">
                <a16:creationId xmlns:a16="http://schemas.microsoft.com/office/drawing/2014/main" id="{E82C970D-9E0F-4E4B-8253-FDFB958D7904}"/>
              </a:ext>
            </a:extLst>
          </p:cNvPr>
          <p:cNvSpPr/>
          <p:nvPr/>
        </p:nvSpPr>
        <p:spPr>
          <a:xfrm>
            <a:off x="5534495" y="3332614"/>
            <a:ext cx="3478491" cy="340707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42 says that governments have to actively make sure everyone knows about the CRC, and that governments must be active about getting the message about children’s rights out to people. If you were the minister responsible for this what would you do? Have a go at your favourite or most creative idea.</a:t>
            </a:r>
          </a:p>
        </p:txBody>
      </p:sp>
      <p:pic>
        <p:nvPicPr>
          <p:cNvPr id="5" name="Picture 4" descr="A picture containing drawing&#10;&#10;Description automatically generated">
            <a:extLst>
              <a:ext uri="{FF2B5EF4-FFF2-40B4-BE49-F238E27FC236}">
                <a16:creationId xmlns:a16="http://schemas.microsoft.com/office/drawing/2014/main" id="{0052CEAE-2C43-4384-8999-23786AA2CB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268" y="3981091"/>
            <a:ext cx="2205198" cy="1783334"/>
          </a:xfrm>
          <a:prstGeom prst="rect">
            <a:avLst/>
          </a:prstGeom>
        </p:spPr>
      </p:pic>
      <p:pic>
        <p:nvPicPr>
          <p:cNvPr id="22" name="Picture 21" descr="A picture containing shirt&#10;&#10;Description automatically generated">
            <a:extLst>
              <a:ext uri="{FF2B5EF4-FFF2-40B4-BE49-F238E27FC236}">
                <a16:creationId xmlns:a16="http://schemas.microsoft.com/office/drawing/2014/main" id="{86B7E61A-D013-4B97-A7AA-31BD07940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952" y="3840763"/>
            <a:ext cx="1948830" cy="1948830"/>
          </a:xfrm>
          <a:prstGeom prst="rect">
            <a:avLst/>
          </a:prstGeom>
        </p:spPr>
      </p:pic>
      <p:pic>
        <p:nvPicPr>
          <p:cNvPr id="27" name="Picture 26" descr="A close up of a logo&#10;&#10;Description automatically generated">
            <a:extLst>
              <a:ext uri="{FF2B5EF4-FFF2-40B4-BE49-F238E27FC236}">
                <a16:creationId xmlns:a16="http://schemas.microsoft.com/office/drawing/2014/main" id="{6EBC4D45-3DB2-4445-A36B-FA5746DD96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4413" y="704547"/>
            <a:ext cx="2044591" cy="2044014"/>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Flowchart: Connector 12">
            <a:extLst>
              <a:ext uri="{FF2B5EF4-FFF2-40B4-BE49-F238E27FC236}">
                <a16:creationId xmlns:a16="http://schemas.microsoft.com/office/drawing/2014/main" id="{B90E70D2-1B00-4559-9C19-C796191AD2BC}"/>
              </a:ext>
            </a:extLst>
          </p:cNvPr>
          <p:cNvSpPr/>
          <p:nvPr/>
        </p:nvSpPr>
        <p:spPr>
          <a:xfrm>
            <a:off x="359999" y="3947297"/>
            <a:ext cx="2748516" cy="264925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If you were a teacher of very young children, how would you help them to understand about their rights. </a:t>
            </a:r>
            <a:r>
              <a:rPr lang="en-GB" sz="1400" dirty="0">
                <a:solidFill>
                  <a:srgbClr val="00B0F0"/>
                </a:solidFill>
                <a:latin typeface="Arial"/>
                <a:cs typeface="Arial"/>
                <a:hlinkClick r:id="rId5"/>
              </a:rPr>
              <a:t>This video </a:t>
            </a:r>
            <a:r>
              <a:rPr lang="en-GB" sz="1400" dirty="0">
                <a:solidFill>
                  <a:srgbClr val="00B0F0"/>
                </a:solidFill>
                <a:latin typeface="Arial"/>
                <a:cs typeface="Arial"/>
              </a:rPr>
              <a:t>made by Unicef Australia might help to get you started. </a:t>
            </a:r>
            <a:endParaRPr lang="en-GB" sz="1400" dirty="0">
              <a:solidFill>
                <a:srgbClr val="00B0F0"/>
              </a:solidFill>
              <a:latin typeface="Arial" panose="020B0604020202020204" pitchFamily="34" charset="0"/>
              <a:cs typeface="Arial" panose="020B0604020202020204" pitchFamily="34" charset="0"/>
            </a:endParaRPr>
          </a:p>
        </p:txBody>
      </p:sp>
      <p:pic>
        <p:nvPicPr>
          <p:cNvPr id="2" name="Online Media 1" title="What are child rights?">
            <a:hlinkClick r:id="" action="ppaction://media"/>
            <a:extLst>
              <a:ext uri="{FF2B5EF4-FFF2-40B4-BE49-F238E27FC236}">
                <a16:creationId xmlns:a16="http://schemas.microsoft.com/office/drawing/2014/main" id="{6B413406-822F-4FD4-B7C4-43251DBE3316}"/>
              </a:ext>
            </a:extLst>
          </p:cNvPr>
          <p:cNvPicPr>
            <a:picLocks noRot="1" noChangeAspect="1"/>
          </p:cNvPicPr>
          <p:nvPr>
            <a:videoFile r:link="rId1"/>
          </p:nvPr>
        </p:nvPicPr>
        <p:blipFill>
          <a:blip r:embed="rId6"/>
          <a:stretch>
            <a:fillRect/>
          </a:stretch>
        </p:blipFill>
        <p:spPr>
          <a:xfrm>
            <a:off x="413018" y="2363657"/>
            <a:ext cx="3048000" cy="1714500"/>
          </a:xfrm>
          <a:prstGeom prst="rect">
            <a:avLst/>
          </a:prstGeom>
        </p:spPr>
      </p:pic>
      <p:sp>
        <p:nvSpPr>
          <p:cNvPr id="16" name="Flowchart: Connector 15">
            <a:extLst>
              <a:ext uri="{FF2B5EF4-FFF2-40B4-BE49-F238E27FC236}">
                <a16:creationId xmlns:a16="http://schemas.microsoft.com/office/drawing/2014/main" id="{5D24E30D-301F-4CB2-A3E2-603A9BE79E43}"/>
              </a:ext>
            </a:extLst>
          </p:cNvPr>
          <p:cNvSpPr/>
          <p:nvPr/>
        </p:nvSpPr>
        <p:spPr>
          <a:xfrm>
            <a:off x="5869054" y="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Make yourself a set of cards to represent the articles of the CRC than make up some games to play with the people in your home to help everyone learn about rights. There are ideas for </a:t>
            </a:r>
            <a:r>
              <a:rPr lang="en-GB" sz="1400" dirty="0">
                <a:solidFill>
                  <a:srgbClr val="00B0F0"/>
                </a:solidFill>
                <a:latin typeface="Arial"/>
                <a:cs typeface="Arial"/>
                <a:hlinkClick r:id="rId7"/>
              </a:rPr>
              <a:t>games and a template for the cards here.</a:t>
            </a:r>
            <a:endParaRPr lang="en-GB" sz="1400" dirty="0">
              <a:solidFill>
                <a:srgbClr val="00B0F0"/>
              </a:solidFill>
              <a:latin typeface="Arial" panose="020B0604020202020204" pitchFamily="34" charset="0"/>
              <a:cs typeface="Arial" panose="020B0604020202020204" pitchFamily="34" charset="0"/>
            </a:endParaRPr>
          </a:p>
        </p:txBody>
      </p:sp>
      <p:sp>
        <p:nvSpPr>
          <p:cNvPr id="18" name="Flowchart: Connector 17">
            <a:extLst>
              <a:ext uri="{FF2B5EF4-FFF2-40B4-BE49-F238E27FC236}">
                <a16:creationId xmlns:a16="http://schemas.microsoft.com/office/drawing/2014/main" id="{E6D05B91-9E2F-40DB-8F39-1C849AB92BCB}"/>
              </a:ext>
            </a:extLst>
          </p:cNvPr>
          <p:cNvSpPr/>
          <p:nvPr/>
        </p:nvSpPr>
        <p:spPr>
          <a:xfrm>
            <a:off x="9144000" y="1328700"/>
            <a:ext cx="3048000" cy="291230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Have a look and a listen to some of the </a:t>
            </a:r>
            <a:r>
              <a:rPr lang="en-GB" sz="1400" dirty="0">
                <a:solidFill>
                  <a:srgbClr val="00B0F0"/>
                </a:solidFill>
                <a:latin typeface="Arial"/>
                <a:cs typeface="Arial"/>
                <a:hlinkClick r:id="rId8"/>
              </a:rPr>
              <a:t>songs and videos </a:t>
            </a:r>
            <a:r>
              <a:rPr lang="en-GB" sz="1400" dirty="0">
                <a:solidFill>
                  <a:srgbClr val="00B0F0"/>
                </a:solidFill>
                <a:latin typeface="Arial"/>
                <a:cs typeface="Arial"/>
              </a:rPr>
              <a:t>made by schools to hep children learn about rights. Which one do you like best? Share this with your family and safely on-line with your friends.</a:t>
            </a:r>
          </a:p>
        </p:txBody>
      </p:sp>
      <p:sp>
        <p:nvSpPr>
          <p:cNvPr id="19" name="Flowchart: Connector 18">
            <a:extLst>
              <a:ext uri="{FF2B5EF4-FFF2-40B4-BE49-F238E27FC236}">
                <a16:creationId xmlns:a16="http://schemas.microsoft.com/office/drawing/2014/main" id="{046EC88B-A14B-4469-A9F0-B76760642AED}"/>
              </a:ext>
            </a:extLst>
          </p:cNvPr>
          <p:cNvSpPr/>
          <p:nvPr/>
        </p:nvSpPr>
        <p:spPr>
          <a:xfrm>
            <a:off x="6586110" y="3496944"/>
            <a:ext cx="3399869" cy="328654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Lots of organisations, as well as Unicef, help to promote children’s rights. </a:t>
            </a:r>
            <a:r>
              <a:rPr lang="en-GB" sz="1400" dirty="0">
                <a:solidFill>
                  <a:srgbClr val="00B0F0"/>
                </a:solidFill>
                <a:latin typeface="Arial"/>
                <a:cs typeface="Arial"/>
                <a:hlinkClick r:id="rId9"/>
              </a:rPr>
              <a:t>This video</a:t>
            </a:r>
            <a:r>
              <a:rPr lang="en-GB" sz="1400" dirty="0">
                <a:solidFill>
                  <a:srgbClr val="00B0F0"/>
                </a:solidFill>
                <a:latin typeface="Arial"/>
                <a:cs typeface="Arial"/>
              </a:rPr>
              <a:t> is from the Equality and Human Rights Commission. Watch it and make a note of any facts  that you did not know before. Share what you have learnt with your teacher or your family.</a:t>
            </a:r>
          </a:p>
        </p:txBody>
      </p:sp>
      <p:pic>
        <p:nvPicPr>
          <p:cNvPr id="4" name="Online Media 3" title="Rights of the Child animation">
            <a:hlinkClick r:id="" action="ppaction://media"/>
            <a:extLst>
              <a:ext uri="{FF2B5EF4-FFF2-40B4-BE49-F238E27FC236}">
                <a16:creationId xmlns:a16="http://schemas.microsoft.com/office/drawing/2014/main" id="{C2C65A63-5ADD-4EF2-B048-9B4AFE87D24C}"/>
              </a:ext>
            </a:extLst>
          </p:cNvPr>
          <p:cNvPicPr>
            <a:picLocks noRot="1" noChangeAspect="1"/>
          </p:cNvPicPr>
          <p:nvPr>
            <a:videoFile r:link="rId2"/>
          </p:nvPr>
        </p:nvPicPr>
        <p:blipFill>
          <a:blip r:embed="rId10"/>
          <a:stretch>
            <a:fillRect/>
          </a:stretch>
        </p:blipFill>
        <p:spPr>
          <a:xfrm>
            <a:off x="3893624" y="4270440"/>
            <a:ext cx="3092537" cy="1739552"/>
          </a:xfrm>
          <a:prstGeom prst="rect">
            <a:avLst/>
          </a:prstGeom>
        </p:spPr>
      </p:pic>
      <p:pic>
        <p:nvPicPr>
          <p:cNvPr id="7" name="Picture 6" descr="A close up of a logo&#10;&#10;Description automatically generated">
            <a:extLst>
              <a:ext uri="{FF2B5EF4-FFF2-40B4-BE49-F238E27FC236}">
                <a16:creationId xmlns:a16="http://schemas.microsoft.com/office/drawing/2014/main" id="{F94E3DFC-A9CB-47DA-98EF-676506E901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0155" y="1230371"/>
            <a:ext cx="2266573" cy="2266573"/>
          </a:xfrm>
          <a:prstGeom prst="rect">
            <a:avLst/>
          </a:prstGeom>
        </p:spPr>
      </p:pic>
      <p:pic>
        <p:nvPicPr>
          <p:cNvPr id="20" name="Picture 19" descr="A picture containing clock&#10;&#10;Description automatically generated">
            <a:extLst>
              <a:ext uri="{FF2B5EF4-FFF2-40B4-BE49-F238E27FC236}">
                <a16:creationId xmlns:a16="http://schemas.microsoft.com/office/drawing/2014/main" id="{8552B8C1-7E74-425A-9E5C-CA0C8AF28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85856" y="-110698"/>
            <a:ext cx="1964288" cy="1964288"/>
          </a:xfrm>
          <a:prstGeom prst="rect">
            <a:avLst/>
          </a:prstGeom>
        </p:spPr>
      </p:pic>
    </p:spTree>
    <p:extLst>
      <p:ext uri="{BB962C8B-B14F-4D97-AF65-F5344CB8AC3E}">
        <p14:creationId xmlns:p14="http://schemas.microsoft.com/office/powerpoint/2010/main" val="414541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6" name="Rectangle 15">
            <a:extLst>
              <a:ext uri="{FF2B5EF4-FFF2-40B4-BE49-F238E27FC236}">
                <a16:creationId xmlns:a16="http://schemas.microsoft.com/office/drawing/2014/main" id="{D3167714-AFAD-4BF8-9004-3C338FEBB909}"/>
              </a:ext>
            </a:extLst>
          </p:cNvPr>
          <p:cNvSpPr/>
          <p:nvPr/>
        </p:nvSpPr>
        <p:spPr>
          <a:xfrm>
            <a:off x="3833411" y="1736141"/>
            <a:ext cx="2842962" cy="22095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Before your school started teaching you about children’s rights did you know what they were? Do you think knowing about your rights is important? Try to explain to somebody why you think this.</a:t>
            </a:r>
          </a:p>
        </p:txBody>
      </p:sp>
      <p:pic>
        <p:nvPicPr>
          <p:cNvPr id="12" name="Graphic 11">
            <a:extLst>
              <a:ext uri="{FF2B5EF4-FFF2-40B4-BE49-F238E27FC236}">
                <a16:creationId xmlns:a16="http://schemas.microsoft.com/office/drawing/2014/main" id="{1C53E073-1BA6-4F48-8308-6B4D967F1A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604" y="2634545"/>
            <a:ext cx="1744373" cy="2325832"/>
          </a:xfrm>
          <a:prstGeom prst="rect">
            <a:avLst/>
          </a:prstGeom>
        </p:spPr>
      </p:pic>
      <p:sp>
        <p:nvSpPr>
          <p:cNvPr id="13" name="Rectangle 12">
            <a:extLst>
              <a:ext uri="{FF2B5EF4-FFF2-40B4-BE49-F238E27FC236}">
                <a16:creationId xmlns:a16="http://schemas.microsoft.com/office/drawing/2014/main" id="{EA7B9BB4-E392-4ACD-AFB0-5BE7864BAC8C}"/>
              </a:ext>
            </a:extLst>
          </p:cNvPr>
          <p:cNvSpPr/>
          <p:nvPr/>
        </p:nvSpPr>
        <p:spPr>
          <a:xfrm>
            <a:off x="6874157" y="170253"/>
            <a:ext cx="3134137" cy="25186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Design a card game, a quiz or a board game for younger children, which teaches them their rights. Your game could be something simple like pairs, or snap, or something completely different –you decide! There are ideas for games to get you started </a:t>
            </a:r>
            <a:r>
              <a:rPr lang="en-GB" sz="1600" dirty="0">
                <a:solidFill>
                  <a:srgbClr val="00AEEF"/>
                </a:solidFill>
                <a:latin typeface="Arial" panose="020B0604020202020204" pitchFamily="34" charset="0"/>
                <a:cs typeface="Arial" panose="020B0604020202020204" pitchFamily="34" charset="0"/>
                <a:hlinkClick r:id="rId6"/>
              </a:rPr>
              <a:t>here</a:t>
            </a:r>
            <a:r>
              <a:rPr lang="en-GB" sz="1600" dirty="0">
                <a:solidFill>
                  <a:srgbClr val="00AEEF"/>
                </a:solidFill>
                <a:latin typeface="Arial" panose="020B0604020202020204" pitchFamily="34" charset="0"/>
                <a:cs typeface="Arial" panose="020B0604020202020204" pitchFamily="34" charset="0"/>
              </a:rPr>
              <a:t>.</a:t>
            </a:r>
          </a:p>
        </p:txBody>
      </p:sp>
      <p:sp>
        <p:nvSpPr>
          <p:cNvPr id="17" name="Rectangle 16">
            <a:extLst>
              <a:ext uri="{FF2B5EF4-FFF2-40B4-BE49-F238E27FC236}">
                <a16:creationId xmlns:a16="http://schemas.microsoft.com/office/drawing/2014/main" id="{33AB8CFE-1749-4685-B0EA-3A633D8A2B56}"/>
              </a:ext>
            </a:extLst>
          </p:cNvPr>
          <p:cNvSpPr/>
          <p:nvPr/>
        </p:nvSpPr>
        <p:spPr>
          <a:xfrm>
            <a:off x="9212912" y="2813134"/>
            <a:ext cx="2731218" cy="220955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“Rights are of little use to people unless they are aware of them.” What do you think this sentence means? Do you agree? What could the Government do to promote rights to more people.</a:t>
            </a:r>
          </a:p>
        </p:txBody>
      </p:sp>
      <p:sp>
        <p:nvSpPr>
          <p:cNvPr id="20" name="Rectangle 19">
            <a:extLst>
              <a:ext uri="{FF2B5EF4-FFF2-40B4-BE49-F238E27FC236}">
                <a16:creationId xmlns:a16="http://schemas.microsoft.com/office/drawing/2014/main" id="{F6501E67-9751-49F7-A03A-27AE3B5ADF7C}"/>
              </a:ext>
            </a:extLst>
          </p:cNvPr>
          <p:cNvSpPr/>
          <p:nvPr/>
        </p:nvSpPr>
        <p:spPr>
          <a:xfrm>
            <a:off x="5750085" y="4245376"/>
            <a:ext cx="3030659" cy="251862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hlinkClick r:id="rId7"/>
              </a:rPr>
              <a:t>Watch the video</a:t>
            </a:r>
            <a:r>
              <a:rPr lang="en-GB" sz="1600" dirty="0">
                <a:solidFill>
                  <a:srgbClr val="00AEEF"/>
                </a:solidFill>
                <a:latin typeface="Arial" panose="020B0604020202020204" pitchFamily="34" charset="0"/>
                <a:cs typeface="Arial" panose="020B0604020202020204" pitchFamily="34" charset="0"/>
              </a:rPr>
              <a:t> on this Unicef page. Does it inspire you believe that the rights of children and young people are important? Having watched this, produce something creative (art, music, poetry…) entitled Children’s Rights Matter.  Share your work with others.</a:t>
            </a:r>
          </a:p>
        </p:txBody>
      </p:sp>
      <p:pic>
        <p:nvPicPr>
          <p:cNvPr id="3" name="Online Media 2" title="Just a kid | #WorldChildrensDay">
            <a:hlinkClick r:id="" action="ppaction://media"/>
            <a:extLst>
              <a:ext uri="{FF2B5EF4-FFF2-40B4-BE49-F238E27FC236}">
                <a16:creationId xmlns:a16="http://schemas.microsoft.com/office/drawing/2014/main" id="{99D1FFE5-A9CE-420C-B99C-C06FB92052B5}"/>
              </a:ext>
            </a:extLst>
          </p:cNvPr>
          <p:cNvPicPr>
            <a:picLocks noRot="1" noChangeAspect="1"/>
          </p:cNvPicPr>
          <p:nvPr>
            <a:videoFile r:link="rId1"/>
          </p:nvPr>
        </p:nvPicPr>
        <p:blipFill>
          <a:blip r:embed="rId8"/>
          <a:stretch>
            <a:fillRect/>
          </a:stretch>
        </p:blipFill>
        <p:spPr>
          <a:xfrm>
            <a:off x="8927343" y="5264477"/>
            <a:ext cx="2530258" cy="1423270"/>
          </a:xfrm>
          <a:prstGeom prst="rect">
            <a:avLst/>
          </a:prstGeom>
        </p:spPr>
      </p:pic>
      <p:pic>
        <p:nvPicPr>
          <p:cNvPr id="8" name="Picture 7" descr="A close up of a logo&#10;&#10;Description automatically generated">
            <a:extLst>
              <a:ext uri="{FF2B5EF4-FFF2-40B4-BE49-F238E27FC236}">
                <a16:creationId xmlns:a16="http://schemas.microsoft.com/office/drawing/2014/main" id="{F047449F-8418-45F0-8026-68760F30A4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7508" y="3082460"/>
            <a:ext cx="2325832" cy="2325832"/>
          </a:xfrm>
          <a:prstGeom prst="rect">
            <a:avLst/>
          </a:prstGeom>
        </p:spPr>
      </p:pic>
      <p:pic>
        <p:nvPicPr>
          <p:cNvPr id="10" name="Picture 9" descr="A close up of a logo&#10;&#10;Description automatically generated">
            <a:extLst>
              <a:ext uri="{FF2B5EF4-FFF2-40B4-BE49-F238E27FC236}">
                <a16:creationId xmlns:a16="http://schemas.microsoft.com/office/drawing/2014/main" id="{92B76CEF-7CB8-404E-AF54-8C0985F8C5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0666" y="405818"/>
            <a:ext cx="2047498" cy="2047498"/>
          </a:xfrm>
          <a:prstGeom prst="rect">
            <a:avLst/>
          </a:prstGeom>
        </p:spPr>
      </p:pic>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140496"/>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9" name="Rectangle 18">
            <a:extLst>
              <a:ext uri="{FF2B5EF4-FFF2-40B4-BE49-F238E27FC236}">
                <a16:creationId xmlns:a16="http://schemas.microsoft.com/office/drawing/2014/main" id="{57EB1110-A810-4D88-95BF-8EC9AA24DE0F}"/>
              </a:ext>
            </a:extLst>
          </p:cNvPr>
          <p:cNvSpPr/>
          <p:nvPr/>
        </p:nvSpPr>
        <p:spPr>
          <a:xfrm>
            <a:off x="600621" y="3924769"/>
            <a:ext cx="2622221" cy="259997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If you feel strongly about the importance of more people knowing about the rights of young people and children, you could start a campaign to get your message across. Have a look at our </a:t>
            </a:r>
            <a:r>
              <a:rPr lang="en-GB" sz="1600" dirty="0">
                <a:solidFill>
                  <a:srgbClr val="00AEEF"/>
                </a:solidFill>
                <a:latin typeface="Arial" panose="020B0604020202020204" pitchFamily="34" charset="0"/>
                <a:cs typeface="Arial" panose="020B0604020202020204" pitchFamily="34" charset="0"/>
                <a:hlinkClick r:id="rId4"/>
              </a:rPr>
              <a:t>Advocacy Toolkit </a:t>
            </a:r>
            <a:r>
              <a:rPr lang="en-GB" sz="1600" dirty="0">
                <a:solidFill>
                  <a:srgbClr val="00AEEF"/>
                </a:solidFill>
                <a:latin typeface="Arial" panose="020B0604020202020204" pitchFamily="34" charset="0"/>
                <a:cs typeface="Arial" panose="020B0604020202020204" pitchFamily="34" charset="0"/>
              </a:rPr>
              <a:t>for some ideas.</a:t>
            </a:r>
          </a:p>
        </p:txBody>
      </p:sp>
      <p:sp>
        <p:nvSpPr>
          <p:cNvPr id="15" name="Rectangle 14">
            <a:extLst>
              <a:ext uri="{FF2B5EF4-FFF2-40B4-BE49-F238E27FC236}">
                <a16:creationId xmlns:a16="http://schemas.microsoft.com/office/drawing/2014/main" id="{ADD40317-5F29-4839-8C9C-EDC9846F54DC}"/>
              </a:ext>
            </a:extLst>
          </p:cNvPr>
          <p:cNvSpPr/>
          <p:nvPr/>
        </p:nvSpPr>
        <p:spPr>
          <a:xfrm>
            <a:off x="6900785" y="349482"/>
            <a:ext cx="2945809" cy="292356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The Convention on the Rights of the Child was adopted (agreed) by the United Nations in 1989 but there were decades of talk about rights for children before this. Research the history of children’s rights. You might like to find out in particular about Janusz Korczak and Eglantyne Jebb.</a:t>
            </a:r>
          </a:p>
        </p:txBody>
      </p:sp>
      <p:sp>
        <p:nvSpPr>
          <p:cNvPr id="16" name="Rectangle 15">
            <a:extLst>
              <a:ext uri="{FF2B5EF4-FFF2-40B4-BE49-F238E27FC236}">
                <a16:creationId xmlns:a16="http://schemas.microsoft.com/office/drawing/2014/main" id="{651C7F68-D9C9-4B29-8831-F57544A14F54}"/>
              </a:ext>
            </a:extLst>
          </p:cNvPr>
          <p:cNvSpPr/>
          <p:nvPr/>
        </p:nvSpPr>
        <p:spPr>
          <a:xfrm>
            <a:off x="3400666" y="1714355"/>
            <a:ext cx="3309065" cy="24656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In the UK most secondary schools spend little time talking about rights. Do you think this should change? If so, come up with three convincing reasons why young people, and their teachers, should know about their rights. Share your ideas with your friends.</a:t>
            </a:r>
          </a:p>
        </p:txBody>
      </p:sp>
      <p:sp>
        <p:nvSpPr>
          <p:cNvPr id="20" name="Rectangle 19">
            <a:extLst>
              <a:ext uri="{FF2B5EF4-FFF2-40B4-BE49-F238E27FC236}">
                <a16:creationId xmlns:a16="http://schemas.microsoft.com/office/drawing/2014/main" id="{578B9421-6A58-46C3-890D-35C9D8466B59}"/>
              </a:ext>
            </a:extLst>
          </p:cNvPr>
          <p:cNvSpPr/>
          <p:nvPr/>
        </p:nvSpPr>
        <p:spPr>
          <a:xfrm>
            <a:off x="8684820" y="4158641"/>
            <a:ext cx="3073052" cy="24656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AEEF"/>
                </a:solidFill>
                <a:latin typeface="Arial" panose="020B0604020202020204" pitchFamily="34" charset="0"/>
                <a:cs typeface="Arial" panose="020B0604020202020204" pitchFamily="34" charset="0"/>
              </a:rPr>
              <a:t>Lots of organisations, as well as Unicef, help to promote children’s rights. </a:t>
            </a:r>
            <a:r>
              <a:rPr lang="en-GB" sz="1600" dirty="0">
                <a:solidFill>
                  <a:srgbClr val="00AEEF"/>
                </a:solidFill>
                <a:latin typeface="Arial" panose="020B0604020202020204" pitchFamily="34" charset="0"/>
                <a:cs typeface="Arial" panose="020B0604020202020204" pitchFamily="34" charset="0"/>
                <a:hlinkClick r:id="rId5"/>
              </a:rPr>
              <a:t>This video </a:t>
            </a:r>
            <a:r>
              <a:rPr lang="en-GB" sz="1600" dirty="0">
                <a:solidFill>
                  <a:srgbClr val="00AEEF"/>
                </a:solidFill>
                <a:latin typeface="Arial" panose="020B0604020202020204" pitchFamily="34" charset="0"/>
                <a:cs typeface="Arial" panose="020B0604020202020204" pitchFamily="34" charset="0"/>
              </a:rPr>
              <a:t>is from the Queens University in Belfast. Watch it and make a note of any facts  that you did not know before. Share this with your teacher or your family.</a:t>
            </a:r>
          </a:p>
        </p:txBody>
      </p:sp>
      <p:pic>
        <p:nvPicPr>
          <p:cNvPr id="3" name="Online Media 2" title="United Nations Conventions on the Rights of the Child">
            <a:hlinkClick r:id="" action="ppaction://media"/>
            <a:extLst>
              <a:ext uri="{FF2B5EF4-FFF2-40B4-BE49-F238E27FC236}">
                <a16:creationId xmlns:a16="http://schemas.microsoft.com/office/drawing/2014/main" id="{49A85266-8830-4952-915B-C643BC54DDEE}"/>
              </a:ext>
            </a:extLst>
          </p:cNvPr>
          <p:cNvPicPr>
            <a:picLocks noRot="1" noChangeAspect="1"/>
          </p:cNvPicPr>
          <p:nvPr>
            <a:videoFile r:link="rId1"/>
          </p:nvPr>
        </p:nvPicPr>
        <p:blipFill>
          <a:blip r:embed="rId6"/>
          <a:stretch>
            <a:fillRect/>
          </a:stretch>
        </p:blipFill>
        <p:spPr>
          <a:xfrm>
            <a:off x="5695863" y="5046736"/>
            <a:ext cx="2804518" cy="1577541"/>
          </a:xfrm>
          <a:prstGeom prst="rect">
            <a:avLst/>
          </a:prstGeom>
        </p:spPr>
      </p:pic>
      <p:pic>
        <p:nvPicPr>
          <p:cNvPr id="6" name="Picture 5" descr="A close up of a logo&#10;&#10;Description automatically generated">
            <a:extLst>
              <a:ext uri="{FF2B5EF4-FFF2-40B4-BE49-F238E27FC236}">
                <a16:creationId xmlns:a16="http://schemas.microsoft.com/office/drawing/2014/main" id="{B317CE5B-9300-434B-884B-52193931DA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445" y="1658197"/>
            <a:ext cx="2266572" cy="2266572"/>
          </a:xfrm>
          <a:prstGeom prst="rect">
            <a:avLst/>
          </a:prstGeom>
        </p:spPr>
      </p:pic>
      <p:pic>
        <p:nvPicPr>
          <p:cNvPr id="1026" name="Picture 2" descr="Janusz Korczak - Wikipedia">
            <a:extLst>
              <a:ext uri="{FF2B5EF4-FFF2-40B4-BE49-F238E27FC236}">
                <a16:creationId xmlns:a16="http://schemas.microsoft.com/office/drawing/2014/main" id="{6A93914F-700E-435B-B50E-3A0B8B31C5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331" y="233723"/>
            <a:ext cx="1281794" cy="2033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glantyne Jebb - Wikipedia">
            <a:extLst>
              <a:ext uri="{FF2B5EF4-FFF2-40B4-BE49-F238E27FC236}">
                <a16:creationId xmlns:a16="http://schemas.microsoft.com/office/drawing/2014/main" id="{E59F147E-7FF7-4127-BD4F-CC3512B3EC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1033" y="2426791"/>
            <a:ext cx="1923504" cy="138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UUK_Univers_Powerpoint_16.9_template</Template>
  <TotalTime>5130</TotalTime>
  <Words>1172</Words>
  <Application>Microsoft Office PowerPoint</Application>
  <PresentationFormat>Widescreen</PresentationFormat>
  <Paragraphs>95</Paragraphs>
  <Slides>11</Slides>
  <Notes>6</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42</vt:lpstr>
      <vt:lpstr>  </vt:lpstr>
      <vt:lpstr>How many of these did you get?</vt:lpstr>
      <vt:lpstr>Activity Time</vt:lpstr>
      <vt:lpstr>Activity Time</vt:lpstr>
      <vt:lpstr>Activity time</vt:lpstr>
      <vt:lpstr>Activity time</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Samantha Bradey</dc:creator>
  <cp:lastModifiedBy>Jo Roberts</cp:lastModifiedBy>
  <cp:revision>407</cp:revision>
  <dcterms:created xsi:type="dcterms:W3CDTF">2020-04-07T09:32:00Z</dcterms:created>
  <dcterms:modified xsi:type="dcterms:W3CDTF">2020-07-03T10:20:45Z</dcterms:modified>
</cp:coreProperties>
</file>