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81" r:id="rId4"/>
    <p:sldId id="287" r:id="rId5"/>
    <p:sldId id="282" r:id="rId6"/>
    <p:sldId id="284" r:id="rId7"/>
    <p:sldId id="274" r:id="rId8"/>
    <p:sldId id="293" r:id="rId9"/>
    <p:sldId id="294" r:id="rId10"/>
    <p:sldId id="295" r:id="rId11"/>
    <p:sldId id="29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00AEEF"/>
    <a:srgbClr val="FFFFFF"/>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528" y="6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30143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hyperlink" Target="https://nosycrowcoronavirus.s3-eu-west-1.amazonaws.com/Coronavirus_ABookForChildren.pdf" TargetMode="External"/><Relationship Id="rId4" Type="http://schemas.openxmlformats.org/officeDocument/2006/relationships/image" Target="../media/image36.sv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eEeFJcs_euM" TargetMode="Externa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video" Target="https://www.youtube.com/embed/eEeFJcs_euM?feature=oembed"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unicef.org/coronavirus/fact-or-fiction-how-much-do-you-actually-know-about-coronavirus-covid-19" TargetMode="External"/><Relationship Id="rId7" Type="http://schemas.openxmlformats.org/officeDocument/2006/relationships/image" Target="../media/image44.png"/><Relationship Id="rId2" Type="http://schemas.openxmlformats.org/officeDocument/2006/relationships/hyperlink" Target="https://unicefuk.box.com/s/k1iyug0o5zoryzoc3f7oo4312vr9h1tw" TargetMode="Externa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hyperlink" Target="https://www.voicesofyouth.org/" TargetMode="External"/><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3A4F6E-7E4E-4195-89F9-B186D860B1E1}"/>
              </a:ext>
            </a:extLst>
          </p:cNvPr>
          <p:cNvSpPr/>
          <p:nvPr/>
        </p:nvSpPr>
        <p:spPr>
          <a:xfrm rot="16200000">
            <a:off x="10768851" y="5434850"/>
            <a:ext cx="2600078" cy="246221"/>
          </a:xfrm>
          <a:prstGeom prst="rect">
            <a:avLst/>
          </a:prstGeom>
        </p:spPr>
        <p:txBody>
          <a:bodyPr wrap="square">
            <a:spAutoFit/>
          </a:bodyPr>
          <a:lstStyle/>
          <a:p>
            <a:r>
              <a:rPr lang="en-GB" sz="1000" dirty="0">
                <a:solidFill>
                  <a:srgbClr val="CCCCCC"/>
                </a:solidFill>
                <a:latin typeface="Arial" panose="020B0604020202020204" pitchFamily="34" charset="0"/>
                <a:cs typeface="Arial" panose="020B0604020202020204" pitchFamily="34" charset="0"/>
              </a:rPr>
              <a:t>UNICEF/</a:t>
            </a:r>
            <a:r>
              <a:rPr lang="en-GB" sz="1000" dirty="0" err="1">
                <a:solidFill>
                  <a:srgbClr val="CCCCCC"/>
                </a:solidFill>
                <a:latin typeface="Arial" panose="020B0604020202020204" pitchFamily="34" charset="0"/>
                <a:cs typeface="Arial" panose="020B0604020202020204" pitchFamily="34" charset="0"/>
              </a:rPr>
              <a:t>Helin</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p:txBody>
          <a:bodyPr>
            <a:normAutofit fontScale="47500" lnSpcReduction="20000"/>
          </a:bodyPr>
          <a:lstStyle/>
          <a:p>
            <a:pPr marL="0" indent="0">
              <a:buNone/>
            </a:pPr>
            <a:r>
              <a:rPr lang="en-GB" sz="3400" b="1" dirty="0"/>
              <a:t>Spend a few minutes thinking about these questions. </a:t>
            </a:r>
          </a:p>
          <a:p>
            <a:r>
              <a:rPr lang="en-GB" sz="3400" dirty="0"/>
              <a:t>What do you do in your own life to respect your right and other people’s right to be healthy?</a:t>
            </a:r>
          </a:p>
          <a:p>
            <a:r>
              <a:rPr lang="en-GB" sz="3400" dirty="0"/>
              <a:t>How does the woman pictured opposite help us to access health and health services?</a:t>
            </a:r>
          </a:p>
          <a:p>
            <a:r>
              <a:rPr lang="en-GB" sz="3400" dirty="0"/>
              <a:t>How can we show our appreciation and why is this important?</a:t>
            </a:r>
          </a:p>
          <a:p>
            <a:r>
              <a:rPr lang="en-GB" sz="3400" dirty="0"/>
              <a:t>Have you taken part in ‘Clap for Carers’? What else could you do to show you care? For example you could put a poster on your window or send a  picture or a card to say thank you to hospital, local GP or care home. </a:t>
            </a:r>
          </a:p>
          <a:p>
            <a:pPr marL="0" indent="0">
              <a:buNone/>
            </a:pPr>
            <a:r>
              <a:rPr lang="en-GB" sz="3400" b="1" dirty="0"/>
              <a:t>Write down your answers or talk to people in your home.</a:t>
            </a:r>
          </a:p>
          <a:p>
            <a:pPr marL="0" indent="0">
              <a:buNone/>
            </a:pPr>
            <a:endParaRPr lang="en-GB" dirty="0"/>
          </a:p>
          <a:p>
            <a:pPr marL="0" indent="0">
              <a:buNone/>
            </a:pPr>
            <a:endParaRPr lang="en-GB" dirty="0"/>
          </a:p>
        </p:txBody>
      </p:sp>
      <p:pic>
        <p:nvPicPr>
          <p:cNvPr id="6" name="Picture 2" descr="A health care professional and a patient. ">
            <a:extLst>
              <a:ext uri="{FF2B5EF4-FFF2-40B4-BE49-F238E27FC236}">
                <a16:creationId xmlns:a16="http://schemas.microsoft.com/office/drawing/2014/main" id="{F24EC106-B43F-4BD6-B684-16C8DC040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583" y="1697100"/>
            <a:ext cx="5284458" cy="30385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9CA449-3212-4246-A73E-2E76B817EBC2}"/>
              </a:ext>
            </a:extLst>
          </p:cNvPr>
          <p:cNvSpPr/>
          <p:nvPr/>
        </p:nvSpPr>
        <p:spPr>
          <a:xfrm>
            <a:off x="107923" y="6357069"/>
            <a:ext cx="130676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 </a:t>
            </a:r>
          </a:p>
        </p:txBody>
      </p:sp>
    </p:spTree>
    <p:extLst>
      <p:ext uri="{BB962C8B-B14F-4D97-AF65-F5344CB8AC3E}">
        <p14:creationId xmlns:p14="http://schemas.microsoft.com/office/powerpoint/2010/main" val="376855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a:noAutofit/>
          </a:bodyPr>
          <a:lstStyle/>
          <a:p>
            <a:pPr marL="0" indent="0">
              <a:buNone/>
            </a:pPr>
            <a:r>
              <a:rPr lang="en-GB" sz="1800" dirty="0">
                <a:latin typeface="Arial" panose="020B0604020202020204" pitchFamily="34" charset="0"/>
                <a:cs typeface="Arial" panose="020B0604020202020204" pitchFamily="34" charset="0"/>
              </a:rPr>
              <a:t>These pictures provide a clue to this week’s article. </a:t>
            </a:r>
          </a:p>
          <a:p>
            <a:pPr marL="0" indent="0">
              <a:buNone/>
            </a:pPr>
            <a:r>
              <a:rPr lang="en-GB" sz="1800" dirty="0">
                <a:latin typeface="Arial" panose="020B0604020202020204" pitchFamily="34" charset="0"/>
                <a:cs typeface="Arial" panose="020B0604020202020204" pitchFamily="34" charset="0"/>
              </a:rPr>
              <a:t>How do these pictures help you? Can you guess how they are linked together?</a:t>
            </a:r>
          </a:p>
          <a:p>
            <a:pPr marL="0" indent="0">
              <a:buNone/>
            </a:pPr>
            <a:r>
              <a:rPr lang="en-GB" sz="1800" dirty="0">
                <a:latin typeface="Arial" panose="020B0604020202020204" pitchFamily="34" charset="0"/>
                <a:cs typeface="Arial" panose="020B0604020202020204" pitchFamily="34" charset="0"/>
              </a:rPr>
              <a:t>Write down your thoughts or discuss with someone in your house. </a:t>
            </a:r>
          </a:p>
        </p:txBody>
      </p:sp>
      <p:sp>
        <p:nvSpPr>
          <p:cNvPr id="5" name="Rectangle 4">
            <a:extLst>
              <a:ext uri="{FF2B5EF4-FFF2-40B4-BE49-F238E27FC236}">
                <a16:creationId xmlns:a16="http://schemas.microsoft.com/office/drawing/2014/main" id="{15FD219F-5661-414D-BACA-E3D947603BF0}"/>
              </a:ext>
            </a:extLst>
          </p:cNvPr>
          <p:cNvSpPr/>
          <p:nvPr/>
        </p:nvSpPr>
        <p:spPr>
          <a:xfrm>
            <a:off x="107923" y="6357069"/>
            <a:ext cx="1306768"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Zhanibekov</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 </a:t>
            </a: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Adriko</a:t>
            </a:r>
            <a:endParaRPr lang="en-GB" sz="900" dirty="0">
              <a:latin typeface="Arial" panose="020B0604020202020204" pitchFamily="34" charset="0"/>
              <a:cs typeface="Arial" panose="020B0604020202020204" pitchFamily="34" charset="0"/>
            </a:endParaRPr>
          </a:p>
        </p:txBody>
      </p:sp>
      <p:pic>
        <p:nvPicPr>
          <p:cNvPr id="12" name="Picture 11" descr="A close up of a person&#10;&#10;Description automatically generated">
            <a:extLst>
              <a:ext uri="{FF2B5EF4-FFF2-40B4-BE49-F238E27FC236}">
                <a16:creationId xmlns:a16="http://schemas.microsoft.com/office/drawing/2014/main" id="{455E3A25-3A28-483A-89A3-958E23FB10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5503" y="2474360"/>
            <a:ext cx="3695980" cy="2463986"/>
          </a:xfrm>
          <a:prstGeom prst="rect">
            <a:avLst/>
          </a:prstGeom>
        </p:spPr>
      </p:pic>
      <p:pic>
        <p:nvPicPr>
          <p:cNvPr id="14" name="Picture 13" descr="A nutritious meal laid out on a table.&#10;&#10;Description automatically generated">
            <a:extLst>
              <a:ext uri="{FF2B5EF4-FFF2-40B4-BE49-F238E27FC236}">
                <a16:creationId xmlns:a16="http://schemas.microsoft.com/office/drawing/2014/main" id="{86A1EC1D-E18E-4CE6-8DFB-F6583EBFD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21" y="2525739"/>
            <a:ext cx="3750462" cy="2500919"/>
          </a:xfrm>
          <a:prstGeom prst="rect">
            <a:avLst/>
          </a:prstGeom>
        </p:spPr>
      </p:pic>
      <p:pic>
        <p:nvPicPr>
          <p:cNvPr id="16" name="Picture 15" descr="The entrance to the Arthur South Day Procedure Unit at the Norfolk and Norwich University Hospital&#10;">
            <a:extLst>
              <a:ext uri="{FF2B5EF4-FFF2-40B4-BE49-F238E27FC236}">
                <a16:creationId xmlns:a16="http://schemas.microsoft.com/office/drawing/2014/main" id="{152E815E-A9BE-4DD9-AC7B-17C93EC3C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046" y="2525739"/>
            <a:ext cx="3204723" cy="2403542"/>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24</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62500" lnSpcReduction="20000"/>
          </a:bodyPr>
          <a:lstStyle/>
          <a:p>
            <a:pPr marL="0" indent="0">
              <a:buNone/>
            </a:pPr>
            <a:r>
              <a:rPr lang="en-GB" dirty="0"/>
              <a:t>Article 24 – Health Care - ensures that every child has the right to the best possible health. </a:t>
            </a:r>
          </a:p>
          <a:p>
            <a:pPr marL="0" indent="0">
              <a:buNone/>
            </a:pPr>
            <a:endParaRPr lang="en-GB" dirty="0"/>
          </a:p>
          <a:p>
            <a:pPr marL="0" indent="0">
              <a:buNone/>
            </a:pPr>
            <a:r>
              <a:rPr lang="en-GB" dirty="0"/>
              <a:t>Governments must provide good quality </a:t>
            </a:r>
            <a:r>
              <a:rPr lang="en-GB" b="1" dirty="0"/>
              <a:t>health care, clean water, nutritious food, and a clean environment and education on health</a:t>
            </a:r>
            <a:r>
              <a:rPr lang="en-GB" dirty="0"/>
              <a:t> and well-being so that children can stay healthy. </a:t>
            </a:r>
          </a:p>
          <a:p>
            <a:pPr marL="0" indent="0">
              <a:buNone/>
            </a:pPr>
            <a:endParaRPr lang="en-GB" dirty="0"/>
          </a:p>
          <a:p>
            <a:pPr marL="0" indent="0">
              <a:buNone/>
            </a:pPr>
            <a:r>
              <a:rPr lang="en-GB" dirty="0"/>
              <a:t>Richer countries must help poorer countries achieve this.</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70000" lnSpcReduction="20000"/>
          </a:bodyPr>
          <a:lstStyle/>
          <a:p>
            <a:pPr marL="0" indent="0">
              <a:buNone/>
            </a:pPr>
            <a:r>
              <a:rPr lang="en-GB" dirty="0">
                <a:latin typeface="Arial" panose="020B0604020202020204" pitchFamily="34" charset="0"/>
                <a:cs typeface="Arial" panose="020B0604020202020204" pitchFamily="34" charset="0"/>
              </a:rPr>
              <a:t>Frances introduces Article 24 – Health Care</a:t>
            </a:r>
          </a:p>
          <a:p>
            <a:pPr marL="0" indent="0">
              <a:buNone/>
            </a:pPr>
            <a:endParaRPr lang="en-GB" dirty="0"/>
          </a:p>
        </p:txBody>
      </p:sp>
      <p:pic>
        <p:nvPicPr>
          <p:cNvPr id="6" name="Frances Art 24 FB Introduction">
            <a:hlinkClick r:id="" action="ppaction://media"/>
            <a:extLst>
              <a:ext uri="{FF2B5EF4-FFF2-40B4-BE49-F238E27FC236}">
                <a16:creationId xmlns:a16="http://schemas.microsoft.com/office/drawing/2014/main" id="{F8E57234-27A2-4599-8278-D4F384748E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0588" y="2145949"/>
            <a:ext cx="6005885" cy="3378310"/>
          </a:xfrm>
          <a:prstGeom prst="rect">
            <a:avLst/>
          </a:prstGeom>
        </p:spPr>
      </p:pic>
      <p:pic>
        <p:nvPicPr>
          <p:cNvPr id="7" name="Graphic 6">
            <a:extLst>
              <a:ext uri="{FF2B5EF4-FFF2-40B4-BE49-F238E27FC236}">
                <a16:creationId xmlns:a16="http://schemas.microsoft.com/office/drawing/2014/main" id="{FF45FF91-A7E5-47C6-870A-6278989133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6133" y="166032"/>
            <a:ext cx="1278292" cy="170438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900692" y="2905557"/>
            <a:ext cx="4627659" cy="1360964"/>
          </a:xfrm>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How many ideas can you think of to help you be healthy?</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p:txBody>
          <a:bodyPr>
            <a:normAutofit/>
          </a:bodyPr>
          <a:lstStyle/>
          <a:p>
            <a:r>
              <a:rPr lang="en-GB" dirty="0"/>
              <a:t>What do you need to be healthy?</a:t>
            </a:r>
          </a:p>
        </p:txBody>
      </p:sp>
      <p:sp>
        <p:nvSpPr>
          <p:cNvPr id="3" name="Cloud 2">
            <a:extLst>
              <a:ext uri="{FF2B5EF4-FFF2-40B4-BE49-F238E27FC236}">
                <a16:creationId xmlns:a16="http://schemas.microsoft.com/office/drawing/2014/main" id="{9AC0264F-EB98-4932-941D-D298B0461836}"/>
              </a:ext>
            </a:extLst>
          </p:cNvPr>
          <p:cNvSpPr/>
          <p:nvPr/>
        </p:nvSpPr>
        <p:spPr>
          <a:xfrm rot="1346943">
            <a:off x="373711" y="1777118"/>
            <a:ext cx="4627659" cy="3617843"/>
          </a:xfrm>
          <a:prstGeom prst="cloud">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58AB3A8-F88E-42AF-95E1-0841AD8C6143}"/>
              </a:ext>
            </a:extLst>
          </p:cNvPr>
          <p:cNvSpPr/>
          <p:nvPr/>
        </p:nvSpPr>
        <p:spPr>
          <a:xfrm>
            <a:off x="4055530" y="50357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14CB25E-B329-40A9-9254-FF040528F5E2}"/>
              </a:ext>
            </a:extLst>
          </p:cNvPr>
          <p:cNvSpPr/>
          <p:nvPr/>
        </p:nvSpPr>
        <p:spPr>
          <a:xfrm>
            <a:off x="4656651" y="56895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5C2CB3B-8F1F-4A38-88DF-A9530242A199}"/>
              </a:ext>
            </a:extLst>
          </p:cNvPr>
          <p:cNvSpPr/>
          <p:nvPr/>
        </p:nvSpPr>
        <p:spPr>
          <a:xfrm>
            <a:off x="5247718" y="60335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1115F2E-F1D4-4213-ABBF-06578E452454}"/>
              </a:ext>
            </a:extLst>
          </p:cNvPr>
          <p:cNvSpPr/>
          <p:nvPr/>
        </p:nvSpPr>
        <p:spPr>
          <a:xfrm>
            <a:off x="6260326" y="4620214"/>
            <a:ext cx="5697118"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Write them down and then compare your answers with the next slide.</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59999" y="1652580"/>
            <a:ext cx="11694177" cy="4748220"/>
          </a:xfrm>
        </p:spPr>
        <p:txBody>
          <a:bodyPr>
            <a:normAutofit fontScale="55000" lnSpcReduction="20000"/>
          </a:bodyPr>
          <a:lstStyle/>
          <a:p>
            <a:r>
              <a:rPr lang="en-GB" sz="4400" dirty="0">
                <a:latin typeface="Arial" panose="020B0604020202020204" pitchFamily="34" charset="0"/>
                <a:cs typeface="Arial" panose="020B0604020202020204" pitchFamily="34" charset="0"/>
              </a:rPr>
              <a:t>Enough Sleep – at least 8 hours </a:t>
            </a:r>
          </a:p>
          <a:p>
            <a:r>
              <a:rPr lang="en-GB" sz="4400" dirty="0">
                <a:latin typeface="Arial" panose="020B0604020202020204" pitchFamily="34" charset="0"/>
                <a:cs typeface="Arial" panose="020B0604020202020204" pitchFamily="34" charset="0"/>
              </a:rPr>
              <a:t>Nutritious Food – fruit and vegetables</a:t>
            </a:r>
          </a:p>
          <a:p>
            <a:r>
              <a:rPr lang="en-GB" sz="4400" dirty="0">
                <a:latin typeface="Arial" panose="020B0604020202020204" pitchFamily="34" charset="0"/>
                <a:cs typeface="Arial" panose="020B0604020202020204" pitchFamily="34" charset="0"/>
              </a:rPr>
              <a:t>Water – at least a litre a day</a:t>
            </a:r>
          </a:p>
          <a:p>
            <a:r>
              <a:rPr lang="en-GB" sz="4400" dirty="0">
                <a:latin typeface="Arial" panose="020B0604020202020204" pitchFamily="34" charset="0"/>
                <a:cs typeface="Arial" panose="020B0604020202020204" pitchFamily="34" charset="0"/>
              </a:rPr>
              <a:t>Good hygiene – keeping clean, particularly your hands </a:t>
            </a:r>
          </a:p>
          <a:p>
            <a:r>
              <a:rPr lang="en-GB" sz="4400" dirty="0">
                <a:latin typeface="Arial" panose="020B0604020202020204" pitchFamily="34" charset="0"/>
                <a:cs typeface="Arial" panose="020B0604020202020204" pitchFamily="34" charset="0"/>
              </a:rPr>
              <a:t>Exercise</a:t>
            </a:r>
          </a:p>
          <a:p>
            <a:r>
              <a:rPr lang="en-GB" sz="4400" dirty="0">
                <a:latin typeface="Arial" panose="020B0604020202020204" pitchFamily="34" charset="0"/>
                <a:cs typeface="Arial" panose="020B0604020202020204" pitchFamily="34" charset="0"/>
              </a:rPr>
              <a:t>A clean environment</a:t>
            </a:r>
          </a:p>
          <a:p>
            <a:r>
              <a:rPr lang="en-GB" sz="4400" dirty="0">
                <a:latin typeface="Arial" panose="020B0604020202020204" pitchFamily="34" charset="0"/>
                <a:cs typeface="Arial" panose="020B0604020202020204" pitchFamily="34" charset="0"/>
              </a:rPr>
              <a:t>Feeling safe, secure and respected</a:t>
            </a:r>
          </a:p>
          <a:p>
            <a:r>
              <a:rPr lang="en-GB" sz="4400" dirty="0">
                <a:latin typeface="Arial" panose="020B0604020202020204" pitchFamily="34" charset="0"/>
                <a:cs typeface="Arial" panose="020B0604020202020204" pitchFamily="34" charset="0"/>
              </a:rPr>
              <a:t>Health care - To see a doctor or a nurse when you need to and to be vaccinated against diseases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360001" y="261444"/>
            <a:ext cx="5626914" cy="877104"/>
          </a:xfrm>
        </p:spPr>
        <p:txBody>
          <a:bodyPr>
            <a:normAutofit/>
          </a:bodyPr>
          <a:lstStyle/>
          <a:p>
            <a:r>
              <a:rPr lang="en-US" dirty="0"/>
              <a:t> Activity time </a:t>
            </a:r>
          </a:p>
        </p:txBody>
      </p:sp>
      <p:pic>
        <p:nvPicPr>
          <p:cNvPr id="5" name="Graphic 4">
            <a:extLst>
              <a:ext uri="{FF2B5EF4-FFF2-40B4-BE49-F238E27FC236}">
                <a16:creationId xmlns:a16="http://schemas.microsoft.com/office/drawing/2014/main" id="{1B1CD557-F30C-4CB4-AD45-669B0F4E4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4239" y="2759684"/>
            <a:ext cx="1278292" cy="1704389"/>
          </a:xfrm>
          <a:prstGeom prst="rect">
            <a:avLst/>
          </a:prstGeom>
        </p:spPr>
      </p:pic>
      <p:sp>
        <p:nvSpPr>
          <p:cNvPr id="6" name="Rectangle 5">
            <a:extLst>
              <a:ext uri="{FF2B5EF4-FFF2-40B4-BE49-F238E27FC236}">
                <a16:creationId xmlns:a16="http://schemas.microsoft.com/office/drawing/2014/main" id="{51D2ECE8-91EB-4CA5-BE5F-B611D187DAED}"/>
              </a:ext>
            </a:extLst>
          </p:cNvPr>
          <p:cNvSpPr/>
          <p:nvPr/>
        </p:nvSpPr>
        <p:spPr>
          <a:xfrm rot="20916146">
            <a:off x="311907" y="1472267"/>
            <a:ext cx="4301864" cy="3447098"/>
          </a:xfrm>
          <a:prstGeom prst="rect">
            <a:avLst/>
          </a:prstGeom>
        </p:spPr>
        <p:txBody>
          <a:bodyPr wrap="square">
            <a:spAutoFit/>
          </a:bodyPr>
          <a:lstStyle/>
          <a:p>
            <a:r>
              <a:rPr lang="en-GB" sz="2800" dirty="0">
                <a:solidFill>
                  <a:schemeClr val="bg1"/>
                </a:solidFill>
                <a:latin typeface="Arial" panose="020B0604020202020204" pitchFamily="34" charset="0"/>
                <a:cs typeface="Arial" panose="020B0604020202020204" pitchFamily="34" charset="0"/>
              </a:rPr>
              <a:t>All these activities are related to… </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07817F0-C2B4-46DE-B2EB-5D0ECAC5DBC0}"/>
              </a:ext>
            </a:extLst>
          </p:cNvPr>
          <p:cNvSpPr/>
          <p:nvPr/>
        </p:nvSpPr>
        <p:spPr>
          <a:xfrm>
            <a:off x="125458" y="4840687"/>
            <a:ext cx="6096000" cy="1200329"/>
          </a:xfrm>
          <a:prstGeom prst="rect">
            <a:avLst/>
          </a:prstGeom>
        </p:spPr>
        <p:txBody>
          <a:bodyPr>
            <a:spAutoFit/>
          </a:bodyPr>
          <a:lstStyle/>
          <a:p>
            <a:r>
              <a:rPr lang="en-GB" sz="2400" dirty="0">
                <a:solidFill>
                  <a:schemeClr val="bg1"/>
                </a:solidFill>
                <a:latin typeface="Arial" panose="020B0604020202020204" pitchFamily="34" charset="0"/>
                <a:cs typeface="Arial" panose="020B0604020202020204" pitchFamily="34" charset="0"/>
              </a:rPr>
              <a:t>You don’t need to do every single activity but if you have time you can do more than one. </a:t>
            </a:r>
          </a:p>
        </p:txBody>
      </p:sp>
      <p:sp>
        <p:nvSpPr>
          <p:cNvPr id="8" name="Flowchart: Connector 7">
            <a:extLst>
              <a:ext uri="{FF2B5EF4-FFF2-40B4-BE49-F238E27FC236}">
                <a16:creationId xmlns:a16="http://schemas.microsoft.com/office/drawing/2014/main" id="{71733DF7-BE60-452E-8E96-549900259662}"/>
              </a:ext>
            </a:extLst>
          </p:cNvPr>
          <p:cNvSpPr/>
          <p:nvPr/>
        </p:nvSpPr>
        <p:spPr>
          <a:xfrm>
            <a:off x="6690396" y="140869"/>
            <a:ext cx="2440376" cy="23880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Draw or list people who can help you stay healthy and safe. What are their jobs? </a:t>
            </a:r>
          </a:p>
        </p:txBody>
      </p:sp>
      <p:sp>
        <p:nvSpPr>
          <p:cNvPr id="9" name="Flowchart: Connector 8">
            <a:extLst>
              <a:ext uri="{FF2B5EF4-FFF2-40B4-BE49-F238E27FC236}">
                <a16:creationId xmlns:a16="http://schemas.microsoft.com/office/drawing/2014/main" id="{C66CE047-7D86-4708-85AD-CBE8F07916EC}"/>
              </a:ext>
            </a:extLst>
          </p:cNvPr>
          <p:cNvSpPr/>
          <p:nvPr/>
        </p:nvSpPr>
        <p:spPr>
          <a:xfrm>
            <a:off x="9214019" y="1294141"/>
            <a:ext cx="2523622" cy="246946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Make a list with words or pictures of as many kinds of exercise you can think of.</a:t>
            </a:r>
          </a:p>
        </p:txBody>
      </p:sp>
      <p:sp>
        <p:nvSpPr>
          <p:cNvPr id="10" name="Flowchart: Connector 9">
            <a:extLst>
              <a:ext uri="{FF2B5EF4-FFF2-40B4-BE49-F238E27FC236}">
                <a16:creationId xmlns:a16="http://schemas.microsoft.com/office/drawing/2014/main" id="{F78B33A0-F59D-4809-9AB5-EE176C1F970B}"/>
              </a:ext>
            </a:extLst>
          </p:cNvPr>
          <p:cNvSpPr/>
          <p:nvPr/>
        </p:nvSpPr>
        <p:spPr>
          <a:xfrm>
            <a:off x="6496295" y="3039085"/>
            <a:ext cx="2523623" cy="246946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Set up an obstacle course and challenge someone in your house to have a go.</a:t>
            </a:r>
          </a:p>
        </p:txBody>
      </p:sp>
      <p:sp>
        <p:nvSpPr>
          <p:cNvPr id="11" name="Flowchart: Connector 10">
            <a:extLst>
              <a:ext uri="{FF2B5EF4-FFF2-40B4-BE49-F238E27FC236}">
                <a16:creationId xmlns:a16="http://schemas.microsoft.com/office/drawing/2014/main" id="{13E5FDEB-817F-48DD-8334-FC27F952E5FD}"/>
              </a:ext>
            </a:extLst>
          </p:cNvPr>
          <p:cNvSpPr/>
          <p:nvPr/>
        </p:nvSpPr>
        <p:spPr>
          <a:xfrm>
            <a:off x="9369793" y="3777441"/>
            <a:ext cx="2787724" cy="272790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Read </a:t>
            </a:r>
            <a:r>
              <a:rPr lang="en-GB" b="1" dirty="0">
                <a:solidFill>
                  <a:srgbClr val="00B0F0"/>
                </a:solidFill>
                <a:latin typeface="Arial" panose="020B0604020202020204" pitchFamily="34" charset="0"/>
                <a:cs typeface="Arial" panose="020B0604020202020204" pitchFamily="34" charset="0"/>
                <a:hlinkClick r:id="rId5">
                  <a:extLst>
                    <a:ext uri="{A12FA001-AC4F-418D-AE19-62706E023703}">
                      <ahyp:hlinkClr xmlns="" xmlns:ahyp="http://schemas.microsoft.com/office/drawing/2018/hyperlinkcolor" val="tx"/>
                    </a:ext>
                  </a:extLst>
                </a:hlinkClick>
              </a:rPr>
              <a:t>Coronavirus: a book for children</a:t>
            </a:r>
            <a:r>
              <a:rPr lang="en-GB" b="1" dirty="0">
                <a:solidFill>
                  <a:srgbClr val="00B0F0"/>
                </a:solidFill>
                <a:latin typeface="Arial" panose="020B0604020202020204" pitchFamily="34" charset="0"/>
                <a:cs typeface="Arial" panose="020B0604020202020204" pitchFamily="34" charset="0"/>
              </a:rPr>
              <a:t> </a:t>
            </a:r>
            <a:r>
              <a:rPr lang="en-GB" dirty="0">
                <a:solidFill>
                  <a:srgbClr val="00B0F0"/>
                </a:solidFill>
                <a:latin typeface="Arial" panose="020B0604020202020204" pitchFamily="34" charset="0"/>
                <a:cs typeface="Arial" panose="020B0604020202020204" pitchFamily="34" charset="0"/>
              </a:rPr>
              <a:t>and talk about what you are doing as a family to keep healthy during this time.</a:t>
            </a:r>
            <a:r>
              <a:rPr lang="en-GB" i="1" dirty="0">
                <a:solidFill>
                  <a:srgbClr val="00B0F0"/>
                </a:solidFill>
                <a:latin typeface="Arial" panose="020B0604020202020204" pitchFamily="34" charset="0"/>
                <a:cs typeface="Arial" panose="020B0604020202020204" pitchFamily="34" charset="0"/>
              </a:rPr>
              <a:t> </a:t>
            </a:r>
          </a:p>
        </p:txBody>
      </p:sp>
      <p:pic>
        <p:nvPicPr>
          <p:cNvPr id="15" name="Picture 14" descr="A close up of a logo&#10;&#10;Description automatically generated">
            <a:extLst>
              <a:ext uri="{FF2B5EF4-FFF2-40B4-BE49-F238E27FC236}">
                <a16:creationId xmlns:a16="http://schemas.microsoft.com/office/drawing/2014/main" id="{A0FBA444-C1D7-4B31-B5F2-509A82DCE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74402">
            <a:off x="8935291" y="90220"/>
            <a:ext cx="1462229" cy="1462229"/>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9956EBFD-C7D5-497A-869B-1A2CBC50E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5222">
            <a:off x="8332216" y="2376008"/>
            <a:ext cx="1477436" cy="1477436"/>
          </a:xfrm>
          <a:prstGeom prst="rect">
            <a:avLst/>
          </a:prstGeom>
        </p:spPr>
      </p:pic>
      <p:pic>
        <p:nvPicPr>
          <p:cNvPr id="25" name="Picture 24" descr="A picture containing room&#10;&#10;Description automatically generated">
            <a:extLst>
              <a:ext uri="{FF2B5EF4-FFF2-40B4-BE49-F238E27FC236}">
                <a16:creationId xmlns:a16="http://schemas.microsoft.com/office/drawing/2014/main" id="{713D610E-AD97-40B1-A98C-0842DB965D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12015">
            <a:off x="6544170" y="4515795"/>
            <a:ext cx="1631733" cy="1631733"/>
          </a:xfrm>
          <a:prstGeom prst="rect">
            <a:avLst/>
          </a:prstGeom>
        </p:spPr>
      </p:pic>
      <p:pic>
        <p:nvPicPr>
          <p:cNvPr id="29" name="Picture 28" descr="A close up of a logo&#10;&#10;Description automatically generated">
            <a:extLst>
              <a:ext uri="{FF2B5EF4-FFF2-40B4-BE49-F238E27FC236}">
                <a16:creationId xmlns:a16="http://schemas.microsoft.com/office/drawing/2014/main" id="{DC7B9100-7739-4955-BBEB-148410FCBC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15873" flipH="1">
            <a:off x="8493352" y="5314135"/>
            <a:ext cx="1441334" cy="1441334"/>
          </a:xfrm>
          <a:prstGeom prst="rect">
            <a:avLst/>
          </a:prstGeom>
        </p:spPr>
      </p:pic>
      <p:sp>
        <p:nvSpPr>
          <p:cNvPr id="14" name="Rectangle 13">
            <a:extLst>
              <a:ext uri="{FF2B5EF4-FFF2-40B4-BE49-F238E27FC236}">
                <a16:creationId xmlns:a16="http://schemas.microsoft.com/office/drawing/2014/main" id="{5E7B50C2-DF34-4EB8-A13B-44253D04114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1737956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185072" y="1858350"/>
            <a:ext cx="2440376" cy="23880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Invent a recipe for a healthy snack that you could make for your family. </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1738031" y="4000067"/>
            <a:ext cx="2802161" cy="277008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Choose 10 items of food from your kitchen, can you sort them into healthy/not so healthy?</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3808675" y="1209192"/>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Have you taught your family to wash their hands carefully? Watch </a:t>
            </a:r>
            <a:r>
              <a:rPr lang="en-GB" dirty="0">
                <a:solidFill>
                  <a:srgbClr val="00B0F0"/>
                </a:solidFill>
                <a:latin typeface="Arial" panose="020B0604020202020204" pitchFamily="34" charset="0"/>
                <a:cs typeface="Arial" panose="020B0604020202020204" pitchFamily="34" charset="0"/>
                <a:hlinkClick r:id="rId3"/>
              </a:rPr>
              <a:t>this video on YouTube</a:t>
            </a:r>
            <a:r>
              <a:rPr lang="en-GB" dirty="0">
                <a:solidFill>
                  <a:srgbClr val="00B0F0"/>
                </a:solidFill>
                <a:latin typeface="Arial" panose="020B0604020202020204" pitchFamily="34" charset="0"/>
                <a:cs typeface="Arial" panose="020B0604020202020204" pitchFamily="34" charset="0"/>
              </a:rPr>
              <a:t>. </a:t>
            </a:r>
          </a:p>
          <a:p>
            <a:pPr algn="ctr"/>
            <a:endParaRPr lang="en-GB" dirty="0">
              <a:solidFill>
                <a:srgbClr val="00B0F0"/>
              </a:solidFill>
              <a:latin typeface="Arial" panose="020B0604020202020204" pitchFamily="34" charset="0"/>
              <a:cs typeface="Arial" panose="020B0604020202020204" pitchFamily="34" charset="0"/>
            </a:endParaRPr>
          </a:p>
          <a:p>
            <a:pPr algn="ctr"/>
            <a:r>
              <a:rPr lang="en-GB" dirty="0">
                <a:solidFill>
                  <a:srgbClr val="00B0F0"/>
                </a:solidFill>
                <a:latin typeface="Arial" panose="020B0604020202020204" pitchFamily="34" charset="0"/>
                <a:cs typeface="Arial" panose="020B0604020202020204" pitchFamily="34" charset="0"/>
              </a:rPr>
              <a:t>Could you create your own video linked to Article 24?</a:t>
            </a:r>
          </a:p>
        </p:txBody>
      </p:sp>
      <p:pic>
        <p:nvPicPr>
          <p:cNvPr id="2" name="Online Media 1" title="Handwashing with Leena">
            <a:hlinkClick r:id="" action="ppaction://media"/>
            <a:extLst>
              <a:ext uri="{FF2B5EF4-FFF2-40B4-BE49-F238E27FC236}">
                <a16:creationId xmlns:a16="http://schemas.microsoft.com/office/drawing/2014/main" id="{87EC1072-843C-460B-AB48-77DDDE7E88A5}"/>
              </a:ext>
            </a:extLst>
          </p:cNvPr>
          <p:cNvPicPr>
            <a:picLocks noRot="1" noChangeAspect="1"/>
          </p:cNvPicPr>
          <p:nvPr>
            <a:videoFile r:link="rId1"/>
          </p:nvPr>
        </p:nvPicPr>
        <p:blipFill>
          <a:blip r:embed="rId4"/>
          <a:stretch>
            <a:fillRect/>
          </a:stretch>
        </p:blipFill>
        <p:spPr>
          <a:xfrm>
            <a:off x="6736362" y="3553755"/>
            <a:ext cx="2641457" cy="1979654"/>
          </a:xfrm>
          <a:prstGeom prst="rect">
            <a:avLst/>
          </a:prstGeom>
        </p:spPr>
      </p:pic>
      <p:sp>
        <p:nvSpPr>
          <p:cNvPr id="10" name="Flowchart: Connector 9">
            <a:extLst>
              <a:ext uri="{FF2B5EF4-FFF2-40B4-BE49-F238E27FC236}">
                <a16:creationId xmlns:a16="http://schemas.microsoft.com/office/drawing/2014/main" id="{DB23C5CE-FB74-4A22-9BFB-CFD5374FE70B}"/>
              </a:ext>
            </a:extLst>
          </p:cNvPr>
          <p:cNvSpPr/>
          <p:nvPr/>
        </p:nvSpPr>
        <p:spPr>
          <a:xfrm>
            <a:off x="8232816" y="190800"/>
            <a:ext cx="3658924" cy="36170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The new hospitals being built are called Nightingales. Who are they named after and what did this person do to enable the right to good quality healthcare?</a:t>
            </a:r>
          </a:p>
        </p:txBody>
      </p:sp>
      <p:pic>
        <p:nvPicPr>
          <p:cNvPr id="12" name="Picture 11" descr="A close up of a logo&#10;&#10;Description automatically generated">
            <a:extLst>
              <a:ext uri="{FF2B5EF4-FFF2-40B4-BE49-F238E27FC236}">
                <a16:creationId xmlns:a16="http://schemas.microsoft.com/office/drawing/2014/main" id="{AB9B3BF0-CFFE-4DC0-AE1B-46C65257E1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02894">
            <a:off x="2083950" y="2719939"/>
            <a:ext cx="1617211" cy="1617211"/>
          </a:xfrm>
          <a:prstGeom prst="rect">
            <a:avLst/>
          </a:prstGeom>
        </p:spPr>
      </p:pic>
      <p:pic>
        <p:nvPicPr>
          <p:cNvPr id="14" name="Picture 13" descr="A picture containing screenshot&#10;&#10;Description automatically generated">
            <a:extLst>
              <a:ext uri="{FF2B5EF4-FFF2-40B4-BE49-F238E27FC236}">
                <a16:creationId xmlns:a16="http://schemas.microsoft.com/office/drawing/2014/main" id="{ED25B692-AB31-4599-8829-187C5E5A9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244" y="3882138"/>
            <a:ext cx="1979709" cy="1979709"/>
          </a:xfrm>
          <a:prstGeom prst="rect">
            <a:avLst/>
          </a:prstGeom>
        </p:spPr>
      </p:pic>
      <p:pic>
        <p:nvPicPr>
          <p:cNvPr id="16" name="Picture 15" descr="A close up of a sign&#10;&#10;Description automatically generated">
            <a:extLst>
              <a:ext uri="{FF2B5EF4-FFF2-40B4-BE49-F238E27FC236}">
                <a16:creationId xmlns:a16="http://schemas.microsoft.com/office/drawing/2014/main" id="{4F1D3444-DD39-454A-940D-459934C770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80443">
            <a:off x="9711202" y="3251327"/>
            <a:ext cx="2246790" cy="2246790"/>
          </a:xfrm>
          <a:prstGeom prst="rect">
            <a:avLst/>
          </a:prstGeom>
        </p:spPr>
      </p:pic>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pic>
        <p:nvPicPr>
          <p:cNvPr id="5" name="Graphic 4">
            <a:extLst>
              <a:ext uri="{FF2B5EF4-FFF2-40B4-BE49-F238E27FC236}">
                <a16:creationId xmlns:a16="http://schemas.microsoft.com/office/drawing/2014/main" id="{1B1CD557-F30C-4CB4-AD45-669B0F4E4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312" y="2404684"/>
            <a:ext cx="1278292" cy="1704389"/>
          </a:xfrm>
          <a:prstGeom prst="rect">
            <a:avLst/>
          </a:prstGeom>
        </p:spPr>
      </p:pic>
      <p:sp>
        <p:nvSpPr>
          <p:cNvPr id="6" name="Rectangle 5">
            <a:extLst>
              <a:ext uri="{FF2B5EF4-FFF2-40B4-BE49-F238E27FC236}">
                <a16:creationId xmlns:a16="http://schemas.microsoft.com/office/drawing/2014/main" id="{51D2ECE8-91EB-4CA5-BE5F-B611D187DAED}"/>
              </a:ext>
            </a:extLst>
          </p:cNvPr>
          <p:cNvSpPr/>
          <p:nvPr/>
        </p:nvSpPr>
        <p:spPr>
          <a:xfrm>
            <a:off x="225604" y="1859339"/>
            <a:ext cx="5038373" cy="3139321"/>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You don’t need to do every activity, just do as many as you can. </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5398374" y="829082"/>
            <a:ext cx="3197312" cy="286232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Keep a food, drink and exercise diary for a week. Are you keeping yourself healthy?</a:t>
            </a:r>
          </a:p>
        </p:txBody>
      </p:sp>
      <p:sp>
        <p:nvSpPr>
          <p:cNvPr id="4" name="Callout: Down Arrow 3">
            <a:extLst>
              <a:ext uri="{FF2B5EF4-FFF2-40B4-BE49-F238E27FC236}">
                <a16:creationId xmlns:a16="http://schemas.microsoft.com/office/drawing/2014/main" id="{D4C5FF0A-8C24-4344-AC6E-8AC143B5CEEA}"/>
              </a:ext>
            </a:extLst>
          </p:cNvPr>
          <p:cNvSpPr/>
          <p:nvPr/>
        </p:nvSpPr>
        <p:spPr>
          <a:xfrm>
            <a:off x="8537395" y="207171"/>
            <a:ext cx="3294604" cy="2786644"/>
          </a:xfrm>
          <a:prstGeom prst="down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Virtually get together with your friends to challenge each other to get fit, </a:t>
            </a:r>
            <a:r>
              <a:rPr lang="en-GB">
                <a:solidFill>
                  <a:srgbClr val="00AEEF"/>
                </a:solidFill>
                <a:latin typeface="Arial" panose="020B0604020202020204" pitchFamily="34" charset="0"/>
                <a:cs typeface="Arial" panose="020B0604020202020204" pitchFamily="34" charset="0"/>
              </a:rPr>
              <a:t>or try </a:t>
            </a:r>
            <a:r>
              <a:rPr lang="en-GB" dirty="0">
                <a:solidFill>
                  <a:srgbClr val="00AEEF"/>
                </a:solidFill>
                <a:latin typeface="Arial" panose="020B0604020202020204" pitchFamily="34" charset="0"/>
                <a:cs typeface="Arial" panose="020B0604020202020204" pitchFamily="34" charset="0"/>
              </a:rPr>
              <a:t>an online workout video.</a:t>
            </a:r>
          </a:p>
        </p:txBody>
      </p:sp>
      <p:sp>
        <p:nvSpPr>
          <p:cNvPr id="12" name="Callout: Left Arrow 11">
            <a:extLst>
              <a:ext uri="{FF2B5EF4-FFF2-40B4-BE49-F238E27FC236}">
                <a16:creationId xmlns:a16="http://schemas.microsoft.com/office/drawing/2014/main" id="{F550DCDB-B16D-460B-89E6-AE6ABD7B4C17}"/>
              </a:ext>
            </a:extLst>
          </p:cNvPr>
          <p:cNvSpPr/>
          <p:nvPr/>
        </p:nvSpPr>
        <p:spPr>
          <a:xfrm>
            <a:off x="8512264" y="3131880"/>
            <a:ext cx="3403157" cy="2862323"/>
          </a:xfrm>
          <a:prstGeom prst="left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a dance video and safely share with your friends and family on social media.</a:t>
            </a:r>
          </a:p>
        </p:txBody>
      </p:sp>
      <p:sp>
        <p:nvSpPr>
          <p:cNvPr id="13" name="Callout: Up Arrow 12">
            <a:extLst>
              <a:ext uri="{FF2B5EF4-FFF2-40B4-BE49-F238E27FC236}">
                <a16:creationId xmlns:a16="http://schemas.microsoft.com/office/drawing/2014/main" id="{0B3982FC-760F-414A-9AFF-DCCFA368D7FA}"/>
              </a:ext>
            </a:extLst>
          </p:cNvPr>
          <p:cNvSpPr/>
          <p:nvPr/>
        </p:nvSpPr>
        <p:spPr>
          <a:xfrm>
            <a:off x="5125586" y="3800724"/>
            <a:ext cx="2974349" cy="2729138"/>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Design a poster showing all the ways that you and your family can support your right to article 24.</a:t>
            </a:r>
          </a:p>
        </p:txBody>
      </p:sp>
      <p:pic>
        <p:nvPicPr>
          <p:cNvPr id="16" name="Picture 15" descr="A picture containing light&#10;&#10;Description automatically generated">
            <a:extLst>
              <a:ext uri="{FF2B5EF4-FFF2-40B4-BE49-F238E27FC236}">
                <a16:creationId xmlns:a16="http://schemas.microsoft.com/office/drawing/2014/main" id="{092728A5-21D0-4B60-B39A-DD9B0B91E5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021" y="2320282"/>
            <a:ext cx="1971040" cy="1971040"/>
          </a:xfrm>
          <a:prstGeom prst="rect">
            <a:avLst/>
          </a:prstGeom>
        </p:spPr>
      </p:pic>
      <p:pic>
        <p:nvPicPr>
          <p:cNvPr id="18" name="Picture 17" descr="A close up of a sign&#10;&#10;Description automatically generated">
            <a:extLst>
              <a:ext uri="{FF2B5EF4-FFF2-40B4-BE49-F238E27FC236}">
                <a16:creationId xmlns:a16="http://schemas.microsoft.com/office/drawing/2014/main" id="{C2C6DE70-EE48-4E62-BFA4-4F94F3BA6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137" y="1433597"/>
            <a:ext cx="2675476" cy="2675476"/>
          </a:xfrm>
          <a:prstGeom prst="rect">
            <a:avLst/>
          </a:prstGeom>
        </p:spPr>
      </p:pic>
      <p:pic>
        <p:nvPicPr>
          <p:cNvPr id="20" name="Picture 19" descr="A close up of a sign&#10;&#10;Description automatically generated">
            <a:extLst>
              <a:ext uri="{FF2B5EF4-FFF2-40B4-BE49-F238E27FC236}">
                <a16:creationId xmlns:a16="http://schemas.microsoft.com/office/drawing/2014/main" id="{A0DB55B4-0730-4F94-9EB0-79B6551D8A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61393">
            <a:off x="7627071" y="4891561"/>
            <a:ext cx="2205285" cy="2205285"/>
          </a:xfrm>
          <a:prstGeom prst="rect">
            <a:avLst/>
          </a:prstGeom>
        </p:spPr>
      </p:pic>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3" name="Callout: Right Arrow 12">
            <a:extLst>
              <a:ext uri="{FF2B5EF4-FFF2-40B4-BE49-F238E27FC236}">
                <a16:creationId xmlns:a16="http://schemas.microsoft.com/office/drawing/2014/main" id="{122CB93D-E0EF-406B-9156-7A9243CAC540}"/>
              </a:ext>
            </a:extLst>
          </p:cNvPr>
          <p:cNvSpPr/>
          <p:nvPr/>
        </p:nvSpPr>
        <p:spPr>
          <a:xfrm>
            <a:off x="110757" y="3810822"/>
            <a:ext cx="3197312" cy="286232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Explore the Right to the Best Possible Health. </a:t>
            </a:r>
            <a:r>
              <a:rPr lang="en-GB" dirty="0">
                <a:solidFill>
                  <a:srgbClr val="00AEEF"/>
                </a:solidFill>
                <a:latin typeface="Arial" panose="020B0604020202020204" pitchFamily="34" charset="0"/>
                <a:cs typeface="Arial" panose="020B0604020202020204" pitchFamily="34" charset="0"/>
                <a:hlinkClick r:id="rId2"/>
              </a:rPr>
              <a:t>Download the PowerPoint here</a:t>
            </a:r>
            <a:r>
              <a:rPr lang="en-GB" dirty="0">
                <a:solidFill>
                  <a:srgbClr val="00AEEF"/>
                </a:solidFill>
                <a:latin typeface="Arial" panose="020B0604020202020204" pitchFamily="34" charset="0"/>
                <a:cs typeface="Arial" panose="020B0604020202020204" pitchFamily="34" charset="0"/>
              </a:rPr>
              <a:t>.</a:t>
            </a:r>
          </a:p>
          <a:p>
            <a:pPr algn="ctr"/>
            <a:endParaRPr lang="en-GB" dirty="0">
              <a:solidFill>
                <a:srgbClr val="00AEEF"/>
              </a:solidFill>
              <a:latin typeface="Arial" panose="020B0604020202020204" pitchFamily="34" charset="0"/>
              <a:cs typeface="Arial" panose="020B0604020202020204" pitchFamily="34" charset="0"/>
            </a:endParaRPr>
          </a:p>
        </p:txBody>
      </p:sp>
      <p:sp>
        <p:nvSpPr>
          <p:cNvPr id="15" name="Callout: Up Arrow 14">
            <a:extLst>
              <a:ext uri="{FF2B5EF4-FFF2-40B4-BE49-F238E27FC236}">
                <a16:creationId xmlns:a16="http://schemas.microsoft.com/office/drawing/2014/main" id="{770054BA-8C59-4737-91BA-43CC819C09B5}"/>
              </a:ext>
            </a:extLst>
          </p:cNvPr>
          <p:cNvSpPr/>
          <p:nvPr/>
        </p:nvSpPr>
        <p:spPr>
          <a:xfrm>
            <a:off x="3463763" y="3944007"/>
            <a:ext cx="2974349" cy="2729138"/>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How much do you know about coronavirus? Take </a:t>
            </a:r>
            <a:r>
              <a:rPr lang="en-GB" dirty="0">
                <a:solidFill>
                  <a:srgbClr val="00AEEF"/>
                </a:solidFill>
                <a:latin typeface="Arial" panose="020B0604020202020204" pitchFamily="34" charset="0"/>
                <a:cs typeface="Arial" panose="020B0604020202020204" pitchFamily="34" charset="0"/>
                <a:hlinkClick r:id="rId3"/>
              </a:rPr>
              <a:t>this Unicef quiz</a:t>
            </a:r>
            <a:r>
              <a:rPr lang="en-GB" dirty="0">
                <a:solidFill>
                  <a:srgbClr val="00AEEF"/>
                </a:solidFill>
                <a:latin typeface="Arial" panose="020B0604020202020204" pitchFamily="34" charset="0"/>
                <a:cs typeface="Arial" panose="020B0604020202020204" pitchFamily="34" charset="0"/>
              </a:rPr>
              <a:t> and find out. Then share with others. </a:t>
            </a:r>
          </a:p>
        </p:txBody>
      </p:sp>
      <p:sp>
        <p:nvSpPr>
          <p:cNvPr id="17" name="Callout: Right Arrow 16">
            <a:extLst>
              <a:ext uri="{FF2B5EF4-FFF2-40B4-BE49-F238E27FC236}">
                <a16:creationId xmlns:a16="http://schemas.microsoft.com/office/drawing/2014/main" id="{60E327E8-1D00-44DD-BA36-874FFF3FA19A}"/>
              </a:ext>
            </a:extLst>
          </p:cNvPr>
          <p:cNvSpPr/>
          <p:nvPr/>
        </p:nvSpPr>
        <p:spPr>
          <a:xfrm>
            <a:off x="2500234" y="1232373"/>
            <a:ext cx="4481011" cy="2351440"/>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Connect with other young people on Unicef Voices of Youth. Contribute your art and stories to share with other young people around the world. You can find </a:t>
            </a:r>
            <a:r>
              <a:rPr lang="en-GB" dirty="0">
                <a:solidFill>
                  <a:srgbClr val="00AEEF"/>
                </a:solidFill>
                <a:latin typeface="Arial" panose="020B0604020202020204" pitchFamily="34" charset="0"/>
                <a:cs typeface="Arial" panose="020B0604020202020204" pitchFamily="34" charset="0"/>
                <a:hlinkClick r:id="rId4"/>
              </a:rPr>
              <a:t>Voices of Youth here</a:t>
            </a:r>
            <a:r>
              <a:rPr lang="en-GB" dirty="0">
                <a:solidFill>
                  <a:srgbClr val="00AEEF"/>
                </a:solidFill>
                <a:latin typeface="Arial" panose="020B0604020202020204" pitchFamily="34" charset="0"/>
                <a:cs typeface="Arial" panose="020B0604020202020204" pitchFamily="34" charset="0"/>
              </a:rPr>
              <a:t>. </a:t>
            </a:r>
          </a:p>
          <a:p>
            <a:pPr algn="ctr"/>
            <a:endParaRPr lang="en-GB" dirty="0">
              <a:solidFill>
                <a:srgbClr val="00AEEF"/>
              </a:solidFill>
              <a:latin typeface="Arial" panose="020B0604020202020204" pitchFamily="34" charset="0"/>
              <a:cs typeface="Arial" panose="020B0604020202020204" pitchFamily="34" charset="0"/>
            </a:endParaRPr>
          </a:p>
        </p:txBody>
      </p:sp>
      <p:sp>
        <p:nvSpPr>
          <p:cNvPr id="18" name="Callout: Down Arrow 17">
            <a:extLst>
              <a:ext uri="{FF2B5EF4-FFF2-40B4-BE49-F238E27FC236}">
                <a16:creationId xmlns:a16="http://schemas.microsoft.com/office/drawing/2014/main" id="{23083558-BB0C-4AC5-819B-6B5BEE6B2C0F}"/>
              </a:ext>
            </a:extLst>
          </p:cNvPr>
          <p:cNvSpPr/>
          <p:nvPr/>
        </p:nvSpPr>
        <p:spPr>
          <a:xfrm>
            <a:off x="7235688" y="207171"/>
            <a:ext cx="4596312" cy="3376642"/>
          </a:xfrm>
          <a:prstGeom prst="downArrowCallout">
            <a:avLst>
              <a:gd name="adj1" fmla="val 25000"/>
              <a:gd name="adj2" fmla="val 25000"/>
              <a:gd name="adj3" fmla="val 25000"/>
              <a:gd name="adj4" fmla="val 64977"/>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The new hospitals being built are called Nightingales. Who are they named after and what did this person do to enable the right to good quality healthcare? Find out about other people who have made improvements to healthcare such as Mary Seacole, John Snow, Marie Curie.</a:t>
            </a:r>
          </a:p>
        </p:txBody>
      </p:sp>
      <p:sp>
        <p:nvSpPr>
          <p:cNvPr id="19" name="Callout: Left Arrow 18">
            <a:extLst>
              <a:ext uri="{FF2B5EF4-FFF2-40B4-BE49-F238E27FC236}">
                <a16:creationId xmlns:a16="http://schemas.microsoft.com/office/drawing/2014/main" id="{216324E0-D133-4D1D-AF57-DB8A91F41C23}"/>
              </a:ext>
            </a:extLst>
          </p:cNvPr>
          <p:cNvSpPr/>
          <p:nvPr/>
        </p:nvSpPr>
        <p:spPr>
          <a:xfrm>
            <a:off x="6981245" y="3810822"/>
            <a:ext cx="4787145" cy="1978794"/>
          </a:xfrm>
          <a:prstGeom prst="left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What are the risks if we don’t have enough people working in health services? What other rights might be affected?</a:t>
            </a:r>
          </a:p>
        </p:txBody>
      </p:sp>
      <p:pic>
        <p:nvPicPr>
          <p:cNvPr id="9" name="Picture 8" descr="A blue sign above a store&#10;&#10;Description automatically generated">
            <a:hlinkClick r:id="rId2"/>
            <a:extLst>
              <a:ext uri="{FF2B5EF4-FFF2-40B4-BE49-F238E27FC236}">
                <a16:creationId xmlns:a16="http://schemas.microsoft.com/office/drawing/2014/main" id="{81FD3B4E-E2B3-40C6-922F-624808E7C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89919">
            <a:off x="559646" y="2584174"/>
            <a:ext cx="2008590" cy="151533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1CB4A0E-DCEE-4294-A745-43E76F2F8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0756" y="2284373"/>
            <a:ext cx="1868409" cy="1868409"/>
          </a:xfrm>
          <a:prstGeom prst="rect">
            <a:avLst/>
          </a:prstGeom>
        </p:spPr>
      </p:pic>
      <p:pic>
        <p:nvPicPr>
          <p:cNvPr id="21" name="Picture 20" descr="A close up of a sign&#10;&#10;Description automatically generated">
            <a:extLst>
              <a:ext uri="{FF2B5EF4-FFF2-40B4-BE49-F238E27FC236}">
                <a16:creationId xmlns:a16="http://schemas.microsoft.com/office/drawing/2014/main" id="{BCDC7CFA-6C0C-4E76-BDD3-F5BD813EEC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80443">
            <a:off x="10309626" y="2516929"/>
            <a:ext cx="1729235" cy="1729235"/>
          </a:xfrm>
          <a:prstGeom prst="rect">
            <a:avLst/>
          </a:prstGeom>
        </p:spPr>
      </p:pic>
      <p:pic>
        <p:nvPicPr>
          <p:cNvPr id="23" name="Picture 22" descr="A close up of a sign&#10;&#10;Description automatically generated">
            <a:extLst>
              <a:ext uri="{FF2B5EF4-FFF2-40B4-BE49-F238E27FC236}">
                <a16:creationId xmlns:a16="http://schemas.microsoft.com/office/drawing/2014/main" id="{5AD565AB-C0E8-463D-AAC9-08FC3EA471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68435"/>
            <a:ext cx="1412944" cy="141294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0AE2A4B4-7202-4A42-8886-25828C0A15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1848" y="4379791"/>
            <a:ext cx="1978794" cy="1978794"/>
          </a:xfrm>
          <a:prstGeom prst="rect">
            <a:avLst/>
          </a:prstGeom>
        </p:spPr>
      </p:pic>
      <p:sp>
        <p:nvSpPr>
          <p:cNvPr id="14" name="Rectangle 13">
            <a:extLst>
              <a:ext uri="{FF2B5EF4-FFF2-40B4-BE49-F238E27FC236}">
                <a16:creationId xmlns:a16="http://schemas.microsoft.com/office/drawing/2014/main" id="{82DFEDD1-3EAF-4771-B840-E02A2F778F70}"/>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3477192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1763</TotalTime>
  <Words>803</Words>
  <Application>Microsoft Office PowerPoint</Application>
  <PresentationFormat>Widescreen</PresentationFormat>
  <Paragraphs>84</Paragraphs>
  <Slides>10</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24</vt:lpstr>
      <vt:lpstr>What do you need to be healthy?</vt:lpstr>
      <vt:lpstr>How many of these did you get?</vt:lpstr>
      <vt:lpstr> Activity time </vt:lpstr>
      <vt:lpstr>Activity Time</vt:lpstr>
      <vt:lpstr>Activity time</vt:lpstr>
      <vt:lpstr>Activity Time</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99</cp:revision>
  <dcterms:created xsi:type="dcterms:W3CDTF">2020-04-07T09:32:00Z</dcterms:created>
  <dcterms:modified xsi:type="dcterms:W3CDTF">2020-07-03T10:18:42Z</dcterms:modified>
</cp:coreProperties>
</file>