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69" d="100"/>
          <a:sy n="69" d="100"/>
        </p:scale>
        <p:origin x="1326" y="6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U-Reporters in </a:t>
            </a:r>
            <a:r>
              <a:rPr lang="en-GB" sz="1200" b="0" i="0" kern="1200" dirty="0" err="1">
                <a:solidFill>
                  <a:schemeClr val="tx1"/>
                </a:solidFill>
                <a:effectLst/>
                <a:latin typeface="+mn-lt"/>
                <a:ea typeface="+mn-ea"/>
                <a:cs typeface="+mn-cs"/>
              </a:rPr>
              <a:t>Daloa</a:t>
            </a:r>
            <a:r>
              <a:rPr lang="en-GB" sz="1200" b="0" i="0" kern="1200" dirty="0">
                <a:solidFill>
                  <a:schemeClr val="tx1"/>
                </a:solidFill>
                <a:effectLst/>
                <a:latin typeface="+mn-lt"/>
                <a:ea typeface="+mn-ea"/>
                <a:cs typeface="+mn-cs"/>
              </a:rPr>
              <a:t>, in the West of Côte d'Ivoire.</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Dejongh</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E2CFA4CC-5483-4EC9-8803-635882274D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758151B-5ED6-46DD-9734-399A5B0D97F9}"/>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xml"/><Relationship Id="rId7" Type="http://schemas.openxmlformats.org/officeDocument/2006/relationships/image" Target="../media/image33.wmf"/><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I0whF5Kl-8Q"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youtube.com/watch?time_continue=7&amp;v=NzEMFEwEJUU&amp;feature=emb_logo" TargetMode="Externa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video" Target="https://www.youtube.com/embed/NzEMFEwEJUU?feature=oembed"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hyperlink" Target="https://www.voicesofyouth.org/blog/get-inspired-group-young-peacebuilders-around-world" TargetMode="Externa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hyperlink" Target="https://www.voicesofyouth.org/"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endParaRPr lang="en-GB" sz="900" dirty="0">
              <a:solidFill>
                <a:schemeClr val="bg1"/>
              </a:solidFill>
              <a:latin typeface="Arial" panose="020B0604020202020204" pitchFamily="34" charset="0"/>
              <a:cs typeface="Arial" panose="020B0604020202020204" pitchFamily="34" charset="0"/>
            </a:endParaRP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600" b="1" dirty="0"/>
              <a:t>This week’s article is all about being with others but it is good for us sometimes to have reflection time on our own. Find some space and time and spend a few minutes thinking about these questions:</a:t>
            </a:r>
          </a:p>
          <a:p>
            <a:r>
              <a:rPr lang="en-GB" sz="3600" dirty="0"/>
              <a:t>Not being able to be with others physically in our groups and clubs is hard. What are the things you miss most about this? (Perhaps discuss this with an adult later)</a:t>
            </a:r>
          </a:p>
          <a:p>
            <a:r>
              <a:rPr lang="en-GB" sz="3600" dirty="0"/>
              <a:t>Who are the adults who help to run your groups or clubs? Have you thanked them recently? </a:t>
            </a:r>
          </a:p>
          <a:p>
            <a:r>
              <a:rPr lang="en-GB" sz="3600" dirty="0"/>
              <a:t>Hopefully all our groups, clubs and activities will happen again when it’s safe to do so. What will you do to enjoy, celebrate and respect freedom of association – yours and other peoples?</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All these pictures were all taken before social distancing measures were put in place. </a:t>
            </a:r>
          </a:p>
          <a:p>
            <a:pPr marL="0" indent="0">
              <a:buNone/>
            </a:pPr>
            <a:r>
              <a:rPr lang="en-GB" sz="1800" dirty="0">
                <a:latin typeface="Arial" panose="020B0604020202020204" pitchFamily="34" charset="0"/>
                <a:cs typeface="Arial" panose="020B0604020202020204" pitchFamily="34" charset="0"/>
              </a:rPr>
              <a:t>What rights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191352"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Pawelczyk</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UNICEF/Herwig</a:t>
            </a:r>
          </a:p>
          <a:p>
            <a:r>
              <a:rPr lang="en-GB" sz="900" dirty="0">
                <a:latin typeface="Arial" panose="020B0604020202020204" pitchFamily="34" charset="0"/>
                <a:cs typeface="Arial" panose="020B0604020202020204" pitchFamily="34" charset="0"/>
              </a:rPr>
              <a:t>Unicef/Dawe</a:t>
            </a:r>
          </a:p>
        </p:txBody>
      </p:sp>
      <p:graphicFrame>
        <p:nvGraphicFramePr>
          <p:cNvPr id="4" name="Object 3" descr="Inspired by climate activist Greta Thunberg, who started a school strike for the climate outside the Swedish parliament building in August 2018, a group of student demonstrate outside the United Nations Secretariat.">
            <a:extLst>
              <a:ext uri="{FF2B5EF4-FFF2-40B4-BE49-F238E27FC236}">
                <a16:creationId xmlns:a16="http://schemas.microsoft.com/office/drawing/2014/main" id="{AC9B9E90-3232-4170-80E6-B553C8301965}"/>
              </a:ext>
            </a:extLst>
          </p:cNvPr>
          <p:cNvGraphicFramePr>
            <a:graphicFrameLocks noChangeAspect="1"/>
          </p:cNvGraphicFramePr>
          <p:nvPr>
            <p:extLst>
              <p:ext uri="{D42A27DB-BD31-4B8C-83A1-F6EECF244321}">
                <p14:modId xmlns:p14="http://schemas.microsoft.com/office/powerpoint/2010/main" val="810296594"/>
              </p:ext>
            </p:extLst>
          </p:nvPr>
        </p:nvGraphicFramePr>
        <p:xfrm>
          <a:off x="360001" y="3040063"/>
          <a:ext cx="3397808" cy="2267048"/>
        </p:xfrm>
        <a:graphic>
          <a:graphicData uri="http://schemas.openxmlformats.org/presentationml/2006/ole">
            <mc:AlternateContent xmlns:mc="http://schemas.openxmlformats.org/markup-compatibility/2006">
              <mc:Choice xmlns:v="urn:schemas-microsoft-com:vml" Requires="v">
                <p:oleObj spid="_x0000_s1080" r:id="rId4" imgW="3901320" imgH="2603520" progId="">
                  <p:embed/>
                </p:oleObj>
              </mc:Choice>
              <mc:Fallback>
                <p:oleObj r:id="rId4" imgW="3901320" imgH="2603520" progId="">
                  <p:embed/>
                  <p:pic>
                    <p:nvPicPr>
                      <p:cNvPr id="0" name=""/>
                      <p:cNvPicPr/>
                      <p:nvPr/>
                    </p:nvPicPr>
                    <p:blipFill>
                      <a:blip r:embed="rId5"/>
                      <a:stretch>
                        <a:fillRect/>
                      </a:stretch>
                    </p:blipFill>
                    <p:spPr>
                      <a:xfrm>
                        <a:off x="360001" y="3040063"/>
                        <a:ext cx="3397808" cy="2267048"/>
                      </a:xfrm>
                      <a:prstGeom prst="rect">
                        <a:avLst/>
                      </a:prstGeom>
                    </p:spPr>
                  </p:pic>
                </p:oleObj>
              </mc:Fallback>
            </mc:AlternateContent>
          </a:graphicData>
        </a:graphic>
      </p:graphicFrame>
      <p:graphicFrame>
        <p:nvGraphicFramePr>
          <p:cNvPr id="5" name="Object 4" descr="Young people across Jordan have been discussing their rights, sharing their opinions and having their voices heard ahead of World Children’s Day 2019.">
            <a:extLst>
              <a:ext uri="{FF2B5EF4-FFF2-40B4-BE49-F238E27FC236}">
                <a16:creationId xmlns:a16="http://schemas.microsoft.com/office/drawing/2014/main" id="{84512089-2A93-4E28-A9FE-2261E29F92B5}"/>
              </a:ext>
            </a:extLst>
          </p:cNvPr>
          <p:cNvGraphicFramePr>
            <a:graphicFrameLocks noChangeAspect="1"/>
          </p:cNvGraphicFramePr>
          <p:nvPr>
            <p:extLst>
              <p:ext uri="{D42A27DB-BD31-4B8C-83A1-F6EECF244321}">
                <p14:modId xmlns:p14="http://schemas.microsoft.com/office/powerpoint/2010/main" val="1526080975"/>
              </p:ext>
            </p:extLst>
          </p:nvPr>
        </p:nvGraphicFramePr>
        <p:xfrm>
          <a:off x="4131167" y="3040064"/>
          <a:ext cx="3391785" cy="2267048"/>
        </p:xfrm>
        <a:graphic>
          <a:graphicData uri="http://schemas.openxmlformats.org/presentationml/2006/ole">
            <mc:AlternateContent xmlns:mc="http://schemas.openxmlformats.org/markup-compatibility/2006">
              <mc:Choice xmlns:v="urn:schemas-microsoft-com:vml" Requires="v">
                <p:oleObj spid="_x0000_s1081" r:id="rId6" imgW="19504440" imgH="13002840" progId="">
                  <p:embed/>
                </p:oleObj>
              </mc:Choice>
              <mc:Fallback>
                <p:oleObj r:id="rId6" imgW="19504440" imgH="13002840" progId="">
                  <p:embed/>
                  <p:pic>
                    <p:nvPicPr>
                      <p:cNvPr id="0" name=""/>
                      <p:cNvPicPr/>
                      <p:nvPr/>
                    </p:nvPicPr>
                    <p:blipFill>
                      <a:blip r:embed="rId7"/>
                      <a:stretch>
                        <a:fillRect/>
                      </a:stretch>
                    </p:blipFill>
                    <p:spPr>
                      <a:xfrm>
                        <a:off x="4131167" y="3040064"/>
                        <a:ext cx="3391785" cy="2267048"/>
                      </a:xfrm>
                      <a:prstGeom prst="rect">
                        <a:avLst/>
                      </a:prstGeom>
                    </p:spPr>
                  </p:pic>
                </p:oleObj>
              </mc:Fallback>
            </mc:AlternateContent>
          </a:graphicData>
        </a:graphic>
      </p:graphicFrame>
      <p:pic>
        <p:nvPicPr>
          <p:cNvPr id="13" name="Picture 12" descr="Two people standing in front of a building&#10;&#10;Description automatically generated">
            <a:extLst>
              <a:ext uri="{FF2B5EF4-FFF2-40B4-BE49-F238E27FC236}">
                <a16:creationId xmlns:a16="http://schemas.microsoft.com/office/drawing/2014/main" id="{97688714-A778-4049-8AB1-9F0C612E0C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7065" y="3040063"/>
            <a:ext cx="3400572" cy="2267048"/>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10000"/>
          </a:bodyPr>
          <a:lstStyle/>
          <a:p>
            <a:pPr marL="0" indent="0">
              <a:buNone/>
            </a:pPr>
            <a:r>
              <a:rPr lang="en-GB" dirty="0"/>
              <a:t>Article 15 – Freedom of association</a:t>
            </a:r>
          </a:p>
          <a:p>
            <a:pPr marL="0" indent="0">
              <a:buNone/>
            </a:pPr>
            <a:r>
              <a:rPr lang="en-GB" dirty="0"/>
              <a:t>Every child has the right to meet with other children and to join groups and organisations, as long as this does not stop other people from enjoying their rights.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Stuart introduces Article 15</a:t>
            </a:r>
          </a:p>
          <a:p>
            <a:pPr marL="0" indent="0">
              <a:buNone/>
            </a:pPr>
            <a:endParaRPr lang="en-GB" dirty="0"/>
          </a:p>
        </p:txBody>
      </p:sp>
      <p:pic>
        <p:nvPicPr>
          <p:cNvPr id="8" name="Graphic 7">
            <a:extLst>
              <a:ext uri="{FF2B5EF4-FFF2-40B4-BE49-F238E27FC236}">
                <a16:creationId xmlns:a16="http://schemas.microsoft.com/office/drawing/2014/main" id="{094E8267-101F-446B-B617-7FAC3F3537B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899" y="138348"/>
            <a:ext cx="1357372" cy="1809829"/>
          </a:xfrm>
          <a:prstGeom prst="rect">
            <a:avLst/>
          </a:prstGeom>
        </p:spPr>
      </p:pic>
      <p:sp>
        <p:nvSpPr>
          <p:cNvPr id="11" name="Text Placeholder 3">
            <a:extLst>
              <a:ext uri="{FF2B5EF4-FFF2-40B4-BE49-F238E27FC236}">
                <a16:creationId xmlns:a16="http://schemas.microsoft.com/office/drawing/2014/main" id="{82862DFD-516D-4EF1-8893-F5F2EEF4335F}"/>
              </a:ext>
            </a:extLst>
          </p:cNvPr>
          <p:cNvSpPr txBox="1">
            <a:spLocks/>
          </p:cNvSpPr>
          <p:nvPr/>
        </p:nvSpPr>
        <p:spPr>
          <a:xfrm>
            <a:off x="359083" y="5629385"/>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Stuart in YouTube</a:t>
            </a:r>
            <a:endParaRPr lang="en-GB" dirty="0"/>
          </a:p>
        </p:txBody>
      </p:sp>
      <p:pic>
        <p:nvPicPr>
          <p:cNvPr id="5" name="Article 15 intro">
            <a:hlinkClick r:id="" action="ppaction://media"/>
            <a:extLst>
              <a:ext uri="{FF2B5EF4-FFF2-40B4-BE49-F238E27FC236}">
                <a16:creationId xmlns:a16="http://schemas.microsoft.com/office/drawing/2014/main" id="{9C62ED47-D022-454D-B5D9-7FCA6341F3F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675" y="2157286"/>
            <a:ext cx="5547188" cy="312029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51242"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you to enjoy the right to get together and join up with other children and young people?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15</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Clubs, organisations and groups that are near to you or can be accessed safely.</a:t>
            </a:r>
          </a:p>
          <a:p>
            <a:r>
              <a:rPr lang="en-GB" sz="6200" dirty="0">
                <a:latin typeface="Arial" panose="020B0604020202020204" pitchFamily="34" charset="0"/>
                <a:cs typeface="Arial" panose="020B0604020202020204" pitchFamily="34" charset="0"/>
              </a:rPr>
              <a:t>Groups and organisations that have fun and appropriate activities. </a:t>
            </a:r>
          </a:p>
          <a:p>
            <a:r>
              <a:rPr lang="en-GB" sz="6200" dirty="0">
                <a:latin typeface="Arial" panose="020B0604020202020204" pitchFamily="34" charset="0"/>
                <a:cs typeface="Arial" panose="020B0604020202020204" pitchFamily="34" charset="0"/>
              </a:rPr>
              <a:t>Safe places to meet. </a:t>
            </a:r>
          </a:p>
          <a:p>
            <a:r>
              <a:rPr lang="en-GB" sz="6200" dirty="0">
                <a:latin typeface="Arial" panose="020B0604020202020204" pitchFamily="34" charset="0"/>
                <a:cs typeface="Arial" panose="020B0604020202020204" pitchFamily="34" charset="0"/>
              </a:rPr>
              <a:t>Choice of clubs in school.</a:t>
            </a:r>
          </a:p>
          <a:p>
            <a:r>
              <a:rPr lang="en-GB" sz="6200" dirty="0">
                <a:latin typeface="Arial" panose="020B0604020202020204" pitchFamily="34" charset="0"/>
                <a:cs typeface="Arial" panose="020B0604020202020204" pitchFamily="34" charset="0"/>
              </a:rPr>
              <a:t>Encouragement from parents and carers to get involved.</a:t>
            </a:r>
          </a:p>
          <a:p>
            <a:r>
              <a:rPr lang="en-GB" sz="6200" dirty="0">
                <a:latin typeface="Arial" panose="020B0604020202020204" pitchFamily="34" charset="0"/>
                <a:cs typeface="Arial" panose="020B0604020202020204" pitchFamily="34" charset="0"/>
              </a:rPr>
              <a:t>Activities to join in with that do not disrupt the rights of others.</a:t>
            </a:r>
          </a:p>
          <a:p>
            <a:r>
              <a:rPr lang="en-GB" sz="6200" dirty="0">
                <a:latin typeface="Arial" panose="020B0604020202020204" pitchFamily="34" charset="0"/>
                <a:cs typeface="Arial" panose="020B0604020202020204" pitchFamily="34" charset="0"/>
              </a:rPr>
              <a:t>Freedom to start a group if there is something you feel strongly about.</a:t>
            </a:r>
          </a:p>
          <a:p>
            <a:r>
              <a:rPr lang="en-GB" sz="6200" dirty="0">
                <a:latin typeface="Arial" panose="020B0604020202020204" pitchFamily="34" charset="0"/>
                <a:cs typeface="Arial" panose="020B0604020202020204" pitchFamily="34" charset="0"/>
              </a:rPr>
              <a:t>Clubs and organisations should not be too expensive to join.</a:t>
            </a:r>
          </a:p>
          <a:p>
            <a:r>
              <a:rPr lang="en-GB" sz="6200" dirty="0">
                <a:latin typeface="Arial" panose="020B0604020202020204" pitchFamily="34" charset="0"/>
                <a:cs typeface="Arial" panose="020B0604020202020204" pitchFamily="34" charset="0"/>
              </a:rPr>
              <a:t>Any other ideas…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6" name="Graphic 15">
            <a:extLst>
              <a:ext uri="{FF2B5EF4-FFF2-40B4-BE49-F238E27FC236}">
                <a16:creationId xmlns:a16="http://schemas.microsoft.com/office/drawing/2014/main" id="{39719958-B164-47ED-949B-84F2D3815B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389" y="2852678"/>
            <a:ext cx="1961009" cy="2614678"/>
          </a:xfrm>
          <a:prstGeom prst="rect">
            <a:avLst/>
          </a:prstGeom>
        </p:spPr>
      </p:pic>
      <p:sp>
        <p:nvSpPr>
          <p:cNvPr id="19" name="Flowchart: Connector 18">
            <a:extLst>
              <a:ext uri="{FF2B5EF4-FFF2-40B4-BE49-F238E27FC236}">
                <a16:creationId xmlns:a16="http://schemas.microsoft.com/office/drawing/2014/main" id="{DD48762D-E567-4C6B-A92A-436AB9C5C211}"/>
              </a:ext>
            </a:extLst>
          </p:cNvPr>
          <p:cNvSpPr/>
          <p:nvPr/>
        </p:nvSpPr>
        <p:spPr>
          <a:xfrm>
            <a:off x="8900081" y="2306659"/>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are meeting a new child for the first time – it could be in a club or in your class.  Make a list of  questions you would like to find out to get to know them. What would you tell them about yourself?</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93255"/>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The word ‘association’ is interesting. You have perhaps heard of the Football Association (FA) or the Automobile Association (AA) Look up the meaning of ASSOCIATION and explain to somebody in your home what it means.</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93721" y="1828241"/>
            <a:ext cx="3233464" cy="320783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these times it can be difficult to stay in touch with other young people and groups that we are part of. Make a list of 5 children that you would like to get in contact with. Write them a letter or video call them this week to find out how their week has been</a:t>
            </a:r>
            <a:r>
              <a:rPr lang="en-GB" sz="1600" dirty="0">
                <a:solidFill>
                  <a:srgbClr val="00B0F0"/>
                </a:solidFill>
                <a:latin typeface="Arial" panose="020B0604020202020204" pitchFamily="34" charset="0"/>
                <a:cs typeface="Arial" panose="020B0604020202020204" pitchFamily="34" charset="0"/>
              </a:rPr>
              <a:t>.</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864980" y="3752832"/>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a group or club you are part of. Create a poster or leaflet to encourage other people to join. Make sure to list all of the reasons why it is a good idea to join this group.</a:t>
            </a:r>
          </a:p>
        </p:txBody>
      </p:sp>
      <p:pic>
        <p:nvPicPr>
          <p:cNvPr id="5" name="Picture 4" descr="A close up of a sign&#10;&#10;Description automatically generated">
            <a:extLst>
              <a:ext uri="{FF2B5EF4-FFF2-40B4-BE49-F238E27FC236}">
                <a16:creationId xmlns:a16="http://schemas.microsoft.com/office/drawing/2014/main" id="{7DA414C7-12FE-4500-AD27-74099CE559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6498" y="5005731"/>
            <a:ext cx="1914853" cy="1914853"/>
          </a:xfrm>
          <a:prstGeom prst="rect">
            <a:avLst/>
          </a:prstGeom>
        </p:spPr>
      </p:pic>
      <p:pic>
        <p:nvPicPr>
          <p:cNvPr id="8" name="Picture 7" descr="A close up of a logo&#10;&#10;Description automatically generated">
            <a:extLst>
              <a:ext uri="{FF2B5EF4-FFF2-40B4-BE49-F238E27FC236}">
                <a16:creationId xmlns:a16="http://schemas.microsoft.com/office/drawing/2014/main" id="{67AD6843-9399-4357-ADAC-9B6920950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3911" y="0"/>
            <a:ext cx="2717380" cy="2717380"/>
          </a:xfrm>
          <a:prstGeom prst="rect">
            <a:avLst/>
          </a:prstGeom>
        </p:spPr>
      </p:pic>
      <p:pic>
        <p:nvPicPr>
          <p:cNvPr id="27" name="Picture 26" descr="A picture containing drawing, brick&#10;&#10;Description automatically generated">
            <a:extLst>
              <a:ext uri="{FF2B5EF4-FFF2-40B4-BE49-F238E27FC236}">
                <a16:creationId xmlns:a16="http://schemas.microsoft.com/office/drawing/2014/main" id="{10F74121-3ECD-492F-A3DA-BE002B7DD2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9591" y="2361055"/>
            <a:ext cx="1961009" cy="1961009"/>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826083" y="127526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B0F0"/>
                </a:solidFill>
                <a:latin typeface="Arial"/>
                <a:cs typeface="Arial"/>
              </a:rPr>
              <a:t>Make a list of all of the organisations and groups that you belong to. Can you group them in different ways? Are they school groups? Clubs? Religious groups? Sport or special interest groups?</a:t>
            </a:r>
          </a:p>
          <a:p>
            <a:pPr algn="ctr"/>
            <a:r>
              <a:rPr lang="en-GB" sz="140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584413" y="308514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Working with somebody at home, or by yourself, see if you can come up with a catchy phrase to remind people that all children have this particular right. Pass on your phrase to at least 5 people you know.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8405118" y="400771"/>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the story ‘Cinderella’ How was her right to associate with others restricted? How would this have made her feel? Can you think of any other characters from books or stories that could not easily enjoy Article 15? </a:t>
            </a:r>
            <a:endParaRPr lang="en-GB" sz="1400" dirty="0">
              <a:solidFill>
                <a:srgbClr val="00B0F0"/>
              </a:solidFill>
              <a:latin typeface="Arial" panose="020B0604020202020204" pitchFamily="34" charset="0"/>
              <a:cs typeface="Arial" panose="020B0604020202020204" pitchFamily="34" charset="0"/>
            </a:endParaRP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6096000" y="3850871"/>
            <a:ext cx="2376421" cy="224972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hlinkClick r:id="rId3"/>
              </a:rPr>
              <a:t>Watch this short video</a:t>
            </a:r>
            <a:r>
              <a:rPr lang="en-GB" sz="1400" dirty="0">
                <a:solidFill>
                  <a:srgbClr val="00B0F0"/>
                </a:solidFill>
                <a:latin typeface="Arial"/>
                <a:cs typeface="Arial"/>
              </a:rPr>
              <a:t>. What can you learn from this? How does it link to Article 15?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Article 15">
            <a:hlinkClick r:id="" action="ppaction://media"/>
            <a:extLst>
              <a:ext uri="{FF2B5EF4-FFF2-40B4-BE49-F238E27FC236}">
                <a16:creationId xmlns:a16="http://schemas.microsoft.com/office/drawing/2014/main" id="{79AD4A52-7DF6-49D3-97CD-B3951B1140FD}"/>
              </a:ext>
            </a:extLst>
          </p:cNvPr>
          <p:cNvPicPr>
            <a:picLocks noRot="1" noChangeAspect="1"/>
          </p:cNvPicPr>
          <p:nvPr>
            <a:videoFile r:link="rId1"/>
          </p:nvPr>
        </p:nvPicPr>
        <p:blipFill>
          <a:blip r:embed="rId4"/>
          <a:stretch>
            <a:fillRect/>
          </a:stretch>
        </p:blipFill>
        <p:spPr>
          <a:xfrm>
            <a:off x="8629265" y="4211835"/>
            <a:ext cx="2978322" cy="2232119"/>
          </a:xfrm>
          <a:prstGeom prst="rect">
            <a:avLst/>
          </a:prstGeom>
        </p:spPr>
      </p:pic>
      <p:pic>
        <p:nvPicPr>
          <p:cNvPr id="6" name="Picture 5" descr="A picture containing object, light&#10;&#10;Description automatically generated">
            <a:extLst>
              <a:ext uri="{FF2B5EF4-FFF2-40B4-BE49-F238E27FC236}">
                <a16:creationId xmlns:a16="http://schemas.microsoft.com/office/drawing/2014/main" id="{00828BD2-C0F4-4499-AA91-459E5B1D16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3192463">
            <a:off x="2106732" y="4195715"/>
            <a:ext cx="2734336" cy="2734336"/>
          </a:xfrm>
          <a:prstGeom prst="rect">
            <a:avLst/>
          </a:prstGeom>
        </p:spPr>
      </p:pic>
      <p:pic>
        <p:nvPicPr>
          <p:cNvPr id="9" name="Picture 8" descr="A close up of a logo&#10;&#10;Description automatically generated">
            <a:extLst>
              <a:ext uri="{FF2B5EF4-FFF2-40B4-BE49-F238E27FC236}">
                <a16:creationId xmlns:a16="http://schemas.microsoft.com/office/drawing/2014/main" id="{E7A61199-FDA9-40F0-92A3-2751694130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351498">
            <a:off x="6027883" y="538378"/>
            <a:ext cx="1921648" cy="1921648"/>
          </a:xfrm>
          <a:prstGeom prst="rect">
            <a:avLst/>
          </a:prstGeom>
        </p:spPr>
      </p:pic>
      <p:pic>
        <p:nvPicPr>
          <p:cNvPr id="23" name="Picture 22" descr="A picture containing clock, drawing&#10;&#10;Description automatically generated">
            <a:extLst>
              <a:ext uri="{FF2B5EF4-FFF2-40B4-BE49-F238E27FC236}">
                <a16:creationId xmlns:a16="http://schemas.microsoft.com/office/drawing/2014/main" id="{30E48452-01C3-4807-8E5C-4E4468C5C2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25370" y="1501034"/>
            <a:ext cx="1824685" cy="1865958"/>
          </a:xfrm>
          <a:prstGeom prst="rect">
            <a:avLst/>
          </a:prstGeom>
        </p:spPr>
      </p:pic>
      <p:pic>
        <p:nvPicPr>
          <p:cNvPr id="26" name="Picture 25" descr="A close up of a sign&#10;&#10;Description automatically generated">
            <a:extLst>
              <a:ext uri="{FF2B5EF4-FFF2-40B4-BE49-F238E27FC236}">
                <a16:creationId xmlns:a16="http://schemas.microsoft.com/office/drawing/2014/main" id="{30342A42-D913-48A5-B378-30B27E0040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084251">
            <a:off x="6841865" y="1808774"/>
            <a:ext cx="2133246" cy="213324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3" name="Graphic 12">
            <a:extLst>
              <a:ext uri="{FF2B5EF4-FFF2-40B4-BE49-F238E27FC236}">
                <a16:creationId xmlns:a16="http://schemas.microsoft.com/office/drawing/2014/main" id="{D961A153-2411-4689-A395-34EA2885C3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552053"/>
            <a:ext cx="1961009" cy="2614678"/>
          </a:xfrm>
          <a:prstGeom prst="rect">
            <a:avLst/>
          </a:prstGeom>
        </p:spPr>
      </p:pic>
      <p:sp>
        <p:nvSpPr>
          <p:cNvPr id="16" name="Rectangle 15">
            <a:extLst>
              <a:ext uri="{FF2B5EF4-FFF2-40B4-BE49-F238E27FC236}">
                <a16:creationId xmlns:a16="http://schemas.microsoft.com/office/drawing/2014/main" id="{D3167714-AFAD-4BF8-9004-3C338FEBB909}"/>
              </a:ext>
            </a:extLst>
          </p:cNvPr>
          <p:cNvSpPr/>
          <p:nvPr/>
        </p:nvSpPr>
        <p:spPr>
          <a:xfrm>
            <a:off x="3457735" y="3238796"/>
            <a:ext cx="3237272" cy="22171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Have a </a:t>
            </a:r>
            <a:r>
              <a:rPr lang="en-GB" sz="1600" dirty="0">
                <a:solidFill>
                  <a:srgbClr val="00AEEF"/>
                </a:solidFill>
                <a:latin typeface="Arial" panose="020B0604020202020204" pitchFamily="34" charset="0"/>
                <a:cs typeface="Arial" panose="020B0604020202020204" pitchFamily="34" charset="0"/>
                <a:hlinkClick r:id="rId5"/>
              </a:rPr>
              <a:t>look at these stories</a:t>
            </a:r>
            <a:r>
              <a:rPr lang="en-GB" sz="1600" dirty="0">
                <a:solidFill>
                  <a:srgbClr val="00AEEF"/>
                </a:solidFill>
                <a:latin typeface="Arial" panose="020B0604020202020204" pitchFamily="34" charset="0"/>
                <a:cs typeface="Arial" panose="020B0604020202020204" pitchFamily="34" charset="0"/>
              </a:rPr>
              <a:t>. Think about young people you know who have made a difference in society. What issues do you believe need changing? How could you get together with others to make something happen? </a:t>
            </a:r>
          </a:p>
        </p:txBody>
      </p:sp>
      <p:sp>
        <p:nvSpPr>
          <p:cNvPr id="18" name="Rectangle 17">
            <a:extLst>
              <a:ext uri="{FF2B5EF4-FFF2-40B4-BE49-F238E27FC236}">
                <a16:creationId xmlns:a16="http://schemas.microsoft.com/office/drawing/2014/main" id="{3D63FBAF-3AEB-427A-8437-5FD9F3C3270F}"/>
              </a:ext>
            </a:extLst>
          </p:cNvPr>
          <p:cNvSpPr/>
          <p:nvPr/>
        </p:nvSpPr>
        <p:spPr>
          <a:xfrm>
            <a:off x="8698492" y="3785611"/>
            <a:ext cx="2830478"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Talk to someone in your home or a friend on the phone or safely online about the different ways that you can get to know new people– some funny memories might come up about the first time you met one of your friends. </a:t>
            </a:r>
          </a:p>
        </p:txBody>
      </p:sp>
      <p:sp>
        <p:nvSpPr>
          <p:cNvPr id="19" name="Rectangle 18">
            <a:extLst>
              <a:ext uri="{FF2B5EF4-FFF2-40B4-BE49-F238E27FC236}">
                <a16:creationId xmlns:a16="http://schemas.microsoft.com/office/drawing/2014/main" id="{2D23AA2A-2F1C-4271-AE07-E40771459727}"/>
              </a:ext>
            </a:extLst>
          </p:cNvPr>
          <p:cNvSpPr/>
          <p:nvPr/>
        </p:nvSpPr>
        <p:spPr>
          <a:xfrm>
            <a:off x="8698492" y="480704"/>
            <a:ext cx="2645559"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Research “Mosquito devices” (sonic anti-loitering devices) and what the purpose of these is? How do these relate to your rights? Should they be banned? Discuss with someone.</a:t>
            </a:r>
          </a:p>
        </p:txBody>
      </p:sp>
      <p:sp>
        <p:nvSpPr>
          <p:cNvPr id="21" name="Rectangle 20">
            <a:extLst>
              <a:ext uri="{FF2B5EF4-FFF2-40B4-BE49-F238E27FC236}">
                <a16:creationId xmlns:a16="http://schemas.microsoft.com/office/drawing/2014/main" id="{C5ADAF78-411D-4B10-97DA-AF58EA72C16A}"/>
              </a:ext>
            </a:extLst>
          </p:cNvPr>
          <p:cNvSpPr/>
          <p:nvPr/>
        </p:nvSpPr>
        <p:spPr>
          <a:xfrm>
            <a:off x="5458302" y="690368"/>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of your favourite places to meet up with other young people. What makes for a place good for children/young people to get together?</a:t>
            </a:r>
          </a:p>
        </p:txBody>
      </p:sp>
      <p:pic>
        <p:nvPicPr>
          <p:cNvPr id="10" name="Picture 9" descr="A close up of a logo&#10;&#10;Description automatically generated">
            <a:extLst>
              <a:ext uri="{FF2B5EF4-FFF2-40B4-BE49-F238E27FC236}">
                <a16:creationId xmlns:a16="http://schemas.microsoft.com/office/drawing/2014/main" id="{B75B326A-C472-48EB-996E-37EC072E22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3234" y="1252900"/>
            <a:ext cx="1972021" cy="1972021"/>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8EBFE878-27B5-432D-918B-D7BE597468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2518" y="5166731"/>
            <a:ext cx="1978797" cy="1484098"/>
          </a:xfrm>
          <a:prstGeom prst="rect">
            <a:avLst/>
          </a:prstGeom>
        </p:spPr>
      </p:pic>
      <p:pic>
        <p:nvPicPr>
          <p:cNvPr id="24" name="Picture 23" descr="A close up of a logo&#10;&#10;Description automatically generated">
            <a:extLst>
              <a:ext uri="{FF2B5EF4-FFF2-40B4-BE49-F238E27FC236}">
                <a16:creationId xmlns:a16="http://schemas.microsoft.com/office/drawing/2014/main" id="{B412E272-7713-47D3-A659-6661156CED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56439" y="2759187"/>
            <a:ext cx="1963488" cy="1963488"/>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646810" y="2089197"/>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0AEEF"/>
                </a:solidFill>
                <a:latin typeface="Arial" panose="020B0604020202020204" pitchFamily="34" charset="0"/>
                <a:cs typeface="Arial" panose="020B0604020202020204" pitchFamily="34" charset="0"/>
              </a:rPr>
              <a:t>Connect with other young people on </a:t>
            </a:r>
            <a:r>
              <a:rPr lang="en-GB" sz="1600">
                <a:solidFill>
                  <a:srgbClr val="00AEEF"/>
                </a:solidFill>
                <a:latin typeface="Arial" panose="020B0604020202020204" pitchFamily="34" charset="0"/>
                <a:cs typeface="Arial" panose="020B0604020202020204" pitchFamily="34" charset="0"/>
                <a:hlinkClick r:id="rId3"/>
              </a:rPr>
              <a:t>Unicef Voices of Youth</a:t>
            </a:r>
            <a:r>
              <a:rPr lang="en-GB" sz="1600">
                <a:solidFill>
                  <a:srgbClr val="00AEEF"/>
                </a:solidFill>
                <a:latin typeface="Arial" panose="020B0604020202020204" pitchFamily="34" charset="0"/>
                <a:cs typeface="Arial" panose="020B0604020202020204" pitchFamily="34" charset="0"/>
              </a:rPr>
              <a:t>. Contribute and share your ideas with other young people around the world.</a:t>
            </a:r>
            <a:endParaRPr lang="en-GB" sz="1600" dirty="0">
              <a:solidFill>
                <a:srgbClr val="00AEE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CBBCD62-7C6A-443F-98D7-FE9C05A24C0D}"/>
              </a:ext>
            </a:extLst>
          </p:cNvPr>
          <p:cNvSpPr/>
          <p:nvPr/>
        </p:nvSpPr>
        <p:spPr>
          <a:xfrm>
            <a:off x="9264141" y="1901832"/>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Can you think of any fictional or historical characters who have had their right to associate with others restricted. How did this feel for them? How did they overcome it?</a:t>
            </a:r>
          </a:p>
        </p:txBody>
      </p:sp>
      <p:sp>
        <p:nvSpPr>
          <p:cNvPr id="13" name="Rectangle 12">
            <a:extLst>
              <a:ext uri="{FF2B5EF4-FFF2-40B4-BE49-F238E27FC236}">
                <a16:creationId xmlns:a16="http://schemas.microsoft.com/office/drawing/2014/main" id="{74D61D65-2ABB-4D7B-B5BF-79916A7E08F6}"/>
              </a:ext>
            </a:extLst>
          </p:cNvPr>
          <p:cNvSpPr/>
          <p:nvPr/>
        </p:nvSpPr>
        <p:spPr>
          <a:xfrm>
            <a:off x="4344444" y="4193569"/>
            <a:ext cx="3503112" cy="240082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Get together safely with your friends online and discuss the issues affecting you during this time of lockdown. What messages  or questions do you have for school and politicians, linked to Article 15.  Create a flier or a digital message to get your points across.</a:t>
            </a:r>
          </a:p>
        </p:txBody>
      </p:sp>
      <p:sp>
        <p:nvSpPr>
          <p:cNvPr id="17" name="Rectangle 16">
            <a:extLst>
              <a:ext uri="{FF2B5EF4-FFF2-40B4-BE49-F238E27FC236}">
                <a16:creationId xmlns:a16="http://schemas.microsoft.com/office/drawing/2014/main" id="{103DF867-2F67-48B2-BF35-7ABD04C7209D}"/>
              </a:ext>
            </a:extLst>
          </p:cNvPr>
          <p:cNvSpPr/>
          <p:nvPr/>
        </p:nvSpPr>
        <p:spPr>
          <a:xfrm>
            <a:off x="5674376" y="1062333"/>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word ‘association’ is interesting. You have perhaps heard of the Football Association (FA) or the Automobile Association (AA) Look up the meaning of ASSOCIATION and explain to somebody in your home what it means. Write a poem, song, story or letter about the importance of freedom of association for young people.</a:t>
            </a:r>
          </a:p>
        </p:txBody>
      </p:sp>
      <p:pic>
        <p:nvPicPr>
          <p:cNvPr id="4" name="Picture 3" descr="A picture containing drawing&#10;&#10;Description automatically generated">
            <a:extLst>
              <a:ext uri="{FF2B5EF4-FFF2-40B4-BE49-F238E27FC236}">
                <a16:creationId xmlns:a16="http://schemas.microsoft.com/office/drawing/2014/main" id="{7F36E8D1-8EE8-48C3-B14B-9CF11E7A0E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0806" y="4439643"/>
            <a:ext cx="2242160" cy="1651046"/>
          </a:xfrm>
          <a:prstGeom prst="rect">
            <a:avLst/>
          </a:prstGeom>
        </p:spPr>
      </p:pic>
      <p:pic>
        <p:nvPicPr>
          <p:cNvPr id="6" name="Picture 5" descr="A close up of a logo&#10;&#10;Description automatically generated">
            <a:extLst>
              <a:ext uri="{FF2B5EF4-FFF2-40B4-BE49-F238E27FC236}">
                <a16:creationId xmlns:a16="http://schemas.microsoft.com/office/drawing/2014/main" id="{01AAC5ED-C62E-439A-911C-79EE4E0EFE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8883" y="664606"/>
            <a:ext cx="2916128" cy="2916128"/>
          </a:xfrm>
          <a:prstGeom prst="rect">
            <a:avLst/>
          </a:prstGeom>
        </p:spPr>
      </p:pic>
      <p:pic>
        <p:nvPicPr>
          <p:cNvPr id="24" name="Picture 23" descr="A close up of a sign&#10;&#10;Description automatically generated">
            <a:extLst>
              <a:ext uri="{FF2B5EF4-FFF2-40B4-BE49-F238E27FC236}">
                <a16:creationId xmlns:a16="http://schemas.microsoft.com/office/drawing/2014/main" id="{E3C9FA3E-7FE8-44F1-AFF0-E3E79455CE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9340" y="3991194"/>
            <a:ext cx="2805569" cy="2805569"/>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4246</TotalTime>
  <Words>1135</Words>
  <Application>Microsoft Office PowerPoint</Application>
  <PresentationFormat>Widescreen</PresentationFormat>
  <Paragraphs>95</Paragraphs>
  <Slides>11</Slides>
  <Notes>4</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0</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15</vt:lpstr>
      <vt:lpstr>  </vt:lpstr>
      <vt:lpstr>How many of these did you get?</vt:lpstr>
      <vt:lpstr>Activity Time</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360</cp:revision>
  <dcterms:created xsi:type="dcterms:W3CDTF">2020-04-07T09:32:00Z</dcterms:created>
  <dcterms:modified xsi:type="dcterms:W3CDTF">2020-07-03T10:15:28Z</dcterms:modified>
</cp:coreProperties>
</file>