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4"/>
  </p:notesMasterIdLst>
  <p:sldIdLst>
    <p:sldId id="275" r:id="rId3"/>
    <p:sldId id="274" r:id="rId4"/>
    <p:sldId id="289" r:id="rId5"/>
    <p:sldId id="282" r:id="rId6"/>
    <p:sldId id="284" r:id="rId7"/>
    <p:sldId id="293" r:id="rId8"/>
    <p:sldId id="294" r:id="rId9"/>
    <p:sldId id="295" r:id="rId10"/>
    <p:sldId id="296" r:id="rId11"/>
    <p:sldId id="297"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90" d="100"/>
          <a:sy n="90"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DDCA9-5AAB-4F94-BC44-C29A47CDEF20}" type="datetimeFigureOut">
              <a:rPr lang="en-GB" smtClean="0"/>
              <a:t>03/07/2020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4A269-685A-4DF1-996A-E52057E038C1}" type="slidenum">
              <a:rPr lang="en-GB" smtClean="0"/>
              <a:t>‹#›</a:t>
            </a:fld>
            <a:endParaRPr lang="en-GB"/>
          </a:p>
        </p:txBody>
      </p:sp>
    </p:spTree>
    <p:extLst>
      <p:ext uri="{BB962C8B-B14F-4D97-AF65-F5344CB8AC3E}">
        <p14:creationId xmlns:p14="http://schemas.microsoft.com/office/powerpoint/2010/main" val="160018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December 2019. A youth activist from Zimbabwe, participates in a panel discussion during the High-level Event on Climate Change and Children Rights, part of the 2019 UN Climate Change Conference (COP 25) in Madrid, Spain. The event, held under the title “We Dare: Children and Youth vs. Climate Change”, included the participation of adolescents and ministers from different countries. As part of the event, countries were invited to sign the Intergovernmental Declaration on Children and Youth in Climate Action.</a:t>
            </a:r>
          </a:p>
        </p:txBody>
      </p:sp>
      <p:sp>
        <p:nvSpPr>
          <p:cNvPr id="4" name="Slide Number Placeholder 3"/>
          <p:cNvSpPr>
            <a:spLocks noGrp="1"/>
          </p:cNvSpPr>
          <p:nvPr>
            <p:ph type="sldNum" sz="quarter" idx="5"/>
          </p:nvPr>
        </p:nvSpPr>
        <p:spPr/>
        <p:txBody>
          <a:bodyPr/>
          <a:lstStyle/>
          <a:p>
            <a:fld id="{8644A269-685A-4DF1-996A-E52057E038C1}" type="slidenum">
              <a:rPr lang="en-GB" smtClean="0"/>
              <a:t>1</a:t>
            </a:fld>
            <a:endParaRPr lang="en-GB"/>
          </a:p>
        </p:txBody>
      </p:sp>
    </p:spTree>
    <p:extLst>
      <p:ext uri="{BB962C8B-B14F-4D97-AF65-F5344CB8AC3E}">
        <p14:creationId xmlns:p14="http://schemas.microsoft.com/office/powerpoint/2010/main" val="129991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74356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32495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38933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sp>
        <p:nvSpPr>
          <p:cNvPr id="8" name="Subtitle 2">
            <a:extLst>
              <a:ext uri="{FF2B5EF4-FFF2-40B4-BE49-F238E27FC236}">
                <a16:creationId xmlns:a16="http://schemas.microsoft.com/office/drawing/2014/main" id="{AF9D4B28-2DD9-454C-89ED-681EAE322861}"/>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9D894F58-5793-4F29-A793-699055ED4A86}"/>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082129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40639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2711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1534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237009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34974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87851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47646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151713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3735401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85777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258199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604870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2967049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432363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59539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2647157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04399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214031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AE857259-BCA9-4619-887D-EB41A9DB5E54}"/>
              </a:ext>
            </a:extLst>
          </p:cNvPr>
          <p:cNvSpPr txBox="1">
            <a:spLocks/>
          </p:cNvSpPr>
          <p:nvPr userDrawn="1"/>
        </p:nvSpPr>
        <p:spPr>
          <a:xfrm>
            <a:off x="9525" y="5109802"/>
            <a:ext cx="9756058"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 </a:t>
            </a:r>
          </a:p>
          <a:p>
            <a:r>
              <a:rPr lang="en-US" dirty="0"/>
              <a:t>Article 24- health services</a:t>
            </a:r>
            <a:endParaRPr lang="en-GB" dirty="0"/>
          </a:p>
        </p:txBody>
      </p:sp>
    </p:spTree>
    <p:extLst>
      <p:ext uri="{BB962C8B-B14F-4D97-AF65-F5344CB8AC3E}">
        <p14:creationId xmlns:p14="http://schemas.microsoft.com/office/powerpoint/2010/main" val="3236961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02028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14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297722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226084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084594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463719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B004B6AC-1160-41F2-9DE4-5B8663995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2F1E07C9-9706-44B1-8AAC-0AD3B92E11BD}"/>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Rectangle 7">
            <a:extLst>
              <a:ext uri="{FF2B5EF4-FFF2-40B4-BE49-F238E27FC236}">
                <a16:creationId xmlns:a16="http://schemas.microsoft.com/office/drawing/2014/main" id="{ACBD307C-95E8-4F67-86C8-AA4447C4EC75}"/>
              </a:ext>
            </a:extLst>
          </p:cNvPr>
          <p:cNvSpPr/>
          <p:nvPr userDrawn="1"/>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i="0" kern="1200" dirty="0">
                <a:solidFill>
                  <a:schemeClr val="bg1"/>
                </a:solidFill>
                <a:effectLst/>
                <a:latin typeface="Arial" panose="020B0604020202020204" pitchFamily="34" charset="0"/>
                <a:ea typeface="+mn-ea"/>
                <a:cs typeface="Arial" panose="020B0604020202020204" pitchFamily="34" charset="0"/>
              </a:rPr>
              <a:t>Herrero</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4035751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589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60959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423071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1828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6435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38870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957638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3462723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54051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388680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1402515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380891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958303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96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3944540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2144965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396741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1330751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539424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25487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577515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19863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077062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1747456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38658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892696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333102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269523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546105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808608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288929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3248452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648536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933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3695633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43534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181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5032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3361262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1287716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28339618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youtube.com/watch?v=ihwcw_ofuME"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22.xml"/><Relationship Id="rId1" Type="http://schemas.openxmlformats.org/officeDocument/2006/relationships/video" Target="https://www.youtube.com/embed/BmJifs9MjBI?feature=oembed" TargetMode="External"/><Relationship Id="rId6" Type="http://schemas.openxmlformats.org/officeDocument/2006/relationships/image" Target="../media/image39.jpeg"/><Relationship Id="rId5" Type="http://schemas.openxmlformats.org/officeDocument/2006/relationships/hyperlink" Target="https://www.youtube.com/watch?v=BmJifs9MjBI" TargetMode="External"/><Relationship Id="rId4" Type="http://schemas.openxmlformats.org/officeDocument/2006/relationships/image" Target="../media/image3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hyperlink" Target="https://youngminds.org.uk/" TargetMode="External"/><Relationship Id="rId7" Type="http://schemas.openxmlformats.org/officeDocument/2006/relationships/image" Target="../media/image46.png"/><Relationship Id="rId2" Type="http://schemas.openxmlformats.org/officeDocument/2006/relationships/hyperlink" Target="https://www.childline.org.uk/" TargetMode="External"/><Relationship Id="rId1" Type="http://schemas.openxmlformats.org/officeDocument/2006/relationships/slideLayout" Target="../slideLayouts/slideLayout2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xml"/><Relationship Id="rId7" Type="http://schemas.openxmlformats.org/officeDocument/2006/relationships/image" Target="../media/image47.jpeg"/><Relationship Id="rId2" Type="http://schemas.openxmlformats.org/officeDocument/2006/relationships/slideLayout" Target="../slideLayouts/slideLayout19.xml"/><Relationship Id="rId1" Type="http://schemas.openxmlformats.org/officeDocument/2006/relationships/video" Target="https://player.vimeo.com/video/376831194?app_id=122963" TargetMode="Externa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50.png"/><Relationship Id="rId4" Type="http://schemas.openxmlformats.org/officeDocument/2006/relationships/hyperlink" Target="https://www.familiesoutside.org.uk/families/family-stories/respect-for-childrens-views-uncrc-article-12/" TargetMode="External"/><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voicesofyouth.org/" TargetMode="External"/><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hyperlink" Target="https://www.unicef.org.uk/rights-respecting-schools/wp-content/uploads/sites/4/2019/09/Outrightpack2019_v9.pdf" TargetMode="External"/><Relationship Id="rId4" Type="http://schemas.openxmlformats.org/officeDocument/2006/relationships/hyperlink" Target="http://unicef.uk/open-let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Spend a few minutes thinking about these questions. </a:t>
            </a:r>
          </a:p>
          <a:p>
            <a:r>
              <a:rPr lang="en-GB" sz="3600" dirty="0"/>
              <a:t>Try to find somewhere quiet for a few minutes, sit comfortably and be as still as you can… just try to relax… and listen to the sounds, within your body, close by and further away. Try this </a:t>
            </a:r>
            <a:r>
              <a:rPr lang="en-GB" sz="3600" dirty="0">
                <a:hlinkClick r:id="rId2"/>
              </a:rPr>
              <a:t>short guided meditation</a:t>
            </a:r>
            <a:r>
              <a:rPr lang="en-GB" sz="3600" dirty="0"/>
              <a:t>. </a:t>
            </a:r>
          </a:p>
          <a:p>
            <a:r>
              <a:rPr lang="en-GB" sz="3600" dirty="0"/>
              <a:t>How does it feel when you know that an adult has really listened to you?</a:t>
            </a:r>
          </a:p>
          <a:p>
            <a:r>
              <a:rPr lang="en-GB" sz="3600" dirty="0"/>
              <a:t>How can we show our appreciation and why is this important?</a:t>
            </a:r>
          </a:p>
          <a:p>
            <a:r>
              <a:rPr lang="en-GB" sz="3600" dirty="0"/>
              <a:t>How can we respect other people’s right to have their voice heard? Even when we disagree?</a:t>
            </a:r>
          </a:p>
          <a:p>
            <a:r>
              <a:rPr lang="en-GB" sz="3600" dirty="0"/>
              <a:t>Ask yourself – what could I do to make my voice stronger? What should I really speak up about? How can I do this?</a:t>
            </a:r>
          </a:p>
          <a:p>
            <a:pPr marL="0" indent="0">
              <a:buNone/>
            </a:pPr>
            <a:r>
              <a:rPr lang="en-GB" sz="3400" b="1" dirty="0"/>
              <a:t>Write down your answers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7174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Montico</a:t>
            </a:r>
            <a:endParaRPr lang="en-GB" sz="900" dirty="0"/>
          </a:p>
        </p:txBody>
      </p:sp>
      <p:pic>
        <p:nvPicPr>
          <p:cNvPr id="8" name="Content Placeholder 5" descr="Liliani talks with UNICEF staff in Bolívar.">
            <a:extLst>
              <a:ext uri="{FF2B5EF4-FFF2-40B4-BE49-F238E27FC236}">
                <a16:creationId xmlns:a16="http://schemas.microsoft.com/office/drawing/2014/main" id="{131A8C00-1CFE-4726-A7A4-121872C1F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206" y="1735201"/>
            <a:ext cx="4748983" cy="3165988"/>
          </a:xfrm>
          <a:prstGeom prst="rect">
            <a:avLst/>
          </a:prstGeom>
          <a:solidFill>
            <a:srgbClr val="00AEEF">
              <a:alpha val="25000"/>
            </a:srgbClr>
          </a:solidFill>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
        <p:nvSpPr>
          <p:cNvPr id="3" name="Rectangle 2">
            <a:extLst>
              <a:ext uri="{FF2B5EF4-FFF2-40B4-BE49-F238E27FC236}">
                <a16:creationId xmlns:a16="http://schemas.microsoft.com/office/drawing/2014/main" id="{97D42EC8-4A52-45F4-98C8-26775E78EC41}"/>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pic>
        <p:nvPicPr>
          <p:cNvPr id="7" name="Picture 6" descr="U-Reporters in Man, in the West of Côte d'Ivoire.  As soon as the first cases of coronavirus appeared in Africa, UNICEF Côte d’Ivoire developed and implemented a communication strategy to raise awareness, reassure people and provide the right information to Ivorians. U-Reports, who are young people, have played a large role in this strategy. ">
            <a:extLst>
              <a:ext uri="{FF2B5EF4-FFF2-40B4-BE49-F238E27FC236}">
                <a16:creationId xmlns:a16="http://schemas.microsoft.com/office/drawing/2014/main" id="{4164C542-395B-4BBE-91F5-757C56FCF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2895457"/>
            <a:ext cx="3476504" cy="2317669"/>
          </a:xfrm>
          <a:prstGeom prst="rect">
            <a:avLst/>
          </a:prstGeom>
        </p:spPr>
      </p:pic>
      <p:sp>
        <p:nvSpPr>
          <p:cNvPr id="11" name="Rectangle 10">
            <a:extLst>
              <a:ext uri="{FF2B5EF4-FFF2-40B4-BE49-F238E27FC236}">
                <a16:creationId xmlns:a16="http://schemas.microsoft.com/office/drawing/2014/main" id="{6598684F-F43F-4843-96CB-30D44DDF1C2B}"/>
              </a:ext>
            </a:extLst>
          </p:cNvPr>
          <p:cNvSpPr/>
          <p:nvPr/>
        </p:nvSpPr>
        <p:spPr>
          <a:xfrm>
            <a:off x="137740" y="6068835"/>
            <a:ext cx="1075936"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UNICEF/Pak</a:t>
            </a:r>
          </a:p>
          <a:p>
            <a:r>
              <a:rPr lang="en-GB" sz="900" dirty="0">
                <a:latin typeface="Arial" panose="020B0604020202020204" pitchFamily="34" charset="0"/>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pic>
        <p:nvPicPr>
          <p:cNvPr id="10" name="Picture 9" descr="Greta Thunberg (right), 16, from Sweden speaks at the youth dialogue with the United Nations Secretary-General António Guterres (left). In August of 2018, Swedish youth activist Greta Thunberg, then 15, started what became a movement – called 'Fridays for Future' – in her home country of Sweden, skipping school to stand outside of the Swedish parliament advocating for action on climate change.">
            <a:extLst>
              <a:ext uri="{FF2B5EF4-FFF2-40B4-BE49-F238E27FC236}">
                <a16:creationId xmlns:a16="http://schemas.microsoft.com/office/drawing/2014/main" id="{408983F3-8FD7-4279-8F46-949CE304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890" y="2895457"/>
            <a:ext cx="2423650" cy="3635475"/>
          </a:xfrm>
          <a:prstGeom prst="rect">
            <a:avLst/>
          </a:prstGeom>
        </p:spPr>
      </p:pic>
      <p:pic>
        <p:nvPicPr>
          <p:cNvPr id="4" name="Picture 3" descr="A teacher listen to children taking part in an art activity at Arnham Wharf Primary School, a Gold Rights Respecting School.">
            <a:extLst>
              <a:ext uri="{FF2B5EF4-FFF2-40B4-BE49-F238E27FC236}">
                <a16:creationId xmlns:a16="http://schemas.microsoft.com/office/drawing/2014/main" id="{B4FEF69D-4F84-469D-A383-5E27CF2A7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926" y="2904838"/>
            <a:ext cx="3669549" cy="2446366"/>
          </a:xfrm>
          <a:prstGeom prst="rect">
            <a:avLst/>
          </a:prstGeom>
        </p:spPr>
      </p:pic>
    </p:spTree>
    <p:extLst>
      <p:ext uri="{BB962C8B-B14F-4D97-AF65-F5344CB8AC3E}">
        <p14:creationId xmlns:p14="http://schemas.microsoft.com/office/powerpoint/2010/main" val="173795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85000" lnSpcReduction="10000"/>
          </a:bodyPr>
          <a:lstStyle/>
          <a:p>
            <a:pPr marL="0" indent="0">
              <a:buNone/>
            </a:pPr>
            <a:r>
              <a:rPr lang="en-GB" sz="2900" b="1" dirty="0"/>
              <a:t>Every child has the right to express their views, feelings and wishes in all matters affecting them, and to have their views considered and taken seriously. </a:t>
            </a:r>
          </a:p>
          <a:p>
            <a:pPr marL="0" indent="0">
              <a:buNone/>
            </a:pPr>
            <a:r>
              <a:rPr lang="en-GB" sz="2900" dirty="0"/>
              <a:t>This right applies at all times, for example during immigration proceedings, housing decisions or the child’s day-to-day home life.</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8766644" cy="483928"/>
          </a:xfrm>
        </p:spPr>
        <p:txBody>
          <a:bodyPr>
            <a:normAutofit fontScale="70000" lnSpcReduction="20000"/>
          </a:bodyPr>
          <a:lstStyle/>
          <a:p>
            <a:pPr marL="0" indent="0">
              <a:buNone/>
            </a:pPr>
            <a:r>
              <a:rPr lang="en-GB" sz="3400" dirty="0">
                <a:latin typeface="Arial" panose="020B0604020202020204" pitchFamily="34" charset="0"/>
                <a:cs typeface="Arial" panose="020B0604020202020204" pitchFamily="34" charset="0"/>
              </a:rPr>
              <a:t>Martin introduces Article 12  – Respect for the views of the child</a:t>
            </a:r>
          </a:p>
          <a:p>
            <a:pPr marL="0" indent="0">
              <a:buNone/>
            </a:pPr>
            <a:endParaRPr lang="en-GB" dirty="0"/>
          </a:p>
        </p:txBody>
      </p:sp>
      <p:pic>
        <p:nvPicPr>
          <p:cNvPr id="8" name="Graphic 7">
            <a:extLst>
              <a:ext uri="{FF2B5EF4-FFF2-40B4-BE49-F238E27FC236}">
                <a16:creationId xmlns:a16="http://schemas.microsoft.com/office/drawing/2014/main" id="{E304448A-F7E3-4403-8B11-490D8EA96C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5474" y="145794"/>
            <a:ext cx="1293470" cy="1724627"/>
          </a:xfrm>
          <a:prstGeom prst="rect">
            <a:avLst/>
          </a:prstGeom>
        </p:spPr>
      </p:pic>
      <p:pic>
        <p:nvPicPr>
          <p:cNvPr id="6" name="Martin Article 12">
            <a:hlinkClick r:id="" action="ppaction://media"/>
            <a:extLst>
              <a:ext uri="{FF2B5EF4-FFF2-40B4-BE49-F238E27FC236}">
                <a16:creationId xmlns:a16="http://schemas.microsoft.com/office/drawing/2014/main" id="{9B143B75-0968-48CE-931C-42D4EC7CD8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9575" y="2178061"/>
            <a:ext cx="6096000" cy="3429000"/>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8820646" y="3884269"/>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04425" y="246701"/>
            <a:ext cx="11247587" cy="877104"/>
          </a:xfrm>
        </p:spPr>
        <p:txBody>
          <a:bodyPr>
            <a:normAutofit/>
          </a:bodyPr>
          <a:lstStyle/>
          <a:p>
            <a:r>
              <a:rPr lang="en-GB" dirty="0"/>
              <a:t>What do you need to be heard?</a:t>
            </a:r>
          </a:p>
        </p:txBody>
      </p:sp>
      <p:sp>
        <p:nvSpPr>
          <p:cNvPr id="4" name="Cloud 3">
            <a:extLst>
              <a:ext uri="{FF2B5EF4-FFF2-40B4-BE49-F238E27FC236}">
                <a16:creationId xmlns:a16="http://schemas.microsoft.com/office/drawing/2014/main" id="{7C7930D2-588D-40F6-B81E-9492B6FCBE41}"/>
              </a:ext>
            </a:extLst>
          </p:cNvPr>
          <p:cNvSpPr/>
          <p:nvPr/>
        </p:nvSpPr>
        <p:spPr>
          <a:xfrm>
            <a:off x="403784" y="1739900"/>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D1C4950F-58C3-49C5-BE68-741DC2E07C4F}"/>
              </a:ext>
            </a:extLst>
          </p:cNvPr>
          <p:cNvSpPr txBox="1">
            <a:spLocks/>
          </p:cNvSpPr>
          <p:nvPr/>
        </p:nvSpPr>
        <p:spPr>
          <a:xfrm>
            <a:off x="1388406" y="2355994"/>
            <a:ext cx="3212141" cy="2450811"/>
          </a:xfrm>
          <a:prstGeom prst="rect">
            <a:avLst/>
          </a:prstGeom>
        </p:spPr>
        <p:txBody>
          <a:bodyPr vert="horz" lIns="91440" tIns="180000" rIns="91440" bIns="45720" rtlCol="0">
            <a:normAutofit fontScale="850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get your voice heard properly?</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
        <p:nvSpPr>
          <p:cNvPr id="9" name="Oval 8">
            <a:extLst>
              <a:ext uri="{FF2B5EF4-FFF2-40B4-BE49-F238E27FC236}">
                <a16:creationId xmlns:a16="http://schemas.microsoft.com/office/drawing/2014/main" id="{390370E6-C2A0-4D09-9B30-3FCB6DD8150D}"/>
              </a:ext>
            </a:extLst>
          </p:cNvPr>
          <p:cNvSpPr/>
          <p:nvPr/>
        </p:nvSpPr>
        <p:spPr>
          <a:xfrm>
            <a:off x="4817530" y="47563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418651" y="54101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009718" y="57541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Being properly listened to</a:t>
            </a:r>
          </a:p>
          <a:p>
            <a:r>
              <a:rPr lang="en-GB" dirty="0">
                <a:latin typeface="Arial" panose="020B0604020202020204" pitchFamily="34" charset="0"/>
                <a:cs typeface="Arial" panose="020B0604020202020204" pitchFamily="34" charset="0"/>
              </a:rPr>
              <a:t>Information about the situation so that you can comment properly</a:t>
            </a:r>
          </a:p>
          <a:p>
            <a:r>
              <a:rPr lang="en-GB" dirty="0">
                <a:latin typeface="Arial" panose="020B0604020202020204" pitchFamily="34" charset="0"/>
                <a:cs typeface="Arial" panose="020B0604020202020204" pitchFamily="34" charset="0"/>
              </a:rPr>
              <a:t>Help to communicate your ideas if you need it</a:t>
            </a:r>
          </a:p>
          <a:p>
            <a:r>
              <a:rPr lang="en-GB" dirty="0">
                <a:latin typeface="Arial" panose="020B0604020202020204" pitchFamily="34" charset="0"/>
                <a:cs typeface="Arial" panose="020B0604020202020204" pitchFamily="34" charset="0"/>
              </a:rPr>
              <a:t>An invitation or opportunity to give your views in a way that works for you</a:t>
            </a:r>
          </a:p>
          <a:p>
            <a:r>
              <a:rPr lang="en-GB" dirty="0">
                <a:latin typeface="Arial" panose="020B0604020202020204" pitchFamily="34" charset="0"/>
                <a:cs typeface="Arial" panose="020B0604020202020204" pitchFamily="34" charset="0"/>
              </a:rPr>
              <a:t>Feed-back so that you know your views have been heard</a:t>
            </a:r>
          </a:p>
          <a:p>
            <a:r>
              <a:rPr lang="en-GB" dirty="0">
                <a:latin typeface="Arial" panose="020B0604020202020204" pitchFamily="34" charset="0"/>
                <a:cs typeface="Arial" panose="020B0604020202020204" pitchFamily="34" charset="0"/>
              </a:rPr>
              <a:t>Feeling that your voice counts</a:t>
            </a:r>
          </a:p>
          <a:p>
            <a:r>
              <a:rPr lang="en-GB" dirty="0">
                <a:latin typeface="Arial" panose="020B0604020202020204" pitchFamily="34" charset="0"/>
                <a:cs typeface="Arial" panose="020B0604020202020204" pitchFamily="34" charset="0"/>
              </a:rPr>
              <a:t>Trusting that you can speak honestly even if your opinion is different from many others</a:t>
            </a:r>
          </a:p>
          <a:p>
            <a:r>
              <a:rPr lang="en-GB" dirty="0">
                <a:latin typeface="Arial" panose="020B0604020202020204" pitchFamily="34" charset="0"/>
                <a:cs typeface="Arial" panose="020B0604020202020204" pitchFamily="34" charset="0"/>
              </a:rPr>
              <a:t>Believing that your opinion is welcome and respected</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82344" y="1518472"/>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71752" y="5398449"/>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pic>
        <p:nvPicPr>
          <p:cNvPr id="17" name="Graphic 16">
            <a:extLst>
              <a:ext uri="{FF2B5EF4-FFF2-40B4-BE49-F238E27FC236}">
                <a16:creationId xmlns:a16="http://schemas.microsoft.com/office/drawing/2014/main" id="{CE034045-77B1-4432-B797-86E379BDA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006" y="2962062"/>
            <a:ext cx="1543017" cy="2057356"/>
          </a:xfrm>
          <a:prstGeom prst="rect">
            <a:avLst/>
          </a:prstGeom>
        </p:spPr>
      </p:pic>
      <p:sp>
        <p:nvSpPr>
          <p:cNvPr id="18" name="Flowchart: Connector 17">
            <a:extLst>
              <a:ext uri="{FF2B5EF4-FFF2-40B4-BE49-F238E27FC236}">
                <a16:creationId xmlns:a16="http://schemas.microsoft.com/office/drawing/2014/main" id="{025D9A2E-3842-4018-BC60-D58F0221D696}"/>
              </a:ext>
            </a:extLst>
          </p:cNvPr>
          <p:cNvSpPr/>
          <p:nvPr/>
        </p:nvSpPr>
        <p:spPr>
          <a:xfrm>
            <a:off x="7712779" y="22503"/>
            <a:ext cx="2917463" cy="29620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In some stories children’s views are ignored. Have you read ‘Not Now Bernard!’? If not </a:t>
            </a:r>
            <a:r>
              <a:rPr lang="en-GB" sz="1700" dirty="0">
                <a:solidFill>
                  <a:srgbClr val="00B0F0"/>
                </a:solidFill>
                <a:latin typeface="Arial" panose="020B0604020202020204" pitchFamily="34" charset="0"/>
                <a:cs typeface="Arial" panose="020B0604020202020204" pitchFamily="34" charset="0"/>
                <a:hlinkClick r:id="rId5"/>
              </a:rPr>
              <a:t>watch this story.</a:t>
            </a:r>
            <a:r>
              <a:rPr lang="en-GB" sz="1700" dirty="0">
                <a:solidFill>
                  <a:srgbClr val="00B0F0"/>
                </a:solidFill>
                <a:latin typeface="Arial" panose="020B0604020202020204" pitchFamily="34" charset="0"/>
                <a:cs typeface="Arial" panose="020B0604020202020204" pitchFamily="34" charset="0"/>
              </a:rPr>
              <a:t> What would you say to Bernard’s parents if you had the chance?</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5997729" y="2834022"/>
            <a:ext cx="3394461" cy="349039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Write to your headteacher or your School Council with your ideas about the learning activities being set for you. Explain the things you find helpful and suggest things you might like to do differently.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9379545" y="4147738"/>
            <a:ext cx="2382345" cy="22816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Design a poster for display </a:t>
            </a:r>
          </a:p>
          <a:p>
            <a:pPr algn="ctr"/>
            <a:r>
              <a:rPr lang="en-GB" dirty="0">
                <a:solidFill>
                  <a:srgbClr val="00B0F0"/>
                </a:solidFill>
                <a:latin typeface="Arial" panose="020B0604020202020204" pitchFamily="34" charset="0"/>
                <a:cs typeface="Arial" panose="020B0604020202020204" pitchFamily="34" charset="0"/>
              </a:rPr>
              <a:t>about the importance of </a:t>
            </a:r>
          </a:p>
          <a:p>
            <a:pPr algn="ctr"/>
            <a:r>
              <a:rPr lang="en-GB" dirty="0">
                <a:solidFill>
                  <a:srgbClr val="00B0F0"/>
                </a:solidFill>
                <a:latin typeface="Arial" panose="020B0604020202020204" pitchFamily="34" charset="0"/>
                <a:cs typeface="Arial" panose="020B0604020202020204" pitchFamily="34" charset="0"/>
              </a:rPr>
              <a:t>Article 12.</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55543" y="1383648"/>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Can you think of any stories or films in which children’s voices are really listened to and it makes a difference? If you think of one, tell somebody about it.</a:t>
            </a:r>
          </a:p>
        </p:txBody>
      </p:sp>
      <p:pic>
        <p:nvPicPr>
          <p:cNvPr id="6" name="Online Media 5" title="Not Now, Bernard for ages 2+ | Unicorn Theatre and on tour Spring 2014">
            <a:hlinkClick r:id="" action="ppaction://media"/>
            <a:extLst>
              <a:ext uri="{FF2B5EF4-FFF2-40B4-BE49-F238E27FC236}">
                <a16:creationId xmlns:a16="http://schemas.microsoft.com/office/drawing/2014/main" id="{432632E7-57C3-46C3-8EAE-1A4FCB936681}"/>
              </a:ext>
            </a:extLst>
          </p:cNvPr>
          <p:cNvPicPr>
            <a:picLocks noRot="1" noChangeAspect="1"/>
          </p:cNvPicPr>
          <p:nvPr>
            <a:videoFile r:link="rId1"/>
          </p:nvPr>
        </p:nvPicPr>
        <p:blipFill>
          <a:blip r:embed="rId6"/>
          <a:stretch>
            <a:fillRect/>
          </a:stretch>
        </p:blipFill>
        <p:spPr>
          <a:xfrm>
            <a:off x="9285785" y="2869747"/>
            <a:ext cx="2476105" cy="1392809"/>
          </a:xfrm>
          <a:prstGeom prst="rect">
            <a:avLst/>
          </a:prstGeom>
        </p:spPr>
      </p:pic>
      <p:pic>
        <p:nvPicPr>
          <p:cNvPr id="23" name="Picture 22" descr="A close up of a logo&#10;&#10;Description automatically generated">
            <a:extLst>
              <a:ext uri="{FF2B5EF4-FFF2-40B4-BE49-F238E27FC236}">
                <a16:creationId xmlns:a16="http://schemas.microsoft.com/office/drawing/2014/main" id="{FB51C947-A0F4-4E27-9EA5-2DDCB08BD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31812">
            <a:off x="4702641" y="3799303"/>
            <a:ext cx="1907487" cy="1907487"/>
          </a:xfrm>
          <a:prstGeom prst="rect">
            <a:avLst/>
          </a:prstGeom>
        </p:spPr>
      </p:pic>
      <p:pic>
        <p:nvPicPr>
          <p:cNvPr id="25" name="Picture 24" descr="A picture containing object, light&#10;&#10;Description automatically generated">
            <a:extLst>
              <a:ext uri="{FF2B5EF4-FFF2-40B4-BE49-F238E27FC236}">
                <a16:creationId xmlns:a16="http://schemas.microsoft.com/office/drawing/2014/main" id="{C69806E5-F4AB-4760-BB9F-F7A8D800D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677279">
            <a:off x="8449070" y="4901399"/>
            <a:ext cx="1987439" cy="1987439"/>
          </a:xfrm>
          <a:prstGeom prst="rect">
            <a:avLst/>
          </a:prstGeom>
        </p:spPr>
      </p:pic>
      <p:pic>
        <p:nvPicPr>
          <p:cNvPr id="27" name="Picture 26" descr="A close up of a sign&#10;&#10;Description automatically generated">
            <a:extLst>
              <a:ext uri="{FF2B5EF4-FFF2-40B4-BE49-F238E27FC236}">
                <a16:creationId xmlns:a16="http://schemas.microsoft.com/office/drawing/2014/main" id="{1D2F24C0-546B-4D5A-A4A7-963E2AF5C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47843">
            <a:off x="5802600" y="1310162"/>
            <a:ext cx="2070048" cy="207004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316331" y="3343275"/>
            <a:ext cx="3034378" cy="30575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Have you ever thanked people at home who are good at listening to you? Design a card or picture, or write a letter to thank them for hearing your voice.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3273033" y="1638642"/>
            <a:ext cx="2900644" cy="29623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Write a creative story, a poem, a short play script or a piece of art using the title ‘Head My Voice’. Share it with your teacher and class.</a:t>
            </a:r>
          </a:p>
          <a:p>
            <a:pPr algn="ctr"/>
            <a:r>
              <a:rPr lang="en-GB" dirty="0">
                <a:solidFill>
                  <a:srgbClr val="00B0F0"/>
                </a:solidFill>
                <a:latin typeface="Arial" panose="020B0604020202020204" pitchFamily="34" charset="0"/>
                <a:cs typeface="Arial" panose="020B0604020202020204" pitchFamily="34" charset="0"/>
              </a:rPr>
              <a:t>.</a:t>
            </a:r>
          </a:p>
        </p:txBody>
      </p:sp>
      <p:sp>
        <p:nvSpPr>
          <p:cNvPr id="7" name="Flowchart: Connector 6">
            <a:extLst>
              <a:ext uri="{FF2B5EF4-FFF2-40B4-BE49-F238E27FC236}">
                <a16:creationId xmlns:a16="http://schemas.microsoft.com/office/drawing/2014/main" id="{2B536803-6E1A-4C8E-A7F9-DA033A2BBA02}"/>
              </a:ext>
            </a:extLst>
          </p:cNvPr>
          <p:cNvSpPr/>
          <p:nvPr/>
        </p:nvSpPr>
        <p:spPr>
          <a:xfrm>
            <a:off x="5612142" y="3214438"/>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Are you familiar with organisations such as </a:t>
            </a:r>
            <a:r>
              <a:rPr lang="en-GB" sz="1400" dirty="0">
                <a:solidFill>
                  <a:srgbClr val="00B0F0"/>
                </a:solidFill>
                <a:latin typeface="Arial" panose="020B0604020202020204" pitchFamily="34" charset="0"/>
                <a:cs typeface="Arial" panose="020B0604020202020204" pitchFamily="34" charset="0"/>
                <a:hlinkClick r:id="rId2"/>
              </a:rPr>
              <a:t>Childline</a:t>
            </a:r>
            <a:r>
              <a:rPr lang="en-GB" sz="1400" dirty="0">
                <a:solidFill>
                  <a:srgbClr val="00B0F0"/>
                </a:solidFill>
                <a:latin typeface="Arial" panose="020B0604020202020204" pitchFamily="34" charset="0"/>
                <a:cs typeface="Arial" panose="020B0604020202020204" pitchFamily="34" charset="0"/>
              </a:rPr>
              <a:t> and </a:t>
            </a:r>
            <a:r>
              <a:rPr lang="en-GB" sz="1400" dirty="0" err="1">
                <a:solidFill>
                  <a:srgbClr val="00B0F0"/>
                </a:solidFill>
                <a:latin typeface="Arial" panose="020B0604020202020204" pitchFamily="34" charset="0"/>
                <a:cs typeface="Arial" panose="020B0604020202020204" pitchFamily="34" charset="0"/>
                <a:hlinkClick r:id="rId3"/>
              </a:rPr>
              <a:t>YoungMinds</a:t>
            </a:r>
            <a:r>
              <a:rPr lang="en-GB" sz="1400" dirty="0">
                <a:solidFill>
                  <a:srgbClr val="00B0F0"/>
                </a:solidFill>
                <a:latin typeface="Arial" panose="020B0604020202020204" pitchFamily="34" charset="0"/>
                <a:cs typeface="Arial" panose="020B0604020202020204" pitchFamily="34" charset="0"/>
              </a:rPr>
              <a:t> which support young people to express their views, concerns and worries. If not, spend a while exploring their website, you might find some of the guidance interesting or helpful. Think about sharing this information with your friends. </a:t>
            </a:r>
          </a:p>
        </p:txBody>
      </p:sp>
      <p:sp>
        <p:nvSpPr>
          <p:cNvPr id="10" name="Flowchart: Connector 9">
            <a:extLst>
              <a:ext uri="{FF2B5EF4-FFF2-40B4-BE49-F238E27FC236}">
                <a16:creationId xmlns:a16="http://schemas.microsoft.com/office/drawing/2014/main" id="{DB23C5CE-FB74-4A22-9BFB-CFD5374FE70B}"/>
              </a:ext>
            </a:extLst>
          </p:cNvPr>
          <p:cNvSpPr/>
          <p:nvPr/>
        </p:nvSpPr>
        <p:spPr>
          <a:xfrm>
            <a:off x="8232816" y="190800"/>
            <a:ext cx="3658924" cy="36170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Find out about a child or young person who made sure their voice was heard. You could choose Malala Yousafzai or Greta Thunberg or see if you can find out about somebody less well known.</a:t>
            </a:r>
            <a:endParaRPr lang="en-GB" dirty="0">
              <a:solidFill>
                <a:srgbClr val="00B0F0"/>
              </a:solidFill>
            </a:endParaRP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pic>
        <p:nvPicPr>
          <p:cNvPr id="13" name="Picture 12" descr="A picture containing drawing&#10;&#10;Description automatically generated">
            <a:extLst>
              <a:ext uri="{FF2B5EF4-FFF2-40B4-BE49-F238E27FC236}">
                <a16:creationId xmlns:a16="http://schemas.microsoft.com/office/drawing/2014/main" id="{2247F57F-A505-4789-A2F1-E7C9FECED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159" y="4700402"/>
            <a:ext cx="1921267" cy="1921267"/>
          </a:xfrm>
          <a:prstGeom prst="rect">
            <a:avLst/>
          </a:prstGeom>
        </p:spPr>
      </p:pic>
      <p:pic>
        <p:nvPicPr>
          <p:cNvPr id="17" name="Picture 16" descr="A close up of a logo&#10;&#10;Description automatically generated">
            <a:extLst>
              <a:ext uri="{FF2B5EF4-FFF2-40B4-BE49-F238E27FC236}">
                <a16:creationId xmlns:a16="http://schemas.microsoft.com/office/drawing/2014/main" id="{4F9AF3DE-CA11-4ED4-847E-0D8EA6870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7074" y="1424526"/>
            <a:ext cx="2192111" cy="2192111"/>
          </a:xfrm>
          <a:prstGeom prst="rect">
            <a:avLst/>
          </a:prstGeom>
        </p:spPr>
      </p:pic>
      <p:pic>
        <p:nvPicPr>
          <p:cNvPr id="19" name="Picture 18" descr=" 2017 in Maiduguri, Malala visited the library of the Yerwa Government Girls school.">
            <a:extLst>
              <a:ext uri="{FF2B5EF4-FFF2-40B4-BE49-F238E27FC236}">
                <a16:creationId xmlns:a16="http://schemas.microsoft.com/office/drawing/2014/main" id="{7ACD017A-F873-4704-AA78-2E5738DF4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444" y="3613241"/>
            <a:ext cx="2943225" cy="1962150"/>
          </a:xfrm>
          <a:prstGeom prst="rect">
            <a:avLst/>
          </a:prstGeom>
        </p:spPr>
      </p:pic>
      <p:sp>
        <p:nvSpPr>
          <p:cNvPr id="20" name="Rectangle 19">
            <a:extLst>
              <a:ext uri="{FF2B5EF4-FFF2-40B4-BE49-F238E27FC236}">
                <a16:creationId xmlns:a16="http://schemas.microsoft.com/office/drawing/2014/main" id="{F3D4359A-877E-41BA-9CBD-0722148601C7}"/>
              </a:ext>
            </a:extLst>
          </p:cNvPr>
          <p:cNvSpPr/>
          <p:nvPr/>
        </p:nvSpPr>
        <p:spPr>
          <a:xfrm rot="16200000">
            <a:off x="11616137" y="4906342"/>
            <a:ext cx="1140056"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UNICEF/Abubakar</a:t>
            </a:r>
          </a:p>
          <a:p>
            <a:endParaRPr lang="en-GB" sz="900" dirty="0">
              <a:latin typeface="Arial" panose="020B0604020202020204" pitchFamily="34" charset="0"/>
              <a:cs typeface="Arial" panose="020B0604020202020204" pitchFamily="34" charset="0"/>
            </a:endParaRPr>
          </a:p>
        </p:txBody>
      </p:sp>
      <p:pic>
        <p:nvPicPr>
          <p:cNvPr id="24" name="Picture 23" descr="A picture containing light, window&#10;&#10;Description automatically generated">
            <a:extLst>
              <a:ext uri="{FF2B5EF4-FFF2-40B4-BE49-F238E27FC236}">
                <a16:creationId xmlns:a16="http://schemas.microsoft.com/office/drawing/2014/main" id="{D2FD7E44-385B-4EB4-AFBA-1A69A53FF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0705" y="1022327"/>
            <a:ext cx="2192111" cy="2192111"/>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3416320"/>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You don’t need to do every activity, just do as many as you can. </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5368349" y="296887"/>
            <a:ext cx="2953359" cy="2533243"/>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Find out how your school is listening to students’ opinions and views during this time of school closure.</a:t>
            </a:r>
          </a:p>
        </p:txBody>
      </p:sp>
      <p:sp>
        <p:nvSpPr>
          <p:cNvPr id="4" name="Callout: Down Arrow 3">
            <a:extLst>
              <a:ext uri="{FF2B5EF4-FFF2-40B4-BE49-F238E27FC236}">
                <a16:creationId xmlns:a16="http://schemas.microsoft.com/office/drawing/2014/main" id="{D4C5FF0A-8C24-4344-AC6E-8AC143B5CEEA}"/>
              </a:ext>
            </a:extLst>
          </p:cNvPr>
          <p:cNvSpPr/>
          <p:nvPr/>
        </p:nvSpPr>
        <p:spPr>
          <a:xfrm>
            <a:off x="8743560" y="519157"/>
            <a:ext cx="3294604" cy="2786644"/>
          </a:xfrm>
          <a:prstGeom prst="down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This short film was made by a Scottish charity called ‘Families Outside’. It helps explain why Article 12 is important. </a:t>
            </a:r>
            <a:r>
              <a:rPr lang="en-GB" dirty="0">
                <a:solidFill>
                  <a:srgbClr val="00AEEF"/>
                </a:solidFill>
                <a:latin typeface="Arial" panose="020B0604020202020204" pitchFamily="34" charset="0"/>
                <a:cs typeface="Arial" panose="020B0604020202020204" pitchFamily="34" charset="0"/>
                <a:hlinkClick r:id="rId4"/>
              </a:rPr>
              <a:t>Watch now.</a:t>
            </a:r>
            <a:r>
              <a:rPr lang="en-GB" dirty="0">
                <a:solidFill>
                  <a:srgbClr val="00AEEF"/>
                </a:solidFill>
                <a:latin typeface="Arial" panose="020B0604020202020204" pitchFamily="34" charset="0"/>
                <a:cs typeface="Arial" panose="020B0604020202020204" pitchFamily="34" charset="0"/>
              </a:rPr>
              <a:t> </a:t>
            </a:r>
          </a:p>
        </p:txBody>
      </p:sp>
      <p:sp>
        <p:nvSpPr>
          <p:cNvPr id="12" name="Callout: Left Arrow 11">
            <a:extLst>
              <a:ext uri="{FF2B5EF4-FFF2-40B4-BE49-F238E27FC236}">
                <a16:creationId xmlns:a16="http://schemas.microsoft.com/office/drawing/2014/main" id="{F550DCDB-B16D-460B-89E6-AE6ABD7B4C17}"/>
              </a:ext>
            </a:extLst>
          </p:cNvPr>
          <p:cNvSpPr/>
          <p:nvPr/>
        </p:nvSpPr>
        <p:spPr>
          <a:xfrm>
            <a:off x="8587661" y="3877370"/>
            <a:ext cx="3403157" cy="2862323"/>
          </a:xfrm>
          <a:prstGeom prst="lef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After you have watched the short film write down three reasons why children's opinions should be taken seriously by adults.</a:t>
            </a:r>
          </a:p>
        </p:txBody>
      </p:sp>
      <p:sp>
        <p:nvSpPr>
          <p:cNvPr id="13" name="Callout: Up Arrow 12">
            <a:extLst>
              <a:ext uri="{FF2B5EF4-FFF2-40B4-BE49-F238E27FC236}">
                <a16:creationId xmlns:a16="http://schemas.microsoft.com/office/drawing/2014/main" id="{0B3982FC-760F-414A-9AFF-DCCFA368D7FA}"/>
              </a:ext>
            </a:extLst>
          </p:cNvPr>
          <p:cNvSpPr/>
          <p:nvPr/>
        </p:nvSpPr>
        <p:spPr>
          <a:xfrm>
            <a:off x="5005884" y="3569892"/>
            <a:ext cx="2989714" cy="3054385"/>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If you were to stand for election to your School Council or Pupil Parliament next year what would you say in your speech or manifesto? Start drafting it now!</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5" name="Graphic 14">
            <a:extLst>
              <a:ext uri="{FF2B5EF4-FFF2-40B4-BE49-F238E27FC236}">
                <a16:creationId xmlns:a16="http://schemas.microsoft.com/office/drawing/2014/main" id="{E8066B68-764D-4C10-86AD-9B5B479699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180" y="2320282"/>
            <a:ext cx="1380207" cy="1840276"/>
          </a:xfrm>
          <a:prstGeom prst="rect">
            <a:avLst/>
          </a:prstGeom>
        </p:spPr>
      </p:pic>
      <p:pic>
        <p:nvPicPr>
          <p:cNvPr id="5" name="Online Media 4" title="Respect for Children's Views. 30 Years of UNCRC - Article 12">
            <a:hlinkClick r:id="" action="ppaction://media"/>
            <a:extLst>
              <a:ext uri="{FF2B5EF4-FFF2-40B4-BE49-F238E27FC236}">
                <a16:creationId xmlns:a16="http://schemas.microsoft.com/office/drawing/2014/main" id="{5E375182-2BF1-474E-B7C3-FAE518854629}"/>
              </a:ext>
            </a:extLst>
          </p:cNvPr>
          <p:cNvPicPr>
            <a:picLocks noRot="1" noChangeAspect="1"/>
          </p:cNvPicPr>
          <p:nvPr>
            <a:videoFile r:link="rId1"/>
          </p:nvPr>
        </p:nvPicPr>
        <p:blipFill>
          <a:blip r:embed="rId7"/>
          <a:stretch>
            <a:fillRect/>
          </a:stretch>
        </p:blipFill>
        <p:spPr>
          <a:xfrm>
            <a:off x="6970760" y="2540516"/>
            <a:ext cx="3040455" cy="171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064031D2-B28A-49EE-B2F6-262467312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373" y="2320282"/>
            <a:ext cx="2026056" cy="2026056"/>
          </a:xfrm>
          <a:prstGeom prst="rect">
            <a:avLst/>
          </a:prstGeom>
        </p:spPr>
      </p:pic>
      <p:pic>
        <p:nvPicPr>
          <p:cNvPr id="10" name="Picture 9" descr="A picture containing sitting, laptop&#10;&#10;Description automatically generated">
            <a:extLst>
              <a:ext uri="{FF2B5EF4-FFF2-40B4-BE49-F238E27FC236}">
                <a16:creationId xmlns:a16="http://schemas.microsoft.com/office/drawing/2014/main" id="{1650C0C3-131F-46A6-BDFD-465C73778E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3960" y="2227392"/>
            <a:ext cx="2026056" cy="2026056"/>
          </a:xfrm>
          <a:prstGeom prst="rect">
            <a:avLst/>
          </a:prstGeom>
        </p:spPr>
      </p:pic>
      <p:pic>
        <p:nvPicPr>
          <p:cNvPr id="17" name="Picture 16" descr="A close up of a logo&#10;&#10;Description automatically generated">
            <a:extLst>
              <a:ext uri="{FF2B5EF4-FFF2-40B4-BE49-F238E27FC236}">
                <a16:creationId xmlns:a16="http://schemas.microsoft.com/office/drawing/2014/main" id="{54FE4DE8-71F0-40A6-AF99-58448C6F7E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2215" y="4870524"/>
            <a:ext cx="2152272" cy="2152272"/>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407568" y="1659285"/>
            <a:ext cx="3351977" cy="2200275"/>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Visit the </a:t>
            </a:r>
            <a:r>
              <a:rPr lang="en-GB" dirty="0">
                <a:solidFill>
                  <a:srgbClr val="00AEEF"/>
                </a:solidFill>
                <a:latin typeface="Arial" panose="020B0604020202020204" pitchFamily="34" charset="0"/>
                <a:cs typeface="Arial" panose="020B0604020202020204" pitchFamily="34" charset="0"/>
                <a:hlinkClick r:id="rId3"/>
              </a:rPr>
              <a:t>Unicef Voices of Youth</a:t>
            </a:r>
            <a:r>
              <a:rPr lang="en-GB" dirty="0">
                <a:solidFill>
                  <a:srgbClr val="00AEEF"/>
                </a:solidFill>
                <a:latin typeface="Arial" panose="020B0604020202020204" pitchFamily="34" charset="0"/>
                <a:cs typeface="Arial" panose="020B0604020202020204" pitchFamily="34" charset="0"/>
              </a:rPr>
              <a:t> home page  and find out more about your voice can join with young people all over the world.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Callout: Right Arrow 6">
            <a:extLst>
              <a:ext uri="{FF2B5EF4-FFF2-40B4-BE49-F238E27FC236}">
                <a16:creationId xmlns:a16="http://schemas.microsoft.com/office/drawing/2014/main" id="{15DD4468-B55D-4218-83D7-CD68808F35F6}"/>
              </a:ext>
            </a:extLst>
          </p:cNvPr>
          <p:cNvSpPr/>
          <p:nvPr/>
        </p:nvSpPr>
        <p:spPr>
          <a:xfrm>
            <a:off x="3815127" y="1017600"/>
            <a:ext cx="4738323" cy="3562730"/>
          </a:xfrm>
          <a:prstGeom prst="righ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F0"/>
                </a:solidFill>
                <a:latin typeface="Arial" panose="020B0604020202020204" pitchFamily="34" charset="0"/>
                <a:cs typeface="Arial" panose="020B0604020202020204" pitchFamily="34" charset="0"/>
              </a:rPr>
              <a:t>"It’s important that young people’s voices aren’t overlooked"</a:t>
            </a:r>
          </a:p>
          <a:p>
            <a:pPr algn="ctr"/>
            <a:r>
              <a:rPr lang="en-GB" dirty="0">
                <a:solidFill>
                  <a:srgbClr val="00B0F0"/>
                </a:solidFill>
                <a:latin typeface="Arial" panose="020B0604020202020204" pitchFamily="34" charset="0"/>
                <a:cs typeface="Arial" panose="020B0604020202020204" pitchFamily="34" charset="0"/>
              </a:rPr>
              <a:t>The Unicef Youth Advisory Board have written an open letter asking the UK Government to directly address children in a special coronavirus broadcast. </a:t>
            </a:r>
          </a:p>
          <a:p>
            <a:pPr algn="ctr"/>
            <a:r>
              <a:rPr lang="en-GB" dirty="0">
                <a:solidFill>
                  <a:srgbClr val="00B0F0"/>
                </a:solidFill>
                <a:latin typeface="Arial" panose="020B0604020202020204" pitchFamily="34" charset="0"/>
                <a:cs typeface="Arial" panose="020B0604020202020204" pitchFamily="34" charset="0"/>
              </a:rPr>
              <a:t>Will you help them by adding your name? </a:t>
            </a:r>
            <a:r>
              <a:rPr lang="en-GB" dirty="0">
                <a:solidFill>
                  <a:srgbClr val="00B0F0"/>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unicef.uk/open-letter</a:t>
            </a:r>
            <a:endParaRPr lang="en-GB" dirty="0">
              <a:solidFill>
                <a:srgbClr val="00B0F0"/>
              </a:solidFill>
              <a:latin typeface="Arial" panose="020B0604020202020204" pitchFamily="34" charset="0"/>
              <a:cs typeface="Arial" panose="020B0604020202020204" pitchFamily="34" charset="0"/>
            </a:endParaRPr>
          </a:p>
        </p:txBody>
      </p:sp>
      <p:sp>
        <p:nvSpPr>
          <p:cNvPr id="8" name="Callout: Down Arrow 7">
            <a:extLst>
              <a:ext uri="{FF2B5EF4-FFF2-40B4-BE49-F238E27FC236}">
                <a16:creationId xmlns:a16="http://schemas.microsoft.com/office/drawing/2014/main" id="{74111202-6736-4516-B34D-EC7C5017DC8D}"/>
              </a:ext>
            </a:extLst>
          </p:cNvPr>
          <p:cNvSpPr/>
          <p:nvPr/>
        </p:nvSpPr>
        <p:spPr>
          <a:xfrm>
            <a:off x="8644176" y="107356"/>
            <a:ext cx="3276601" cy="4069554"/>
          </a:xfrm>
          <a:prstGeom prst="down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Has your school shared websites for organisations which support young people to express their views and concerns? If not, spend some time researching these organisation to see if they have any helpful guidance and share that with your class.</a:t>
            </a:r>
          </a:p>
        </p:txBody>
      </p:sp>
      <p:sp>
        <p:nvSpPr>
          <p:cNvPr id="9" name="Callout: Left Arrow 8">
            <a:extLst>
              <a:ext uri="{FF2B5EF4-FFF2-40B4-BE49-F238E27FC236}">
                <a16:creationId xmlns:a16="http://schemas.microsoft.com/office/drawing/2014/main" id="{A554EC8C-96DA-4D37-BB02-E17E3FE315FC}"/>
              </a:ext>
            </a:extLst>
          </p:cNvPr>
          <p:cNvSpPr/>
          <p:nvPr/>
        </p:nvSpPr>
        <p:spPr>
          <a:xfrm>
            <a:off x="5181600" y="4257349"/>
            <a:ext cx="6572250" cy="2395898"/>
          </a:xfrm>
          <a:prstGeom prst="lef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Carry out a short research project about young activists who have made their voices were heard. Start by reading profiles of youth activists - from </a:t>
            </a:r>
            <a:r>
              <a:rPr lang="en-GB" dirty="0">
                <a:solidFill>
                  <a:srgbClr val="0070C0"/>
                </a:solidFill>
                <a:latin typeface="Arial"/>
                <a:cs typeface="Arial"/>
                <a:hlinkClick r:id="rId5">
                  <a:extLst>
                    <a:ext uri="{A12FA001-AC4F-418D-AE19-62706E023703}">
                      <ahyp:hlinkClr xmlns="" xmlns:ahyp="http://schemas.microsoft.com/office/drawing/2018/hyperlinkcolor" val="tx"/>
                    </a:ext>
                  </a:extLst>
                </a:hlinkClick>
              </a:rPr>
              <a:t>page 28 of our 2019 OutRight pack</a:t>
            </a:r>
            <a:r>
              <a:rPr lang="en-GB" dirty="0">
                <a:solidFill>
                  <a:srgbClr val="0070C0"/>
                </a:solidFill>
                <a:latin typeface="Arial"/>
                <a:cs typeface="Arial"/>
              </a:rPr>
              <a:t> </a:t>
            </a:r>
            <a:r>
              <a:rPr lang="en-GB" dirty="0">
                <a:solidFill>
                  <a:srgbClr val="00B0F0"/>
                </a:solidFill>
                <a:latin typeface="Arial"/>
                <a:cs typeface="Arial"/>
              </a:rPr>
              <a:t>- then find out more about them through online research and present your findings to your teacher in a two page report. </a:t>
            </a:r>
            <a:endParaRPr lang="en-GB" dirty="0">
              <a:solidFill>
                <a:srgbClr val="00B0F0"/>
              </a:solidFill>
            </a:endParaRPr>
          </a:p>
        </p:txBody>
      </p:sp>
      <p:sp>
        <p:nvSpPr>
          <p:cNvPr id="10" name="Callout: Up Arrow 9">
            <a:extLst>
              <a:ext uri="{FF2B5EF4-FFF2-40B4-BE49-F238E27FC236}">
                <a16:creationId xmlns:a16="http://schemas.microsoft.com/office/drawing/2014/main" id="{D69D50A0-E571-4D28-B58D-B89983849F0E}"/>
              </a:ext>
            </a:extLst>
          </p:cNvPr>
          <p:cNvSpPr/>
          <p:nvPr/>
        </p:nvSpPr>
        <p:spPr>
          <a:xfrm>
            <a:off x="749822" y="4216387"/>
            <a:ext cx="3971153" cy="2317763"/>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Find a song, poem or short video about the importance of being listened to and share with your friends, your family, your teachers.</a:t>
            </a:r>
          </a:p>
        </p:txBody>
      </p:sp>
      <p:pic>
        <p:nvPicPr>
          <p:cNvPr id="16" name="Picture 15" descr="A black sign with white text&#10;&#10;Description automatically generated">
            <a:extLst>
              <a:ext uri="{FF2B5EF4-FFF2-40B4-BE49-F238E27FC236}">
                <a16:creationId xmlns:a16="http://schemas.microsoft.com/office/drawing/2014/main" id="{48FAAAAC-3A28-4A50-80E8-6CEEC24140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210" y="5086415"/>
            <a:ext cx="1768694" cy="1768694"/>
          </a:xfrm>
          <a:prstGeom prst="rect">
            <a:avLst/>
          </a:prstGeom>
        </p:spPr>
      </p:pic>
      <p:pic>
        <p:nvPicPr>
          <p:cNvPr id="18" name="Picture 17" descr="A close up of a logo&#10;&#10;Description automatically generated">
            <a:extLst>
              <a:ext uri="{FF2B5EF4-FFF2-40B4-BE49-F238E27FC236}">
                <a16:creationId xmlns:a16="http://schemas.microsoft.com/office/drawing/2014/main" id="{D0986CA4-59F7-42E9-BF4F-709F1CFCA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8233" y="2653003"/>
            <a:ext cx="1624838" cy="1624838"/>
          </a:xfrm>
          <a:prstGeom prst="rect">
            <a:avLst/>
          </a:prstGeom>
        </p:spPr>
      </p:pic>
      <p:pic>
        <p:nvPicPr>
          <p:cNvPr id="22" name="Picture 21" descr="A close up of a logo&#10;&#10;Description automatically generated">
            <a:extLst>
              <a:ext uri="{FF2B5EF4-FFF2-40B4-BE49-F238E27FC236}">
                <a16:creationId xmlns:a16="http://schemas.microsoft.com/office/drawing/2014/main" id="{4B8E4626-D34E-415E-9D85-FE96F0A5A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97" y="3574702"/>
            <a:ext cx="1511713" cy="1511713"/>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8229</TotalTime>
  <Words>1138</Words>
  <Application>Microsoft Office PowerPoint</Application>
  <PresentationFormat>Widescreen</PresentationFormat>
  <Paragraphs>93</Paragraphs>
  <Slides>11</Slides>
  <Notes>3</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1_Office Theme</vt:lpstr>
      <vt:lpstr>Office Theme</vt:lpstr>
      <vt:lpstr>PowerPoint Presentation</vt:lpstr>
      <vt:lpstr>Guess the article</vt:lpstr>
      <vt:lpstr>Introducing… Article 12</vt:lpstr>
      <vt:lpstr>What do you need to be heard?</vt:lpstr>
      <vt:lpstr>How many of these did you get?</vt:lpstr>
      <vt:lpstr>Activity Time</vt:lpstr>
      <vt:lpstr>Activity Time</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Russell</dc:creator>
  <cp:lastModifiedBy>Jo Roberts</cp:lastModifiedBy>
  <cp:revision>87</cp:revision>
  <dcterms:created xsi:type="dcterms:W3CDTF">2020-04-09T09:09:58Z</dcterms:created>
  <dcterms:modified xsi:type="dcterms:W3CDTF">2020-07-03T10:14:35Z</dcterms:modified>
</cp:coreProperties>
</file>