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76" r:id="rId4"/>
    <p:sldId id="277" r:id="rId5"/>
    <p:sldId id="278" r:id="rId6"/>
    <p:sldId id="279" r:id="rId7"/>
    <p:sldId id="280" r:id="rId8"/>
    <p:sldId id="267" r:id="rId9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12"/>
      <p:bold r:id="rId13"/>
    </p:embeddedFont>
    <p:embeddedFont>
      <p:font typeface="Roboto" panose="020B060402020202020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Twinkl SemiBold" charset="0"/>
      <p:bold r:id="rId20"/>
    </p:embeddedFont>
    <p:embeddedFont>
      <p:font typeface="Twinkl" panose="020B0604020202020204" pitchFamily="2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16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DFD"/>
    <a:srgbClr val="31B7BC"/>
    <a:srgbClr val="86BD34"/>
    <a:srgbClr val="8CC84D"/>
    <a:srgbClr val="E6E6E6"/>
    <a:srgbClr val="F9B000"/>
    <a:srgbClr val="C6C6C6"/>
    <a:srgbClr val="DE1E5A"/>
    <a:srgbClr val="18A0DB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102" autoAdjust="0"/>
  </p:normalViewPr>
  <p:slideViewPr>
    <p:cSldViewPr snapToGrid="0" showGuides="1">
      <p:cViewPr varScale="1">
        <p:scale>
          <a:sx n="92" d="100"/>
          <a:sy n="92" d="100"/>
        </p:scale>
        <p:origin x="1171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1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50" dirty="0">
                <a:latin typeface="Roboto" panose="02000000000000000000" pitchFamily="2" charset="0"/>
                <a:ea typeface="Roboto" panose="02000000000000000000" pitchFamily="2" charset="0"/>
              </a:rPr>
              <a:t>Teacher notes:</a:t>
            </a:r>
          </a:p>
          <a:p>
            <a:r>
              <a:rPr lang="en-GB" sz="1050" dirty="0">
                <a:latin typeface="Roboto" panose="02000000000000000000" pitchFamily="2" charset="0"/>
                <a:ea typeface="Roboto" panose="02000000000000000000" pitchFamily="2" charset="0"/>
              </a:rPr>
              <a:t>What</a:t>
            </a:r>
            <a:r>
              <a:rPr lang="en-GB" sz="1050" baseline="0" dirty="0">
                <a:latin typeface="Roboto" panose="02000000000000000000" pitchFamily="2" charset="0"/>
                <a:ea typeface="Roboto" panose="02000000000000000000" pitchFamily="2" charset="0"/>
              </a:rPr>
              <a:t> is the scale of the block graph? How do you know?</a:t>
            </a:r>
          </a:p>
          <a:p>
            <a:endParaRPr lang="en-GB" sz="1050" baseline="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1050" baseline="0" dirty="0">
                <a:latin typeface="Roboto" panose="02000000000000000000" pitchFamily="2" charset="0"/>
                <a:ea typeface="Roboto" panose="02000000000000000000" pitchFamily="2" charset="0"/>
              </a:rPr>
              <a:t>What does one block represent?</a:t>
            </a:r>
          </a:p>
          <a:p>
            <a:endParaRPr lang="en-GB" sz="1050" baseline="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1050" baseline="0" dirty="0">
                <a:latin typeface="Roboto" panose="02000000000000000000" pitchFamily="2" charset="0"/>
                <a:ea typeface="Roboto" panose="02000000000000000000" pitchFamily="2" charset="0"/>
              </a:rPr>
              <a:t>How many of each sport did the children choose?</a:t>
            </a:r>
          </a:p>
          <a:p>
            <a:endParaRPr lang="en-GB" sz="1050" baseline="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1050" baseline="0" dirty="0">
                <a:latin typeface="Roboto" panose="02000000000000000000" pitchFamily="2" charset="0"/>
                <a:ea typeface="Roboto" panose="02000000000000000000" pitchFamily="2" charset="0"/>
              </a:rPr>
              <a:t>Explain how you can work out the difference of two blocks.</a:t>
            </a:r>
          </a:p>
          <a:p>
            <a:endParaRPr lang="en-GB" sz="1050" baseline="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1050" baseline="0" dirty="0">
                <a:latin typeface="Roboto" panose="02000000000000000000" pitchFamily="2" charset="0"/>
                <a:ea typeface="Roboto" panose="02000000000000000000" pitchFamily="2" charset="0"/>
              </a:rPr>
              <a:t>How will you find out how many children in total?</a:t>
            </a:r>
            <a:endParaRPr lang="en-GB" sz="105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570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Teacher notes:</a:t>
            </a: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What is the scale of the block graph? How do you know?</a:t>
            </a: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What does one block represent?</a:t>
            </a: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How many of each animal did the children see?</a:t>
            </a: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Explain how you can work out the difference of two blocks.</a:t>
            </a: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How will you find out how many animals in total?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605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</a:t>
            </a:r>
          </a:p>
          <a:p>
            <a:r>
              <a:rPr lang="en-GB" dirty="0"/>
              <a:t>What</a:t>
            </a:r>
            <a:r>
              <a:rPr lang="en-GB" baseline="0" dirty="0"/>
              <a:t> is the scale of the block graph? How do you know?</a:t>
            </a:r>
          </a:p>
          <a:p>
            <a:endParaRPr lang="en-GB" baseline="0" dirty="0"/>
          </a:p>
          <a:p>
            <a:r>
              <a:rPr lang="en-GB" baseline="0" dirty="0"/>
              <a:t>What does one block represent?</a:t>
            </a:r>
          </a:p>
          <a:p>
            <a:endParaRPr lang="en-GB" baseline="0" dirty="0"/>
          </a:p>
          <a:p>
            <a:r>
              <a:rPr lang="en-GB" baseline="0" dirty="0"/>
              <a:t>How many of each chocolate wrapper did Sam sort?</a:t>
            </a:r>
          </a:p>
          <a:p>
            <a:endParaRPr lang="en-GB" baseline="0" dirty="0"/>
          </a:p>
          <a:p>
            <a:r>
              <a:rPr lang="en-GB" baseline="0" dirty="0"/>
              <a:t>Explain how you can work out the difference of two blocks.</a:t>
            </a:r>
          </a:p>
          <a:p>
            <a:endParaRPr lang="en-GB" baseline="0" dirty="0"/>
          </a:p>
          <a:p>
            <a:r>
              <a:rPr lang="en-GB" baseline="0" dirty="0"/>
              <a:t>How will you find out how many chocolates in total?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826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</a:t>
            </a:r>
          </a:p>
          <a:p>
            <a:r>
              <a:rPr lang="en-GB" dirty="0"/>
              <a:t>What</a:t>
            </a:r>
            <a:r>
              <a:rPr lang="en-GB" baseline="0" dirty="0"/>
              <a:t> is the scale of the block graph? How do you know?</a:t>
            </a:r>
          </a:p>
          <a:p>
            <a:endParaRPr lang="en-GB" baseline="0" dirty="0"/>
          </a:p>
          <a:p>
            <a:r>
              <a:rPr lang="en-GB" baseline="0" dirty="0"/>
              <a:t>What does one block represent?</a:t>
            </a:r>
          </a:p>
          <a:p>
            <a:endParaRPr lang="en-GB" baseline="0" dirty="0"/>
          </a:p>
          <a:p>
            <a:r>
              <a:rPr lang="en-GB" baseline="0" dirty="0"/>
              <a:t>How long did Mark play video games each day?</a:t>
            </a:r>
          </a:p>
          <a:p>
            <a:endParaRPr lang="en-GB" baseline="0" dirty="0"/>
          </a:p>
          <a:p>
            <a:r>
              <a:rPr lang="en-GB" baseline="0" dirty="0"/>
              <a:t>Explain how you can work out the difference of two blocks.</a:t>
            </a:r>
          </a:p>
          <a:p>
            <a:endParaRPr lang="en-GB" baseline="0" dirty="0"/>
          </a:p>
          <a:p>
            <a:r>
              <a:rPr lang="en-GB" baseline="0" dirty="0"/>
              <a:t>How will you find out how long Mark played in total?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437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7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7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Box 175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Block Graphs</a:t>
            </a:r>
            <a:endParaRPr lang="en-GB" sz="3600" b="1" dirty="0"/>
          </a:p>
        </p:txBody>
      </p:sp>
      <p:sp>
        <p:nvSpPr>
          <p:cNvPr id="328" name="Rectangle 327"/>
          <p:cNvSpPr/>
          <p:nvPr/>
        </p:nvSpPr>
        <p:spPr>
          <a:xfrm>
            <a:off x="805885" y="1629723"/>
            <a:ext cx="758246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/>
              <a:t>What does a </a:t>
            </a:r>
            <a:r>
              <a:rPr lang="en-GB" altLang="en-US" sz="2400" b="1" dirty="0"/>
              <a:t>block graph </a:t>
            </a:r>
            <a:r>
              <a:rPr lang="en-GB" altLang="en-US" sz="2400" dirty="0"/>
              <a:t>show?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 </a:t>
            </a:r>
            <a:r>
              <a:rPr lang="en-GB" altLang="en-US" b="1" dirty="0"/>
              <a:t>block graph </a:t>
            </a:r>
            <a:r>
              <a:rPr lang="en-GB" altLang="en-US" dirty="0"/>
              <a:t>is a collection of discrete data (values that have no in-between data) that has been input into a visual graph, represented in blocks.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805885" y="3533937"/>
            <a:ext cx="758246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/>
              <a:t>What must a </a:t>
            </a:r>
            <a:r>
              <a:rPr lang="en-GB" altLang="en-US" sz="2400" b="1" dirty="0"/>
              <a:t>block graph </a:t>
            </a:r>
            <a:r>
              <a:rPr lang="en-GB" altLang="en-US" sz="2400" dirty="0"/>
              <a:t>have?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/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/>
              <a:t>A block graph must always have a </a:t>
            </a:r>
            <a:r>
              <a:rPr lang="en-GB" altLang="en-US" b="1" dirty="0"/>
              <a:t>title</a:t>
            </a:r>
            <a:r>
              <a:rPr lang="en-GB" altLang="en-US" dirty="0"/>
              <a:t> explaining what it shows.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/>
              <a:t>Blocks must be carefully drawn to show the data. 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/>
              <a:t>There must be </a:t>
            </a:r>
            <a:r>
              <a:rPr lang="en-GB" altLang="en-US" b="1" dirty="0"/>
              <a:t>no gap </a:t>
            </a:r>
            <a:r>
              <a:rPr lang="en-GB" altLang="en-US" dirty="0"/>
              <a:t>between each bar.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/>
              <a:t>Each bar must be the </a:t>
            </a:r>
            <a:r>
              <a:rPr lang="en-GB" altLang="en-US" b="1" dirty="0"/>
              <a:t>same width</a:t>
            </a:r>
            <a:r>
              <a:rPr lang="en-GB" altLang="en-US" dirty="0"/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 dirty="0"/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/>
      <p:bldP spid="1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Box 175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Block Graphs</a:t>
            </a:r>
            <a:endParaRPr lang="en-GB" sz="3600" b="1" dirty="0"/>
          </a:p>
        </p:txBody>
      </p:sp>
      <p:sp>
        <p:nvSpPr>
          <p:cNvPr id="328" name="Rectangle 327"/>
          <p:cNvSpPr/>
          <p:nvPr/>
        </p:nvSpPr>
        <p:spPr>
          <a:xfrm>
            <a:off x="805885" y="1629723"/>
            <a:ext cx="758246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/>
              <a:t>How do you represent the data in a </a:t>
            </a:r>
            <a:r>
              <a:rPr lang="en-GB" altLang="en-US" sz="2400" b="1" dirty="0"/>
              <a:t>block graph</a:t>
            </a:r>
            <a:r>
              <a:rPr lang="en-GB" altLang="en-US" sz="2400" dirty="0"/>
              <a:t>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 </a:t>
            </a:r>
            <a:r>
              <a:rPr lang="en-GB" altLang="en-US" b="1" dirty="0"/>
              <a:t>number line </a:t>
            </a:r>
            <a:r>
              <a:rPr lang="en-GB" altLang="en-US" dirty="0"/>
              <a:t>is marked on the </a:t>
            </a:r>
            <a:r>
              <a:rPr lang="en-GB" altLang="en-US" b="1" dirty="0"/>
              <a:t>vertical</a:t>
            </a:r>
            <a:r>
              <a:rPr lang="en-GB" altLang="en-US" dirty="0"/>
              <a:t> axis (y). The scale of this number line is chosen based on the data range.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 </a:t>
            </a:r>
            <a:r>
              <a:rPr lang="en-GB" altLang="en-US" b="1" dirty="0"/>
              <a:t>data categories </a:t>
            </a:r>
            <a:r>
              <a:rPr lang="en-GB" altLang="en-US" dirty="0"/>
              <a:t>are organised on the </a:t>
            </a:r>
            <a:r>
              <a:rPr lang="en-GB" altLang="en-US" b="1" dirty="0"/>
              <a:t>horizontal</a:t>
            </a:r>
            <a:r>
              <a:rPr lang="en-GB" altLang="en-US" dirty="0"/>
              <a:t> axis (x).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Each axis must have a </a:t>
            </a:r>
            <a:r>
              <a:rPr lang="en-GB" altLang="en-US" b="1" dirty="0"/>
              <a:t>label</a:t>
            </a:r>
            <a:r>
              <a:rPr lang="en-GB" altLang="en-US" dirty="0"/>
              <a:t> explaining what it shows.</a:t>
            </a:r>
          </a:p>
        </p:txBody>
      </p:sp>
    </p:spTree>
    <p:extLst>
      <p:ext uri="{BB962C8B-B14F-4D97-AF65-F5344CB8AC3E}">
        <p14:creationId xmlns:p14="http://schemas.microsoft.com/office/powerpoint/2010/main" val="191068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1" t="10962" r="2838" b="33824"/>
          <a:stretch/>
        </p:blipFill>
        <p:spPr>
          <a:xfrm>
            <a:off x="899360" y="2320263"/>
            <a:ext cx="3697757" cy="28977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72000" y="2388843"/>
            <a:ext cx="3816350" cy="2694044"/>
          </a:xfrm>
          <a:prstGeom prst="roundRect">
            <a:avLst>
              <a:gd name="adj" fmla="val 6803"/>
            </a:avLst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TextBox 175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Block Graphs</a:t>
            </a:r>
            <a:endParaRPr lang="en-GB" sz="3600" b="1" dirty="0"/>
          </a:p>
        </p:txBody>
      </p:sp>
      <p:sp>
        <p:nvSpPr>
          <p:cNvPr id="328" name="Rectangle 327"/>
          <p:cNvSpPr/>
          <p:nvPr/>
        </p:nvSpPr>
        <p:spPr>
          <a:xfrm>
            <a:off x="805885" y="1328065"/>
            <a:ext cx="7582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Class A carried out a survey about their favourite activities. They recorded the data in this block graph.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66102" y="2468707"/>
            <a:ext cx="37990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Which was the most popular activity?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How many more children like hockey than netball?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How many fewer children prefer swimming than football?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True or false? Class A has 32 children in total. Explain how you know.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97117" y="2161666"/>
            <a:ext cx="37990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Which was the most popular activity?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 dirty="0"/>
              <a:t>Hockey was the most popular activity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b="1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How many more children like hockey than netball?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 dirty="0"/>
              <a:t>5 children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How many fewer children prefer swimming than football?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 dirty="0"/>
              <a:t>4 children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True or false? Class A has 32 children in total. Explain how you know.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en-US" sz="1600" b="1" dirty="0"/>
              <a:t>False. 7 + 5 + 10 + 5 + 3 = 30.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028848" y="2368965"/>
            <a:ext cx="3662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Class A’s Favourite Activities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78061" y="5094806"/>
            <a:ext cx="2703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/>
              <a:t>Activities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241289" y="3624454"/>
            <a:ext cx="15803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/>
              <a:t>Children</a:t>
            </a:r>
          </a:p>
        </p:txBody>
      </p:sp>
    </p:spTree>
    <p:extLst>
      <p:ext uri="{BB962C8B-B14F-4D97-AF65-F5344CB8AC3E}">
        <p14:creationId xmlns:p14="http://schemas.microsoft.com/office/powerpoint/2010/main" val="412953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5" t="19488" r="7174" b="37583"/>
          <a:stretch/>
        </p:blipFill>
        <p:spPr>
          <a:xfrm>
            <a:off x="1098693" y="2834777"/>
            <a:ext cx="3319767" cy="235344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472608" y="2121910"/>
            <a:ext cx="3915742" cy="3255159"/>
          </a:xfrm>
          <a:prstGeom prst="roundRect">
            <a:avLst>
              <a:gd name="adj" fmla="val 6803"/>
            </a:avLst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TextBox 175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Block Graphs</a:t>
            </a:r>
            <a:endParaRPr lang="en-GB" sz="3600" b="1" dirty="0"/>
          </a:p>
        </p:txBody>
      </p:sp>
      <p:sp>
        <p:nvSpPr>
          <p:cNvPr id="328" name="Rectangle 327"/>
          <p:cNvSpPr/>
          <p:nvPr/>
        </p:nvSpPr>
        <p:spPr>
          <a:xfrm>
            <a:off x="805885" y="1328065"/>
            <a:ext cx="7582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Class B went to the zoo. They recorded how many zoo animals they saw using a block graph.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2232710"/>
            <a:ext cx="37990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Which was the most common animal?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How many more snakes than giraffes were there?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How many fewer zebras than snakes were there?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True or false? Class B’s most common animal was the snake and the least common was the rhino. Explain your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2608" y="1982764"/>
            <a:ext cx="379900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Which was the most common animal?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snake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b="1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How many more snakes than giraffes were there?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10 more snakes than giraffes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How many fewer zebras than snakes were there?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6 fewer zebras than snakes.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True or false? Class B’s most common animal was the snake and the least common was the rhino. Explain your answer.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False. The most common animal was the snake but the least common was the giraffe as they saw 4 rhinos and 2 giraffes.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028848" y="2505118"/>
            <a:ext cx="3662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Zoo Animals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8848" y="5249423"/>
            <a:ext cx="36624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/>
              <a:t>Animals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-799763" y="3844438"/>
            <a:ext cx="36624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/>
              <a:t>Number of Animals Seen</a:t>
            </a:r>
          </a:p>
        </p:txBody>
      </p:sp>
    </p:spTree>
    <p:extLst>
      <p:ext uri="{BB962C8B-B14F-4D97-AF65-F5344CB8AC3E}">
        <p14:creationId xmlns:p14="http://schemas.microsoft.com/office/powerpoint/2010/main" val="115421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4" grpId="0"/>
      <p:bldP spid="4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632751" y="2247265"/>
            <a:ext cx="3816350" cy="3437917"/>
          </a:xfrm>
          <a:prstGeom prst="roundRect">
            <a:avLst>
              <a:gd name="adj" fmla="val 6803"/>
            </a:avLst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3230"/>
          <a:stretch/>
        </p:blipFill>
        <p:spPr>
          <a:xfrm>
            <a:off x="1167994" y="1684968"/>
            <a:ext cx="4019238" cy="3794410"/>
          </a:xfrm>
          <a:prstGeom prst="rect">
            <a:avLst/>
          </a:prstGeom>
        </p:spPr>
      </p:pic>
      <p:sp>
        <p:nvSpPr>
          <p:cNvPr id="176" name="TextBox 175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Block Graphs</a:t>
            </a:r>
            <a:endParaRPr lang="en-GB" sz="3600" b="1" dirty="0"/>
          </a:p>
        </p:txBody>
      </p:sp>
      <p:sp>
        <p:nvSpPr>
          <p:cNvPr id="328" name="Rectangle 327"/>
          <p:cNvSpPr/>
          <p:nvPr/>
        </p:nvSpPr>
        <p:spPr>
          <a:xfrm>
            <a:off x="805885" y="1328065"/>
            <a:ext cx="7582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Sam had a box of chocolates. She recorded the chocolate wrapper colours in a table and created a block graph of her data.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6041" y="2319620"/>
            <a:ext cx="379900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Which was the most common chocolate wrapper colour?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How many more orange wrappers than green wrappers were in the box?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How many fewer yellow wrappers than blue wrappers were in the box?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True or false? If Sam gave half her orange chocolate wrappers to her brother she would have 22 wrappers left. Explain your reason.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54795" y="2002291"/>
            <a:ext cx="395265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Which was the most common chocolate wrapper colour?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Orange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b="1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How many more orange wrappers than green wrappers were in the box?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10 more orange wrappers than green wrappers.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How many fewer yellow wrappers than blue wrappers were in the box?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3 fewer yellow wrappers than blue wrappers.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True or false? If Sam gave half her orange chocolate wrappers to her brother she would have 22 wrappers left. Explain your reason.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True. If she gives half the orange wrappers to her brother, she would have 5 left and 5 + 6 + 4 + 7 = 22.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167994" y="2478294"/>
            <a:ext cx="3662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Sorting Chocolate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1480929" y="5299117"/>
            <a:ext cx="27730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/>
              <a:t>Chocolate Wrapper Colours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141250" y="3599685"/>
            <a:ext cx="1641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/>
              <a:t>Number of Chocolate Wrappers in the Box</a:t>
            </a:r>
          </a:p>
        </p:txBody>
      </p:sp>
    </p:spTree>
    <p:extLst>
      <p:ext uri="{BB962C8B-B14F-4D97-AF65-F5344CB8AC3E}">
        <p14:creationId xmlns:p14="http://schemas.microsoft.com/office/powerpoint/2010/main" val="399528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" grpId="0"/>
      <p:bldP spid="4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7" t="19194" r="21738" b="27063"/>
          <a:stretch/>
        </p:blipFill>
        <p:spPr>
          <a:xfrm>
            <a:off x="893248" y="2929710"/>
            <a:ext cx="3688691" cy="232630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476732" y="2173499"/>
            <a:ext cx="4032250" cy="3653072"/>
          </a:xfrm>
          <a:prstGeom prst="roundRect">
            <a:avLst>
              <a:gd name="adj" fmla="val 6803"/>
            </a:avLst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TextBox 175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Block Graphs</a:t>
            </a:r>
            <a:endParaRPr lang="en-GB" sz="3600" b="1" dirty="0"/>
          </a:p>
        </p:txBody>
      </p:sp>
      <p:sp>
        <p:nvSpPr>
          <p:cNvPr id="328" name="Rectangle 327"/>
          <p:cNvSpPr/>
          <p:nvPr/>
        </p:nvSpPr>
        <p:spPr>
          <a:xfrm>
            <a:off x="805885" y="1328065"/>
            <a:ext cx="7582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Mark likes to play video games. He recorded the time he spent playing video games at home last week.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2232710"/>
            <a:ext cx="37990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On which day did Mark play video games the most?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How many more minutes did Mark play video games on Saturday than on Tuesday?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How many fewer minutes did Mark play video games on Wednesday than on Friday?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True or false? Mark played video games twice as long on Monday than Wednesday. Explain your reason.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87618" y="2151727"/>
            <a:ext cx="40322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On which day did Mark play video games the most?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Saturday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b="1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How many more minutes did Mark play video games on Saturday than on Tuesday?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40 minutes more on Saturday than Tuesday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How many fewer minutes did Mark play video games on Wednesday than on Friday?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70 minutes fewer on Wednesday than Friday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r>
              <a:rPr lang="en-GB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True or false? Mark played video games twice as long on Monday than Wednesday. Explain your reason.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True. He played for 40 minutes on Monday and 20 minutes on Wednesday. 40 is double 20.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999031" y="2534935"/>
            <a:ext cx="3662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Playing Video Games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252331" y="4941314"/>
            <a:ext cx="30513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/>
              <a:t>Day of the Week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221410" y="3643339"/>
            <a:ext cx="12821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/>
              <a:t>Time (minutes)</a:t>
            </a:r>
          </a:p>
        </p:txBody>
      </p:sp>
    </p:spTree>
    <p:extLst>
      <p:ext uri="{BB962C8B-B14F-4D97-AF65-F5344CB8AC3E}">
        <p14:creationId xmlns:p14="http://schemas.microsoft.com/office/powerpoint/2010/main" val="86468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" grpId="0"/>
      <p:bldP spid="4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494</TotalTime>
  <Words>1075</Words>
  <Application>Microsoft Office PowerPoint</Application>
  <PresentationFormat>On-screen Show (4:3)</PresentationFormat>
  <Paragraphs>154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Sassoon Infant Rg</vt:lpstr>
      <vt:lpstr>Roboto</vt:lpstr>
      <vt:lpstr>Calibri Light</vt:lpstr>
      <vt:lpstr>Twinkl SemiBold</vt:lpstr>
      <vt:lpstr>Twinkl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Kelly Reid</cp:lastModifiedBy>
  <cp:revision>54</cp:revision>
  <dcterms:created xsi:type="dcterms:W3CDTF">2017-03-10T14:24:38Z</dcterms:created>
  <dcterms:modified xsi:type="dcterms:W3CDTF">2020-06-28T17:56:46Z</dcterms:modified>
</cp:coreProperties>
</file>