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88" r:id="rId5"/>
    <p:sldId id="368" r:id="rId6"/>
    <p:sldId id="384" r:id="rId7"/>
    <p:sldId id="377" r:id="rId8"/>
    <p:sldId id="385" r:id="rId9"/>
    <p:sldId id="386" r:id="rId10"/>
    <p:sldId id="387" r:id="rId11"/>
    <p:sldId id="388" r:id="rId12"/>
    <p:sldId id="389" r:id="rId13"/>
    <p:sldId id="307" r:id="rId14"/>
    <p:sldId id="390" r:id="rId15"/>
    <p:sldId id="379" r:id="rId16"/>
    <p:sldId id="383" r:id="rId17"/>
    <p:sldId id="264" r:id="rId18"/>
  </p:sldIdLst>
  <p:sldSz cx="9144000" cy="6858000" type="screen4x3"/>
  <p:notesSz cx="6858000" cy="9144000"/>
  <p:embeddedFontLst>
    <p:embeddedFont>
      <p:font typeface="Tuffy" panose="020B0603060100000000" charset="0"/>
      <p:regular r:id="rId19"/>
      <p:bold r:id="rId20"/>
      <p:italic r:id="rId21"/>
      <p:boldItalic r:id="rId22"/>
    </p:embeddedFont>
    <p:embeddedFont>
      <p:font typeface="Sassoon Infant Md" panose="02000603050000020003" charset="0"/>
      <p:regular r:id="rId23"/>
    </p:embeddedFont>
    <p:embeddedFont>
      <p:font typeface="Twinkl" panose="020B0604020202020204" pitchFamily="2" charset="0"/>
      <p:regular r:id="rId24"/>
      <p:bold r:id="rId25"/>
    </p:embeddedFont>
    <p:embeddedFont>
      <p:font typeface="Sassoon Infant Rg" panose="02000503030000020003" pitchFamily="50" charset="0"/>
      <p:regular r:id="rId26"/>
      <p:bold r:id="rId27"/>
    </p:embeddedFont>
    <p:embeddedFont>
      <p:font typeface="Twinkl SemiBold" pitchFamily="2" charset="0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7BC"/>
    <a:srgbClr val="48D1D4"/>
    <a:srgbClr val="FFE864"/>
    <a:srgbClr val="9CDCF8"/>
    <a:srgbClr val="ED6D75"/>
    <a:srgbClr val="7DB567"/>
    <a:srgbClr val="B9D26D"/>
    <a:srgbClr val="6CB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003" y="7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504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8DF4066-2337-4BE7-8A0D-E3739586318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101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3D3D1BF-15CE-43D1-AB7A-88B1887B22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39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C714724-4FAC-4F03-AE33-363ECC8682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92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1D3C940-A9B4-4F84-B83F-BA05D3E7CCF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01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1F93F66-D98E-4D6C-B5AF-001AD03D824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850701B7-1907-4BF0-A8FF-3AF52B81F7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83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ACC995D-F80B-42E7-BE5C-7F72349E1EA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83A081D2-2ABE-40F0-A79D-EF61000408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325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9E3AFCE-D8B6-4E8A-9E47-19237E0719C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9EA936B1-EC46-4F4C-9921-32D7E4C8D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05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C65A8A0-7CAB-490F-BCBC-53AD401B8C41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195F56CE-8F83-4D59-A771-32FF2D0A7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41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6DDE040-40CD-4E16-B291-B978A3B0778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0C2E5C39-FAD0-4155-9F17-D316FABF7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60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863A753-BF83-4A9C-9F3E-18D6D45D689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F44AC2F-7448-48C8-A7B4-67508081E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EC75464-D476-4B53-B74D-7B4B79F01A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234C0-6227-4F89-A404-30E4ACDAE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40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E7B515-474B-4A14-B020-69FCCE2867B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43FF7E-7E35-4044-8EBE-AFDAF9D7AE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C815D96-AA5D-4950-827D-DF4234BF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8D829AC8-CA0F-4F49-8BB4-92EDE913D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9A4713-24C8-4FEA-8C5B-E1D1062408E1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5B7F2C-CBF7-40BD-86C8-D9496C6FEC06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2BB4444E-CA54-4E11-BB13-D03AF51E2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6464300"/>
            <a:ext cx="68897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Number and Place Value | Recognise Place Value | Lesson 2 of 6: Tens and Ones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9984873A-A0C0-4B0A-A612-3B4B48B1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DBFE5351-4729-407F-A9E1-24C697074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Number and Place Value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620A0A3B-CE9E-41B2-8E6A-65CE63B49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3DB440-9680-478A-B395-059FC5D487DB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02305D-E7A5-4692-BC53-1706F41C0C81}"/>
              </a:ext>
            </a:extLst>
          </p:cNvPr>
          <p:cNvCxnSpPr/>
          <p:nvPr/>
        </p:nvCxnSpPr>
        <p:spPr>
          <a:xfrm>
            <a:off x="2614613" y="2840038"/>
            <a:ext cx="4052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BA31DC-4EF4-4B16-B47E-D4E39BE970A5}"/>
              </a:ext>
            </a:extLst>
          </p:cNvPr>
          <p:cNvCxnSpPr/>
          <p:nvPr/>
        </p:nvCxnSpPr>
        <p:spPr>
          <a:xfrm>
            <a:off x="4572000" y="2317750"/>
            <a:ext cx="0" cy="3143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Rectangle 21">
            <a:extLst>
              <a:ext uri="{FF2B5EF4-FFF2-40B4-BE49-F238E27FC236}">
                <a16:creationId xmlns:a16="http://schemas.microsoft.com/office/drawing/2014/main" id="{2F48C361-EF1E-48C0-B45D-BD1AA19C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327275"/>
            <a:ext cx="766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tens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21510" name="Rectangle 22">
            <a:extLst>
              <a:ext uri="{FF2B5EF4-FFF2-40B4-BE49-F238E27FC236}">
                <a16:creationId xmlns:a16="http://schemas.microsoft.com/office/drawing/2014/main" id="{EED3A80A-35CD-490B-87F0-8A2C8B39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317750"/>
            <a:ext cx="80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ones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4DA1965-FA40-4F5D-82BD-B4A867170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440113"/>
            <a:ext cx="2603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28">
            <a:extLst>
              <a:ext uri="{FF2B5EF4-FFF2-40B4-BE49-F238E27FC236}">
                <a16:creationId xmlns:a16="http://schemas.microsoft.com/office/drawing/2014/main" id="{2D52FC83-8CC5-4594-85A5-63036AE0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794000"/>
            <a:ext cx="43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2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1513" name="Rectangle 29">
            <a:extLst>
              <a:ext uri="{FF2B5EF4-FFF2-40B4-BE49-F238E27FC236}">
                <a16:creationId xmlns:a16="http://schemas.microsoft.com/office/drawing/2014/main" id="{DE4E0A66-6043-4D65-9169-C71D603FA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801938"/>
            <a:ext cx="43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9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CE9AD-42D5-4C87-AB2E-DF5D1C034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3363913"/>
            <a:ext cx="226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ones place. There is a 9 in the ones place.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means </a:t>
            </a:r>
            <a:r>
              <a:rPr lang="en-GB" altLang="en-US" b="1">
                <a:solidFill>
                  <a:schemeClr val="tx1"/>
                </a:solidFill>
              </a:rPr>
              <a:t>9 ones</a:t>
            </a:r>
            <a:r>
              <a:rPr lang="en-GB" altLang="en-US">
                <a:solidFill>
                  <a:schemeClr val="tx1"/>
                </a:solidFill>
              </a:rPr>
              <a:t>. It has a value of 9.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6496E5-C42C-4A59-9F52-2EB9A33FE3AE}"/>
              </a:ext>
            </a:extLst>
          </p:cNvPr>
          <p:cNvCxnSpPr/>
          <p:nvPr/>
        </p:nvCxnSpPr>
        <p:spPr>
          <a:xfrm flipH="1" flipV="1">
            <a:off x="5078413" y="3270250"/>
            <a:ext cx="1163637" cy="493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6DACFC-12A8-4BD0-B77B-01F6BBADD0E9}"/>
              </a:ext>
            </a:extLst>
          </p:cNvPr>
          <p:cNvCxnSpPr/>
          <p:nvPr/>
        </p:nvCxnSpPr>
        <p:spPr>
          <a:xfrm flipV="1">
            <a:off x="2727325" y="3192463"/>
            <a:ext cx="1185863" cy="395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20FCFFE-C8BB-4460-BB85-B55E078E3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3509963"/>
            <a:ext cx="226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tens place. There is a 2 in the tens place. This means </a:t>
            </a:r>
            <a:r>
              <a:rPr lang="en-GB" altLang="en-US" b="1">
                <a:solidFill>
                  <a:schemeClr val="tx1"/>
                </a:solidFill>
              </a:rPr>
              <a:t>2 tens</a:t>
            </a:r>
            <a:r>
              <a:rPr lang="en-GB" altLang="en-US">
                <a:solidFill>
                  <a:schemeClr val="tx1"/>
                </a:solidFill>
              </a:rPr>
              <a:t>. It has a value of </a:t>
            </a:r>
            <a:r>
              <a:rPr lang="en-GB" altLang="en-US" b="1">
                <a:solidFill>
                  <a:schemeClr val="tx1"/>
                </a:solidFill>
              </a:rPr>
              <a:t>20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C83360-69F2-41BE-AEF7-1204512F1861}"/>
              </a:ext>
            </a:extLst>
          </p:cNvPr>
          <p:cNvGrpSpPr>
            <a:grpSpLocks/>
          </p:cNvGrpSpPr>
          <p:nvPr/>
        </p:nvGrpSpPr>
        <p:grpSpPr bwMode="auto">
          <a:xfrm>
            <a:off x="4818063" y="3582988"/>
            <a:ext cx="169862" cy="1773237"/>
            <a:chOff x="4766805" y="1821555"/>
            <a:chExt cx="287611" cy="2999429"/>
          </a:xfrm>
        </p:grpSpPr>
        <p:pic>
          <p:nvPicPr>
            <p:cNvPr id="21528" name="Picture 19">
              <a:extLst>
                <a:ext uri="{FF2B5EF4-FFF2-40B4-BE49-F238E27FC236}">
                  <a16:creationId xmlns:a16="http://schemas.microsoft.com/office/drawing/2014/main" id="{695C008A-C83C-4CF0-B47F-129E7C426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17" y="4534319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Picture 20">
              <a:extLst>
                <a:ext uri="{FF2B5EF4-FFF2-40B4-BE49-F238E27FC236}">
                  <a16:creationId xmlns:a16="http://schemas.microsoft.com/office/drawing/2014/main" id="{349B0C43-BE6F-4B9F-850B-0F819C823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15" y="4191317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23">
              <a:extLst>
                <a:ext uri="{FF2B5EF4-FFF2-40B4-BE49-F238E27FC236}">
                  <a16:creationId xmlns:a16="http://schemas.microsoft.com/office/drawing/2014/main" id="{B869A59F-4C63-459F-BDA8-70D88B41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13" y="3875920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24">
              <a:extLst>
                <a:ext uri="{FF2B5EF4-FFF2-40B4-BE49-F238E27FC236}">
                  <a16:creationId xmlns:a16="http://schemas.microsoft.com/office/drawing/2014/main" id="{E86EE7DE-DB22-4BFB-9E03-80DEA4B57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11" y="3558458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25">
              <a:extLst>
                <a:ext uri="{FF2B5EF4-FFF2-40B4-BE49-F238E27FC236}">
                  <a16:creationId xmlns:a16="http://schemas.microsoft.com/office/drawing/2014/main" id="{23237DD6-1F43-40D7-BD3A-7526F60C2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09" y="3215455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30">
              <a:extLst>
                <a:ext uri="{FF2B5EF4-FFF2-40B4-BE49-F238E27FC236}">
                  <a16:creationId xmlns:a16="http://schemas.microsoft.com/office/drawing/2014/main" id="{FB151C75-191A-47D3-83BB-055D36D03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07" y="2866980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4" name="Picture 40">
              <a:extLst>
                <a:ext uri="{FF2B5EF4-FFF2-40B4-BE49-F238E27FC236}">
                  <a16:creationId xmlns:a16="http://schemas.microsoft.com/office/drawing/2014/main" id="{2B56F9E1-2B84-42DA-A4FD-9702CD304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05" y="2518505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41">
              <a:extLst>
                <a:ext uri="{FF2B5EF4-FFF2-40B4-BE49-F238E27FC236}">
                  <a16:creationId xmlns:a16="http://schemas.microsoft.com/office/drawing/2014/main" id="{463E8FB2-B282-4112-9E52-744F4576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19" y="2170030"/>
              <a:ext cx="287597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6" name="Picture 42">
              <a:extLst>
                <a:ext uri="{FF2B5EF4-FFF2-40B4-BE49-F238E27FC236}">
                  <a16:creationId xmlns:a16="http://schemas.microsoft.com/office/drawing/2014/main" id="{A5EBAEB5-D0D2-4E49-B05A-66D6B4A4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6818" y="1821555"/>
              <a:ext cx="287598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28104CA-884B-4EF1-A562-02ED649A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435350"/>
            <a:ext cx="2619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50E48F-34FE-4E11-B722-EEB3B2BFFAB4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195513"/>
            <a:ext cx="3351213" cy="930275"/>
            <a:chOff x="4930123" y="1609609"/>
            <a:chExt cx="3352037" cy="928478"/>
          </a:xfrm>
        </p:grpSpPr>
        <p:sp>
          <p:nvSpPr>
            <p:cNvPr id="21526" name="Rectangle 34">
              <a:extLst>
                <a:ext uri="{FF2B5EF4-FFF2-40B4-BE49-F238E27FC236}">
                  <a16:creationId xmlns:a16="http://schemas.microsoft.com/office/drawing/2014/main" id="{6DE473B5-4153-4693-9995-AC62B6FBC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004" y="1609609"/>
              <a:ext cx="22611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place?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value?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7C981D2-8514-4067-BB38-7890DD904C18}"/>
                </a:ext>
              </a:extLst>
            </p:cNvPr>
            <p:cNvCxnSpPr/>
            <p:nvPr/>
          </p:nvCxnSpPr>
          <p:spPr>
            <a:xfrm flipH="1">
              <a:off x="4930123" y="2256058"/>
              <a:ext cx="1737152" cy="282029"/>
            </a:xfrm>
            <a:prstGeom prst="straightConnector1">
              <a:avLst/>
            </a:prstGeom>
            <a:ln w="28575">
              <a:solidFill>
                <a:srgbClr val="2DB7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C94E93-B0AA-45F6-8D6E-B6242AFDE204}"/>
              </a:ext>
            </a:extLst>
          </p:cNvPr>
          <p:cNvGrpSpPr>
            <a:grpSpLocks/>
          </p:cNvGrpSpPr>
          <p:nvPr/>
        </p:nvGrpSpPr>
        <p:grpSpPr bwMode="auto">
          <a:xfrm>
            <a:off x="644525" y="2192338"/>
            <a:ext cx="3303588" cy="885825"/>
            <a:chOff x="6021002" y="1609608"/>
            <a:chExt cx="3303606" cy="884947"/>
          </a:xfrm>
        </p:grpSpPr>
        <p:sp>
          <p:nvSpPr>
            <p:cNvPr id="21524" name="Rectangle 36">
              <a:extLst>
                <a:ext uri="{FF2B5EF4-FFF2-40B4-BE49-F238E27FC236}">
                  <a16:creationId xmlns:a16="http://schemas.microsoft.com/office/drawing/2014/main" id="{A6032D05-A97D-4D38-9701-5A3508F05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002" y="1609608"/>
              <a:ext cx="2261155" cy="6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place?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value?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90E66523-F160-49C3-9F7F-3CA086BC2C98}"/>
                </a:ext>
              </a:extLst>
            </p:cNvPr>
            <p:cNvCxnSpPr/>
            <p:nvPr/>
          </p:nvCxnSpPr>
          <p:spPr>
            <a:xfrm>
              <a:off x="6667119" y="2255080"/>
              <a:ext cx="2657489" cy="239475"/>
            </a:xfrm>
            <a:prstGeom prst="straightConnector1">
              <a:avLst/>
            </a:prstGeom>
            <a:ln w="28575">
              <a:solidFill>
                <a:srgbClr val="2DB7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CB4E8D88-A239-4F02-8477-55831F5E00A5}"/>
              </a:ext>
            </a:extLst>
          </p:cNvPr>
          <p:cNvSpPr/>
          <p:nvPr/>
        </p:nvSpPr>
        <p:spPr>
          <a:xfrm>
            <a:off x="755650" y="5662613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 tens and 9 ones make </a:t>
            </a:r>
            <a:r>
              <a:rPr lang="en-GB" b="1" dirty="0">
                <a:solidFill>
                  <a:schemeClr val="tx1"/>
                </a:solidFill>
              </a:rPr>
              <a:t>29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523" name="Whole Class">
            <a:extLst>
              <a:ext uri="{FF2B5EF4-FFF2-40B4-BE49-F238E27FC236}">
                <a16:creationId xmlns:a16="http://schemas.microsoft.com/office/drawing/2014/main" id="{42254178-B01C-4D60-B7F2-64A7EC7C8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A77202-B453-4193-B6BC-BCB0EDCB35C0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9CBCD7-8752-48CD-B936-E2CB0CAAE21B}"/>
              </a:ext>
            </a:extLst>
          </p:cNvPr>
          <p:cNvCxnSpPr/>
          <p:nvPr/>
        </p:nvCxnSpPr>
        <p:spPr>
          <a:xfrm>
            <a:off x="2614613" y="2840038"/>
            <a:ext cx="4052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F82377-ABAB-415A-A388-3B02FB436858}"/>
              </a:ext>
            </a:extLst>
          </p:cNvPr>
          <p:cNvCxnSpPr/>
          <p:nvPr/>
        </p:nvCxnSpPr>
        <p:spPr>
          <a:xfrm>
            <a:off x="4572000" y="2317750"/>
            <a:ext cx="0" cy="3143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21">
            <a:extLst>
              <a:ext uri="{FF2B5EF4-FFF2-40B4-BE49-F238E27FC236}">
                <a16:creationId xmlns:a16="http://schemas.microsoft.com/office/drawing/2014/main" id="{24BD5B87-FCA3-4FDE-B45C-83B473180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327275"/>
            <a:ext cx="766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tens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22534" name="Rectangle 22">
            <a:extLst>
              <a:ext uri="{FF2B5EF4-FFF2-40B4-BE49-F238E27FC236}">
                <a16:creationId xmlns:a16="http://schemas.microsoft.com/office/drawing/2014/main" id="{AC8A7A0C-457F-47C0-9C16-9601A0081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317750"/>
            <a:ext cx="80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ones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6A5A10-F3BB-4824-8615-A0CB42AC2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440113"/>
            <a:ext cx="2603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Rectangle 28">
            <a:extLst>
              <a:ext uri="{FF2B5EF4-FFF2-40B4-BE49-F238E27FC236}">
                <a16:creationId xmlns:a16="http://schemas.microsoft.com/office/drawing/2014/main" id="{6D05EBDD-1C51-4FD0-80E8-F08753867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794000"/>
            <a:ext cx="454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4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2537" name="Rectangle 29">
            <a:extLst>
              <a:ext uri="{FF2B5EF4-FFF2-40B4-BE49-F238E27FC236}">
                <a16:creationId xmlns:a16="http://schemas.microsoft.com/office/drawing/2014/main" id="{58C5FD3C-EE7F-46B8-9ECA-B147DB407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801938"/>
            <a:ext cx="37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1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8C9711-7BBC-4556-8046-1450FE170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3363913"/>
            <a:ext cx="226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ones place. There is a 1 in the ones place.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means </a:t>
            </a:r>
            <a:r>
              <a:rPr lang="en-GB" altLang="en-US" b="1">
                <a:solidFill>
                  <a:schemeClr val="tx1"/>
                </a:solidFill>
              </a:rPr>
              <a:t>1 ones</a:t>
            </a:r>
            <a:r>
              <a:rPr lang="en-GB" altLang="en-US">
                <a:solidFill>
                  <a:schemeClr val="tx1"/>
                </a:solidFill>
              </a:rPr>
              <a:t>. It has a value of 1.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2FC205B-C932-4B86-9F6B-03EBA145CBE7}"/>
              </a:ext>
            </a:extLst>
          </p:cNvPr>
          <p:cNvCxnSpPr/>
          <p:nvPr/>
        </p:nvCxnSpPr>
        <p:spPr>
          <a:xfrm flipH="1" flipV="1">
            <a:off x="5078413" y="3270250"/>
            <a:ext cx="1163637" cy="493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D7614E-07BB-4C55-8340-F7BE5785E5B2}"/>
              </a:ext>
            </a:extLst>
          </p:cNvPr>
          <p:cNvCxnSpPr/>
          <p:nvPr/>
        </p:nvCxnSpPr>
        <p:spPr>
          <a:xfrm flipV="1">
            <a:off x="2727325" y="3192463"/>
            <a:ext cx="1185863" cy="395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4A4B973-AA45-4373-BB3D-7AF4EC16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3509963"/>
            <a:ext cx="226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tens place. There is a 4 in the tens place. This means </a:t>
            </a:r>
            <a:r>
              <a:rPr lang="en-GB" altLang="en-US" b="1">
                <a:solidFill>
                  <a:schemeClr val="tx1"/>
                </a:solidFill>
              </a:rPr>
              <a:t>4 tens</a:t>
            </a:r>
            <a:r>
              <a:rPr lang="en-GB" altLang="en-US">
                <a:solidFill>
                  <a:schemeClr val="tx1"/>
                </a:solidFill>
              </a:rPr>
              <a:t>. It has a value of </a:t>
            </a:r>
            <a:r>
              <a:rPr lang="en-GB" altLang="en-US" b="1">
                <a:solidFill>
                  <a:schemeClr val="tx1"/>
                </a:solidFill>
              </a:rPr>
              <a:t>40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ACD8B2-97CE-4F47-8A9F-C3AFEA76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063" y="5097463"/>
            <a:ext cx="2603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D5C33B-C67E-4D5C-BC88-47DE826E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435350"/>
            <a:ext cx="2619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BB2B3CD-9B14-422F-9D4B-F0CFF1ED8961}"/>
              </a:ext>
            </a:extLst>
          </p:cNvPr>
          <p:cNvGrpSpPr>
            <a:grpSpLocks/>
          </p:cNvGrpSpPr>
          <p:nvPr/>
        </p:nvGrpSpPr>
        <p:grpSpPr bwMode="auto">
          <a:xfrm>
            <a:off x="5172075" y="2174875"/>
            <a:ext cx="3330575" cy="995363"/>
            <a:chOff x="4950765" y="1609609"/>
            <a:chExt cx="3331393" cy="995491"/>
          </a:xfrm>
        </p:grpSpPr>
        <p:sp>
          <p:nvSpPr>
            <p:cNvPr id="22552" name="Rectangle 34">
              <a:extLst>
                <a:ext uri="{FF2B5EF4-FFF2-40B4-BE49-F238E27FC236}">
                  <a16:creationId xmlns:a16="http://schemas.microsoft.com/office/drawing/2014/main" id="{346D9B72-F732-4F62-9516-4C6FDA08D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003" y="1609609"/>
              <a:ext cx="22611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place?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value?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502073A-6307-435A-A758-BF2A9D0F6C2E}"/>
                </a:ext>
              </a:extLst>
            </p:cNvPr>
            <p:cNvCxnSpPr/>
            <p:nvPr/>
          </p:nvCxnSpPr>
          <p:spPr>
            <a:xfrm flipH="1">
              <a:off x="4950765" y="2255805"/>
              <a:ext cx="1716509" cy="349295"/>
            </a:xfrm>
            <a:prstGeom prst="straightConnector1">
              <a:avLst/>
            </a:prstGeom>
            <a:ln w="28575">
              <a:solidFill>
                <a:srgbClr val="2DB7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397D2A-02D7-41EA-A027-9E45F7478E7C}"/>
              </a:ext>
            </a:extLst>
          </p:cNvPr>
          <p:cNvGrpSpPr>
            <a:grpSpLocks/>
          </p:cNvGrpSpPr>
          <p:nvPr/>
        </p:nvGrpSpPr>
        <p:grpSpPr bwMode="auto">
          <a:xfrm>
            <a:off x="722313" y="2233613"/>
            <a:ext cx="3190875" cy="847725"/>
            <a:chOff x="6021003" y="1609609"/>
            <a:chExt cx="3192452" cy="847925"/>
          </a:xfrm>
        </p:grpSpPr>
        <p:sp>
          <p:nvSpPr>
            <p:cNvPr id="22550" name="Rectangle 36">
              <a:extLst>
                <a:ext uri="{FF2B5EF4-FFF2-40B4-BE49-F238E27FC236}">
                  <a16:creationId xmlns:a16="http://schemas.microsoft.com/office/drawing/2014/main" id="{D20E2B5C-95D2-4418-85E4-833E12D81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003" y="1609609"/>
              <a:ext cx="22611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place?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value?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A7A67A3-5590-4384-858E-BF5B858B4396}"/>
                </a:ext>
              </a:extLst>
            </p:cNvPr>
            <p:cNvCxnSpPr/>
            <p:nvPr/>
          </p:nvCxnSpPr>
          <p:spPr>
            <a:xfrm>
              <a:off x="6667434" y="2255873"/>
              <a:ext cx="2546021" cy="201661"/>
            </a:xfrm>
            <a:prstGeom prst="straightConnector1">
              <a:avLst/>
            </a:prstGeom>
            <a:ln w="28575">
              <a:solidFill>
                <a:srgbClr val="2DB7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9C32D71D-F49B-4E49-939F-4BEE72F45D25}"/>
              </a:ext>
            </a:extLst>
          </p:cNvPr>
          <p:cNvSpPr/>
          <p:nvPr/>
        </p:nvSpPr>
        <p:spPr>
          <a:xfrm>
            <a:off x="755650" y="5662613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 tens and 1 one make </a:t>
            </a:r>
            <a:r>
              <a:rPr lang="en-GB" b="1" dirty="0">
                <a:solidFill>
                  <a:schemeClr val="tx1"/>
                </a:solidFill>
              </a:rPr>
              <a:t>41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C56AD28-7032-411E-B033-1F855DE3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451225"/>
            <a:ext cx="2603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C12BC30-10FA-45BE-B858-09A6A9BDE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3467100"/>
            <a:ext cx="2603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Whole Class">
            <a:extLst>
              <a:ext uri="{FF2B5EF4-FFF2-40B4-BE49-F238E27FC236}">
                <a16:creationId xmlns:a16="http://schemas.microsoft.com/office/drawing/2014/main" id="{91672D79-2F25-4818-B108-D6C35767C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2DF30B-CCFD-4CBA-B5FC-EAEB9F3B0B8A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368A2FE-B47D-4531-9FA6-D33ECCB6F028}"/>
              </a:ext>
            </a:extLst>
          </p:cNvPr>
          <p:cNvSpPr/>
          <p:nvPr/>
        </p:nvSpPr>
        <p:spPr>
          <a:xfrm>
            <a:off x="857250" y="1812925"/>
            <a:ext cx="2449513" cy="3830638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 w="28575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number has a 5 in the tens place and a 3 in the ones place?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6287692-4FA1-4FC4-B7A1-533AA0E6EC7C}"/>
              </a:ext>
            </a:extLst>
          </p:cNvPr>
          <p:cNvSpPr/>
          <p:nvPr/>
        </p:nvSpPr>
        <p:spPr>
          <a:xfrm>
            <a:off x="3397250" y="1812925"/>
            <a:ext cx="2451100" cy="3830638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 w="28575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number has a 2 in the tens place and a 6 in the ones place?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F5014C7-8311-483E-8441-523E64E1E8E4}"/>
              </a:ext>
            </a:extLst>
          </p:cNvPr>
          <p:cNvSpPr/>
          <p:nvPr/>
        </p:nvSpPr>
        <p:spPr>
          <a:xfrm>
            <a:off x="5938838" y="1812925"/>
            <a:ext cx="2449512" cy="3830638"/>
          </a:xfrm>
          <a:prstGeom prst="roundRect">
            <a:avLst>
              <a:gd name="adj" fmla="val 4241"/>
            </a:avLst>
          </a:prstGeom>
          <a:solidFill>
            <a:schemeClr val="bg1"/>
          </a:solidFill>
          <a:ln w="28575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Which number has an 8 in the tens place a 2 in the ones place?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736F859-65FC-4542-BB51-AA7CE99A0330}"/>
              </a:ext>
            </a:extLst>
          </p:cNvPr>
          <p:cNvSpPr/>
          <p:nvPr/>
        </p:nvSpPr>
        <p:spPr>
          <a:xfrm>
            <a:off x="6911975" y="2813050"/>
            <a:ext cx="566738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/>
              <a:t>82</a:t>
            </a:r>
            <a:endParaRPr lang="en-GB" sz="40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849E47A-5C14-4C04-BF59-D12D705A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146675"/>
            <a:ext cx="211137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59A3CE-2756-4A00-A13D-EC5A44F13C34}"/>
              </a:ext>
            </a:extLst>
          </p:cNvPr>
          <p:cNvGrpSpPr>
            <a:grpSpLocks/>
          </p:cNvGrpSpPr>
          <p:nvPr/>
        </p:nvGrpSpPr>
        <p:grpSpPr bwMode="auto">
          <a:xfrm>
            <a:off x="6035675" y="3952875"/>
            <a:ext cx="1949450" cy="1403350"/>
            <a:chOff x="1043501" y="3970630"/>
            <a:chExt cx="2120864" cy="1527092"/>
          </a:xfrm>
        </p:grpSpPr>
        <p:pic>
          <p:nvPicPr>
            <p:cNvPr id="23584" name="Picture 44">
              <a:extLst>
                <a:ext uri="{FF2B5EF4-FFF2-40B4-BE49-F238E27FC236}">
                  <a16:creationId xmlns:a16="http://schemas.microsoft.com/office/drawing/2014/main" id="{BE890B63-B71E-42DE-A033-9EF70A550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501" y="3970637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45">
              <a:extLst>
                <a:ext uri="{FF2B5EF4-FFF2-40B4-BE49-F238E27FC236}">
                  <a16:creationId xmlns:a16="http://schemas.microsoft.com/office/drawing/2014/main" id="{2C48BF74-ADC0-4595-8D2A-CBE552C0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766" y="3970636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46">
              <a:extLst>
                <a:ext uri="{FF2B5EF4-FFF2-40B4-BE49-F238E27FC236}">
                  <a16:creationId xmlns:a16="http://schemas.microsoft.com/office/drawing/2014/main" id="{231AFD9A-9728-467C-B024-9FA24C20C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031" y="3970635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47">
              <a:extLst>
                <a:ext uri="{FF2B5EF4-FFF2-40B4-BE49-F238E27FC236}">
                  <a16:creationId xmlns:a16="http://schemas.microsoft.com/office/drawing/2014/main" id="{0CD34A3A-5148-4CC6-8027-2C59AF801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296" y="3970634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48">
              <a:extLst>
                <a:ext uri="{FF2B5EF4-FFF2-40B4-BE49-F238E27FC236}">
                  <a16:creationId xmlns:a16="http://schemas.microsoft.com/office/drawing/2014/main" id="{476BA8F6-0E3C-4804-8E62-D8795FB78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6561" y="3970633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49">
              <a:extLst>
                <a:ext uri="{FF2B5EF4-FFF2-40B4-BE49-F238E27FC236}">
                  <a16:creationId xmlns:a16="http://schemas.microsoft.com/office/drawing/2014/main" id="{CB0B732B-AEC0-4B33-A922-380C1419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6" y="3970632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50">
              <a:extLst>
                <a:ext uri="{FF2B5EF4-FFF2-40B4-BE49-F238E27FC236}">
                  <a16:creationId xmlns:a16="http://schemas.microsoft.com/office/drawing/2014/main" id="{6D784A9A-10D7-4A05-AC6C-73C49DC7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091" y="3970631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51">
              <a:extLst>
                <a:ext uri="{FF2B5EF4-FFF2-40B4-BE49-F238E27FC236}">
                  <a16:creationId xmlns:a16="http://schemas.microsoft.com/office/drawing/2014/main" id="{DD6AEA70-F237-4DBE-9B83-598DF71EA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356" y="3970630"/>
              <a:ext cx="208009" cy="1527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04844BE1-DDC2-41A1-BAF7-F835C972B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859338"/>
            <a:ext cx="2111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EA77AC-2B7D-4E3E-908D-9EE8F88DA73B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2813050"/>
            <a:ext cx="754062" cy="2479675"/>
            <a:chOff x="4177367" y="2813446"/>
            <a:chExt cx="753455" cy="24790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4B7D14F-2D53-43D8-821B-E655C0CB17AC}"/>
                </a:ext>
              </a:extLst>
            </p:cNvPr>
            <p:cNvSpPr/>
            <p:nvPr/>
          </p:nvSpPr>
          <p:spPr>
            <a:xfrm>
              <a:off x="4296333" y="2813446"/>
              <a:ext cx="552005" cy="61579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4000" dirty="0"/>
                <a:t>26</a:t>
              </a:r>
              <a:endParaRPr lang="en-GB" sz="4000" dirty="0"/>
            </a:p>
          </p:txBody>
        </p:sp>
        <p:pic>
          <p:nvPicPr>
            <p:cNvPr id="23575" name="Picture 60">
              <a:extLst>
                <a:ext uri="{FF2B5EF4-FFF2-40B4-BE49-F238E27FC236}">
                  <a16:creationId xmlns:a16="http://schemas.microsoft.com/office/drawing/2014/main" id="{63FEE284-B6CE-44EC-901B-4AD945D3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367" y="3888973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61">
              <a:extLst>
                <a:ext uri="{FF2B5EF4-FFF2-40B4-BE49-F238E27FC236}">
                  <a16:creationId xmlns:a16="http://schemas.microsoft.com/office/drawing/2014/main" id="{387962F7-1A22-4D90-A71D-F989222C7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518" y="3888972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7" name="Group 9">
              <a:extLst>
                <a:ext uri="{FF2B5EF4-FFF2-40B4-BE49-F238E27FC236}">
                  <a16:creationId xmlns:a16="http://schemas.microsoft.com/office/drawing/2014/main" id="{F72C80FA-771E-44DB-BDAA-FAF0AC78D6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6202" y="4207016"/>
              <a:ext cx="174620" cy="1073194"/>
              <a:chOff x="4603542" y="3983902"/>
              <a:chExt cx="210923" cy="1296308"/>
            </a:xfrm>
          </p:grpSpPr>
          <p:pic>
            <p:nvPicPr>
              <p:cNvPr id="23578" name="Picture 62">
                <a:extLst>
                  <a:ext uri="{FF2B5EF4-FFF2-40B4-BE49-F238E27FC236}">
                    <a16:creationId xmlns:a16="http://schemas.microsoft.com/office/drawing/2014/main" id="{604C32AB-C517-4D22-98A1-862A91062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542" y="5069972"/>
                <a:ext cx="210923" cy="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9" name="Picture 63">
                <a:extLst>
                  <a:ext uri="{FF2B5EF4-FFF2-40B4-BE49-F238E27FC236}">
                    <a16:creationId xmlns:a16="http://schemas.microsoft.com/office/drawing/2014/main" id="{7B24223C-3886-4D4F-9062-88D8406BA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542" y="4852758"/>
                <a:ext cx="210923" cy="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0" name="Picture 64">
                <a:extLst>
                  <a:ext uri="{FF2B5EF4-FFF2-40B4-BE49-F238E27FC236}">
                    <a16:creationId xmlns:a16="http://schemas.microsoft.com/office/drawing/2014/main" id="{843F50AD-4B4A-4B0A-AE9A-C23504997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542" y="4635544"/>
                <a:ext cx="210923" cy="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1" name="Picture 65">
                <a:extLst>
                  <a:ext uri="{FF2B5EF4-FFF2-40B4-BE49-F238E27FC236}">
                    <a16:creationId xmlns:a16="http://schemas.microsoft.com/office/drawing/2014/main" id="{301F27DE-4760-49DC-90AA-9952E89A4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542" y="4418330"/>
                <a:ext cx="210923" cy="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2" name="Picture 66">
                <a:extLst>
                  <a:ext uri="{FF2B5EF4-FFF2-40B4-BE49-F238E27FC236}">
                    <a16:creationId xmlns:a16="http://schemas.microsoft.com/office/drawing/2014/main" id="{50541450-1379-40BD-9EBD-4D89D2645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542" y="4201116"/>
                <a:ext cx="210923" cy="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83" name="Picture 67">
                <a:extLst>
                  <a:ext uri="{FF2B5EF4-FFF2-40B4-BE49-F238E27FC236}">
                    <a16:creationId xmlns:a16="http://schemas.microsoft.com/office/drawing/2014/main" id="{CA4730CA-F4E6-4E0F-B74D-B8B631701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3542" y="3983902"/>
                <a:ext cx="210923" cy="210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C54F1A-A545-4208-BCD2-148DB330DD09}"/>
              </a:ext>
            </a:extLst>
          </p:cNvPr>
          <p:cNvGrpSpPr>
            <a:grpSpLocks/>
          </p:cNvGrpSpPr>
          <p:nvPr/>
        </p:nvGrpSpPr>
        <p:grpSpPr bwMode="auto">
          <a:xfrm>
            <a:off x="1222375" y="2813050"/>
            <a:ext cx="1538288" cy="2468563"/>
            <a:chOff x="1222996" y="2813447"/>
            <a:chExt cx="1537336" cy="246861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B387BF9-BE2C-4848-B7F7-0C8EEB3D54B1}"/>
                </a:ext>
              </a:extLst>
            </p:cNvPr>
            <p:cNvSpPr/>
            <p:nvPr/>
          </p:nvSpPr>
          <p:spPr>
            <a:xfrm>
              <a:off x="1813181" y="2813447"/>
              <a:ext cx="537830" cy="6159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4000" dirty="0"/>
                <a:t>53</a:t>
              </a:r>
              <a:endParaRPr lang="en-GB" sz="4000" dirty="0"/>
            </a:p>
          </p:txBody>
        </p:sp>
        <p:pic>
          <p:nvPicPr>
            <p:cNvPr id="23566" name="Picture 68">
              <a:extLst>
                <a:ext uri="{FF2B5EF4-FFF2-40B4-BE49-F238E27FC236}">
                  <a16:creationId xmlns:a16="http://schemas.microsoft.com/office/drawing/2014/main" id="{443FD91F-2E36-4C01-AEF6-A4DE2628C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996" y="3878549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69">
              <a:extLst>
                <a:ext uri="{FF2B5EF4-FFF2-40B4-BE49-F238E27FC236}">
                  <a16:creationId xmlns:a16="http://schemas.microsoft.com/office/drawing/2014/main" id="{EB505F8D-33A8-4690-BADF-AFEC2C33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48" y="3878549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70">
              <a:extLst>
                <a:ext uri="{FF2B5EF4-FFF2-40B4-BE49-F238E27FC236}">
                  <a16:creationId xmlns:a16="http://schemas.microsoft.com/office/drawing/2014/main" id="{CF7A43BE-C16C-44A4-BBC0-28450A6FC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5300" y="3878548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71">
              <a:extLst>
                <a:ext uri="{FF2B5EF4-FFF2-40B4-BE49-F238E27FC236}">
                  <a16:creationId xmlns:a16="http://schemas.microsoft.com/office/drawing/2014/main" id="{F3C8B625-64D7-462D-B2F1-63D4737D6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6452" y="3878547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72">
              <a:extLst>
                <a:ext uri="{FF2B5EF4-FFF2-40B4-BE49-F238E27FC236}">
                  <a16:creationId xmlns:a16="http://schemas.microsoft.com/office/drawing/2014/main" id="{484B1B8C-D8E9-4746-946B-B124D29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7604" y="3878546"/>
              <a:ext cx="191177" cy="140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73">
              <a:extLst>
                <a:ext uri="{FF2B5EF4-FFF2-40B4-BE49-F238E27FC236}">
                  <a16:creationId xmlns:a16="http://schemas.microsoft.com/office/drawing/2014/main" id="{88482CA6-979A-41EE-A436-318D81822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06" y="5041088"/>
              <a:ext cx="210923" cy="21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74">
              <a:extLst>
                <a:ext uri="{FF2B5EF4-FFF2-40B4-BE49-F238E27FC236}">
                  <a16:creationId xmlns:a16="http://schemas.microsoft.com/office/drawing/2014/main" id="{31F93CF3-C2A4-468E-8220-2465527B3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306" y="4754615"/>
              <a:ext cx="210923" cy="21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75">
              <a:extLst>
                <a:ext uri="{FF2B5EF4-FFF2-40B4-BE49-F238E27FC236}">
                  <a16:creationId xmlns:a16="http://schemas.microsoft.com/office/drawing/2014/main" id="{EC26DDBE-517B-4932-A558-D5C05C9C9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9409" y="4468142"/>
              <a:ext cx="210923" cy="210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Whole Class">
            <a:extLst>
              <a:ext uri="{FF2B5EF4-FFF2-40B4-BE49-F238E27FC236}">
                <a16:creationId xmlns:a16="http://schemas.microsoft.com/office/drawing/2014/main" id="{42EBD2EA-2901-4CDC-9868-23F9158C9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9D87F8-F865-4693-9602-2E0FAEE2442B}"/>
              </a:ext>
            </a:extLst>
          </p:cNvPr>
          <p:cNvSpPr/>
          <p:nvPr/>
        </p:nvSpPr>
        <p:spPr>
          <a:xfrm>
            <a:off x="1709037" y="736600"/>
            <a:ext cx="572592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Tens and Ones Activities</a:t>
            </a:r>
          </a:p>
        </p:txBody>
      </p:sp>
      <p:pic>
        <p:nvPicPr>
          <p:cNvPr id="24579" name="Pairs">
            <a:extLst>
              <a:ext uri="{FF2B5EF4-FFF2-40B4-BE49-F238E27FC236}">
                <a16:creationId xmlns:a16="http://schemas.microsoft.com/office/drawing/2014/main" id="{CF59DAE6-7CAE-4E82-9687-5905F181E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330544-1D61-4A19-9A43-1680F29EE0BA}"/>
              </a:ext>
            </a:extLst>
          </p:cNvPr>
          <p:cNvSpPr/>
          <p:nvPr/>
        </p:nvSpPr>
        <p:spPr>
          <a:xfrm>
            <a:off x="755650" y="1565275"/>
            <a:ext cx="7632700" cy="4527550"/>
          </a:xfrm>
          <a:prstGeom prst="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CB05F2-F311-41C1-882A-91CDDDFBE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75" y="1697038"/>
            <a:ext cx="3011488" cy="42592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711F6-AEC8-4B96-A5CE-2409F8AF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1687513"/>
            <a:ext cx="3019425" cy="42719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A625-AFA4-467B-ABF7-7E005A471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38" y="1692275"/>
            <a:ext cx="3344862" cy="2365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338652-D68C-4544-BB5D-47E77214CA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738" y="3592513"/>
            <a:ext cx="3344862" cy="23637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F60A26A-71D7-4F66-8EA2-C7483337AE5E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C239BB-31D7-4020-BA00-855936C30DB9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62F5C96-8AF6-4CE9-A9DD-62354871F8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B88FED-DE5E-45D6-981C-C57D4DB43366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8DF562-A1BF-41D2-9FC5-EBAEED6DD034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16B8B8-D46A-4FE5-85CA-4D2165D13C30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9A62685-0F02-43AC-AAB4-1AE70785AD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5576766" y="2032606"/>
            <a:ext cx="2713262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FB07F-990C-4BEE-B571-1AD832662F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5125616" y="2032606"/>
            <a:ext cx="2713262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C22D43-927A-4880-A32C-A555C2EBDE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4674465" y="2032606"/>
            <a:ext cx="2713262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348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D20AFA-42E8-4EAB-A1AE-CB269EA1FD0F}"/>
              </a:ext>
            </a:extLst>
          </p:cNvPr>
          <p:cNvSpPr/>
          <p:nvPr/>
        </p:nvSpPr>
        <p:spPr>
          <a:xfrm>
            <a:off x="3528445" y="736600"/>
            <a:ext cx="20871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Show Me</a:t>
            </a:r>
            <a:endParaRPr lang="en-GB" sz="40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68A7D9-A358-40F9-8665-521E39DB057E}"/>
              </a:ext>
            </a:extLst>
          </p:cNvPr>
          <p:cNvSpPr/>
          <p:nvPr/>
        </p:nvSpPr>
        <p:spPr>
          <a:xfrm>
            <a:off x="755650" y="1458913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me a number that has…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54A37BB-2A78-4C5D-BDD1-AA6412CACF76}"/>
              </a:ext>
            </a:extLst>
          </p:cNvPr>
          <p:cNvSpPr/>
          <p:nvPr/>
        </p:nvSpPr>
        <p:spPr>
          <a:xfrm>
            <a:off x="755650" y="5686425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explain your answer?</a:t>
            </a:r>
          </a:p>
        </p:txBody>
      </p:sp>
      <p:pic>
        <p:nvPicPr>
          <p:cNvPr id="25605" name="Whole Class">
            <a:extLst>
              <a:ext uri="{FF2B5EF4-FFF2-40B4-BE49-F238E27FC236}">
                <a16:creationId xmlns:a16="http://schemas.microsoft.com/office/drawing/2014/main" id="{31F38BF9-F0B7-4A29-A7A3-5A9EEA1A1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5DCFC27-6205-4B1A-B226-E6E31F10E612}"/>
              </a:ext>
            </a:extLst>
          </p:cNvPr>
          <p:cNvSpPr/>
          <p:nvPr/>
        </p:nvSpPr>
        <p:spPr>
          <a:xfrm>
            <a:off x="755650" y="1966913"/>
            <a:ext cx="7632700" cy="461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9 in the ones place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BFBF30-8032-41B1-8F49-A7CD01F8F154}"/>
              </a:ext>
            </a:extLst>
          </p:cNvPr>
          <p:cNvSpPr/>
          <p:nvPr/>
        </p:nvSpPr>
        <p:spPr>
          <a:xfrm>
            <a:off x="755650" y="2490788"/>
            <a:ext cx="7632700" cy="461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four tens and two ones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8276511-936D-46E2-9DC9-80BC9F7D0898}"/>
              </a:ext>
            </a:extLst>
          </p:cNvPr>
          <p:cNvSpPr/>
          <p:nvPr/>
        </p:nvSpPr>
        <p:spPr>
          <a:xfrm>
            <a:off x="755650" y="3013075"/>
            <a:ext cx="7632700" cy="46355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6 in the tens place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DFA5A1-B198-42E9-9BA8-BEC94AA63FD0}"/>
              </a:ext>
            </a:extLst>
          </p:cNvPr>
          <p:cNvSpPr/>
          <p:nvPr/>
        </p:nvSpPr>
        <p:spPr>
          <a:xfrm>
            <a:off x="755650" y="3536950"/>
            <a:ext cx="7632700" cy="46196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two digits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E2BFF9C-09B3-4027-8C56-9CE4BDDDA91E}"/>
              </a:ext>
            </a:extLst>
          </p:cNvPr>
          <p:cNvSpPr/>
          <p:nvPr/>
        </p:nvSpPr>
        <p:spPr>
          <a:xfrm>
            <a:off x="755650" y="4060825"/>
            <a:ext cx="7632700" cy="46196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 3 in the tens place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F9DFB3D9-1084-44C1-8A1C-6CFFAED642CA}"/>
              </a:ext>
            </a:extLst>
          </p:cNvPr>
          <p:cNvSpPr/>
          <p:nvPr/>
        </p:nvSpPr>
        <p:spPr>
          <a:xfrm>
            <a:off x="755650" y="4583113"/>
            <a:ext cx="7632700" cy="461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one digit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BE7395C-889B-40C3-82F5-673B81B86A9F}"/>
              </a:ext>
            </a:extLst>
          </p:cNvPr>
          <p:cNvSpPr/>
          <p:nvPr/>
        </p:nvSpPr>
        <p:spPr>
          <a:xfrm>
            <a:off x="755650" y="5106988"/>
            <a:ext cx="7632700" cy="46196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seven tens and five 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F330EEB-DB76-4105-AEC3-5A294BC595A4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824D6D7-89BD-4737-841F-5111CF6FF057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6628" name="Title 1">
            <a:extLst>
              <a:ext uri="{FF2B5EF4-FFF2-40B4-BE49-F238E27FC236}">
                <a16:creationId xmlns:a16="http://schemas.microsoft.com/office/drawing/2014/main" id="{661A86EB-1EA6-4175-AA56-08F68C76B0DD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26629" name="Title 1">
            <a:extLst>
              <a:ext uri="{FF2B5EF4-FFF2-40B4-BE49-F238E27FC236}">
                <a16:creationId xmlns:a16="http://schemas.microsoft.com/office/drawing/2014/main" id="{79BC98D6-3ACD-4EF7-905F-A6E5A590776E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26630" name="Content Placeholder 15">
            <a:extLst>
              <a:ext uri="{FF2B5EF4-FFF2-40B4-BE49-F238E27FC236}">
                <a16:creationId xmlns:a16="http://schemas.microsoft.com/office/drawing/2014/main" id="{5BDA5860-E026-4A5A-9ABE-894A168F3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say what each digit in a two-digit number represents.</a:t>
            </a:r>
          </a:p>
        </p:txBody>
      </p:sp>
      <p:sp>
        <p:nvSpPr>
          <p:cNvPr id="26631" name="Content Placeholder 15">
            <a:extLst>
              <a:ext uri="{FF2B5EF4-FFF2-40B4-BE49-F238E27FC236}">
                <a16:creationId xmlns:a16="http://schemas.microsoft.com/office/drawing/2014/main" id="{C826CBFD-5C8C-4A6A-9A6F-7629BD43FBE1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identify the place value of a digit in a number.</a:t>
            </a:r>
          </a:p>
          <a:p>
            <a:pPr eaLnBrk="1" hangingPunct="1"/>
            <a:r>
              <a:rPr lang="en-GB" altLang="en-US"/>
              <a:t>I can say whether a digit in a number represents tens or ones.</a:t>
            </a:r>
          </a:p>
          <a:p>
            <a:pPr eaLnBrk="1" hangingPunct="1"/>
            <a:r>
              <a:rPr lang="en-GB" altLang="en-US"/>
              <a:t>I can read two-digit numbers.</a:t>
            </a:r>
          </a:p>
        </p:txBody>
      </p:sp>
      <p:pic>
        <p:nvPicPr>
          <p:cNvPr id="26632" name="Picture 1">
            <a:extLst>
              <a:ext uri="{FF2B5EF4-FFF2-40B4-BE49-F238E27FC236}">
                <a16:creationId xmlns:a16="http://schemas.microsoft.com/office/drawing/2014/main" id="{725430E7-3D60-483C-9ABB-B3CA4827B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A905F77-AB30-4E31-882D-C67F1C174EB8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E70168C-1542-48FA-9662-1F4C212E7587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4B38B3A9-EBB0-46A8-B531-550EAE4B39D5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B6F2A6F5-428A-4C99-862F-5C5BB666D741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A74B9BD0-2425-492D-BBC3-881E78563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say what each digit in a two-digit number represents.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9D892111-5F51-4E8F-8300-4E5E8B67E9FA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identify the place value of a digit in a number.</a:t>
            </a:r>
          </a:p>
          <a:p>
            <a:pPr eaLnBrk="1" hangingPunct="1"/>
            <a:r>
              <a:rPr lang="en-GB" altLang="en-US"/>
              <a:t>I can say whether a digit in a number represents tens or ones.</a:t>
            </a:r>
          </a:p>
          <a:p>
            <a:pPr eaLnBrk="1" hangingPunct="1"/>
            <a:r>
              <a:rPr lang="en-GB" altLang="en-US"/>
              <a:t>I can read two-digit numbers.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A2C91B-D2D6-440B-901E-952308AA6DA7}"/>
              </a:ext>
            </a:extLst>
          </p:cNvPr>
          <p:cNvSpPr/>
          <p:nvPr/>
        </p:nvSpPr>
        <p:spPr>
          <a:xfrm>
            <a:off x="1837277" y="736600"/>
            <a:ext cx="546944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/>
              <a:t>Place Value Loop Cards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6AFD227-40A1-488B-A9D4-694718EF0011}"/>
              </a:ext>
            </a:extLst>
          </p:cNvPr>
          <p:cNvSpPr/>
          <p:nvPr/>
        </p:nvSpPr>
        <p:spPr>
          <a:xfrm>
            <a:off x="755650" y="1470025"/>
            <a:ext cx="7632700" cy="428625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close the loop?</a:t>
            </a:r>
          </a:p>
        </p:txBody>
      </p:sp>
      <p:pic>
        <p:nvPicPr>
          <p:cNvPr id="15364" name="Picture 12">
            <a:extLst>
              <a:ext uri="{FF2B5EF4-FFF2-40B4-BE49-F238E27FC236}">
                <a16:creationId xmlns:a16="http://schemas.microsoft.com/office/drawing/2014/main" id="{4F02D383-BDB2-4ACE-81CE-839F962BD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8437F6-17C4-42D8-9134-AF1B1DFCB1BD}"/>
              </a:ext>
            </a:extLst>
          </p:cNvPr>
          <p:cNvSpPr/>
          <p:nvPr/>
        </p:nvSpPr>
        <p:spPr>
          <a:xfrm>
            <a:off x="755650" y="1993900"/>
            <a:ext cx="7632700" cy="4098925"/>
          </a:xfrm>
          <a:prstGeom prst="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ABAEC-DC15-4548-B58E-DDC8579D2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088" y="2125663"/>
            <a:ext cx="2703512" cy="3824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2A0D72-0A28-4AAC-A319-C9BE89962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038" y="2125663"/>
            <a:ext cx="2705100" cy="3824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339240-262D-48C9-AB0E-769BEB2AA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575" y="2125663"/>
            <a:ext cx="2705100" cy="3824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7A5F3-3E85-4995-84CE-30600AF6F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3" y="2125663"/>
            <a:ext cx="2705100" cy="38242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DBFDE7-99E1-4195-87C1-FB3C946D6351}"/>
              </a:ext>
            </a:extLst>
          </p:cNvPr>
          <p:cNvSpPr/>
          <p:nvPr/>
        </p:nvSpPr>
        <p:spPr>
          <a:xfrm>
            <a:off x="755650" y="2166938"/>
            <a:ext cx="3725863" cy="3925887"/>
          </a:xfrm>
          <a:prstGeom prst="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76C17E-13C7-418E-99AF-1F45F94C4FB1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7E9DDE-8DD1-47DB-A50E-3D8ECF769E3D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know about this number?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DDA13C-7DFA-40C2-84B6-934C889C4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94050"/>
            <a:ext cx="33178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>
                <a:solidFill>
                  <a:schemeClr val="tx1"/>
                </a:solidFill>
              </a:rPr>
              <a:t>This is the number 2.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>
                <a:solidFill>
                  <a:schemeClr val="tx1"/>
                </a:solidFill>
              </a:rPr>
              <a:t>It is a one-digit number.</a:t>
            </a:r>
          </a:p>
        </p:txBody>
      </p:sp>
      <p:pic>
        <p:nvPicPr>
          <p:cNvPr id="16390" name="Picture 3">
            <a:extLst>
              <a:ext uri="{FF2B5EF4-FFF2-40B4-BE49-F238E27FC236}">
                <a16:creationId xmlns:a16="http://schemas.microsoft.com/office/drawing/2014/main" id="{97B92A61-B669-4E89-AFB8-560BC2186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5073650"/>
            <a:ext cx="3270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4">
            <a:extLst>
              <a:ext uri="{FF2B5EF4-FFF2-40B4-BE49-F238E27FC236}">
                <a16:creationId xmlns:a16="http://schemas.microsoft.com/office/drawing/2014/main" id="{C5CB7CA0-39D9-4539-AA1E-061C4DF3E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4283075"/>
            <a:ext cx="42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2</a:t>
            </a:r>
            <a:endParaRPr lang="en-GB" altLang="en-US" sz="3600">
              <a:solidFill>
                <a:schemeClr val="tx1"/>
              </a:solidFill>
            </a:endParaRP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BBB92D15-F49F-4EA1-AB30-20561821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438775"/>
            <a:ext cx="327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13869D-389B-42F9-BF42-2ABAAAFADC1C}"/>
              </a:ext>
            </a:extLst>
          </p:cNvPr>
          <p:cNvSpPr/>
          <p:nvPr/>
        </p:nvSpPr>
        <p:spPr>
          <a:xfrm>
            <a:off x="755650" y="2166938"/>
            <a:ext cx="3725863" cy="3925887"/>
          </a:xfrm>
          <a:prstGeom prst="rect">
            <a:avLst/>
          </a:prstGeom>
          <a:solidFill>
            <a:srgbClr val="48D1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3595AD-C20F-4556-8638-C5DBE7F0648B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8B16438-F0EE-476C-BBEF-AD602A94748D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know about this number?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24452-352E-4927-A8F0-E48503C94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194050"/>
            <a:ext cx="3317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>
                <a:solidFill>
                  <a:schemeClr val="tx1"/>
                </a:solidFill>
              </a:rPr>
              <a:t>This is the number 12.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>
                <a:solidFill>
                  <a:schemeClr val="tx1"/>
                </a:solidFill>
              </a:rPr>
              <a:t>It is a two-digit number.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>
                <a:solidFill>
                  <a:schemeClr val="tx1"/>
                </a:solidFill>
              </a:rPr>
              <a:t>Each of the digits has a different value.</a:t>
            </a:r>
          </a:p>
        </p:txBody>
      </p:sp>
      <p:pic>
        <p:nvPicPr>
          <p:cNvPr id="17414" name="Picture 3">
            <a:extLst>
              <a:ext uri="{FF2B5EF4-FFF2-40B4-BE49-F238E27FC236}">
                <a16:creationId xmlns:a16="http://schemas.microsoft.com/office/drawing/2014/main" id="{08AA0E8A-FECC-4DD4-939B-394E6AAD6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1323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4">
            <a:extLst>
              <a:ext uri="{FF2B5EF4-FFF2-40B4-BE49-F238E27FC236}">
                <a16:creationId xmlns:a16="http://schemas.microsoft.com/office/drawing/2014/main" id="{22F6BDA3-2BBC-4C64-946C-5D38A27E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2541588"/>
            <a:ext cx="620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12</a:t>
            </a:r>
            <a:endParaRPr lang="en-GB" altLang="en-US" sz="3600">
              <a:solidFill>
                <a:schemeClr val="tx1"/>
              </a:solidFill>
            </a:endParaRPr>
          </a:p>
        </p:txBody>
      </p:sp>
      <p:pic>
        <p:nvPicPr>
          <p:cNvPr id="17416" name="Picture 8">
            <a:extLst>
              <a:ext uri="{FF2B5EF4-FFF2-40B4-BE49-F238E27FC236}">
                <a16:creationId xmlns:a16="http://schemas.microsoft.com/office/drawing/2014/main" id="{822322B1-C237-42F8-B51D-0CB9D449D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555783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B560D2D2-EE48-4CD8-A864-71877ED52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3332163"/>
            <a:ext cx="3508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6EF96D-5004-4D85-B96F-A169F80E5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0" y="2238375"/>
            <a:ext cx="168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This is a digit.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FC95B0-87E8-4C18-97A1-605C49EBAFFE}"/>
              </a:ext>
            </a:extLst>
          </p:cNvPr>
          <p:cNvCxnSpPr/>
          <p:nvPr/>
        </p:nvCxnSpPr>
        <p:spPr>
          <a:xfrm flipH="1">
            <a:off x="2743200" y="2541588"/>
            <a:ext cx="609600" cy="3905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32BE1-CF9A-473E-92E4-ECB083F26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3" y="2238375"/>
            <a:ext cx="1690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This is a digit.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0205337-C306-47ED-8DFC-1911682DABF3}"/>
              </a:ext>
            </a:extLst>
          </p:cNvPr>
          <p:cNvCxnSpPr/>
          <p:nvPr/>
        </p:nvCxnSpPr>
        <p:spPr>
          <a:xfrm>
            <a:off x="1614488" y="2578100"/>
            <a:ext cx="596900" cy="28575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6F1189-172F-451E-847A-76441F11EFDC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ED15BB-1818-4E41-BBC6-619442EC5F65}"/>
              </a:ext>
            </a:extLst>
          </p:cNvPr>
          <p:cNvCxnSpPr/>
          <p:nvPr/>
        </p:nvCxnSpPr>
        <p:spPr>
          <a:xfrm>
            <a:off x="2614613" y="2305050"/>
            <a:ext cx="4052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DED914-FF18-456C-9B44-7CCB8797C7EB}"/>
              </a:ext>
            </a:extLst>
          </p:cNvPr>
          <p:cNvCxnSpPr/>
          <p:nvPr/>
        </p:nvCxnSpPr>
        <p:spPr>
          <a:xfrm>
            <a:off x="4572000" y="1782763"/>
            <a:ext cx="0" cy="3143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Rectangle 21">
            <a:extLst>
              <a:ext uri="{FF2B5EF4-FFF2-40B4-BE49-F238E27FC236}">
                <a16:creationId xmlns:a16="http://schemas.microsoft.com/office/drawing/2014/main" id="{4F0FB23E-BC2A-406E-8D62-721C695FB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1790700"/>
            <a:ext cx="766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tens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8438" name="Rectangle 22">
            <a:extLst>
              <a:ext uri="{FF2B5EF4-FFF2-40B4-BE49-F238E27FC236}">
                <a16:creationId xmlns:a16="http://schemas.microsoft.com/office/drawing/2014/main" id="{3C7E7E34-C970-41C1-9950-D935FC85C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1782763"/>
            <a:ext cx="80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ones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18439" name="Picture 27">
            <a:extLst>
              <a:ext uri="{FF2B5EF4-FFF2-40B4-BE49-F238E27FC236}">
                <a16:creationId xmlns:a16="http://schemas.microsoft.com/office/drawing/2014/main" id="{D230B13B-EB43-4783-8219-B291D2E25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2905125"/>
            <a:ext cx="2603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8">
            <a:extLst>
              <a:ext uri="{FF2B5EF4-FFF2-40B4-BE49-F238E27FC236}">
                <a16:creationId xmlns:a16="http://schemas.microsoft.com/office/drawing/2014/main" id="{A65CE83E-F083-4842-A46F-5F8CB163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259013"/>
            <a:ext cx="374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1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8441" name="Rectangle 29">
            <a:extLst>
              <a:ext uri="{FF2B5EF4-FFF2-40B4-BE49-F238E27FC236}">
                <a16:creationId xmlns:a16="http://schemas.microsoft.com/office/drawing/2014/main" id="{C5FD3517-198B-4264-8CEF-6E0223070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266950"/>
            <a:ext cx="428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2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A58D77-27C4-4EE9-83FD-6ABE53D23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2827338"/>
            <a:ext cx="226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ones place. There is a 2 in the ones place.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means </a:t>
            </a:r>
            <a:r>
              <a:rPr lang="en-GB" altLang="en-US" b="1">
                <a:solidFill>
                  <a:schemeClr val="tx1"/>
                </a:solidFill>
              </a:rPr>
              <a:t>2 ones</a:t>
            </a:r>
            <a:r>
              <a:rPr lang="en-GB" altLang="en-US">
                <a:solidFill>
                  <a:schemeClr val="tx1"/>
                </a:solidFill>
              </a:rPr>
              <a:t>. It has a value of 2.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249D75B-9DC4-4113-AC31-CA947AADCEC8}"/>
              </a:ext>
            </a:extLst>
          </p:cNvPr>
          <p:cNvCxnSpPr/>
          <p:nvPr/>
        </p:nvCxnSpPr>
        <p:spPr>
          <a:xfrm flipH="1" flipV="1">
            <a:off x="5078413" y="2735263"/>
            <a:ext cx="1163637" cy="4937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602704-F6F9-4D0F-9FD2-1BA8088BEAE8}"/>
              </a:ext>
            </a:extLst>
          </p:cNvPr>
          <p:cNvCxnSpPr/>
          <p:nvPr/>
        </p:nvCxnSpPr>
        <p:spPr>
          <a:xfrm flipV="1">
            <a:off x="2727325" y="2657475"/>
            <a:ext cx="1185863" cy="3937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2C1D449-DBDC-4E53-92DD-AF904618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2974975"/>
            <a:ext cx="226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tens place. There is a 1 in the tens place. This means </a:t>
            </a:r>
            <a:r>
              <a:rPr lang="en-GB" altLang="en-US" b="1">
                <a:solidFill>
                  <a:schemeClr val="tx1"/>
                </a:solidFill>
              </a:rPr>
              <a:t>1 ten</a:t>
            </a:r>
            <a:r>
              <a:rPr lang="en-GB" altLang="en-US">
                <a:solidFill>
                  <a:schemeClr val="tx1"/>
                </a:solidFill>
              </a:rPr>
              <a:t>. It has a value of </a:t>
            </a:r>
            <a:r>
              <a:rPr lang="en-GB" altLang="en-US" b="1">
                <a:solidFill>
                  <a:schemeClr val="tx1"/>
                </a:solidFill>
              </a:rPr>
              <a:t>10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46CE454-C292-4E19-A42F-0DB9D487860B}"/>
              </a:ext>
            </a:extLst>
          </p:cNvPr>
          <p:cNvSpPr/>
          <p:nvPr/>
        </p:nvSpPr>
        <p:spPr>
          <a:xfrm>
            <a:off x="755650" y="5392738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1 ten and 2 ones make </a:t>
            </a:r>
            <a:r>
              <a:rPr lang="en-GB" b="1" dirty="0">
                <a:solidFill>
                  <a:schemeClr val="tx1"/>
                </a:solidFill>
              </a:rPr>
              <a:t>12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447" name="Picture 19">
            <a:extLst>
              <a:ext uri="{FF2B5EF4-FFF2-40B4-BE49-F238E27FC236}">
                <a16:creationId xmlns:a16="http://schemas.microsoft.com/office/drawing/2014/main" id="{5E6DD243-04C8-4B01-984A-EC1CBD785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4533900"/>
            <a:ext cx="2889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0">
            <a:extLst>
              <a:ext uri="{FF2B5EF4-FFF2-40B4-BE49-F238E27FC236}">
                <a16:creationId xmlns:a16="http://schemas.microsoft.com/office/drawing/2014/main" id="{99B08082-970F-4275-9BF2-2050116E3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191000"/>
            <a:ext cx="2873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71C0A8-E797-4C20-8171-A83D11F5E58B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E3B77-C1D4-4C6A-890B-69F4951C40BB}"/>
              </a:ext>
            </a:extLst>
          </p:cNvPr>
          <p:cNvCxnSpPr/>
          <p:nvPr/>
        </p:nvCxnSpPr>
        <p:spPr>
          <a:xfrm>
            <a:off x="2614613" y="2840038"/>
            <a:ext cx="4052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005B1D-8061-43FA-8B99-74D4F4901714}"/>
              </a:ext>
            </a:extLst>
          </p:cNvPr>
          <p:cNvCxnSpPr/>
          <p:nvPr/>
        </p:nvCxnSpPr>
        <p:spPr>
          <a:xfrm>
            <a:off x="4572000" y="2317750"/>
            <a:ext cx="0" cy="3143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C848E5E-0812-46B5-93B0-FF188886C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327275"/>
            <a:ext cx="766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tens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41390A-C5D3-4C7A-9982-5BCF77A56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317750"/>
            <a:ext cx="80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ones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1C6C66-CCAF-4CE8-B30A-CA4EE920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440113"/>
            <a:ext cx="2603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Rectangle 28">
            <a:extLst>
              <a:ext uri="{FF2B5EF4-FFF2-40B4-BE49-F238E27FC236}">
                <a16:creationId xmlns:a16="http://schemas.microsoft.com/office/drawing/2014/main" id="{60CA05AB-A132-4457-99A8-3DC968A6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794000"/>
            <a:ext cx="43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2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19465" name="Rectangle 29">
            <a:extLst>
              <a:ext uri="{FF2B5EF4-FFF2-40B4-BE49-F238E27FC236}">
                <a16:creationId xmlns:a16="http://schemas.microsoft.com/office/drawing/2014/main" id="{C54FF607-121A-4ED3-BCE6-35C434577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801938"/>
            <a:ext cx="43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6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5C7B05-EB1F-4429-86D3-45912963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3363913"/>
            <a:ext cx="226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ones place. There is a 6 in the ones place.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means </a:t>
            </a:r>
            <a:r>
              <a:rPr lang="en-GB" altLang="en-US" b="1">
                <a:solidFill>
                  <a:schemeClr val="tx1"/>
                </a:solidFill>
              </a:rPr>
              <a:t>6 ones</a:t>
            </a:r>
            <a:r>
              <a:rPr lang="en-GB" altLang="en-US">
                <a:solidFill>
                  <a:schemeClr val="tx1"/>
                </a:solidFill>
              </a:rPr>
              <a:t>. It has a value of 6.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CEB91E-0395-4DC1-A26E-5719BACBF3F9}"/>
              </a:ext>
            </a:extLst>
          </p:cNvPr>
          <p:cNvCxnSpPr/>
          <p:nvPr/>
        </p:nvCxnSpPr>
        <p:spPr>
          <a:xfrm flipH="1" flipV="1">
            <a:off x="5078413" y="3270250"/>
            <a:ext cx="1163637" cy="493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7BF11F-932E-41D9-8BDF-9452A965236D}"/>
              </a:ext>
            </a:extLst>
          </p:cNvPr>
          <p:cNvCxnSpPr/>
          <p:nvPr/>
        </p:nvCxnSpPr>
        <p:spPr>
          <a:xfrm flipV="1">
            <a:off x="2727325" y="3192463"/>
            <a:ext cx="1185863" cy="395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57716F7-30F4-4D14-B686-FDBE136B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3509963"/>
            <a:ext cx="226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tens place. There is a 2 in the tens place. This means </a:t>
            </a:r>
            <a:r>
              <a:rPr lang="en-GB" altLang="en-US" b="1">
                <a:solidFill>
                  <a:schemeClr val="tx1"/>
                </a:solidFill>
              </a:rPr>
              <a:t>2 tens</a:t>
            </a:r>
            <a:r>
              <a:rPr lang="en-GB" altLang="en-US">
                <a:solidFill>
                  <a:schemeClr val="tx1"/>
                </a:solidFill>
              </a:rPr>
              <a:t>. It has a value of </a:t>
            </a:r>
            <a:r>
              <a:rPr lang="en-GB" altLang="en-US" b="1">
                <a:solidFill>
                  <a:schemeClr val="tx1"/>
                </a:solidFill>
              </a:rPr>
              <a:t>20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8B718FB-7FF3-41FA-A98B-9549609B28EE}"/>
              </a:ext>
            </a:extLst>
          </p:cNvPr>
          <p:cNvSpPr/>
          <p:nvPr/>
        </p:nvSpPr>
        <p:spPr>
          <a:xfrm>
            <a:off x="755650" y="1562100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know about this number?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7B7889C-3AAA-4F31-A961-07BA4A7AE560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927475"/>
            <a:ext cx="212725" cy="1428750"/>
            <a:chOff x="4782105" y="2900058"/>
            <a:chExt cx="287596" cy="1920926"/>
          </a:xfrm>
        </p:grpSpPr>
        <p:pic>
          <p:nvPicPr>
            <p:cNvPr id="19474" name="Picture 19">
              <a:extLst>
                <a:ext uri="{FF2B5EF4-FFF2-40B4-BE49-F238E27FC236}">
                  <a16:creationId xmlns:a16="http://schemas.microsoft.com/office/drawing/2014/main" id="{6A0AE82E-08BA-46CB-B930-7CF7E0904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4534319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20">
              <a:extLst>
                <a:ext uri="{FF2B5EF4-FFF2-40B4-BE49-F238E27FC236}">
                  <a16:creationId xmlns:a16="http://schemas.microsoft.com/office/drawing/2014/main" id="{88A65478-F351-46AE-89A3-296783CD8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4191316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23">
              <a:extLst>
                <a:ext uri="{FF2B5EF4-FFF2-40B4-BE49-F238E27FC236}">
                  <a16:creationId xmlns:a16="http://schemas.microsoft.com/office/drawing/2014/main" id="{6DD349BE-81FB-467D-BF4C-608076535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3875919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4">
              <a:extLst>
                <a:ext uri="{FF2B5EF4-FFF2-40B4-BE49-F238E27FC236}">
                  <a16:creationId xmlns:a16="http://schemas.microsoft.com/office/drawing/2014/main" id="{F940DDF1-1298-4E19-B727-AE4F1D548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3558458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25">
              <a:extLst>
                <a:ext uri="{FF2B5EF4-FFF2-40B4-BE49-F238E27FC236}">
                  <a16:creationId xmlns:a16="http://schemas.microsoft.com/office/drawing/2014/main" id="{EDA77216-8AD9-4676-B2B5-E90B5539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3215455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9" name="Picture 26">
              <a:extLst>
                <a:ext uri="{FF2B5EF4-FFF2-40B4-BE49-F238E27FC236}">
                  <a16:creationId xmlns:a16="http://schemas.microsoft.com/office/drawing/2014/main" id="{215A6EEC-F4B6-4C3F-BBFA-99429BD22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2900058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6F5EBC06-8767-411F-A535-020EDCA35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435350"/>
            <a:ext cx="2619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62481D9-B883-48CF-B0EE-FE7699AC2DE0}"/>
              </a:ext>
            </a:extLst>
          </p:cNvPr>
          <p:cNvSpPr/>
          <p:nvPr/>
        </p:nvSpPr>
        <p:spPr>
          <a:xfrm>
            <a:off x="755650" y="5554663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 tens and 6 ones make </a:t>
            </a:r>
            <a:r>
              <a:rPr lang="en-GB" b="1" dirty="0">
                <a:solidFill>
                  <a:schemeClr val="tx1"/>
                </a:solidFill>
              </a:rPr>
              <a:t>26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  <p:bldP spid="3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458E76-D604-4587-9724-5A7BCC3B2147}"/>
              </a:ext>
            </a:extLst>
          </p:cNvPr>
          <p:cNvSpPr/>
          <p:nvPr/>
        </p:nvSpPr>
        <p:spPr>
          <a:xfrm>
            <a:off x="3207845" y="736600"/>
            <a:ext cx="272831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Place Value</a:t>
            </a:r>
            <a:endParaRPr lang="en-GB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550BB1-FCC2-4CD0-83A9-C619294BEF16}"/>
              </a:ext>
            </a:extLst>
          </p:cNvPr>
          <p:cNvCxnSpPr/>
          <p:nvPr/>
        </p:nvCxnSpPr>
        <p:spPr>
          <a:xfrm>
            <a:off x="2614613" y="2840038"/>
            <a:ext cx="40528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F8E011-2CAE-4885-8471-501289B9A7F8}"/>
              </a:ext>
            </a:extLst>
          </p:cNvPr>
          <p:cNvCxnSpPr/>
          <p:nvPr/>
        </p:nvCxnSpPr>
        <p:spPr>
          <a:xfrm>
            <a:off x="4572000" y="2317750"/>
            <a:ext cx="0" cy="3143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5" name="Rectangle 21">
            <a:extLst>
              <a:ext uri="{FF2B5EF4-FFF2-40B4-BE49-F238E27FC236}">
                <a16:creationId xmlns:a16="http://schemas.microsoft.com/office/drawing/2014/main" id="{868AC7B0-FEFC-44E4-AB6C-509C1A7D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327275"/>
            <a:ext cx="766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tens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20486" name="Rectangle 22">
            <a:extLst>
              <a:ext uri="{FF2B5EF4-FFF2-40B4-BE49-F238E27FC236}">
                <a16:creationId xmlns:a16="http://schemas.microsoft.com/office/drawing/2014/main" id="{9A577823-7FC2-476D-A582-E28A96F8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8" y="2317750"/>
            <a:ext cx="809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chemeClr val="tx1"/>
                </a:solidFill>
              </a:rPr>
              <a:t>ones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F1D302-AD30-4171-9E0B-F980B053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440113"/>
            <a:ext cx="26035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28">
            <a:extLst>
              <a:ext uri="{FF2B5EF4-FFF2-40B4-BE49-F238E27FC236}">
                <a16:creationId xmlns:a16="http://schemas.microsoft.com/office/drawing/2014/main" id="{D753B2C2-90C1-4C34-86AA-B34A2119F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2794000"/>
            <a:ext cx="430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3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0489" name="Rectangle 29">
            <a:extLst>
              <a:ext uri="{FF2B5EF4-FFF2-40B4-BE49-F238E27FC236}">
                <a16:creationId xmlns:a16="http://schemas.microsoft.com/office/drawing/2014/main" id="{F9A95065-8179-4861-B638-97C7A42BFC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988" y="2801938"/>
            <a:ext cx="439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tx1"/>
                </a:solidFill>
              </a:rPr>
              <a:t>5</a:t>
            </a:r>
            <a:endParaRPr lang="en-GB" altLang="en-US" sz="36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D073B5-F99A-47C8-8597-C9ADB4BC1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388" y="3363913"/>
            <a:ext cx="2260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ones place. There is a 5 in the ones place.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means </a:t>
            </a:r>
            <a:r>
              <a:rPr lang="en-GB" altLang="en-US" b="1">
                <a:solidFill>
                  <a:schemeClr val="tx1"/>
                </a:solidFill>
              </a:rPr>
              <a:t>5 ones</a:t>
            </a:r>
            <a:r>
              <a:rPr lang="en-GB" altLang="en-US">
                <a:solidFill>
                  <a:schemeClr val="tx1"/>
                </a:solidFill>
              </a:rPr>
              <a:t>. It has a value of 5.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6A4391-9D44-4A89-91A8-C22CA407694E}"/>
              </a:ext>
            </a:extLst>
          </p:cNvPr>
          <p:cNvCxnSpPr/>
          <p:nvPr/>
        </p:nvCxnSpPr>
        <p:spPr>
          <a:xfrm flipH="1" flipV="1">
            <a:off x="5078413" y="3270250"/>
            <a:ext cx="1163637" cy="4937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ECF47B-8D5D-48D2-898C-5C3B9C816D01}"/>
              </a:ext>
            </a:extLst>
          </p:cNvPr>
          <p:cNvCxnSpPr/>
          <p:nvPr/>
        </p:nvCxnSpPr>
        <p:spPr>
          <a:xfrm flipV="1">
            <a:off x="2727325" y="3192463"/>
            <a:ext cx="1185863" cy="3952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1F772B-AE0E-4538-9B48-D44EB799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725" y="3509963"/>
            <a:ext cx="226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tens place. There is a 3 in the tens place. This means </a:t>
            </a:r>
            <a:r>
              <a:rPr lang="en-GB" altLang="en-US" b="1">
                <a:solidFill>
                  <a:schemeClr val="tx1"/>
                </a:solidFill>
              </a:rPr>
              <a:t>3 tens</a:t>
            </a:r>
            <a:r>
              <a:rPr lang="en-GB" altLang="en-US">
                <a:solidFill>
                  <a:schemeClr val="tx1"/>
                </a:solidFill>
              </a:rPr>
              <a:t>. It has a value of </a:t>
            </a:r>
            <a:r>
              <a:rPr lang="en-GB" altLang="en-US" b="1">
                <a:solidFill>
                  <a:schemeClr val="tx1"/>
                </a:solidFill>
              </a:rPr>
              <a:t>30</a:t>
            </a:r>
            <a:r>
              <a:rPr lang="en-GB" altLang="en-US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BEA7A2-522F-4B74-8CE1-2903DC259127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4162425"/>
            <a:ext cx="212725" cy="1193800"/>
            <a:chOff x="4782105" y="3215455"/>
            <a:chExt cx="287596" cy="1605529"/>
          </a:xfrm>
        </p:grpSpPr>
        <p:pic>
          <p:nvPicPr>
            <p:cNvPr id="20505" name="Picture 19">
              <a:extLst>
                <a:ext uri="{FF2B5EF4-FFF2-40B4-BE49-F238E27FC236}">
                  <a16:creationId xmlns:a16="http://schemas.microsoft.com/office/drawing/2014/main" id="{E5151384-0732-42EE-A4D5-E14950028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4534319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20">
              <a:extLst>
                <a:ext uri="{FF2B5EF4-FFF2-40B4-BE49-F238E27FC236}">
                  <a16:creationId xmlns:a16="http://schemas.microsoft.com/office/drawing/2014/main" id="{78774DDF-9406-4CC1-B409-C8C4C6CF7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4191316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23">
              <a:extLst>
                <a:ext uri="{FF2B5EF4-FFF2-40B4-BE49-F238E27FC236}">
                  <a16:creationId xmlns:a16="http://schemas.microsoft.com/office/drawing/2014/main" id="{4E446F61-2A6C-4042-AEAD-8B7BB783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3875919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24">
              <a:extLst>
                <a:ext uri="{FF2B5EF4-FFF2-40B4-BE49-F238E27FC236}">
                  <a16:creationId xmlns:a16="http://schemas.microsoft.com/office/drawing/2014/main" id="{749C073E-151B-472A-95CF-C70C90115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3558458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9" name="Picture 25">
              <a:extLst>
                <a:ext uri="{FF2B5EF4-FFF2-40B4-BE49-F238E27FC236}">
                  <a16:creationId xmlns:a16="http://schemas.microsoft.com/office/drawing/2014/main" id="{375C1548-31A6-4B54-A26A-C54DEC1F9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2105" y="3215455"/>
              <a:ext cx="287596" cy="28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55E040D7-EBBA-4C4C-89DA-82E58746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3435350"/>
            <a:ext cx="26193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43E59E0-10B3-47E3-9D0B-F6D006048FC7}"/>
              </a:ext>
            </a:extLst>
          </p:cNvPr>
          <p:cNvGrpSpPr>
            <a:grpSpLocks/>
          </p:cNvGrpSpPr>
          <p:nvPr/>
        </p:nvGrpSpPr>
        <p:grpSpPr bwMode="auto">
          <a:xfrm>
            <a:off x="5121275" y="2162175"/>
            <a:ext cx="3338513" cy="952500"/>
            <a:chOff x="4942033" y="1609609"/>
            <a:chExt cx="3340125" cy="952514"/>
          </a:xfrm>
        </p:grpSpPr>
        <p:sp>
          <p:nvSpPr>
            <p:cNvPr id="20503" name="Rectangle 34">
              <a:extLst>
                <a:ext uri="{FF2B5EF4-FFF2-40B4-BE49-F238E27FC236}">
                  <a16:creationId xmlns:a16="http://schemas.microsoft.com/office/drawing/2014/main" id="{E8D2AAA4-3D5B-4917-8E3A-7881A251E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003" y="1609609"/>
              <a:ext cx="22611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place?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value?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5B09D91-4181-43E6-B471-BAA41F283D56}"/>
                </a:ext>
              </a:extLst>
            </p:cNvPr>
            <p:cNvCxnSpPr/>
            <p:nvPr/>
          </p:nvCxnSpPr>
          <p:spPr>
            <a:xfrm flipH="1">
              <a:off x="4942033" y="2255731"/>
              <a:ext cx="1724857" cy="306392"/>
            </a:xfrm>
            <a:prstGeom prst="straightConnector1">
              <a:avLst/>
            </a:prstGeom>
            <a:ln w="28575">
              <a:solidFill>
                <a:srgbClr val="2DB7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D7EB53B-9021-48D4-9E81-92B08FE76F61}"/>
              </a:ext>
            </a:extLst>
          </p:cNvPr>
          <p:cNvGrpSpPr>
            <a:grpSpLocks/>
          </p:cNvGrpSpPr>
          <p:nvPr/>
        </p:nvGrpSpPr>
        <p:grpSpPr bwMode="auto">
          <a:xfrm>
            <a:off x="782638" y="2190750"/>
            <a:ext cx="3178175" cy="881063"/>
            <a:chOff x="6021003" y="1609609"/>
            <a:chExt cx="3177970" cy="880845"/>
          </a:xfrm>
        </p:grpSpPr>
        <p:sp>
          <p:nvSpPr>
            <p:cNvPr id="20501" name="Rectangle 36">
              <a:extLst>
                <a:ext uri="{FF2B5EF4-FFF2-40B4-BE49-F238E27FC236}">
                  <a16:creationId xmlns:a16="http://schemas.microsoft.com/office/drawing/2014/main" id="{39CE5821-B505-4B29-A494-713ACB58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003" y="1609609"/>
              <a:ext cx="226115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place?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rgbClr val="2DB7BC"/>
                  </a:solidFill>
                </a:rPr>
                <a:t>What is the value?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4F06BDB-D455-46CC-95DC-838A89E472F8}"/>
                </a:ext>
              </a:extLst>
            </p:cNvPr>
            <p:cNvCxnSpPr/>
            <p:nvPr/>
          </p:nvCxnSpPr>
          <p:spPr>
            <a:xfrm>
              <a:off x="7630624" y="2206361"/>
              <a:ext cx="1568349" cy="284093"/>
            </a:xfrm>
            <a:prstGeom prst="straightConnector1">
              <a:avLst/>
            </a:prstGeom>
            <a:ln w="28575">
              <a:solidFill>
                <a:srgbClr val="2DB7B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C2064130-33C5-4A5B-AB71-0035728ED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3429000"/>
            <a:ext cx="2603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1E6AFAAD-1608-4886-8B0F-4246AFB07C6C}"/>
              </a:ext>
            </a:extLst>
          </p:cNvPr>
          <p:cNvSpPr/>
          <p:nvPr/>
        </p:nvSpPr>
        <p:spPr>
          <a:xfrm>
            <a:off x="755650" y="5662613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3 tens and 5 ones make </a:t>
            </a:r>
            <a:r>
              <a:rPr lang="en-GB" b="1" dirty="0">
                <a:solidFill>
                  <a:schemeClr val="tx1"/>
                </a:solidFill>
              </a:rPr>
              <a:t>35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500" name="Whole Class">
            <a:extLst>
              <a:ext uri="{FF2B5EF4-FFF2-40B4-BE49-F238E27FC236}">
                <a16:creationId xmlns:a16="http://schemas.microsoft.com/office/drawing/2014/main" id="{9019C32E-FB18-49D9-872D-A5C2AF31D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4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9EAF7601-D4AA-488C-886E-A74EB165D862}" vid="{4FBA0018-CAF8-4EF1-890E-3E338F9F54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</TotalTime>
  <Words>729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Tuffy</vt:lpstr>
      <vt:lpstr>Sassoon Infant Md</vt:lpstr>
      <vt:lpstr>Twinkl</vt:lpstr>
      <vt:lpstr>Sassoon Infant Rg</vt:lpstr>
      <vt:lpstr>Arial</vt:lpstr>
      <vt:lpstr>Twinkl SemiBold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Kelly Reid</cp:lastModifiedBy>
  <cp:revision>61</cp:revision>
  <dcterms:created xsi:type="dcterms:W3CDTF">2017-08-23T09:30:20Z</dcterms:created>
  <dcterms:modified xsi:type="dcterms:W3CDTF">2020-06-22T19:59:20Z</dcterms:modified>
</cp:coreProperties>
</file>