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9" r:id="rId3"/>
    <p:sldId id="297" r:id="rId4"/>
    <p:sldId id="298" r:id="rId5"/>
    <p:sldId id="256" r:id="rId6"/>
    <p:sldId id="257" r:id="rId7"/>
    <p:sldId id="259" r:id="rId8"/>
    <p:sldId id="258" r:id="rId9"/>
    <p:sldId id="260" r:id="rId10"/>
    <p:sldId id="261" r:id="rId11"/>
    <p:sldId id="262" r:id="rId12"/>
    <p:sldId id="263" r:id="rId13"/>
    <p:sldId id="264"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2" d="100"/>
          <a:sy n="42" d="100"/>
        </p:scale>
        <p:origin x="54"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BC91-4C95-4B39-80FB-21E0A3071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A1DCD8-750B-4C94-B58C-41D692CBA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5F6D92-B241-48B3-BE29-93EE48E6107B}"/>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E8ADB31E-D8AF-4599-88B4-DBCDD21E0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25ED7B-3559-4E58-82C8-BC7108FE7400}"/>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187780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D6FD-179C-4496-BDC3-43E9499873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AB045E-5A3D-4E43-AAC1-2DBAD1F3C5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CE13D9-C503-46BA-A3AA-27B0F50D6766}"/>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62EBB353-DAC2-46B9-8742-28ABBE6BA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1F1A2-CEEB-4959-A0E4-20A605B9E0AB}"/>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85478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C71BE-03AA-4453-8DC2-AE31AFF7F0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DD0AA3-E245-4D8E-BAA4-492410B078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20BD4B-5F2A-4509-90C0-50268174B8FB}"/>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0B46E3DE-7B68-4752-BF0C-9BCEF472C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5F7E5-D5A3-4DC6-89A7-E7D7C88AEF1B}"/>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420552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438-3B07-403C-A034-6B841EE978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11038C-25AF-48E8-9543-2480941801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CCA8E-1BE7-4B85-ABCC-77ACCDB81719}"/>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D17DC5BD-1320-42E7-B93D-73039D0BE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FEF9FC-64A9-484F-A94C-938590BAC39C}"/>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410010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16E4-6938-4B48-A93E-46D42BEA7F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F86757-569A-48F0-A321-1DDA07F18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948CC1-6A64-4761-A287-F1241CD05CB0}"/>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F22AE1F9-C8A8-47D4-860C-2CD1B7F457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81AF1-5650-49EB-AAAC-E7993B9FC59F}"/>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39376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EEAD-9632-4400-9312-3875659754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258030-4D16-4BC8-B7EE-9598956FC4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C267C0-051A-4061-80B6-119D89A7F3F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EDA1D10-EBBB-4AEB-A641-F25D7F05C80F}"/>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6" name="Footer Placeholder 5">
            <a:extLst>
              <a:ext uri="{FF2B5EF4-FFF2-40B4-BE49-F238E27FC236}">
                <a16:creationId xmlns:a16="http://schemas.microsoft.com/office/drawing/2014/main" id="{3C33FC68-9BF9-4EE1-9FCD-CAE0B5E803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29C6BF-674F-4771-9CCC-92CEB1C9A534}"/>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400303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DA47-7FF8-4826-A38A-2263D075B7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435E63-AB51-40CD-8488-95D37F0BE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ED99EE-60BB-43C0-A3EA-B68F04E092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459A13-B514-4C3B-BD97-EB4B7E474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3FA561-D758-4B8F-A162-B6F1AFF309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F84069-1EEF-4773-8479-53C774D52176}"/>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8" name="Footer Placeholder 7">
            <a:extLst>
              <a:ext uri="{FF2B5EF4-FFF2-40B4-BE49-F238E27FC236}">
                <a16:creationId xmlns:a16="http://schemas.microsoft.com/office/drawing/2014/main" id="{7A087DAD-F553-448A-A65F-47AD58B20C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2CA4ED-C2D6-4BBE-9C7C-E3B72BBED1C2}"/>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74705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08B6-F9EC-4302-8AFB-42FE600266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0315C8-7596-4368-9B97-FA49FAD2EE31}"/>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4" name="Footer Placeholder 3">
            <a:extLst>
              <a:ext uri="{FF2B5EF4-FFF2-40B4-BE49-F238E27FC236}">
                <a16:creationId xmlns:a16="http://schemas.microsoft.com/office/drawing/2014/main" id="{B42C60C0-A743-432A-9738-2A6BEB5036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7A236A-DBC1-4984-849E-BADA87280D52}"/>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10660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1FF3D-9262-4C58-9167-DBD97205BD85}"/>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3" name="Footer Placeholder 2">
            <a:extLst>
              <a:ext uri="{FF2B5EF4-FFF2-40B4-BE49-F238E27FC236}">
                <a16:creationId xmlns:a16="http://schemas.microsoft.com/office/drawing/2014/main" id="{06B43B29-0AFF-40C3-87CA-093C81A986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6F963B-C28E-473C-98C3-64056EF28573}"/>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31399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C922-8960-4177-8C5B-23AE99CA8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774F03-D6C7-47F1-918D-EB1780D49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5C158A-C32C-4EED-8C69-A188A74F8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55D8DE-AE80-46B7-A953-1FCE5A2571E0}"/>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6" name="Footer Placeholder 5">
            <a:extLst>
              <a:ext uri="{FF2B5EF4-FFF2-40B4-BE49-F238E27FC236}">
                <a16:creationId xmlns:a16="http://schemas.microsoft.com/office/drawing/2014/main" id="{BD0F6BB7-B589-4479-9908-B3B5C333D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9DB794-1314-4CF8-9D1F-5EA7E4B3BDF3}"/>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297572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E643-F491-422D-A5FC-0943DD4A0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17F981-AB26-40D7-9B03-3221FF0611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5F0E37-BE04-4B21-BF1A-17F3390EB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6BD56A-0D0E-433C-AE37-3DF7F04DF412}"/>
              </a:ext>
            </a:extLst>
          </p:cNvPr>
          <p:cNvSpPr>
            <a:spLocks noGrp="1"/>
          </p:cNvSpPr>
          <p:nvPr>
            <p:ph type="dt" sz="half" idx="10"/>
          </p:nvPr>
        </p:nvSpPr>
        <p:spPr/>
        <p:txBody>
          <a:bodyPr/>
          <a:lstStyle/>
          <a:p>
            <a:fld id="{D0F61B94-F112-40F6-96D3-14CA93B2536A}" type="datetimeFigureOut">
              <a:rPr lang="en-GB" smtClean="0"/>
              <a:t>11/06/2020</a:t>
            </a:fld>
            <a:endParaRPr lang="en-GB"/>
          </a:p>
        </p:txBody>
      </p:sp>
      <p:sp>
        <p:nvSpPr>
          <p:cNvPr id="6" name="Footer Placeholder 5">
            <a:extLst>
              <a:ext uri="{FF2B5EF4-FFF2-40B4-BE49-F238E27FC236}">
                <a16:creationId xmlns:a16="http://schemas.microsoft.com/office/drawing/2014/main" id="{E4BC8EA4-AA93-420A-A5DF-C7889AA1CD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47975E-9001-4315-A11F-73F2600892B5}"/>
              </a:ext>
            </a:extLst>
          </p:cNvPr>
          <p:cNvSpPr>
            <a:spLocks noGrp="1"/>
          </p:cNvSpPr>
          <p:nvPr>
            <p:ph type="sldNum" sz="quarter" idx="12"/>
          </p:nvPr>
        </p:nvSpPr>
        <p:spPr/>
        <p:txBody>
          <a:bodyPr/>
          <a:lstStyle/>
          <a:p>
            <a:fld id="{562B19DD-B518-4ABC-A24E-BFEFF5528E31}" type="slidenum">
              <a:rPr lang="en-GB" smtClean="0"/>
              <a:t>‹#›</a:t>
            </a:fld>
            <a:endParaRPr lang="en-GB"/>
          </a:p>
        </p:txBody>
      </p:sp>
    </p:spTree>
    <p:extLst>
      <p:ext uri="{BB962C8B-B14F-4D97-AF65-F5344CB8AC3E}">
        <p14:creationId xmlns:p14="http://schemas.microsoft.com/office/powerpoint/2010/main" val="214702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6C5508-C7FC-4DD6-A7C9-8850ECF71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F03EA5-02BC-4AA6-993A-5F42F927B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450658-E45C-40AD-B930-0E7745937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61B94-F112-40F6-96D3-14CA93B2536A}" type="datetimeFigureOut">
              <a:rPr lang="en-GB" smtClean="0"/>
              <a:t>11/06/2020</a:t>
            </a:fld>
            <a:endParaRPr lang="en-GB"/>
          </a:p>
        </p:txBody>
      </p:sp>
      <p:sp>
        <p:nvSpPr>
          <p:cNvPr id="5" name="Footer Placeholder 4">
            <a:extLst>
              <a:ext uri="{FF2B5EF4-FFF2-40B4-BE49-F238E27FC236}">
                <a16:creationId xmlns:a16="http://schemas.microsoft.com/office/drawing/2014/main" id="{8760B339-AFBA-4AAD-A848-13AA5E1FC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0ACB61-C087-4D9B-A29F-AE0A69B2A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B19DD-B518-4ABC-A24E-BFEFF5528E31}" type="slidenum">
              <a:rPr lang="en-GB" smtClean="0"/>
              <a:t>‹#›</a:t>
            </a:fld>
            <a:endParaRPr lang="en-GB"/>
          </a:p>
        </p:txBody>
      </p:sp>
    </p:spTree>
    <p:extLst>
      <p:ext uri="{BB962C8B-B14F-4D97-AF65-F5344CB8AC3E}">
        <p14:creationId xmlns:p14="http://schemas.microsoft.com/office/powerpoint/2010/main" val="240626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1E569-C31C-4AE9-9D26-3916FDC0AF07}"/>
              </a:ext>
            </a:extLst>
          </p:cNvPr>
          <p:cNvPicPr>
            <a:picLocks noChangeAspect="1"/>
          </p:cNvPicPr>
          <p:nvPr/>
        </p:nvPicPr>
        <p:blipFill>
          <a:blip r:embed="rId2"/>
          <a:stretch>
            <a:fillRect/>
          </a:stretch>
        </p:blipFill>
        <p:spPr>
          <a:xfrm>
            <a:off x="0" y="-1"/>
            <a:ext cx="12192000" cy="6875585"/>
          </a:xfrm>
          <a:prstGeom prst="rect">
            <a:avLst/>
          </a:prstGeom>
        </p:spPr>
      </p:pic>
    </p:spTree>
    <p:extLst>
      <p:ext uri="{BB962C8B-B14F-4D97-AF65-F5344CB8AC3E}">
        <p14:creationId xmlns:p14="http://schemas.microsoft.com/office/powerpoint/2010/main" val="80760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2A294D-FAE2-428D-8ED7-F678800DB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79" y="239697"/>
            <a:ext cx="8258965" cy="6369727"/>
          </a:xfrm>
          <a:prstGeom prst="rect">
            <a:avLst/>
          </a:prstGeom>
        </p:spPr>
      </p:pic>
      <p:pic>
        <p:nvPicPr>
          <p:cNvPr id="4" name="Picture 3">
            <a:extLst>
              <a:ext uri="{FF2B5EF4-FFF2-40B4-BE49-F238E27FC236}">
                <a16:creationId xmlns:a16="http://schemas.microsoft.com/office/drawing/2014/main" id="{068B470E-46C8-4322-9B67-6494F4101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38" y="115152"/>
            <a:ext cx="2320401" cy="3157008"/>
          </a:xfrm>
          <a:prstGeom prst="rect">
            <a:avLst/>
          </a:prstGeom>
        </p:spPr>
      </p:pic>
      <p:pic>
        <p:nvPicPr>
          <p:cNvPr id="5" name="Picture 4">
            <a:extLst>
              <a:ext uri="{FF2B5EF4-FFF2-40B4-BE49-F238E27FC236}">
                <a16:creationId xmlns:a16="http://schemas.microsoft.com/office/drawing/2014/main" id="{C36DC96A-C9C5-4F6F-939D-3F5AF5456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879" y="3424560"/>
            <a:ext cx="2451317" cy="3290358"/>
          </a:xfrm>
          <a:prstGeom prst="rect">
            <a:avLst/>
          </a:prstGeom>
        </p:spPr>
      </p:pic>
    </p:spTree>
    <p:extLst>
      <p:ext uri="{BB962C8B-B14F-4D97-AF65-F5344CB8AC3E}">
        <p14:creationId xmlns:p14="http://schemas.microsoft.com/office/powerpoint/2010/main" val="324465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lorful wall&#10;&#10;Description automatically generated">
            <a:extLst>
              <a:ext uri="{FF2B5EF4-FFF2-40B4-BE49-F238E27FC236}">
                <a16:creationId xmlns:a16="http://schemas.microsoft.com/office/drawing/2014/main" id="{9ABC20DE-DD93-4F2E-91D0-7677F3997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02" y="731599"/>
            <a:ext cx="6311181" cy="5749411"/>
          </a:xfrm>
          <a:prstGeom prst="rect">
            <a:avLst/>
          </a:prstGeom>
        </p:spPr>
      </p:pic>
      <p:sp>
        <p:nvSpPr>
          <p:cNvPr id="4" name="Title 1">
            <a:extLst>
              <a:ext uri="{FF2B5EF4-FFF2-40B4-BE49-F238E27FC236}">
                <a16:creationId xmlns:a16="http://schemas.microsoft.com/office/drawing/2014/main" id="{808510FC-D89D-43F9-8C30-7EC252B3D7CF}"/>
              </a:ext>
            </a:extLst>
          </p:cNvPr>
          <p:cNvSpPr txBox="1">
            <a:spLocks/>
          </p:cNvSpPr>
          <p:nvPr/>
        </p:nvSpPr>
        <p:spPr>
          <a:xfrm>
            <a:off x="7784123" y="750135"/>
            <a:ext cx="3569677" cy="132556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0" b="1" dirty="0">
                <a:solidFill>
                  <a:srgbClr val="FF0000"/>
                </a:solidFill>
              </a:rPr>
              <a:t>ACTIVITY 3</a:t>
            </a:r>
            <a:br>
              <a:rPr lang="en-GB" sz="12000" b="1" dirty="0"/>
            </a:br>
            <a:br>
              <a:rPr lang="en-GB" sz="12000" b="1" dirty="0"/>
            </a:br>
            <a:r>
              <a:rPr lang="en-GB" sz="12000" b="1" dirty="0">
                <a:solidFill>
                  <a:srgbClr val="FF0000"/>
                </a:solidFill>
              </a:rPr>
              <a:t>Cityscape</a:t>
            </a:r>
            <a:br>
              <a:rPr lang="en-GB" dirty="0"/>
            </a:br>
            <a:br>
              <a:rPr lang="en-GB" dirty="0"/>
            </a:br>
            <a:endParaRPr lang="en-GB" dirty="0"/>
          </a:p>
        </p:txBody>
      </p:sp>
      <p:sp>
        <p:nvSpPr>
          <p:cNvPr id="5" name="TextBox 4">
            <a:extLst>
              <a:ext uri="{FF2B5EF4-FFF2-40B4-BE49-F238E27FC236}">
                <a16:creationId xmlns:a16="http://schemas.microsoft.com/office/drawing/2014/main" id="{17D7A699-B910-40DF-BBBF-0CC922799EB3}"/>
              </a:ext>
            </a:extLst>
          </p:cNvPr>
          <p:cNvSpPr txBox="1"/>
          <p:nvPr/>
        </p:nvSpPr>
        <p:spPr>
          <a:xfrm>
            <a:off x="7526215" y="2903621"/>
            <a:ext cx="4267200" cy="3108543"/>
          </a:xfrm>
          <a:prstGeom prst="rect">
            <a:avLst/>
          </a:prstGeom>
          <a:noFill/>
        </p:spPr>
        <p:txBody>
          <a:bodyPr wrap="square" rtlCol="0">
            <a:spAutoFit/>
          </a:bodyPr>
          <a:lstStyle/>
          <a:p>
            <a:r>
              <a:rPr lang="en-GB" sz="2800" dirty="0">
                <a:solidFill>
                  <a:schemeClr val="accent1"/>
                </a:solidFill>
              </a:rPr>
              <a:t>Klee often built up drawings from small repeated patterns. </a:t>
            </a:r>
          </a:p>
          <a:p>
            <a:r>
              <a:rPr lang="en-GB" sz="2800" dirty="0">
                <a:solidFill>
                  <a:schemeClr val="accent1"/>
                </a:solidFill>
              </a:rPr>
              <a:t>Create your own cityscape.</a:t>
            </a:r>
          </a:p>
          <a:p>
            <a:endParaRPr lang="en-GB" sz="2800" dirty="0">
              <a:solidFill>
                <a:schemeClr val="accent1"/>
              </a:solidFill>
            </a:endParaRPr>
          </a:p>
          <a:p>
            <a:r>
              <a:rPr lang="en-GB" sz="2800" dirty="0">
                <a:solidFill>
                  <a:schemeClr val="accent1"/>
                </a:solidFill>
              </a:rPr>
              <a:t>Look at the examples on the next slides</a:t>
            </a:r>
            <a:r>
              <a:rPr lang="en-GB" dirty="0">
                <a:solidFill>
                  <a:schemeClr val="accent1"/>
                </a:solidFill>
              </a:rPr>
              <a:t>.</a:t>
            </a:r>
          </a:p>
        </p:txBody>
      </p:sp>
    </p:spTree>
    <p:extLst>
      <p:ext uri="{BB962C8B-B14F-4D97-AF65-F5344CB8AC3E}">
        <p14:creationId xmlns:p14="http://schemas.microsoft.com/office/powerpoint/2010/main" val="228801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window&#10;&#10;Description automatically generated">
            <a:extLst>
              <a:ext uri="{FF2B5EF4-FFF2-40B4-BE49-F238E27FC236}">
                <a16:creationId xmlns:a16="http://schemas.microsoft.com/office/drawing/2014/main" id="{ED77CD7E-527C-4193-840E-E492E1964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893" y="458912"/>
            <a:ext cx="9052824" cy="5941888"/>
          </a:xfrm>
          <a:prstGeom prst="rect">
            <a:avLst/>
          </a:prstGeom>
        </p:spPr>
      </p:pic>
    </p:spTree>
    <p:extLst>
      <p:ext uri="{BB962C8B-B14F-4D97-AF65-F5344CB8AC3E}">
        <p14:creationId xmlns:p14="http://schemas.microsoft.com/office/powerpoint/2010/main" val="18394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D6BEE095-A838-4E72-941C-3EB9E0941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9" y="456902"/>
            <a:ext cx="4785023" cy="5920452"/>
          </a:xfrm>
          <a:prstGeom prst="rect">
            <a:avLst/>
          </a:prstGeom>
        </p:spPr>
      </p:pic>
      <p:pic>
        <p:nvPicPr>
          <p:cNvPr id="5" name="Picture 4" descr="A picture containing colorful, train&#10;&#10;Description automatically generated">
            <a:extLst>
              <a:ext uri="{FF2B5EF4-FFF2-40B4-BE49-F238E27FC236}">
                <a16:creationId xmlns:a16="http://schemas.microsoft.com/office/drawing/2014/main" id="{5EA4CB47-455B-4692-9C8E-3165B2240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825" y="623887"/>
            <a:ext cx="4534200" cy="5920452"/>
          </a:xfrm>
          <a:prstGeom prst="rect">
            <a:avLst/>
          </a:prstGeom>
        </p:spPr>
      </p:pic>
    </p:spTree>
    <p:extLst>
      <p:ext uri="{BB962C8B-B14F-4D97-AF65-F5344CB8AC3E}">
        <p14:creationId xmlns:p14="http://schemas.microsoft.com/office/powerpoint/2010/main" val="52248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ABBAD-9F19-4129-A473-855E8DFA9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06" y="705852"/>
            <a:ext cx="5919537" cy="5919537"/>
          </a:xfrm>
          <a:prstGeom prst="rect">
            <a:avLst/>
          </a:prstGeom>
        </p:spPr>
      </p:pic>
      <p:sp>
        <p:nvSpPr>
          <p:cNvPr id="4" name="Title 1">
            <a:extLst>
              <a:ext uri="{FF2B5EF4-FFF2-40B4-BE49-F238E27FC236}">
                <a16:creationId xmlns:a16="http://schemas.microsoft.com/office/drawing/2014/main" id="{C439DBDC-941E-4146-9487-9E14EE147D3B}"/>
              </a:ext>
            </a:extLst>
          </p:cNvPr>
          <p:cNvSpPr txBox="1">
            <a:spLocks/>
          </p:cNvSpPr>
          <p:nvPr/>
        </p:nvSpPr>
        <p:spPr>
          <a:xfrm>
            <a:off x="7784123" y="750135"/>
            <a:ext cx="3569677" cy="132556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0" b="1" dirty="0">
                <a:solidFill>
                  <a:srgbClr val="FF0000"/>
                </a:solidFill>
              </a:rPr>
              <a:t>ACTIVITY 4</a:t>
            </a:r>
            <a:br>
              <a:rPr lang="en-GB" sz="12000" b="1" dirty="0"/>
            </a:br>
            <a:br>
              <a:rPr lang="en-GB" sz="12000" b="1" dirty="0"/>
            </a:br>
            <a:r>
              <a:rPr lang="en-GB" sz="12000" b="1" dirty="0">
                <a:solidFill>
                  <a:srgbClr val="FF0000"/>
                </a:solidFill>
              </a:rPr>
              <a:t>Song Lyrics</a:t>
            </a:r>
            <a:br>
              <a:rPr lang="en-GB" dirty="0"/>
            </a:br>
            <a:br>
              <a:rPr lang="en-GB" dirty="0"/>
            </a:br>
            <a:endParaRPr lang="en-GB" dirty="0"/>
          </a:p>
        </p:txBody>
      </p:sp>
      <p:sp>
        <p:nvSpPr>
          <p:cNvPr id="5" name="TextBox 4">
            <a:extLst>
              <a:ext uri="{FF2B5EF4-FFF2-40B4-BE49-F238E27FC236}">
                <a16:creationId xmlns:a16="http://schemas.microsoft.com/office/drawing/2014/main" id="{94BE0206-EFF2-44AF-9B90-0CA2352DD2E6}"/>
              </a:ext>
            </a:extLst>
          </p:cNvPr>
          <p:cNvSpPr txBox="1"/>
          <p:nvPr/>
        </p:nvSpPr>
        <p:spPr>
          <a:xfrm>
            <a:off x="6721643" y="2075698"/>
            <a:ext cx="5309936" cy="4832092"/>
          </a:xfrm>
          <a:prstGeom prst="rect">
            <a:avLst/>
          </a:prstGeom>
          <a:noFill/>
        </p:spPr>
        <p:txBody>
          <a:bodyPr wrap="square" rtlCol="0">
            <a:spAutoFit/>
          </a:bodyPr>
          <a:lstStyle/>
          <a:p>
            <a:r>
              <a:rPr lang="en-GB" sz="2800" dirty="0">
                <a:solidFill>
                  <a:schemeClr val="accent1"/>
                </a:solidFill>
              </a:rPr>
              <a:t>Klee loved music and he would often include musical symbols in his  artwork. </a:t>
            </a:r>
          </a:p>
          <a:p>
            <a:r>
              <a:rPr lang="en-GB" sz="2800" dirty="0">
                <a:solidFill>
                  <a:schemeClr val="accent1"/>
                </a:solidFill>
              </a:rPr>
              <a:t>He has used the lyrics from a German song in this picture.</a:t>
            </a:r>
          </a:p>
          <a:p>
            <a:endParaRPr lang="en-GB" sz="2800" dirty="0">
              <a:solidFill>
                <a:schemeClr val="accent1"/>
              </a:solidFill>
            </a:endParaRPr>
          </a:p>
          <a:p>
            <a:endParaRPr lang="en-GB" sz="2800" dirty="0">
              <a:solidFill>
                <a:schemeClr val="accent1"/>
              </a:solidFill>
            </a:endParaRPr>
          </a:p>
          <a:p>
            <a:r>
              <a:rPr lang="en-GB" sz="2800" dirty="0">
                <a:solidFill>
                  <a:schemeClr val="accent1"/>
                </a:solidFill>
              </a:rPr>
              <a:t>Create your own song lyrics design.</a:t>
            </a:r>
          </a:p>
          <a:p>
            <a:endParaRPr lang="en-GB" sz="2800" dirty="0">
              <a:solidFill>
                <a:schemeClr val="accent1"/>
              </a:solidFill>
            </a:endParaRPr>
          </a:p>
          <a:p>
            <a:r>
              <a:rPr lang="en-GB" sz="2800" dirty="0">
                <a:solidFill>
                  <a:schemeClr val="accent1"/>
                </a:solidFill>
              </a:rPr>
              <a:t>Look at the examples on the next slides</a:t>
            </a:r>
            <a:r>
              <a:rPr lang="en-GB" dirty="0">
                <a:solidFill>
                  <a:schemeClr val="accent1"/>
                </a:solidFill>
              </a:rPr>
              <a:t>.</a:t>
            </a:r>
          </a:p>
        </p:txBody>
      </p:sp>
      <p:sp>
        <p:nvSpPr>
          <p:cNvPr id="8" name="Arrow: Down 7">
            <a:extLst>
              <a:ext uri="{FF2B5EF4-FFF2-40B4-BE49-F238E27FC236}">
                <a16:creationId xmlns:a16="http://schemas.microsoft.com/office/drawing/2014/main" id="{0D6B9F56-D418-4732-B903-36DAB7FBEB1B}"/>
              </a:ext>
            </a:extLst>
          </p:cNvPr>
          <p:cNvSpPr/>
          <p:nvPr/>
        </p:nvSpPr>
        <p:spPr>
          <a:xfrm rot="5400000">
            <a:off x="7922687" y="3330757"/>
            <a:ext cx="424270" cy="2462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0803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EE71E9-E713-4967-B1A2-1BC40B26F1C5}"/>
              </a:ext>
            </a:extLst>
          </p:cNvPr>
          <p:cNvPicPr>
            <a:picLocks noChangeAspect="1"/>
          </p:cNvPicPr>
          <p:nvPr/>
        </p:nvPicPr>
        <p:blipFill>
          <a:blip r:embed="rId2"/>
          <a:stretch>
            <a:fillRect/>
          </a:stretch>
        </p:blipFill>
        <p:spPr>
          <a:xfrm>
            <a:off x="473568" y="223329"/>
            <a:ext cx="4476750" cy="6515100"/>
          </a:xfrm>
          <a:prstGeom prst="rect">
            <a:avLst/>
          </a:prstGeom>
        </p:spPr>
      </p:pic>
      <p:pic>
        <p:nvPicPr>
          <p:cNvPr id="3" name="Picture 2">
            <a:extLst>
              <a:ext uri="{FF2B5EF4-FFF2-40B4-BE49-F238E27FC236}">
                <a16:creationId xmlns:a16="http://schemas.microsoft.com/office/drawing/2014/main" id="{7D46513B-887F-46C4-8087-120ABFA17F3F}"/>
              </a:ext>
            </a:extLst>
          </p:cNvPr>
          <p:cNvPicPr>
            <a:picLocks noChangeAspect="1"/>
          </p:cNvPicPr>
          <p:nvPr/>
        </p:nvPicPr>
        <p:blipFill>
          <a:blip r:embed="rId3"/>
          <a:stretch>
            <a:fillRect/>
          </a:stretch>
        </p:blipFill>
        <p:spPr>
          <a:xfrm>
            <a:off x="6419850" y="223329"/>
            <a:ext cx="4495800" cy="6591300"/>
          </a:xfrm>
          <a:prstGeom prst="rect">
            <a:avLst/>
          </a:prstGeom>
        </p:spPr>
      </p:pic>
    </p:spTree>
    <p:extLst>
      <p:ext uri="{BB962C8B-B14F-4D97-AF65-F5344CB8AC3E}">
        <p14:creationId xmlns:p14="http://schemas.microsoft.com/office/powerpoint/2010/main" val="74809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DC258-D23A-4ABF-9D4E-FCA329CB319D}"/>
              </a:ext>
            </a:extLst>
          </p:cNvPr>
          <p:cNvPicPr>
            <a:picLocks noChangeAspect="1"/>
          </p:cNvPicPr>
          <p:nvPr/>
        </p:nvPicPr>
        <p:blipFill>
          <a:blip r:embed="rId2"/>
          <a:stretch>
            <a:fillRect/>
          </a:stretch>
        </p:blipFill>
        <p:spPr>
          <a:xfrm>
            <a:off x="810365" y="260782"/>
            <a:ext cx="4438650" cy="6496050"/>
          </a:xfrm>
          <a:prstGeom prst="rect">
            <a:avLst/>
          </a:prstGeom>
        </p:spPr>
      </p:pic>
      <p:pic>
        <p:nvPicPr>
          <p:cNvPr id="3" name="Picture 2">
            <a:extLst>
              <a:ext uri="{FF2B5EF4-FFF2-40B4-BE49-F238E27FC236}">
                <a16:creationId xmlns:a16="http://schemas.microsoft.com/office/drawing/2014/main" id="{436BF51C-2FCA-49F5-8399-B8B6EEDAC41D}"/>
              </a:ext>
            </a:extLst>
          </p:cNvPr>
          <p:cNvPicPr>
            <a:picLocks noChangeAspect="1"/>
          </p:cNvPicPr>
          <p:nvPr/>
        </p:nvPicPr>
        <p:blipFill>
          <a:blip r:embed="rId3"/>
          <a:stretch>
            <a:fillRect/>
          </a:stretch>
        </p:blipFill>
        <p:spPr>
          <a:xfrm>
            <a:off x="7172325" y="175057"/>
            <a:ext cx="4267200" cy="6581775"/>
          </a:xfrm>
          <a:prstGeom prst="rect">
            <a:avLst/>
          </a:prstGeom>
        </p:spPr>
      </p:pic>
    </p:spTree>
    <p:extLst>
      <p:ext uri="{BB962C8B-B14F-4D97-AF65-F5344CB8AC3E}">
        <p14:creationId xmlns:p14="http://schemas.microsoft.com/office/powerpoint/2010/main" val="96326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7DE5C6-38FB-4A76-9C23-D13AEDD9CFAD}"/>
              </a:ext>
            </a:extLst>
          </p:cNvPr>
          <p:cNvPicPr>
            <a:picLocks noChangeAspect="1"/>
          </p:cNvPicPr>
          <p:nvPr/>
        </p:nvPicPr>
        <p:blipFill>
          <a:blip r:embed="rId2"/>
          <a:stretch>
            <a:fillRect/>
          </a:stretch>
        </p:blipFill>
        <p:spPr>
          <a:xfrm>
            <a:off x="438058" y="456645"/>
            <a:ext cx="4381500" cy="6172200"/>
          </a:xfrm>
          <a:prstGeom prst="rect">
            <a:avLst/>
          </a:prstGeom>
        </p:spPr>
      </p:pic>
      <p:graphicFrame>
        <p:nvGraphicFramePr>
          <p:cNvPr id="5" name="Table 5">
            <a:extLst>
              <a:ext uri="{FF2B5EF4-FFF2-40B4-BE49-F238E27FC236}">
                <a16:creationId xmlns:a16="http://schemas.microsoft.com/office/drawing/2014/main" id="{85B7F7CB-2F2D-4350-B226-80507FE414BD}"/>
              </a:ext>
            </a:extLst>
          </p:cNvPr>
          <p:cNvGraphicFramePr>
            <a:graphicFrameLocks noGrp="1"/>
          </p:cNvGraphicFramePr>
          <p:nvPr>
            <p:extLst>
              <p:ext uri="{D42A27DB-BD31-4B8C-83A1-F6EECF244321}">
                <p14:modId xmlns:p14="http://schemas.microsoft.com/office/powerpoint/2010/main" val="343592152"/>
              </p:ext>
            </p:extLst>
          </p:nvPr>
        </p:nvGraphicFramePr>
        <p:xfrm>
          <a:off x="6096000" y="750144"/>
          <a:ext cx="5657944" cy="4720212"/>
        </p:xfrm>
        <a:graphic>
          <a:graphicData uri="http://schemas.openxmlformats.org/drawingml/2006/table">
            <a:tbl>
              <a:tblPr firstRow="1" bandRow="1">
                <a:tableStyleId>{5C22544A-7EE6-4342-B048-85BDC9FD1C3A}</a:tableStyleId>
              </a:tblPr>
              <a:tblGrid>
                <a:gridCol w="707243">
                  <a:extLst>
                    <a:ext uri="{9D8B030D-6E8A-4147-A177-3AD203B41FA5}">
                      <a16:colId xmlns:a16="http://schemas.microsoft.com/office/drawing/2014/main" val="3033260984"/>
                    </a:ext>
                  </a:extLst>
                </a:gridCol>
                <a:gridCol w="707243">
                  <a:extLst>
                    <a:ext uri="{9D8B030D-6E8A-4147-A177-3AD203B41FA5}">
                      <a16:colId xmlns:a16="http://schemas.microsoft.com/office/drawing/2014/main" val="2734752275"/>
                    </a:ext>
                  </a:extLst>
                </a:gridCol>
                <a:gridCol w="707243">
                  <a:extLst>
                    <a:ext uri="{9D8B030D-6E8A-4147-A177-3AD203B41FA5}">
                      <a16:colId xmlns:a16="http://schemas.microsoft.com/office/drawing/2014/main" val="3802242483"/>
                    </a:ext>
                  </a:extLst>
                </a:gridCol>
                <a:gridCol w="707243">
                  <a:extLst>
                    <a:ext uri="{9D8B030D-6E8A-4147-A177-3AD203B41FA5}">
                      <a16:colId xmlns:a16="http://schemas.microsoft.com/office/drawing/2014/main" val="3532667643"/>
                    </a:ext>
                  </a:extLst>
                </a:gridCol>
                <a:gridCol w="707243">
                  <a:extLst>
                    <a:ext uri="{9D8B030D-6E8A-4147-A177-3AD203B41FA5}">
                      <a16:colId xmlns:a16="http://schemas.microsoft.com/office/drawing/2014/main" val="2497758232"/>
                    </a:ext>
                  </a:extLst>
                </a:gridCol>
                <a:gridCol w="707243">
                  <a:extLst>
                    <a:ext uri="{9D8B030D-6E8A-4147-A177-3AD203B41FA5}">
                      <a16:colId xmlns:a16="http://schemas.microsoft.com/office/drawing/2014/main" val="1241783090"/>
                    </a:ext>
                  </a:extLst>
                </a:gridCol>
                <a:gridCol w="707243">
                  <a:extLst>
                    <a:ext uri="{9D8B030D-6E8A-4147-A177-3AD203B41FA5}">
                      <a16:colId xmlns:a16="http://schemas.microsoft.com/office/drawing/2014/main" val="2758243949"/>
                    </a:ext>
                  </a:extLst>
                </a:gridCol>
                <a:gridCol w="707243">
                  <a:extLst>
                    <a:ext uri="{9D8B030D-6E8A-4147-A177-3AD203B41FA5}">
                      <a16:colId xmlns:a16="http://schemas.microsoft.com/office/drawing/2014/main" val="3791880041"/>
                    </a:ext>
                  </a:extLst>
                </a:gridCol>
              </a:tblGrid>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6274612"/>
                  </a:ext>
                </a:extLst>
              </a:tr>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156918"/>
                  </a:ext>
                </a:extLst>
              </a:tr>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342910"/>
                  </a:ext>
                </a:extLst>
              </a:tr>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633547"/>
                  </a:ext>
                </a:extLst>
              </a:tr>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0839652"/>
                  </a:ext>
                </a:extLst>
              </a:tr>
              <a:tr h="7867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469061"/>
                  </a:ext>
                </a:extLst>
              </a:tr>
            </a:tbl>
          </a:graphicData>
        </a:graphic>
      </p:graphicFrame>
    </p:spTree>
    <p:extLst>
      <p:ext uri="{BB962C8B-B14F-4D97-AF65-F5344CB8AC3E}">
        <p14:creationId xmlns:p14="http://schemas.microsoft.com/office/powerpoint/2010/main" val="140294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2CE44D7-EEE1-4E9C-BD4D-9B990A0369C7}"/>
              </a:ext>
            </a:extLst>
          </p:cNvPr>
          <p:cNvSpPr txBox="1">
            <a:spLocks/>
          </p:cNvSpPr>
          <p:nvPr/>
        </p:nvSpPr>
        <p:spPr>
          <a:xfrm>
            <a:off x="1981201" y="485775"/>
            <a:ext cx="8220075" cy="1595438"/>
          </a:xfrm>
          <a:prstGeom prst="roundRect">
            <a:avLst>
              <a:gd name="adj" fmla="val 9641"/>
            </a:avLst>
          </a:prstGeom>
          <a:noFill/>
          <a:ln w="25400">
            <a:noFill/>
          </a:ln>
        </p:spPr>
        <p:txBody>
          <a:bodyPr lIns="252000" tIns="252000" rIns="252000" bIns="252000" anchor="ctr" anchorCtr="1">
            <a:normAutofit fontScale="90000" lnSpcReduction="20000"/>
          </a:bodyPr>
          <a:lstStyle>
            <a:lvl1pPr algn="l" defTabSz="914400" rtl="0" eaLnBrk="1" latinLnBrk="0" hangingPunct="1">
              <a:lnSpc>
                <a:spcPct val="90000"/>
              </a:lnSpc>
              <a:spcBef>
                <a:spcPct val="0"/>
              </a:spcBef>
              <a:buNone/>
              <a:defRPr sz="4000" b="1" kern="1200">
                <a:solidFill>
                  <a:srgbClr val="1C1C1C"/>
                </a:solidFill>
                <a:latin typeface="Sassoon Infant Md" panose="02000603050000020003" pitchFamily="50" charset="0"/>
                <a:ea typeface="+mj-ea"/>
                <a:cs typeface="+mj-cs"/>
              </a:defRPr>
            </a:lvl1pPr>
          </a:lstStyle>
          <a:p>
            <a:pPr algn="ctr">
              <a:defRPr/>
            </a:pPr>
            <a:r>
              <a:rPr lang="en-GB" dirty="0"/>
              <a:t>All About Paul Klee</a:t>
            </a:r>
            <a:br>
              <a:rPr lang="en-GB" dirty="0"/>
            </a:br>
            <a:r>
              <a:rPr lang="en-GB" sz="2700" dirty="0"/>
              <a:t>(1879 - 1940)</a:t>
            </a:r>
            <a:br>
              <a:rPr lang="en-GB" sz="2700" dirty="0"/>
            </a:br>
            <a:r>
              <a:rPr lang="en-GB" sz="2700" dirty="0"/>
              <a:t>Swiss German</a:t>
            </a:r>
          </a:p>
        </p:txBody>
      </p:sp>
      <p:sp>
        <p:nvSpPr>
          <p:cNvPr id="31" name="Rounded Rectangle 30">
            <a:extLst>
              <a:ext uri="{FF2B5EF4-FFF2-40B4-BE49-F238E27FC236}">
                <a16:creationId xmlns:a16="http://schemas.microsoft.com/office/drawing/2014/main" id="{33A747B1-D224-4BDE-A44B-08E5B1CFC40F}"/>
              </a:ext>
            </a:extLst>
          </p:cNvPr>
          <p:cNvSpPr/>
          <p:nvPr/>
        </p:nvSpPr>
        <p:spPr>
          <a:xfrm>
            <a:off x="2311401" y="1878013"/>
            <a:ext cx="3444875" cy="4191000"/>
          </a:xfrm>
          <a:prstGeom prst="roundRect">
            <a:avLst>
              <a:gd name="adj" fmla="val 4934"/>
            </a:avLst>
          </a:prstGeom>
          <a:solidFill>
            <a:schemeClr val="bg1"/>
          </a:solidFill>
          <a:ln w="28575">
            <a:solidFill>
              <a:srgbClr val="B2C6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ysClr val="windowText" lastClr="000000"/>
                </a:solidFill>
              </a:rPr>
              <a:t>Paul Klee was born in Switzerland in 1879. His father was a music teacher and his mother was a singer. As a child, Paul Klee was a talented violin player. </a:t>
            </a:r>
          </a:p>
          <a:p>
            <a:pPr>
              <a:defRPr/>
            </a:pPr>
            <a:endParaRPr lang="en-GB" dirty="0">
              <a:solidFill>
                <a:sysClr val="windowText" lastClr="000000"/>
              </a:solidFill>
            </a:endParaRPr>
          </a:p>
          <a:p>
            <a:pPr>
              <a:defRPr/>
            </a:pPr>
            <a:r>
              <a:rPr lang="en-GB" dirty="0">
                <a:solidFill>
                  <a:sysClr val="windowText" lastClr="000000"/>
                </a:solidFill>
              </a:rPr>
              <a:t>When he was 17 he decided he wanted to be an artist. But he was worried that he wasn’t good enough at painting because he couldn’t make his pictures look realistic.</a:t>
            </a:r>
          </a:p>
        </p:txBody>
      </p:sp>
      <p:pic>
        <p:nvPicPr>
          <p:cNvPr id="21508" name="Picture 2">
            <a:extLst>
              <a:ext uri="{FF2B5EF4-FFF2-40B4-BE49-F238E27FC236}">
                <a16:creationId xmlns:a16="http://schemas.microsoft.com/office/drawing/2014/main" id="{06759E4B-CFD9-492B-A839-C8818033DC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663825"/>
            <a:ext cx="1200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a:extLst>
              <a:ext uri="{FF2B5EF4-FFF2-40B4-BE49-F238E27FC236}">
                <a16:creationId xmlns:a16="http://schemas.microsoft.com/office/drawing/2014/main" id="{2BB66304-7A75-4E71-9008-9743E81792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363" y="1689100"/>
            <a:ext cx="16700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
            <a:extLst>
              <a:ext uri="{FF2B5EF4-FFF2-40B4-BE49-F238E27FC236}">
                <a16:creationId xmlns:a16="http://schemas.microsoft.com/office/drawing/2014/main" id="{2144D885-8F8B-4308-8D5C-6D4E4746DE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88400" y="1804988"/>
            <a:ext cx="5794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a:extLst>
              <a:ext uri="{FF2B5EF4-FFF2-40B4-BE49-F238E27FC236}">
                <a16:creationId xmlns:a16="http://schemas.microsoft.com/office/drawing/2014/main" id="{73FEF0C8-907E-492E-8E75-92C96B57F0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1804989"/>
            <a:ext cx="16684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a:extLst>
              <a:ext uri="{FF2B5EF4-FFF2-40B4-BE49-F238E27FC236}">
                <a16:creationId xmlns:a16="http://schemas.microsoft.com/office/drawing/2014/main" id="{5F8F42A1-F3C5-4EE9-9DEC-B5366FC8C6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34612">
            <a:off x="6265864" y="1963738"/>
            <a:ext cx="8731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51382E9-B6A8-4E3E-8232-A3E15171028B}"/>
              </a:ext>
            </a:extLst>
          </p:cNvPr>
          <p:cNvSpPr txBox="1">
            <a:spLocks/>
          </p:cNvSpPr>
          <p:nvPr/>
        </p:nvSpPr>
        <p:spPr>
          <a:xfrm>
            <a:off x="1981201" y="485775"/>
            <a:ext cx="8220075" cy="1595438"/>
          </a:xfrm>
          <a:prstGeom prst="roundRect">
            <a:avLst>
              <a:gd name="adj" fmla="val 9641"/>
            </a:avLst>
          </a:prstGeom>
          <a:noFill/>
          <a:ln w="25400">
            <a:noFill/>
          </a:ln>
        </p:spPr>
        <p:txBody>
          <a:bodyPr lIns="252000" tIns="252000" rIns="252000" bIns="252000" anchor="ctr" anchorCtr="1">
            <a:normAutofit fontScale="90000" lnSpcReduction="20000"/>
          </a:bodyPr>
          <a:lstStyle>
            <a:lvl1pPr algn="l" defTabSz="914400" rtl="0" eaLnBrk="1" latinLnBrk="0" hangingPunct="1">
              <a:lnSpc>
                <a:spcPct val="90000"/>
              </a:lnSpc>
              <a:spcBef>
                <a:spcPct val="0"/>
              </a:spcBef>
              <a:buNone/>
              <a:defRPr sz="4000" b="1" kern="1200">
                <a:solidFill>
                  <a:srgbClr val="1C1C1C"/>
                </a:solidFill>
                <a:latin typeface="Sassoon Infant Md" panose="02000603050000020003" pitchFamily="50" charset="0"/>
                <a:ea typeface="+mj-ea"/>
                <a:cs typeface="+mj-cs"/>
              </a:defRPr>
            </a:lvl1pPr>
          </a:lstStyle>
          <a:p>
            <a:pPr algn="ctr">
              <a:defRPr/>
            </a:pPr>
            <a:r>
              <a:rPr lang="en-GB" dirty="0"/>
              <a:t>All About Paul Klee</a:t>
            </a:r>
            <a:br>
              <a:rPr lang="en-GB" dirty="0"/>
            </a:br>
            <a:r>
              <a:rPr lang="en-GB" sz="2700" dirty="0"/>
              <a:t>(1879 - 1940)</a:t>
            </a:r>
            <a:br>
              <a:rPr lang="en-GB" sz="2700" dirty="0"/>
            </a:br>
            <a:r>
              <a:rPr lang="en-GB" sz="2700" dirty="0"/>
              <a:t>Swiss German</a:t>
            </a:r>
          </a:p>
        </p:txBody>
      </p:sp>
      <p:sp>
        <p:nvSpPr>
          <p:cNvPr id="31" name="Rounded Rectangle 30">
            <a:extLst>
              <a:ext uri="{FF2B5EF4-FFF2-40B4-BE49-F238E27FC236}">
                <a16:creationId xmlns:a16="http://schemas.microsoft.com/office/drawing/2014/main" id="{751615B3-7166-46F4-9A6B-8999CCCBC93D}"/>
              </a:ext>
            </a:extLst>
          </p:cNvPr>
          <p:cNvSpPr/>
          <p:nvPr/>
        </p:nvSpPr>
        <p:spPr>
          <a:xfrm>
            <a:off x="2311400" y="1905001"/>
            <a:ext cx="4402138" cy="4164013"/>
          </a:xfrm>
          <a:prstGeom prst="roundRect">
            <a:avLst>
              <a:gd name="adj" fmla="val 4934"/>
            </a:avLst>
          </a:prstGeom>
          <a:solidFill>
            <a:schemeClr val="bg1"/>
          </a:solidFill>
          <a:ln w="28575">
            <a:solidFill>
              <a:srgbClr val="B2C6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ysClr val="windowText" lastClr="000000"/>
                </a:solidFill>
              </a:rPr>
              <a:t>Eventually Paul Klee realised that if he painted in a more abstract style he could express complicated feelings through simple shapes and colours. </a:t>
            </a:r>
          </a:p>
        </p:txBody>
      </p:sp>
      <p:pic>
        <p:nvPicPr>
          <p:cNvPr id="6" name="Picture 5">
            <a:extLst>
              <a:ext uri="{FF2B5EF4-FFF2-40B4-BE49-F238E27FC236}">
                <a16:creationId xmlns:a16="http://schemas.microsoft.com/office/drawing/2014/main" id="{918535F3-CE1A-4F2E-9B27-E0239C3CA0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1970" y="1904432"/>
            <a:ext cx="3002280" cy="4149750"/>
          </a:xfrm>
          <a:prstGeom prst="roundRect">
            <a:avLst>
              <a:gd name="adj" fmla="val 6041"/>
            </a:avLst>
          </a:prstGeom>
          <a:ln w="28575">
            <a:solidFill>
              <a:srgbClr val="B2C698"/>
            </a:solidFill>
          </a:ln>
        </p:spPr>
      </p:pic>
      <p:sp>
        <p:nvSpPr>
          <p:cNvPr id="10" name="TextBox 21">
            <a:extLst>
              <a:ext uri="{FF2B5EF4-FFF2-40B4-BE49-F238E27FC236}">
                <a16:creationId xmlns:a16="http://schemas.microsoft.com/office/drawing/2014/main" id="{74ABEB41-EDC3-43D4-AA01-41115EF61C52}"/>
              </a:ext>
            </a:extLst>
          </p:cNvPr>
          <p:cNvSpPr txBox="1">
            <a:spLocks noChangeArrowheads="1"/>
          </p:cNvSpPr>
          <p:nvPr/>
        </p:nvSpPr>
        <p:spPr bwMode="auto">
          <a:xfrm>
            <a:off x="4313239" y="6248400"/>
            <a:ext cx="3565525" cy="96838"/>
          </a:xfrm>
          <a:prstGeom prst="rect">
            <a:avLst/>
          </a:prstGeom>
          <a:noFill/>
          <a:ln>
            <a:noFill/>
          </a:ln>
        </p:spPr>
        <p:txBody>
          <a:bodyPr lIns="0" tIns="0" rIns="0" bIns="0"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500" dirty="0">
                <a:solidFill>
                  <a:schemeClr val="bg1">
                    <a:lumMod val="75000"/>
                  </a:schemeClr>
                </a:solidFill>
                <a:latin typeface="BPreplay" panose="02000503000000020004" pitchFamily="50" charset="0"/>
              </a:rPr>
              <a:t>Photo courtesy of Alexander </a:t>
            </a:r>
            <a:r>
              <a:rPr lang="en-GB" altLang="en-US" sz="500" dirty="0" err="1">
                <a:solidFill>
                  <a:schemeClr val="bg1">
                    <a:lumMod val="75000"/>
                  </a:schemeClr>
                </a:solidFill>
                <a:latin typeface="BPreplay" panose="02000503000000020004" pitchFamily="50" charset="0"/>
              </a:rPr>
              <a:t>Eliasberg</a:t>
            </a:r>
            <a:r>
              <a:rPr lang="en-GB" altLang="en-US" sz="500" dirty="0">
                <a:solidFill>
                  <a:schemeClr val="bg1">
                    <a:lumMod val="75000"/>
                  </a:schemeClr>
                </a:solidFill>
                <a:latin typeface="BPreplay" panose="02000503000000020004" pitchFamily="50" charset="0"/>
              </a:rPr>
              <a:t> (Wikimedia Commons) - granted under creative commons licence – attribution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98C4-2E82-4E35-952B-74DD1A656B96}"/>
              </a:ext>
            </a:extLst>
          </p:cNvPr>
          <p:cNvSpPr>
            <a:spLocks noGrp="1"/>
          </p:cNvSpPr>
          <p:nvPr>
            <p:ph type="title"/>
          </p:nvPr>
        </p:nvSpPr>
        <p:spPr>
          <a:xfrm>
            <a:off x="7768080" y="1135146"/>
            <a:ext cx="3569677" cy="1325563"/>
          </a:xfrm>
        </p:spPr>
        <p:txBody>
          <a:bodyPr>
            <a:normAutofit fontScale="90000"/>
          </a:bodyPr>
          <a:lstStyle/>
          <a:p>
            <a:pPr algn="ctr"/>
            <a:r>
              <a:rPr lang="en-GB" dirty="0">
                <a:solidFill>
                  <a:srgbClr val="FF0000"/>
                </a:solidFill>
              </a:rPr>
              <a:t>ACTIVITY 1</a:t>
            </a:r>
            <a:br>
              <a:rPr lang="en-GB" dirty="0"/>
            </a:br>
            <a:br>
              <a:rPr lang="en-GB" dirty="0"/>
            </a:br>
            <a:r>
              <a:rPr lang="en-GB" dirty="0">
                <a:solidFill>
                  <a:srgbClr val="FF0000"/>
                </a:solidFill>
              </a:rPr>
              <a:t>Take a line for a walk.</a:t>
            </a:r>
            <a:br>
              <a:rPr lang="en-GB" dirty="0"/>
            </a:br>
            <a:br>
              <a:rPr lang="en-GB" dirty="0"/>
            </a:br>
            <a:endParaRPr lang="en-GB" dirty="0"/>
          </a:p>
        </p:txBody>
      </p:sp>
      <p:pic>
        <p:nvPicPr>
          <p:cNvPr id="5" name="Content Placeholder 4" descr="A picture containing food&#10;&#10;Description automatically generated">
            <a:extLst>
              <a:ext uri="{FF2B5EF4-FFF2-40B4-BE49-F238E27FC236}">
                <a16:creationId xmlns:a16="http://schemas.microsoft.com/office/drawing/2014/main" id="{C6D07AF2-DB40-4C63-86EF-0E3BC52BC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585" y="148950"/>
            <a:ext cx="6560100" cy="6560100"/>
          </a:xfrm>
        </p:spPr>
      </p:pic>
      <p:sp>
        <p:nvSpPr>
          <p:cNvPr id="6" name="TextBox 5">
            <a:extLst>
              <a:ext uri="{FF2B5EF4-FFF2-40B4-BE49-F238E27FC236}">
                <a16:creationId xmlns:a16="http://schemas.microsoft.com/office/drawing/2014/main" id="{5B8E0BDF-7E14-4E15-AFDA-FC0C6B1DE2D1}"/>
              </a:ext>
            </a:extLst>
          </p:cNvPr>
          <p:cNvSpPr txBox="1"/>
          <p:nvPr/>
        </p:nvSpPr>
        <p:spPr>
          <a:xfrm>
            <a:off x="7526215" y="2903621"/>
            <a:ext cx="4267200" cy="3539430"/>
          </a:xfrm>
          <a:prstGeom prst="rect">
            <a:avLst/>
          </a:prstGeom>
          <a:noFill/>
        </p:spPr>
        <p:txBody>
          <a:bodyPr wrap="square" rtlCol="0">
            <a:spAutoFit/>
          </a:bodyPr>
          <a:lstStyle/>
          <a:p>
            <a:r>
              <a:rPr lang="en-GB" sz="2800" dirty="0">
                <a:solidFill>
                  <a:schemeClr val="accent1"/>
                </a:solidFill>
              </a:rPr>
              <a:t>Create your own pattern or picture following this rule.</a:t>
            </a:r>
          </a:p>
          <a:p>
            <a:r>
              <a:rPr lang="en-GB" sz="2800" dirty="0">
                <a:solidFill>
                  <a:schemeClr val="accent1"/>
                </a:solidFill>
              </a:rPr>
              <a:t>You are not allowed to take your pen or pencil off the page.</a:t>
            </a:r>
          </a:p>
          <a:p>
            <a:endParaRPr lang="en-GB" sz="2800" dirty="0">
              <a:solidFill>
                <a:schemeClr val="accent1"/>
              </a:solidFill>
            </a:endParaRPr>
          </a:p>
          <a:p>
            <a:r>
              <a:rPr lang="en-GB" sz="2800" dirty="0">
                <a:solidFill>
                  <a:schemeClr val="accent1"/>
                </a:solidFill>
              </a:rPr>
              <a:t>Look at the examples on the next slides</a:t>
            </a:r>
            <a:r>
              <a:rPr lang="en-GB" dirty="0">
                <a:solidFill>
                  <a:schemeClr val="accent1"/>
                </a:solidFill>
              </a:rPr>
              <a:t>.</a:t>
            </a:r>
          </a:p>
        </p:txBody>
      </p:sp>
    </p:spTree>
    <p:extLst>
      <p:ext uri="{BB962C8B-B14F-4D97-AF65-F5344CB8AC3E}">
        <p14:creationId xmlns:p14="http://schemas.microsoft.com/office/powerpoint/2010/main" val="56334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F65F-C7DE-4E1D-9BEF-4708B2A6C8F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F12BCEB-063E-4AF1-8C91-DF06F7D67D3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35D133D-F115-421B-BDB0-736EB7869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49845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168954-1992-41A2-8431-73EC68B2D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53823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490CE-A37B-425C-9A83-9173A167C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49" y="439259"/>
            <a:ext cx="5343525" cy="6092380"/>
          </a:xfrm>
          <a:prstGeom prst="rect">
            <a:avLst/>
          </a:prstGeom>
        </p:spPr>
      </p:pic>
      <p:sp>
        <p:nvSpPr>
          <p:cNvPr id="5" name="Title 1">
            <a:extLst>
              <a:ext uri="{FF2B5EF4-FFF2-40B4-BE49-F238E27FC236}">
                <a16:creationId xmlns:a16="http://schemas.microsoft.com/office/drawing/2014/main" id="{AE6355FD-2C1B-4012-B6E3-42A62484ADDA}"/>
              </a:ext>
            </a:extLst>
          </p:cNvPr>
          <p:cNvSpPr txBox="1">
            <a:spLocks/>
          </p:cNvSpPr>
          <p:nvPr/>
        </p:nvSpPr>
        <p:spPr>
          <a:xfrm>
            <a:off x="7784123" y="750135"/>
            <a:ext cx="3569677" cy="132556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2000" b="1" dirty="0">
                <a:solidFill>
                  <a:srgbClr val="FF0000"/>
                </a:solidFill>
              </a:rPr>
              <a:t>ACTIVITY 2</a:t>
            </a:r>
            <a:br>
              <a:rPr lang="en-GB" sz="12000" b="1" dirty="0"/>
            </a:br>
            <a:br>
              <a:rPr lang="en-GB" sz="12000" b="1" dirty="0"/>
            </a:br>
            <a:r>
              <a:rPr lang="en-GB" sz="12000" b="1" dirty="0">
                <a:solidFill>
                  <a:srgbClr val="FF0000"/>
                </a:solidFill>
              </a:rPr>
              <a:t>Head of A Man</a:t>
            </a:r>
            <a:br>
              <a:rPr lang="en-GB" dirty="0"/>
            </a:br>
            <a:br>
              <a:rPr lang="en-GB" dirty="0"/>
            </a:br>
            <a:endParaRPr lang="en-GB" dirty="0"/>
          </a:p>
        </p:txBody>
      </p:sp>
      <p:sp>
        <p:nvSpPr>
          <p:cNvPr id="6" name="TextBox 5">
            <a:extLst>
              <a:ext uri="{FF2B5EF4-FFF2-40B4-BE49-F238E27FC236}">
                <a16:creationId xmlns:a16="http://schemas.microsoft.com/office/drawing/2014/main" id="{FD50D9A6-6BB9-4AD2-B292-6AA2972B8D01}"/>
              </a:ext>
            </a:extLst>
          </p:cNvPr>
          <p:cNvSpPr txBox="1"/>
          <p:nvPr/>
        </p:nvSpPr>
        <p:spPr>
          <a:xfrm>
            <a:off x="7526215" y="2903621"/>
            <a:ext cx="4267200" cy="1815882"/>
          </a:xfrm>
          <a:prstGeom prst="rect">
            <a:avLst/>
          </a:prstGeom>
          <a:noFill/>
        </p:spPr>
        <p:txBody>
          <a:bodyPr wrap="square" rtlCol="0">
            <a:spAutoFit/>
          </a:bodyPr>
          <a:lstStyle/>
          <a:p>
            <a:r>
              <a:rPr lang="en-GB" sz="2800" dirty="0">
                <a:solidFill>
                  <a:schemeClr val="accent1"/>
                </a:solidFill>
              </a:rPr>
              <a:t>Create a face using shapes.</a:t>
            </a:r>
          </a:p>
          <a:p>
            <a:endParaRPr lang="en-GB" sz="2800" dirty="0">
              <a:solidFill>
                <a:schemeClr val="accent1"/>
              </a:solidFill>
            </a:endParaRPr>
          </a:p>
          <a:p>
            <a:r>
              <a:rPr lang="en-GB" sz="2800" dirty="0">
                <a:solidFill>
                  <a:schemeClr val="accent1"/>
                </a:solidFill>
              </a:rPr>
              <a:t>Look at the examples on the next slides</a:t>
            </a:r>
            <a:r>
              <a:rPr lang="en-GB" dirty="0">
                <a:solidFill>
                  <a:schemeClr val="accent1"/>
                </a:solidFill>
              </a:rPr>
              <a:t>.</a:t>
            </a:r>
          </a:p>
        </p:txBody>
      </p:sp>
    </p:spTree>
    <p:extLst>
      <p:ext uri="{BB962C8B-B14F-4D97-AF65-F5344CB8AC3E}">
        <p14:creationId xmlns:p14="http://schemas.microsoft.com/office/powerpoint/2010/main" val="42878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A0D12-9D7B-4FEC-9E55-00454FB4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33" y="643467"/>
            <a:ext cx="4094733" cy="5571066"/>
          </a:xfrm>
          <a:prstGeom prst="rect">
            <a:avLst/>
          </a:prstGeom>
        </p:spPr>
      </p:pic>
      <p:pic>
        <p:nvPicPr>
          <p:cNvPr id="5" name="Picture 4">
            <a:extLst>
              <a:ext uri="{FF2B5EF4-FFF2-40B4-BE49-F238E27FC236}">
                <a16:creationId xmlns:a16="http://schemas.microsoft.com/office/drawing/2014/main" id="{2AC42AF3-680F-4E93-A68D-B5129CE61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476" y="643467"/>
            <a:ext cx="4150444" cy="5571066"/>
          </a:xfrm>
          <a:prstGeom prst="rect">
            <a:avLst/>
          </a:prstGeom>
        </p:spPr>
      </p:pic>
    </p:spTree>
    <p:extLst>
      <p:ext uri="{BB962C8B-B14F-4D97-AF65-F5344CB8AC3E}">
        <p14:creationId xmlns:p14="http://schemas.microsoft.com/office/powerpoint/2010/main" val="441968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2A294D-FAE2-428D-8ED7-F678800DB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971" y="0"/>
            <a:ext cx="8892058" cy="6858000"/>
          </a:xfrm>
          <a:prstGeom prst="rect">
            <a:avLst/>
          </a:prstGeom>
        </p:spPr>
      </p:pic>
    </p:spTree>
    <p:extLst>
      <p:ext uri="{BB962C8B-B14F-4D97-AF65-F5344CB8AC3E}">
        <p14:creationId xmlns:p14="http://schemas.microsoft.com/office/powerpoint/2010/main" val="1685241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239</Words>
  <Application>Microsoft Office PowerPoint</Application>
  <PresentationFormat>Widescreen</PresentationFormat>
  <Paragraphs>29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BPreplay</vt:lpstr>
      <vt:lpstr>Calibri</vt:lpstr>
      <vt:lpstr>Calibri Light</vt:lpstr>
      <vt:lpstr>Sassoon Infant Md</vt:lpstr>
      <vt:lpstr>Office Theme</vt:lpstr>
      <vt:lpstr>PowerPoint Presentation</vt:lpstr>
      <vt:lpstr>PowerPoint Presentation</vt:lpstr>
      <vt:lpstr>PowerPoint Presentation</vt:lpstr>
      <vt:lpstr>ACTIVITY 1  Take a line for a walk.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Hope</dc:creator>
  <cp:lastModifiedBy>Alison Hope</cp:lastModifiedBy>
  <cp:revision>12</cp:revision>
  <dcterms:created xsi:type="dcterms:W3CDTF">2020-05-21T14:38:38Z</dcterms:created>
  <dcterms:modified xsi:type="dcterms:W3CDTF">2020-06-11T14:07:04Z</dcterms:modified>
</cp:coreProperties>
</file>