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4041438" cy="10080625"/>
  <p:notesSz cx="9926638" cy="14355763"/>
  <p:defaultTextStyle>
    <a:defPPr>
      <a:defRPr lang="en-US"/>
    </a:defPPr>
    <a:lvl1pPr marL="0" algn="l" defTabSz="1243924" rtl="0" eaLnBrk="1" latinLnBrk="0" hangingPunct="1">
      <a:defRPr sz="2500" kern="1200">
        <a:solidFill>
          <a:schemeClr val="tx1"/>
        </a:solidFill>
        <a:latin typeface="+mn-lt"/>
        <a:ea typeface="+mn-ea"/>
        <a:cs typeface="+mn-cs"/>
      </a:defRPr>
    </a:lvl1pPr>
    <a:lvl2pPr marL="621962" algn="l" defTabSz="1243924" rtl="0" eaLnBrk="1" latinLnBrk="0" hangingPunct="1">
      <a:defRPr sz="2500" kern="1200">
        <a:solidFill>
          <a:schemeClr val="tx1"/>
        </a:solidFill>
        <a:latin typeface="+mn-lt"/>
        <a:ea typeface="+mn-ea"/>
        <a:cs typeface="+mn-cs"/>
      </a:defRPr>
    </a:lvl2pPr>
    <a:lvl3pPr marL="1243924" algn="l" defTabSz="1243924" rtl="0" eaLnBrk="1" latinLnBrk="0" hangingPunct="1">
      <a:defRPr sz="2500" kern="1200">
        <a:solidFill>
          <a:schemeClr val="tx1"/>
        </a:solidFill>
        <a:latin typeface="+mn-lt"/>
        <a:ea typeface="+mn-ea"/>
        <a:cs typeface="+mn-cs"/>
      </a:defRPr>
    </a:lvl3pPr>
    <a:lvl4pPr marL="1865886" algn="l" defTabSz="1243924" rtl="0" eaLnBrk="1" latinLnBrk="0" hangingPunct="1">
      <a:defRPr sz="2500" kern="1200">
        <a:solidFill>
          <a:schemeClr val="tx1"/>
        </a:solidFill>
        <a:latin typeface="+mn-lt"/>
        <a:ea typeface="+mn-ea"/>
        <a:cs typeface="+mn-cs"/>
      </a:defRPr>
    </a:lvl4pPr>
    <a:lvl5pPr marL="2487847" algn="l" defTabSz="1243924" rtl="0" eaLnBrk="1" latinLnBrk="0" hangingPunct="1">
      <a:defRPr sz="2500" kern="1200">
        <a:solidFill>
          <a:schemeClr val="tx1"/>
        </a:solidFill>
        <a:latin typeface="+mn-lt"/>
        <a:ea typeface="+mn-ea"/>
        <a:cs typeface="+mn-cs"/>
      </a:defRPr>
    </a:lvl5pPr>
    <a:lvl6pPr marL="3109810" algn="l" defTabSz="1243924" rtl="0" eaLnBrk="1" latinLnBrk="0" hangingPunct="1">
      <a:defRPr sz="2500" kern="1200">
        <a:solidFill>
          <a:schemeClr val="tx1"/>
        </a:solidFill>
        <a:latin typeface="+mn-lt"/>
        <a:ea typeface="+mn-ea"/>
        <a:cs typeface="+mn-cs"/>
      </a:defRPr>
    </a:lvl6pPr>
    <a:lvl7pPr marL="3731771" algn="l" defTabSz="1243924" rtl="0" eaLnBrk="1" latinLnBrk="0" hangingPunct="1">
      <a:defRPr sz="2500" kern="1200">
        <a:solidFill>
          <a:schemeClr val="tx1"/>
        </a:solidFill>
        <a:latin typeface="+mn-lt"/>
        <a:ea typeface="+mn-ea"/>
        <a:cs typeface="+mn-cs"/>
      </a:defRPr>
    </a:lvl7pPr>
    <a:lvl8pPr marL="4353733" algn="l" defTabSz="1243924" rtl="0" eaLnBrk="1" latinLnBrk="0" hangingPunct="1">
      <a:defRPr sz="2500" kern="1200">
        <a:solidFill>
          <a:schemeClr val="tx1"/>
        </a:solidFill>
        <a:latin typeface="+mn-lt"/>
        <a:ea typeface="+mn-ea"/>
        <a:cs typeface="+mn-cs"/>
      </a:defRPr>
    </a:lvl8pPr>
    <a:lvl9pPr marL="4975696" algn="l" defTabSz="1243924" rtl="0" eaLnBrk="1" latinLnBrk="0" hangingPunct="1">
      <a:defRPr sz="2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CCFF"/>
    <a:srgbClr val="FF9900"/>
    <a:srgbClr val="0033CC"/>
    <a:srgbClr val="FFE6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98413" autoAdjust="0"/>
  </p:normalViewPr>
  <p:slideViewPr>
    <p:cSldViewPr>
      <p:cViewPr>
        <p:scale>
          <a:sx n="80" d="100"/>
          <a:sy n="80" d="100"/>
        </p:scale>
        <p:origin x="-72" y="-72"/>
      </p:cViewPr>
      <p:guideLst>
        <p:guide orient="horz" pos="3175"/>
        <p:guide pos="442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53110" y="3131530"/>
            <a:ext cx="11935222" cy="2160801"/>
          </a:xfrm>
        </p:spPr>
        <p:txBody>
          <a:bodyPr/>
          <a:lstStyle/>
          <a:p>
            <a:r>
              <a:rPr lang="en-US" smtClean="0"/>
              <a:t>Click to edit Master title style</a:t>
            </a:r>
            <a:endParaRPr lang="en-GB"/>
          </a:p>
        </p:txBody>
      </p:sp>
      <p:sp>
        <p:nvSpPr>
          <p:cNvPr id="3" name="Subtitle 2"/>
          <p:cNvSpPr>
            <a:spLocks noGrp="1"/>
          </p:cNvSpPr>
          <p:nvPr>
            <p:ph type="subTitle" idx="1"/>
          </p:nvPr>
        </p:nvSpPr>
        <p:spPr>
          <a:xfrm>
            <a:off x="2106217" y="5712354"/>
            <a:ext cx="9829007" cy="2576160"/>
          </a:xfrm>
        </p:spPr>
        <p:txBody>
          <a:bodyPr/>
          <a:lstStyle>
            <a:lvl1pPr marL="0" indent="0" algn="ctr">
              <a:buNone/>
              <a:defRPr>
                <a:solidFill>
                  <a:schemeClr val="tx1">
                    <a:tint val="75000"/>
                  </a:schemeClr>
                </a:solidFill>
              </a:defRPr>
            </a:lvl1pPr>
            <a:lvl2pPr marL="621962" indent="0" algn="ctr">
              <a:buNone/>
              <a:defRPr>
                <a:solidFill>
                  <a:schemeClr val="tx1">
                    <a:tint val="75000"/>
                  </a:schemeClr>
                </a:solidFill>
              </a:defRPr>
            </a:lvl2pPr>
            <a:lvl3pPr marL="1243924" indent="0" algn="ctr">
              <a:buNone/>
              <a:defRPr>
                <a:solidFill>
                  <a:schemeClr val="tx1">
                    <a:tint val="75000"/>
                  </a:schemeClr>
                </a:solidFill>
              </a:defRPr>
            </a:lvl3pPr>
            <a:lvl4pPr marL="1865886" indent="0" algn="ctr">
              <a:buNone/>
              <a:defRPr>
                <a:solidFill>
                  <a:schemeClr val="tx1">
                    <a:tint val="75000"/>
                  </a:schemeClr>
                </a:solidFill>
              </a:defRPr>
            </a:lvl4pPr>
            <a:lvl5pPr marL="2487847" indent="0" algn="ctr">
              <a:buNone/>
              <a:defRPr>
                <a:solidFill>
                  <a:schemeClr val="tx1">
                    <a:tint val="75000"/>
                  </a:schemeClr>
                </a:solidFill>
              </a:defRPr>
            </a:lvl5pPr>
            <a:lvl6pPr marL="3109810" indent="0" algn="ctr">
              <a:buNone/>
              <a:defRPr>
                <a:solidFill>
                  <a:schemeClr val="tx1">
                    <a:tint val="75000"/>
                  </a:schemeClr>
                </a:solidFill>
              </a:defRPr>
            </a:lvl6pPr>
            <a:lvl7pPr marL="3731771" indent="0" algn="ctr">
              <a:buNone/>
              <a:defRPr>
                <a:solidFill>
                  <a:schemeClr val="tx1">
                    <a:tint val="75000"/>
                  </a:schemeClr>
                </a:solidFill>
              </a:defRPr>
            </a:lvl7pPr>
            <a:lvl8pPr marL="4353733" indent="0" algn="ctr">
              <a:buNone/>
              <a:defRPr>
                <a:solidFill>
                  <a:schemeClr val="tx1">
                    <a:tint val="75000"/>
                  </a:schemeClr>
                </a:solidFill>
              </a:defRPr>
            </a:lvl8pPr>
            <a:lvl9pPr marL="4975696"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E03DDE1-D4A6-4183-82AE-0ECFC092D2C4}" type="datetimeFigureOut">
              <a:rPr lang="en-GB" smtClean="0"/>
              <a:t>13/02/2019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F637D0-258C-4055-8B15-965A8A25E81A}" type="slidenum">
              <a:rPr lang="en-GB" smtClean="0"/>
              <a:t>‹#›</a:t>
            </a:fld>
            <a:endParaRPr lang="en-GB"/>
          </a:p>
        </p:txBody>
      </p:sp>
    </p:spTree>
    <p:extLst>
      <p:ext uri="{BB962C8B-B14F-4D97-AF65-F5344CB8AC3E}">
        <p14:creationId xmlns:p14="http://schemas.microsoft.com/office/powerpoint/2010/main" val="1461858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E03DDE1-D4A6-4183-82AE-0ECFC092D2C4}" type="datetimeFigureOut">
              <a:rPr lang="en-GB" smtClean="0"/>
              <a:t>13/02/2019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F637D0-258C-4055-8B15-965A8A25E81A}" type="slidenum">
              <a:rPr lang="en-GB" smtClean="0"/>
              <a:t>‹#›</a:t>
            </a:fld>
            <a:endParaRPr lang="en-GB"/>
          </a:p>
        </p:txBody>
      </p:sp>
    </p:spTree>
    <p:extLst>
      <p:ext uri="{BB962C8B-B14F-4D97-AF65-F5344CB8AC3E}">
        <p14:creationId xmlns:p14="http://schemas.microsoft.com/office/powerpoint/2010/main" val="1066589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80043" y="403695"/>
            <a:ext cx="3159324" cy="86012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702073" y="403695"/>
            <a:ext cx="9243946" cy="860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E03DDE1-D4A6-4183-82AE-0ECFC092D2C4}" type="datetimeFigureOut">
              <a:rPr lang="en-GB" smtClean="0"/>
              <a:t>13/02/2019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F637D0-258C-4055-8B15-965A8A25E81A}" type="slidenum">
              <a:rPr lang="en-GB" smtClean="0"/>
              <a:t>‹#›</a:t>
            </a:fld>
            <a:endParaRPr lang="en-GB"/>
          </a:p>
        </p:txBody>
      </p:sp>
    </p:spTree>
    <p:extLst>
      <p:ext uri="{BB962C8B-B14F-4D97-AF65-F5344CB8AC3E}">
        <p14:creationId xmlns:p14="http://schemas.microsoft.com/office/powerpoint/2010/main" val="1365796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E03DDE1-D4A6-4183-82AE-0ECFC092D2C4}" type="datetimeFigureOut">
              <a:rPr lang="en-GB" smtClean="0"/>
              <a:t>13/02/2019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F637D0-258C-4055-8B15-965A8A25E81A}" type="slidenum">
              <a:rPr lang="en-GB" smtClean="0"/>
              <a:t>‹#›</a:t>
            </a:fld>
            <a:endParaRPr lang="en-GB"/>
          </a:p>
        </p:txBody>
      </p:sp>
    </p:spTree>
    <p:extLst>
      <p:ext uri="{BB962C8B-B14F-4D97-AF65-F5344CB8AC3E}">
        <p14:creationId xmlns:p14="http://schemas.microsoft.com/office/powerpoint/2010/main" val="854896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9179" y="6477738"/>
            <a:ext cx="11935222" cy="2002124"/>
          </a:xfrm>
        </p:spPr>
        <p:txBody>
          <a:bodyPr anchor="t"/>
          <a:lstStyle>
            <a:lvl1pPr algn="l">
              <a:defRPr sz="5500" b="1" cap="all"/>
            </a:lvl1pPr>
          </a:lstStyle>
          <a:p>
            <a:r>
              <a:rPr lang="en-US" smtClean="0"/>
              <a:t>Click to edit Master title style</a:t>
            </a:r>
            <a:endParaRPr lang="en-GB"/>
          </a:p>
        </p:txBody>
      </p:sp>
      <p:sp>
        <p:nvSpPr>
          <p:cNvPr id="3" name="Text Placeholder 2"/>
          <p:cNvSpPr>
            <a:spLocks noGrp="1"/>
          </p:cNvSpPr>
          <p:nvPr>
            <p:ph type="body" idx="1"/>
          </p:nvPr>
        </p:nvSpPr>
        <p:spPr>
          <a:xfrm>
            <a:off x="1109179" y="4272600"/>
            <a:ext cx="11935222" cy="2205136"/>
          </a:xfrm>
        </p:spPr>
        <p:txBody>
          <a:bodyPr anchor="b"/>
          <a:lstStyle>
            <a:lvl1pPr marL="0" indent="0">
              <a:buNone/>
              <a:defRPr sz="2700">
                <a:solidFill>
                  <a:schemeClr val="tx1">
                    <a:tint val="75000"/>
                  </a:schemeClr>
                </a:solidFill>
              </a:defRPr>
            </a:lvl1pPr>
            <a:lvl2pPr marL="621962" indent="0">
              <a:buNone/>
              <a:defRPr sz="2500">
                <a:solidFill>
                  <a:schemeClr val="tx1">
                    <a:tint val="75000"/>
                  </a:schemeClr>
                </a:solidFill>
              </a:defRPr>
            </a:lvl2pPr>
            <a:lvl3pPr marL="1243924" indent="0">
              <a:buNone/>
              <a:defRPr sz="2200">
                <a:solidFill>
                  <a:schemeClr val="tx1">
                    <a:tint val="75000"/>
                  </a:schemeClr>
                </a:solidFill>
              </a:defRPr>
            </a:lvl3pPr>
            <a:lvl4pPr marL="1865886" indent="0">
              <a:buNone/>
              <a:defRPr sz="1900">
                <a:solidFill>
                  <a:schemeClr val="tx1">
                    <a:tint val="75000"/>
                  </a:schemeClr>
                </a:solidFill>
              </a:defRPr>
            </a:lvl4pPr>
            <a:lvl5pPr marL="2487847" indent="0">
              <a:buNone/>
              <a:defRPr sz="1900">
                <a:solidFill>
                  <a:schemeClr val="tx1">
                    <a:tint val="75000"/>
                  </a:schemeClr>
                </a:solidFill>
              </a:defRPr>
            </a:lvl5pPr>
            <a:lvl6pPr marL="3109810" indent="0">
              <a:buNone/>
              <a:defRPr sz="1900">
                <a:solidFill>
                  <a:schemeClr val="tx1">
                    <a:tint val="75000"/>
                  </a:schemeClr>
                </a:solidFill>
              </a:defRPr>
            </a:lvl6pPr>
            <a:lvl7pPr marL="3731771" indent="0">
              <a:buNone/>
              <a:defRPr sz="1900">
                <a:solidFill>
                  <a:schemeClr val="tx1">
                    <a:tint val="75000"/>
                  </a:schemeClr>
                </a:solidFill>
              </a:defRPr>
            </a:lvl7pPr>
            <a:lvl8pPr marL="4353733" indent="0">
              <a:buNone/>
              <a:defRPr sz="1900">
                <a:solidFill>
                  <a:schemeClr val="tx1">
                    <a:tint val="75000"/>
                  </a:schemeClr>
                </a:solidFill>
              </a:defRPr>
            </a:lvl8pPr>
            <a:lvl9pPr marL="4975696" indent="0">
              <a:buNone/>
              <a:defRPr sz="19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03DDE1-D4A6-4183-82AE-0ECFC092D2C4}" type="datetimeFigureOut">
              <a:rPr lang="en-GB" smtClean="0"/>
              <a:t>13/02/2019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F637D0-258C-4055-8B15-965A8A25E81A}" type="slidenum">
              <a:rPr lang="en-GB" smtClean="0"/>
              <a:t>‹#›</a:t>
            </a:fld>
            <a:endParaRPr lang="en-GB"/>
          </a:p>
        </p:txBody>
      </p:sp>
    </p:spTree>
    <p:extLst>
      <p:ext uri="{BB962C8B-B14F-4D97-AF65-F5344CB8AC3E}">
        <p14:creationId xmlns:p14="http://schemas.microsoft.com/office/powerpoint/2010/main" val="3199689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702073" y="2352147"/>
            <a:ext cx="6201635" cy="6652746"/>
          </a:xfrm>
        </p:spPr>
        <p:txBody>
          <a:bodyPr/>
          <a:lstStyle>
            <a:lvl1pPr>
              <a:defRPr sz="3800"/>
            </a:lvl1pPr>
            <a:lvl2pPr>
              <a:defRPr sz="3300"/>
            </a:lvl2pPr>
            <a:lvl3pPr>
              <a:defRPr sz="27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7137731" y="2352147"/>
            <a:ext cx="6201635" cy="6652746"/>
          </a:xfrm>
        </p:spPr>
        <p:txBody>
          <a:bodyPr/>
          <a:lstStyle>
            <a:lvl1pPr>
              <a:defRPr sz="3800"/>
            </a:lvl1pPr>
            <a:lvl2pPr>
              <a:defRPr sz="3300"/>
            </a:lvl2pPr>
            <a:lvl3pPr>
              <a:defRPr sz="27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E03DDE1-D4A6-4183-82AE-0ECFC092D2C4}" type="datetimeFigureOut">
              <a:rPr lang="en-GB" smtClean="0"/>
              <a:t>13/02/2019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2F637D0-258C-4055-8B15-965A8A25E81A}" type="slidenum">
              <a:rPr lang="en-GB" smtClean="0"/>
              <a:t>‹#›</a:t>
            </a:fld>
            <a:endParaRPr lang="en-GB"/>
          </a:p>
        </p:txBody>
      </p:sp>
    </p:spTree>
    <p:extLst>
      <p:ext uri="{BB962C8B-B14F-4D97-AF65-F5344CB8AC3E}">
        <p14:creationId xmlns:p14="http://schemas.microsoft.com/office/powerpoint/2010/main" val="20111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702073" y="2256475"/>
            <a:ext cx="6204074" cy="940391"/>
          </a:xfrm>
        </p:spPr>
        <p:txBody>
          <a:bodyPr anchor="b"/>
          <a:lstStyle>
            <a:lvl1pPr marL="0" indent="0">
              <a:buNone/>
              <a:defRPr sz="3300" b="1"/>
            </a:lvl1pPr>
            <a:lvl2pPr marL="621962" indent="0">
              <a:buNone/>
              <a:defRPr sz="2700" b="1"/>
            </a:lvl2pPr>
            <a:lvl3pPr marL="1243924" indent="0">
              <a:buNone/>
              <a:defRPr sz="2500" b="1"/>
            </a:lvl3pPr>
            <a:lvl4pPr marL="1865886" indent="0">
              <a:buNone/>
              <a:defRPr sz="2200" b="1"/>
            </a:lvl4pPr>
            <a:lvl5pPr marL="2487847" indent="0">
              <a:buNone/>
              <a:defRPr sz="2200" b="1"/>
            </a:lvl5pPr>
            <a:lvl6pPr marL="3109810" indent="0">
              <a:buNone/>
              <a:defRPr sz="2200" b="1"/>
            </a:lvl6pPr>
            <a:lvl7pPr marL="3731771" indent="0">
              <a:buNone/>
              <a:defRPr sz="2200" b="1"/>
            </a:lvl7pPr>
            <a:lvl8pPr marL="4353733" indent="0">
              <a:buNone/>
              <a:defRPr sz="2200" b="1"/>
            </a:lvl8pPr>
            <a:lvl9pPr marL="4975696" indent="0">
              <a:buNone/>
              <a:defRPr sz="2200" b="1"/>
            </a:lvl9pPr>
          </a:lstStyle>
          <a:p>
            <a:pPr lvl="0"/>
            <a:r>
              <a:rPr lang="en-US" smtClean="0"/>
              <a:t>Click to edit Master text styles</a:t>
            </a:r>
          </a:p>
        </p:txBody>
      </p:sp>
      <p:sp>
        <p:nvSpPr>
          <p:cNvPr id="4" name="Content Placeholder 3"/>
          <p:cNvSpPr>
            <a:spLocks noGrp="1"/>
          </p:cNvSpPr>
          <p:nvPr>
            <p:ph sz="half" idx="2"/>
          </p:nvPr>
        </p:nvSpPr>
        <p:spPr>
          <a:xfrm>
            <a:off x="702073" y="3196867"/>
            <a:ext cx="6204074" cy="5808027"/>
          </a:xfrm>
        </p:spPr>
        <p:txBody>
          <a:bodyPr/>
          <a:lstStyle>
            <a:lvl1pPr>
              <a:defRPr sz="3300"/>
            </a:lvl1pPr>
            <a:lvl2pPr>
              <a:defRPr sz="27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7132857" y="2256475"/>
            <a:ext cx="6206510" cy="940391"/>
          </a:xfrm>
        </p:spPr>
        <p:txBody>
          <a:bodyPr anchor="b"/>
          <a:lstStyle>
            <a:lvl1pPr marL="0" indent="0">
              <a:buNone/>
              <a:defRPr sz="3300" b="1"/>
            </a:lvl1pPr>
            <a:lvl2pPr marL="621962" indent="0">
              <a:buNone/>
              <a:defRPr sz="2700" b="1"/>
            </a:lvl2pPr>
            <a:lvl3pPr marL="1243924" indent="0">
              <a:buNone/>
              <a:defRPr sz="2500" b="1"/>
            </a:lvl3pPr>
            <a:lvl4pPr marL="1865886" indent="0">
              <a:buNone/>
              <a:defRPr sz="2200" b="1"/>
            </a:lvl4pPr>
            <a:lvl5pPr marL="2487847" indent="0">
              <a:buNone/>
              <a:defRPr sz="2200" b="1"/>
            </a:lvl5pPr>
            <a:lvl6pPr marL="3109810" indent="0">
              <a:buNone/>
              <a:defRPr sz="2200" b="1"/>
            </a:lvl6pPr>
            <a:lvl7pPr marL="3731771" indent="0">
              <a:buNone/>
              <a:defRPr sz="2200" b="1"/>
            </a:lvl7pPr>
            <a:lvl8pPr marL="4353733" indent="0">
              <a:buNone/>
              <a:defRPr sz="2200" b="1"/>
            </a:lvl8pPr>
            <a:lvl9pPr marL="4975696" indent="0">
              <a:buNone/>
              <a:defRPr sz="2200" b="1"/>
            </a:lvl9pPr>
          </a:lstStyle>
          <a:p>
            <a:pPr lvl="0"/>
            <a:r>
              <a:rPr lang="en-US" smtClean="0"/>
              <a:t>Click to edit Master text styles</a:t>
            </a:r>
          </a:p>
        </p:txBody>
      </p:sp>
      <p:sp>
        <p:nvSpPr>
          <p:cNvPr id="6" name="Content Placeholder 5"/>
          <p:cNvSpPr>
            <a:spLocks noGrp="1"/>
          </p:cNvSpPr>
          <p:nvPr>
            <p:ph sz="quarter" idx="4"/>
          </p:nvPr>
        </p:nvSpPr>
        <p:spPr>
          <a:xfrm>
            <a:off x="7132857" y="3196867"/>
            <a:ext cx="6206510" cy="5808027"/>
          </a:xfrm>
        </p:spPr>
        <p:txBody>
          <a:bodyPr/>
          <a:lstStyle>
            <a:lvl1pPr>
              <a:defRPr sz="3300"/>
            </a:lvl1pPr>
            <a:lvl2pPr>
              <a:defRPr sz="27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E03DDE1-D4A6-4183-82AE-0ECFC092D2C4}" type="datetimeFigureOut">
              <a:rPr lang="en-GB" smtClean="0"/>
              <a:t>13/02/2019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2F637D0-258C-4055-8B15-965A8A25E81A}" type="slidenum">
              <a:rPr lang="en-GB" smtClean="0"/>
              <a:t>‹#›</a:t>
            </a:fld>
            <a:endParaRPr lang="en-GB"/>
          </a:p>
        </p:txBody>
      </p:sp>
    </p:spTree>
    <p:extLst>
      <p:ext uri="{BB962C8B-B14F-4D97-AF65-F5344CB8AC3E}">
        <p14:creationId xmlns:p14="http://schemas.microsoft.com/office/powerpoint/2010/main" val="2343868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E03DDE1-D4A6-4183-82AE-0ECFC092D2C4}" type="datetimeFigureOut">
              <a:rPr lang="en-GB" smtClean="0"/>
              <a:t>13/02/2019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2F637D0-258C-4055-8B15-965A8A25E81A}" type="slidenum">
              <a:rPr lang="en-GB" smtClean="0"/>
              <a:t>‹#›</a:t>
            </a:fld>
            <a:endParaRPr lang="en-GB"/>
          </a:p>
        </p:txBody>
      </p:sp>
    </p:spTree>
    <p:extLst>
      <p:ext uri="{BB962C8B-B14F-4D97-AF65-F5344CB8AC3E}">
        <p14:creationId xmlns:p14="http://schemas.microsoft.com/office/powerpoint/2010/main" val="2790738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03DDE1-D4A6-4183-82AE-0ECFC092D2C4}" type="datetimeFigureOut">
              <a:rPr lang="en-GB" smtClean="0"/>
              <a:t>13/02/2019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2F637D0-258C-4055-8B15-965A8A25E81A}" type="slidenum">
              <a:rPr lang="en-GB" smtClean="0"/>
              <a:t>‹#›</a:t>
            </a:fld>
            <a:endParaRPr lang="en-GB"/>
          </a:p>
        </p:txBody>
      </p:sp>
    </p:spTree>
    <p:extLst>
      <p:ext uri="{BB962C8B-B14F-4D97-AF65-F5344CB8AC3E}">
        <p14:creationId xmlns:p14="http://schemas.microsoft.com/office/powerpoint/2010/main" val="2122839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2074" y="401358"/>
            <a:ext cx="4619536" cy="1708106"/>
          </a:xfrm>
        </p:spPr>
        <p:txBody>
          <a:bodyPr anchor="b"/>
          <a:lstStyle>
            <a:lvl1pPr algn="l">
              <a:defRPr sz="2700" b="1"/>
            </a:lvl1pPr>
          </a:lstStyle>
          <a:p>
            <a:r>
              <a:rPr lang="en-US" smtClean="0"/>
              <a:t>Click to edit Master title style</a:t>
            </a:r>
            <a:endParaRPr lang="en-GB"/>
          </a:p>
        </p:txBody>
      </p:sp>
      <p:sp>
        <p:nvSpPr>
          <p:cNvPr id="3" name="Content Placeholder 2"/>
          <p:cNvSpPr>
            <a:spLocks noGrp="1"/>
          </p:cNvSpPr>
          <p:nvPr>
            <p:ph idx="1"/>
          </p:nvPr>
        </p:nvSpPr>
        <p:spPr>
          <a:xfrm>
            <a:off x="5489812" y="401359"/>
            <a:ext cx="7849554" cy="8603534"/>
          </a:xfrm>
        </p:spPr>
        <p:txBody>
          <a:bodyPr/>
          <a:lstStyle>
            <a:lvl1pPr>
              <a:defRPr sz="4400"/>
            </a:lvl1pPr>
            <a:lvl2pPr>
              <a:defRPr sz="3800"/>
            </a:lvl2pPr>
            <a:lvl3pPr>
              <a:defRPr sz="3300"/>
            </a:lvl3pPr>
            <a:lvl4pPr>
              <a:defRPr sz="2700"/>
            </a:lvl4pPr>
            <a:lvl5pPr>
              <a:defRPr sz="2700"/>
            </a:lvl5pPr>
            <a:lvl6pPr>
              <a:defRPr sz="2700"/>
            </a:lvl6pPr>
            <a:lvl7pPr>
              <a:defRPr sz="2700"/>
            </a:lvl7pPr>
            <a:lvl8pPr>
              <a:defRPr sz="2700"/>
            </a:lvl8pPr>
            <a:lvl9pPr>
              <a:defRPr sz="2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702074" y="2109465"/>
            <a:ext cx="4619536" cy="6895428"/>
          </a:xfrm>
        </p:spPr>
        <p:txBody>
          <a:bodyPr/>
          <a:lstStyle>
            <a:lvl1pPr marL="0" indent="0">
              <a:buNone/>
              <a:defRPr sz="1900"/>
            </a:lvl1pPr>
            <a:lvl2pPr marL="621962" indent="0">
              <a:buNone/>
              <a:defRPr sz="1700"/>
            </a:lvl2pPr>
            <a:lvl3pPr marL="1243924" indent="0">
              <a:buNone/>
              <a:defRPr sz="1300"/>
            </a:lvl3pPr>
            <a:lvl4pPr marL="1865886" indent="0">
              <a:buNone/>
              <a:defRPr sz="1200"/>
            </a:lvl4pPr>
            <a:lvl5pPr marL="2487847" indent="0">
              <a:buNone/>
              <a:defRPr sz="1200"/>
            </a:lvl5pPr>
            <a:lvl6pPr marL="3109810" indent="0">
              <a:buNone/>
              <a:defRPr sz="1200"/>
            </a:lvl6pPr>
            <a:lvl7pPr marL="3731771" indent="0">
              <a:buNone/>
              <a:defRPr sz="1200"/>
            </a:lvl7pPr>
            <a:lvl8pPr marL="4353733" indent="0">
              <a:buNone/>
              <a:defRPr sz="1200"/>
            </a:lvl8pPr>
            <a:lvl9pPr marL="497569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03DDE1-D4A6-4183-82AE-0ECFC092D2C4}" type="datetimeFigureOut">
              <a:rPr lang="en-GB" smtClean="0"/>
              <a:t>13/02/2019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2F637D0-258C-4055-8B15-965A8A25E81A}" type="slidenum">
              <a:rPr lang="en-GB" smtClean="0"/>
              <a:t>‹#›</a:t>
            </a:fld>
            <a:endParaRPr lang="en-GB"/>
          </a:p>
        </p:txBody>
      </p:sp>
    </p:spTree>
    <p:extLst>
      <p:ext uri="{BB962C8B-B14F-4D97-AF65-F5344CB8AC3E}">
        <p14:creationId xmlns:p14="http://schemas.microsoft.com/office/powerpoint/2010/main" val="1355262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52221" y="7056439"/>
            <a:ext cx="8424863" cy="833052"/>
          </a:xfrm>
        </p:spPr>
        <p:txBody>
          <a:bodyPr anchor="b"/>
          <a:lstStyle>
            <a:lvl1pPr algn="l">
              <a:defRPr sz="2700" b="1"/>
            </a:lvl1pPr>
          </a:lstStyle>
          <a:p>
            <a:r>
              <a:rPr lang="en-US" smtClean="0"/>
              <a:t>Click to edit Master title style</a:t>
            </a:r>
            <a:endParaRPr lang="en-GB"/>
          </a:p>
        </p:txBody>
      </p:sp>
      <p:sp>
        <p:nvSpPr>
          <p:cNvPr id="3" name="Picture Placeholder 2"/>
          <p:cNvSpPr>
            <a:spLocks noGrp="1"/>
          </p:cNvSpPr>
          <p:nvPr>
            <p:ph type="pic" idx="1"/>
          </p:nvPr>
        </p:nvSpPr>
        <p:spPr>
          <a:xfrm>
            <a:off x="2752221" y="900723"/>
            <a:ext cx="8424863" cy="6048375"/>
          </a:xfrm>
        </p:spPr>
        <p:txBody>
          <a:bodyPr/>
          <a:lstStyle>
            <a:lvl1pPr marL="0" indent="0">
              <a:buNone/>
              <a:defRPr sz="4400"/>
            </a:lvl1pPr>
            <a:lvl2pPr marL="621962" indent="0">
              <a:buNone/>
              <a:defRPr sz="3800"/>
            </a:lvl2pPr>
            <a:lvl3pPr marL="1243924" indent="0">
              <a:buNone/>
              <a:defRPr sz="3300"/>
            </a:lvl3pPr>
            <a:lvl4pPr marL="1865886" indent="0">
              <a:buNone/>
              <a:defRPr sz="2700"/>
            </a:lvl4pPr>
            <a:lvl5pPr marL="2487847" indent="0">
              <a:buNone/>
              <a:defRPr sz="2700"/>
            </a:lvl5pPr>
            <a:lvl6pPr marL="3109810" indent="0">
              <a:buNone/>
              <a:defRPr sz="2700"/>
            </a:lvl6pPr>
            <a:lvl7pPr marL="3731771" indent="0">
              <a:buNone/>
              <a:defRPr sz="2700"/>
            </a:lvl7pPr>
            <a:lvl8pPr marL="4353733" indent="0">
              <a:buNone/>
              <a:defRPr sz="2700"/>
            </a:lvl8pPr>
            <a:lvl9pPr marL="4975696" indent="0">
              <a:buNone/>
              <a:defRPr sz="2700"/>
            </a:lvl9pPr>
          </a:lstStyle>
          <a:p>
            <a:endParaRPr lang="en-GB"/>
          </a:p>
        </p:txBody>
      </p:sp>
      <p:sp>
        <p:nvSpPr>
          <p:cNvPr id="4" name="Text Placeholder 3"/>
          <p:cNvSpPr>
            <a:spLocks noGrp="1"/>
          </p:cNvSpPr>
          <p:nvPr>
            <p:ph type="body" sz="half" idx="2"/>
          </p:nvPr>
        </p:nvSpPr>
        <p:spPr>
          <a:xfrm>
            <a:off x="2752221" y="7889491"/>
            <a:ext cx="8424863" cy="1183073"/>
          </a:xfrm>
        </p:spPr>
        <p:txBody>
          <a:bodyPr/>
          <a:lstStyle>
            <a:lvl1pPr marL="0" indent="0">
              <a:buNone/>
              <a:defRPr sz="1900"/>
            </a:lvl1pPr>
            <a:lvl2pPr marL="621962" indent="0">
              <a:buNone/>
              <a:defRPr sz="1700"/>
            </a:lvl2pPr>
            <a:lvl3pPr marL="1243924" indent="0">
              <a:buNone/>
              <a:defRPr sz="1300"/>
            </a:lvl3pPr>
            <a:lvl4pPr marL="1865886" indent="0">
              <a:buNone/>
              <a:defRPr sz="1200"/>
            </a:lvl4pPr>
            <a:lvl5pPr marL="2487847" indent="0">
              <a:buNone/>
              <a:defRPr sz="1200"/>
            </a:lvl5pPr>
            <a:lvl6pPr marL="3109810" indent="0">
              <a:buNone/>
              <a:defRPr sz="1200"/>
            </a:lvl6pPr>
            <a:lvl7pPr marL="3731771" indent="0">
              <a:buNone/>
              <a:defRPr sz="1200"/>
            </a:lvl7pPr>
            <a:lvl8pPr marL="4353733" indent="0">
              <a:buNone/>
              <a:defRPr sz="1200"/>
            </a:lvl8pPr>
            <a:lvl9pPr marL="497569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03DDE1-D4A6-4183-82AE-0ECFC092D2C4}" type="datetimeFigureOut">
              <a:rPr lang="en-GB" smtClean="0"/>
              <a:t>13/02/2019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2F637D0-258C-4055-8B15-965A8A25E81A}" type="slidenum">
              <a:rPr lang="en-GB" smtClean="0"/>
              <a:t>‹#›</a:t>
            </a:fld>
            <a:endParaRPr lang="en-GB"/>
          </a:p>
        </p:txBody>
      </p:sp>
    </p:spTree>
    <p:extLst>
      <p:ext uri="{BB962C8B-B14F-4D97-AF65-F5344CB8AC3E}">
        <p14:creationId xmlns:p14="http://schemas.microsoft.com/office/powerpoint/2010/main" val="513329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2073" y="403692"/>
            <a:ext cx="12637294" cy="1680104"/>
          </a:xfrm>
          <a:prstGeom prst="rect">
            <a:avLst/>
          </a:prstGeom>
        </p:spPr>
        <p:txBody>
          <a:bodyPr vert="horz" lIns="124393" tIns="62196" rIns="124393" bIns="62196"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702073" y="2352147"/>
            <a:ext cx="12637294" cy="6652746"/>
          </a:xfrm>
          <a:prstGeom prst="rect">
            <a:avLst/>
          </a:prstGeom>
        </p:spPr>
        <p:txBody>
          <a:bodyPr vert="horz" lIns="124393" tIns="62196" rIns="124393" bIns="6219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702073" y="9343249"/>
            <a:ext cx="3276336" cy="536700"/>
          </a:xfrm>
          <a:prstGeom prst="rect">
            <a:avLst/>
          </a:prstGeom>
        </p:spPr>
        <p:txBody>
          <a:bodyPr vert="horz" lIns="124393" tIns="62196" rIns="124393" bIns="62196" rtlCol="0" anchor="ctr"/>
          <a:lstStyle>
            <a:lvl1pPr algn="l">
              <a:defRPr sz="1700">
                <a:solidFill>
                  <a:schemeClr val="tx1">
                    <a:tint val="75000"/>
                  </a:schemeClr>
                </a:solidFill>
              </a:defRPr>
            </a:lvl1pPr>
          </a:lstStyle>
          <a:p>
            <a:fld id="{CE03DDE1-D4A6-4183-82AE-0ECFC092D2C4}" type="datetimeFigureOut">
              <a:rPr lang="en-GB" smtClean="0"/>
              <a:t>13/02/2019</a:t>
            </a:fld>
            <a:endParaRPr lang="en-GB"/>
          </a:p>
        </p:txBody>
      </p:sp>
      <p:sp>
        <p:nvSpPr>
          <p:cNvPr id="5" name="Footer Placeholder 4"/>
          <p:cNvSpPr>
            <a:spLocks noGrp="1"/>
          </p:cNvSpPr>
          <p:nvPr>
            <p:ph type="ftr" sz="quarter" idx="3"/>
          </p:nvPr>
        </p:nvSpPr>
        <p:spPr>
          <a:xfrm>
            <a:off x="4797492" y="9343249"/>
            <a:ext cx="4446455" cy="536700"/>
          </a:xfrm>
          <a:prstGeom prst="rect">
            <a:avLst/>
          </a:prstGeom>
        </p:spPr>
        <p:txBody>
          <a:bodyPr vert="horz" lIns="124393" tIns="62196" rIns="124393" bIns="62196" rtlCol="0" anchor="ctr"/>
          <a:lstStyle>
            <a:lvl1pPr algn="ctr">
              <a:defRPr sz="17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0063031" y="9343249"/>
            <a:ext cx="3276336" cy="536700"/>
          </a:xfrm>
          <a:prstGeom prst="rect">
            <a:avLst/>
          </a:prstGeom>
        </p:spPr>
        <p:txBody>
          <a:bodyPr vert="horz" lIns="124393" tIns="62196" rIns="124393" bIns="62196" rtlCol="0" anchor="ctr"/>
          <a:lstStyle>
            <a:lvl1pPr algn="r">
              <a:defRPr sz="1700">
                <a:solidFill>
                  <a:schemeClr val="tx1">
                    <a:tint val="75000"/>
                  </a:schemeClr>
                </a:solidFill>
              </a:defRPr>
            </a:lvl1pPr>
          </a:lstStyle>
          <a:p>
            <a:fld id="{72F637D0-258C-4055-8B15-965A8A25E81A}" type="slidenum">
              <a:rPr lang="en-GB" smtClean="0"/>
              <a:t>‹#›</a:t>
            </a:fld>
            <a:endParaRPr lang="en-GB"/>
          </a:p>
        </p:txBody>
      </p:sp>
    </p:spTree>
    <p:extLst>
      <p:ext uri="{BB962C8B-B14F-4D97-AF65-F5344CB8AC3E}">
        <p14:creationId xmlns:p14="http://schemas.microsoft.com/office/powerpoint/2010/main" val="30631897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43924" rtl="0" eaLnBrk="1" latinLnBrk="0" hangingPunct="1">
        <a:spcBef>
          <a:spcPct val="0"/>
        </a:spcBef>
        <a:buNone/>
        <a:defRPr sz="6000" kern="1200">
          <a:solidFill>
            <a:schemeClr val="tx1"/>
          </a:solidFill>
          <a:latin typeface="+mj-lt"/>
          <a:ea typeface="+mj-ea"/>
          <a:cs typeface="+mj-cs"/>
        </a:defRPr>
      </a:lvl1pPr>
    </p:titleStyle>
    <p:bodyStyle>
      <a:lvl1pPr marL="466471" indent="-466471" algn="l" defTabSz="1243924" rtl="0" eaLnBrk="1" latinLnBrk="0" hangingPunct="1">
        <a:spcBef>
          <a:spcPct val="20000"/>
        </a:spcBef>
        <a:buFont typeface="Arial" panose="020B0604020202020204" pitchFamily="34" charset="0"/>
        <a:buChar char="•"/>
        <a:defRPr sz="4400" kern="1200">
          <a:solidFill>
            <a:schemeClr val="tx1"/>
          </a:solidFill>
          <a:latin typeface="+mn-lt"/>
          <a:ea typeface="+mn-ea"/>
          <a:cs typeface="+mn-cs"/>
        </a:defRPr>
      </a:lvl1pPr>
      <a:lvl2pPr marL="1010688" indent="-388726" algn="l" defTabSz="1243924"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2pPr>
      <a:lvl3pPr marL="1554904" indent="-310981" algn="l" defTabSz="1243924" rtl="0"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3pPr>
      <a:lvl4pPr marL="2176867" indent="-310981" algn="l" defTabSz="1243924"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4pPr>
      <a:lvl5pPr marL="2798829" indent="-310981" algn="l" defTabSz="1243924"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5pPr>
      <a:lvl6pPr marL="3420790" indent="-310981" algn="l" defTabSz="1243924"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6pPr>
      <a:lvl7pPr marL="4042753" indent="-310981" algn="l" defTabSz="1243924"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7pPr>
      <a:lvl8pPr marL="4664714" indent="-310981" algn="l" defTabSz="1243924"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8pPr>
      <a:lvl9pPr marL="5286676" indent="-310981" algn="l" defTabSz="1243924"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243924" rtl="0" eaLnBrk="1" latinLnBrk="0" hangingPunct="1">
        <a:defRPr sz="2500" kern="1200">
          <a:solidFill>
            <a:schemeClr val="tx1"/>
          </a:solidFill>
          <a:latin typeface="+mn-lt"/>
          <a:ea typeface="+mn-ea"/>
          <a:cs typeface="+mn-cs"/>
        </a:defRPr>
      </a:lvl1pPr>
      <a:lvl2pPr marL="621962" algn="l" defTabSz="1243924" rtl="0" eaLnBrk="1" latinLnBrk="0" hangingPunct="1">
        <a:defRPr sz="2500" kern="1200">
          <a:solidFill>
            <a:schemeClr val="tx1"/>
          </a:solidFill>
          <a:latin typeface="+mn-lt"/>
          <a:ea typeface="+mn-ea"/>
          <a:cs typeface="+mn-cs"/>
        </a:defRPr>
      </a:lvl2pPr>
      <a:lvl3pPr marL="1243924" algn="l" defTabSz="1243924" rtl="0" eaLnBrk="1" latinLnBrk="0" hangingPunct="1">
        <a:defRPr sz="2500" kern="1200">
          <a:solidFill>
            <a:schemeClr val="tx1"/>
          </a:solidFill>
          <a:latin typeface="+mn-lt"/>
          <a:ea typeface="+mn-ea"/>
          <a:cs typeface="+mn-cs"/>
        </a:defRPr>
      </a:lvl3pPr>
      <a:lvl4pPr marL="1865886" algn="l" defTabSz="1243924" rtl="0" eaLnBrk="1" latinLnBrk="0" hangingPunct="1">
        <a:defRPr sz="2500" kern="1200">
          <a:solidFill>
            <a:schemeClr val="tx1"/>
          </a:solidFill>
          <a:latin typeface="+mn-lt"/>
          <a:ea typeface="+mn-ea"/>
          <a:cs typeface="+mn-cs"/>
        </a:defRPr>
      </a:lvl4pPr>
      <a:lvl5pPr marL="2487847" algn="l" defTabSz="1243924" rtl="0" eaLnBrk="1" latinLnBrk="0" hangingPunct="1">
        <a:defRPr sz="2500" kern="1200">
          <a:solidFill>
            <a:schemeClr val="tx1"/>
          </a:solidFill>
          <a:latin typeface="+mn-lt"/>
          <a:ea typeface="+mn-ea"/>
          <a:cs typeface="+mn-cs"/>
        </a:defRPr>
      </a:lvl5pPr>
      <a:lvl6pPr marL="3109810" algn="l" defTabSz="1243924" rtl="0" eaLnBrk="1" latinLnBrk="0" hangingPunct="1">
        <a:defRPr sz="2500" kern="1200">
          <a:solidFill>
            <a:schemeClr val="tx1"/>
          </a:solidFill>
          <a:latin typeface="+mn-lt"/>
          <a:ea typeface="+mn-ea"/>
          <a:cs typeface="+mn-cs"/>
        </a:defRPr>
      </a:lvl6pPr>
      <a:lvl7pPr marL="3731771" algn="l" defTabSz="1243924" rtl="0" eaLnBrk="1" latinLnBrk="0" hangingPunct="1">
        <a:defRPr sz="2500" kern="1200">
          <a:solidFill>
            <a:schemeClr val="tx1"/>
          </a:solidFill>
          <a:latin typeface="+mn-lt"/>
          <a:ea typeface="+mn-ea"/>
          <a:cs typeface="+mn-cs"/>
        </a:defRPr>
      </a:lvl7pPr>
      <a:lvl8pPr marL="4353733" algn="l" defTabSz="1243924" rtl="0" eaLnBrk="1" latinLnBrk="0" hangingPunct="1">
        <a:defRPr sz="2500" kern="1200">
          <a:solidFill>
            <a:schemeClr val="tx1"/>
          </a:solidFill>
          <a:latin typeface="+mn-lt"/>
          <a:ea typeface="+mn-ea"/>
          <a:cs typeface="+mn-cs"/>
        </a:defRPr>
      </a:lvl8pPr>
      <a:lvl9pPr marL="4975696" algn="l" defTabSz="1243924"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830364944"/>
              </p:ext>
            </p:extLst>
          </p:nvPr>
        </p:nvGraphicFramePr>
        <p:xfrm>
          <a:off x="323979" y="277287"/>
          <a:ext cx="13446905" cy="9439934"/>
        </p:xfrm>
        <a:graphic>
          <a:graphicData uri="http://schemas.openxmlformats.org/drawingml/2006/table">
            <a:tbl>
              <a:tblPr/>
              <a:tblGrid>
                <a:gridCol w="1066473"/>
                <a:gridCol w="661715"/>
                <a:gridCol w="792088"/>
                <a:gridCol w="653831"/>
                <a:gridCol w="58481"/>
                <a:gridCol w="130574"/>
                <a:gridCol w="577034"/>
                <a:gridCol w="308272"/>
                <a:gridCol w="576064"/>
                <a:gridCol w="85682"/>
                <a:gridCol w="58481"/>
                <a:gridCol w="143869"/>
                <a:gridCol w="585156"/>
                <a:gridCol w="121269"/>
                <a:gridCol w="157671"/>
                <a:gridCol w="657799"/>
                <a:gridCol w="700927"/>
                <a:gridCol w="729506"/>
                <a:gridCol w="344178"/>
                <a:gridCol w="538295"/>
                <a:gridCol w="101401"/>
                <a:gridCol w="96246"/>
                <a:gridCol w="970363"/>
                <a:gridCol w="757829"/>
                <a:gridCol w="79545"/>
                <a:gridCol w="184250"/>
                <a:gridCol w="151724"/>
                <a:gridCol w="492417"/>
                <a:gridCol w="586674"/>
                <a:gridCol w="161574"/>
                <a:gridCol w="917517"/>
              </a:tblGrid>
              <a:tr h="241022">
                <a:tc>
                  <a:txBody>
                    <a:bodyPr/>
                    <a:lstStyle/>
                    <a:p>
                      <a:pPr marR="0" indent="0" algn="ctr" rtl="0">
                        <a:lnSpc>
                          <a:spcPct val="119000"/>
                        </a:lnSpc>
                        <a:spcBef>
                          <a:spcPts val="0"/>
                        </a:spcBef>
                        <a:spcAft>
                          <a:spcPts val="600"/>
                        </a:spcAft>
                      </a:pPr>
                      <a:r>
                        <a:rPr lang="en-GB" sz="1000" b="1" kern="1400" dirty="0" smtClean="0">
                          <a:solidFill>
                            <a:srgbClr val="000000"/>
                          </a:solidFill>
                          <a:effectLst/>
                          <a:latin typeface="Calibri"/>
                        </a:rPr>
                        <a:t>OUR VISION</a:t>
                      </a:r>
                      <a:endParaRPr lang="en-GB" sz="1000" b="1"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accent2">
                        <a:lumMod val="60000"/>
                        <a:lumOff val="40000"/>
                      </a:schemeClr>
                    </a:solidFill>
                  </a:tcPr>
                </a:tc>
                <a:tc gridSpan="4">
                  <a:txBody>
                    <a:bodyPr/>
                    <a:lstStyle/>
                    <a:p>
                      <a:pPr marR="0" indent="0" algn="ctr" rtl="0">
                        <a:lnSpc>
                          <a:spcPct val="119000"/>
                        </a:lnSpc>
                        <a:spcBef>
                          <a:spcPts val="0"/>
                        </a:spcBef>
                        <a:spcAft>
                          <a:spcPts val="600"/>
                        </a:spcAft>
                      </a:pPr>
                      <a:r>
                        <a:rPr lang="en-GB" sz="1600" b="1" kern="1400" dirty="0">
                          <a:solidFill>
                            <a:srgbClr val="FF0000"/>
                          </a:solidFill>
                          <a:effectLst/>
                          <a:latin typeface="Calibri"/>
                        </a:rPr>
                        <a:t>I CAN</a:t>
                      </a:r>
                      <a:endParaRPr lang="en-GB" sz="9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3DCDC"/>
                    </a:solidFill>
                  </a:tcPr>
                </a:tc>
                <a:tc hMerge="1">
                  <a:txBody>
                    <a:bodyPr/>
                    <a:lstStyle/>
                    <a:p>
                      <a:endParaRPr lang="en-GB"/>
                    </a:p>
                  </a:txBody>
                  <a:tcPr/>
                </a:tc>
                <a:tc hMerge="1">
                  <a:txBody>
                    <a:bodyPr/>
                    <a:lstStyle/>
                    <a:p>
                      <a:endParaRPr lang="en-GB"/>
                    </a:p>
                  </a:txBody>
                  <a:tcPr/>
                </a:tc>
                <a:tc hMerge="1">
                  <a:txBody>
                    <a:bodyPr/>
                    <a:lstStyle/>
                    <a:p>
                      <a:endParaRPr lang="en-GB"/>
                    </a:p>
                  </a:txBody>
                  <a:tcPr/>
                </a:tc>
                <a:tc gridSpan="9">
                  <a:txBody>
                    <a:bodyPr/>
                    <a:lstStyle/>
                    <a:p>
                      <a:pPr marR="0" indent="0" algn="ctr" rtl="0">
                        <a:lnSpc>
                          <a:spcPct val="119000"/>
                        </a:lnSpc>
                        <a:spcBef>
                          <a:spcPts val="0"/>
                        </a:spcBef>
                        <a:spcAft>
                          <a:spcPts val="600"/>
                        </a:spcAft>
                      </a:pPr>
                      <a:r>
                        <a:rPr lang="en-GB" sz="1600" b="1" kern="1400" dirty="0">
                          <a:solidFill>
                            <a:srgbClr val="FF0000"/>
                          </a:solidFill>
                          <a:effectLst/>
                          <a:latin typeface="Calibri"/>
                        </a:rPr>
                        <a:t>INSPIRE</a:t>
                      </a:r>
                      <a:endParaRPr lang="en-GB" sz="9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C9FF93"/>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600" kern="1400">
                        <a:solidFill>
                          <a:srgbClr val="000000"/>
                        </a:solidFill>
                        <a:effectLst/>
                        <a:latin typeface="Calibri"/>
                      </a:endParaRPr>
                    </a:p>
                  </a:txBody>
                  <a:tcPr marL="20895" marR="20895" marT="20895" marB="20895">
                    <a:lnL>
                      <a:noFill/>
                    </a:lnL>
                    <a:lnR>
                      <a:noFill/>
                    </a:lnR>
                    <a:lnT>
                      <a:noFill/>
                    </a:lnT>
                    <a:lnB>
                      <a:noFill/>
                    </a:lnB>
                    <a:solidFill>
                      <a:srgbClr val="C9FF93"/>
                    </a:solidFill>
                  </a:tcPr>
                </a:tc>
                <a:tc hMerge="1">
                  <a:txBody>
                    <a:bodyPr/>
                    <a:lstStyle/>
                    <a:p>
                      <a:endParaRPr lang="en-GB"/>
                    </a:p>
                  </a:txBody>
                  <a:tcPr/>
                </a:tc>
                <a:tc hMerge="1">
                  <a:txBody>
                    <a:bodyPr/>
                    <a:lstStyle/>
                    <a:p>
                      <a:endParaRPr lang="en-GB"/>
                    </a:p>
                  </a:txBody>
                  <a:tcPr/>
                </a:tc>
                <a:tc hMerge="1">
                  <a:txBody>
                    <a:bodyPr/>
                    <a:lstStyle/>
                    <a:p>
                      <a:endParaRPr lang="en-GB"/>
                    </a:p>
                  </a:txBody>
                  <a:tcPr/>
                </a:tc>
                <a:tc gridSpan="7">
                  <a:txBody>
                    <a:bodyPr/>
                    <a:lstStyle/>
                    <a:p>
                      <a:pPr marR="0" indent="0" algn="ctr" rtl="0">
                        <a:lnSpc>
                          <a:spcPct val="119000"/>
                        </a:lnSpc>
                        <a:spcBef>
                          <a:spcPts val="0"/>
                        </a:spcBef>
                        <a:spcAft>
                          <a:spcPts val="600"/>
                        </a:spcAft>
                      </a:pPr>
                      <a:r>
                        <a:rPr lang="en-GB" sz="1600" b="1" kern="1400" dirty="0">
                          <a:solidFill>
                            <a:srgbClr val="FF0000"/>
                          </a:solidFill>
                          <a:effectLst/>
                          <a:latin typeface="Calibri"/>
                        </a:rPr>
                        <a:t>CHALLENGE</a:t>
                      </a:r>
                      <a:endParaRPr lang="en-GB" sz="9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A1A1FF"/>
                    </a:solidFill>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a:noFill/>
                    </a:lnL>
                    <a:lnR>
                      <a:noFill/>
                    </a:lnR>
                    <a:lnT>
                      <a:noFill/>
                    </a:lnT>
                    <a:lnB>
                      <a:noFill/>
                    </a:lnB>
                    <a:solidFill>
                      <a:srgbClr val="A1A1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p>
                      <a:pPr marR="0" indent="0" algn="ctr" rtl="0">
                        <a:lnSpc>
                          <a:spcPct val="119000"/>
                        </a:lnSpc>
                        <a:spcBef>
                          <a:spcPts val="0"/>
                        </a:spcBef>
                        <a:spcAft>
                          <a:spcPts val="600"/>
                        </a:spcAft>
                      </a:pPr>
                      <a:r>
                        <a:rPr lang="en-GB" sz="1600" b="1" kern="1400" dirty="0">
                          <a:solidFill>
                            <a:srgbClr val="FF0000"/>
                          </a:solidFill>
                          <a:effectLst/>
                          <a:latin typeface="Calibri"/>
                        </a:rPr>
                        <a:t>ACHIEVE</a:t>
                      </a:r>
                      <a:endParaRPr lang="en-GB" sz="9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87"/>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p>
                      <a:pPr marR="0" indent="0" algn="ctr" rtl="0">
                        <a:lnSpc>
                          <a:spcPct val="119000"/>
                        </a:lnSpc>
                        <a:spcBef>
                          <a:spcPts val="0"/>
                        </a:spcBef>
                        <a:spcAft>
                          <a:spcPts val="600"/>
                        </a:spcAft>
                      </a:pPr>
                      <a:r>
                        <a:rPr lang="en-GB" sz="1600" b="1" kern="1400" dirty="0">
                          <a:solidFill>
                            <a:srgbClr val="FF0000"/>
                          </a:solidFill>
                          <a:effectLst/>
                          <a:latin typeface="Calibri"/>
                        </a:rPr>
                        <a:t>NURTURE</a:t>
                      </a:r>
                      <a:endParaRPr lang="en-GB" sz="9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B7FF"/>
                    </a:solidFill>
                  </a:tcPr>
                </a:tc>
                <a:tc hMerge="1">
                  <a:txBody>
                    <a:bodyPr/>
                    <a:lstStyle/>
                    <a:p>
                      <a:pPr marR="0" indent="0" algn="ctr"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a:noFill/>
                    </a:lnL>
                    <a:lnR>
                      <a:noFill/>
                    </a:lnR>
                    <a:lnT>
                      <a:noFill/>
                    </a:lnT>
                    <a:lnB>
                      <a:noFill/>
                    </a:lnB>
                    <a:solidFill>
                      <a:srgbClr val="FFB7FF"/>
                    </a:solidFill>
                  </a:tcPr>
                </a:tc>
                <a:tc hMerge="1">
                  <a:txBody>
                    <a:bodyPr/>
                    <a:lstStyle/>
                    <a:p>
                      <a:pPr marR="0" indent="0" algn="ctr"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a:noFill/>
                    </a:lnL>
                    <a:lnR>
                      <a:noFill/>
                    </a:lnR>
                    <a:lnT>
                      <a:noFill/>
                    </a:lnT>
                    <a:lnB>
                      <a:noFill/>
                    </a:lnB>
                    <a:solidFill>
                      <a:srgbClr val="FFB7FF"/>
                    </a:solidFill>
                  </a:tcPr>
                </a:tc>
                <a:tc hMerge="1">
                  <a:txBody>
                    <a:bodyPr/>
                    <a:lstStyle/>
                    <a:p>
                      <a:endParaRPr lang="en-GB"/>
                    </a:p>
                  </a:txBody>
                  <a:tcPr/>
                </a:tc>
                <a:tc hMerge="1">
                  <a:txBody>
                    <a:bodyPr/>
                    <a:lstStyle/>
                    <a:p>
                      <a:endParaRPr lang="en-GB"/>
                    </a:p>
                  </a:txBody>
                  <a:tcPr/>
                </a:tc>
              </a:tr>
              <a:tr h="173491">
                <a:tc>
                  <a:txBody>
                    <a:bodyPr/>
                    <a:lstStyle/>
                    <a:p>
                      <a:pPr marR="0" indent="0" algn="ctr" rtl="0">
                        <a:lnSpc>
                          <a:spcPct val="119000"/>
                        </a:lnSpc>
                        <a:spcBef>
                          <a:spcPts val="0"/>
                        </a:spcBef>
                        <a:spcAft>
                          <a:spcPts val="600"/>
                        </a:spcAft>
                      </a:pPr>
                      <a:r>
                        <a:rPr lang="en-GB" sz="1000" b="1" kern="1400" dirty="0" smtClean="0">
                          <a:solidFill>
                            <a:srgbClr val="000000"/>
                          </a:solidFill>
                          <a:effectLst/>
                          <a:latin typeface="Calibri"/>
                        </a:rPr>
                        <a:t>OUR</a:t>
                      </a:r>
                      <a:r>
                        <a:rPr lang="en-GB" sz="1000" b="1" kern="1400" baseline="0" dirty="0" smtClean="0">
                          <a:solidFill>
                            <a:srgbClr val="000000"/>
                          </a:solidFill>
                          <a:effectLst/>
                          <a:latin typeface="Calibri"/>
                        </a:rPr>
                        <a:t> MISSION</a:t>
                      </a:r>
                      <a:endParaRPr lang="en-GB" sz="1000" b="1"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accent2">
                        <a:lumMod val="60000"/>
                        <a:lumOff val="40000"/>
                      </a:schemeClr>
                    </a:solidFill>
                  </a:tcPr>
                </a:tc>
                <a:tc gridSpan="13">
                  <a:txBody>
                    <a:bodyPr/>
                    <a:lstStyle/>
                    <a:p>
                      <a:pPr marR="0" indent="0" algn="ctr" rtl="0">
                        <a:lnSpc>
                          <a:spcPct val="119000"/>
                        </a:lnSpc>
                        <a:spcBef>
                          <a:spcPts val="0"/>
                        </a:spcBef>
                        <a:spcAft>
                          <a:spcPts val="600"/>
                        </a:spcAft>
                      </a:pPr>
                      <a:r>
                        <a:rPr lang="en-GB" sz="1050" b="1" kern="1400" dirty="0">
                          <a:solidFill>
                            <a:srgbClr val="000000"/>
                          </a:solidFill>
                          <a:effectLst/>
                          <a:latin typeface="Calibri"/>
                        </a:rPr>
                        <a:t>ACADEMIC EXCELLENCE</a:t>
                      </a:r>
                      <a:endParaRPr lang="en-GB" sz="105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C3FFE7"/>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12">
                  <a:txBody>
                    <a:bodyPr/>
                    <a:lstStyle/>
                    <a:p>
                      <a:pPr marR="0" indent="0" algn="ctr" rtl="0">
                        <a:lnSpc>
                          <a:spcPct val="119000"/>
                        </a:lnSpc>
                        <a:spcBef>
                          <a:spcPts val="0"/>
                        </a:spcBef>
                        <a:spcAft>
                          <a:spcPts val="600"/>
                        </a:spcAft>
                      </a:pPr>
                      <a:r>
                        <a:rPr lang="en-GB" sz="1050" b="1" kern="1400" dirty="0" smtClean="0">
                          <a:solidFill>
                            <a:srgbClr val="000000"/>
                          </a:solidFill>
                          <a:effectLst/>
                          <a:latin typeface="Calibri"/>
                        </a:rPr>
                        <a:t>RICHNESS </a:t>
                      </a:r>
                      <a:r>
                        <a:rPr lang="en-GB" sz="1050" b="1" kern="1400" dirty="0">
                          <a:solidFill>
                            <a:srgbClr val="000000"/>
                          </a:solidFill>
                          <a:effectLst/>
                          <a:latin typeface="Calibri"/>
                        </a:rPr>
                        <a:t>OF OPPORTUNITY</a:t>
                      </a:r>
                      <a:endParaRPr lang="en-GB" sz="105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C3FFE7"/>
                    </a:solidFill>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a:noFill/>
                    </a:lnL>
                    <a:lnR>
                      <a:noFill/>
                    </a:lnR>
                    <a:lnT>
                      <a:noFill/>
                    </a:lnT>
                    <a:lnB>
                      <a:noFill/>
                    </a:lnB>
                    <a:solidFill>
                      <a:srgbClr val="C3FFE7"/>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p>
                      <a:pPr marR="0" indent="0" algn="ctr" rtl="0">
                        <a:lnSpc>
                          <a:spcPct val="119000"/>
                        </a:lnSpc>
                        <a:spcBef>
                          <a:spcPts val="0"/>
                        </a:spcBef>
                        <a:spcAft>
                          <a:spcPts val="600"/>
                        </a:spcAft>
                      </a:pPr>
                      <a:r>
                        <a:rPr lang="en-GB" sz="1050" b="1" kern="1400" dirty="0">
                          <a:solidFill>
                            <a:srgbClr val="000000"/>
                          </a:solidFill>
                          <a:effectLst/>
                          <a:latin typeface="Calibri"/>
                        </a:rPr>
                        <a:t>ENTHUSIASTIC, LIFELONG LEARNERS</a:t>
                      </a:r>
                      <a:endParaRPr lang="en-GB" sz="105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C3FFE7"/>
                    </a:solidFill>
                  </a:tcPr>
                </a:tc>
                <a:tc hMerge="1">
                  <a:txBody>
                    <a:bodyPr/>
                    <a:lstStyle/>
                    <a:p>
                      <a:pPr marR="0" indent="0" algn="ctr"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a:noFill/>
                    </a:lnL>
                    <a:lnR>
                      <a:noFill/>
                    </a:lnR>
                    <a:lnT>
                      <a:noFill/>
                    </a:lnT>
                    <a:lnB>
                      <a:noFill/>
                    </a:lnB>
                    <a:solidFill>
                      <a:srgbClr val="C3FFE7"/>
                    </a:solidFill>
                  </a:tcPr>
                </a:tc>
                <a:tc hMerge="1">
                  <a:txBody>
                    <a:bodyPr/>
                    <a:lstStyle/>
                    <a:p>
                      <a:pPr marR="0" indent="0" algn="ctr"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a:noFill/>
                    </a:lnL>
                    <a:lnR>
                      <a:noFill/>
                    </a:lnR>
                    <a:lnT>
                      <a:noFill/>
                    </a:lnT>
                    <a:lnB>
                      <a:noFill/>
                    </a:lnB>
                    <a:solidFill>
                      <a:srgbClr val="C3FFE7"/>
                    </a:solidFill>
                  </a:tcPr>
                </a:tc>
                <a:tc hMerge="1">
                  <a:txBody>
                    <a:bodyPr/>
                    <a:lstStyle/>
                    <a:p>
                      <a:endParaRPr lang="en-GB"/>
                    </a:p>
                  </a:txBody>
                  <a:tcPr/>
                </a:tc>
                <a:tc hMerge="1">
                  <a:txBody>
                    <a:bodyPr/>
                    <a:lstStyle/>
                    <a:p>
                      <a:endParaRPr lang="en-GB"/>
                    </a:p>
                  </a:txBody>
                  <a:tcPr/>
                </a:tc>
              </a:tr>
              <a:tr h="844387">
                <a:tc>
                  <a:txBody>
                    <a:bodyPr/>
                    <a:lstStyle/>
                    <a:p>
                      <a:pPr algn="ctr"/>
                      <a:endParaRPr lang="en-GB" sz="1000" b="1" kern="1200" dirty="0" smtClean="0">
                        <a:solidFill>
                          <a:schemeClr val="tx1"/>
                        </a:solidFill>
                        <a:effectLst/>
                        <a:latin typeface="+mn-lt"/>
                        <a:ea typeface="+mn-ea"/>
                        <a:cs typeface="+mn-cs"/>
                      </a:endParaRPr>
                    </a:p>
                    <a:p>
                      <a:pPr algn="ctr"/>
                      <a:r>
                        <a:rPr lang="en-GB" sz="1000" b="1" kern="1200" dirty="0" smtClean="0">
                          <a:solidFill>
                            <a:schemeClr val="tx1"/>
                          </a:solidFill>
                          <a:effectLst/>
                          <a:latin typeface="+mn-lt"/>
                          <a:ea typeface="+mn-ea"/>
                          <a:cs typeface="+mn-cs"/>
                        </a:rPr>
                        <a:t>OUR INTENT</a:t>
                      </a:r>
                      <a:endParaRPr lang="en-GB" sz="1000" b="1" kern="1200" dirty="0">
                        <a:solidFill>
                          <a:schemeClr val="tx1"/>
                        </a:solidFill>
                        <a:effectLst/>
                        <a:latin typeface="+mn-lt"/>
                        <a:ea typeface="+mn-ea"/>
                        <a:cs typeface="+mn-cs"/>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gridSpan="3">
                  <a:txBody>
                    <a:bodyPr/>
                    <a:lstStyle/>
                    <a:p>
                      <a:r>
                        <a:rPr lang="en-GB" sz="800" kern="1200" dirty="0" smtClean="0">
                          <a:solidFill>
                            <a:schemeClr val="tx1"/>
                          </a:solidFill>
                          <a:effectLst/>
                          <a:latin typeface="+mn-lt"/>
                          <a:ea typeface="+mn-ea"/>
                          <a:cs typeface="+mn-cs"/>
                        </a:rPr>
                        <a:t>We take pride in developing outstanding teaching and learning by holding the highest expectations of all our pupils and knowing the children well. </a:t>
                      </a:r>
                    </a:p>
                    <a:p>
                      <a:r>
                        <a:rPr lang="en-GB" sz="800" kern="1200" dirty="0" smtClean="0">
                          <a:solidFill>
                            <a:schemeClr val="tx1"/>
                          </a:solidFill>
                          <a:effectLst/>
                          <a:latin typeface="+mn-lt"/>
                          <a:ea typeface="+mn-ea"/>
                          <a:cs typeface="+mn-cs"/>
                        </a:rPr>
                        <a:t>Children are praised for hard work, determination and having a positive attitude. We pursue excellence</a:t>
                      </a:r>
                      <a:r>
                        <a:rPr lang="en-GB" sz="800" kern="1200" baseline="0" dirty="0" smtClean="0">
                          <a:solidFill>
                            <a:schemeClr val="tx1"/>
                          </a:solidFill>
                          <a:effectLst/>
                          <a:latin typeface="+mn-lt"/>
                          <a:ea typeface="+mn-ea"/>
                          <a:cs typeface="+mn-cs"/>
                        </a:rPr>
                        <a:t> and st</a:t>
                      </a:r>
                      <a:r>
                        <a:rPr lang="en-GB" sz="800" kern="1200" dirty="0" smtClean="0">
                          <a:solidFill>
                            <a:schemeClr val="tx1"/>
                          </a:solidFill>
                          <a:effectLst/>
                          <a:latin typeface="+mn-lt"/>
                          <a:ea typeface="+mn-ea"/>
                          <a:cs typeface="+mn-cs"/>
                        </a:rPr>
                        <a:t>rive for every child to</a:t>
                      </a:r>
                      <a:r>
                        <a:rPr lang="en-GB" sz="800" kern="1200" baseline="0" dirty="0" smtClean="0">
                          <a:solidFill>
                            <a:schemeClr val="tx1"/>
                          </a:solidFill>
                          <a:effectLst/>
                          <a:latin typeface="+mn-lt"/>
                          <a:ea typeface="+mn-ea"/>
                          <a:cs typeface="+mn-cs"/>
                        </a:rPr>
                        <a:t> ma</a:t>
                      </a:r>
                      <a:r>
                        <a:rPr lang="en-GB" sz="800" kern="1200" dirty="0" smtClean="0">
                          <a:solidFill>
                            <a:schemeClr val="tx1"/>
                          </a:solidFill>
                          <a:effectLst/>
                          <a:latin typeface="+mn-lt"/>
                          <a:ea typeface="+mn-ea"/>
                          <a:cs typeface="+mn-cs"/>
                        </a:rPr>
                        <a:t>ke the very best possible progress.  </a:t>
                      </a:r>
                      <a:endParaRPr lang="en-GB" sz="800" kern="1200" dirty="0">
                        <a:solidFill>
                          <a:schemeClr val="tx1"/>
                        </a:solidFill>
                        <a:effectLst/>
                        <a:latin typeface="+mn-lt"/>
                        <a:ea typeface="+mn-ea"/>
                        <a:cs typeface="+mn-cs"/>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F3DCDC"/>
                    </a:solidFill>
                  </a:tcPr>
                </a:tc>
                <a:tc hMerge="1">
                  <a:txBody>
                    <a:bodyPr/>
                    <a:lstStyle/>
                    <a:p>
                      <a:endParaRPr lang="en-GB"/>
                    </a:p>
                  </a:txBody>
                  <a:tcPr/>
                </a:tc>
                <a:tc hMerge="1">
                  <a:txBody>
                    <a:bodyPr/>
                    <a:lstStyle/>
                    <a:p>
                      <a:endParaRPr lang="en-GB"/>
                    </a:p>
                  </a:txBody>
                  <a:tcPr/>
                </a:tc>
                <a:tc gridSpan="10">
                  <a:txBody>
                    <a:bodyPr/>
                    <a:lstStyle/>
                    <a:p>
                      <a:pPr marR="0" indent="0" algn="l" rtl="0">
                        <a:lnSpc>
                          <a:spcPct val="114000"/>
                        </a:lnSpc>
                        <a:spcBef>
                          <a:spcPts val="0"/>
                        </a:spcBef>
                        <a:spcAft>
                          <a:spcPts val="1000"/>
                        </a:spcAft>
                      </a:pPr>
                      <a:r>
                        <a:rPr lang="en-GB" sz="800" b="0" kern="1400" dirty="0" smtClean="0">
                          <a:solidFill>
                            <a:srgbClr val="000000"/>
                          </a:solidFill>
                          <a:effectLst/>
                          <a:latin typeface="Calibri"/>
                        </a:rPr>
                        <a:t>We provide learning environments that are warm, welcoming, secure, child centred and intellectually stimulating </a:t>
                      </a:r>
                      <a:r>
                        <a:rPr lang="en-GB" sz="800" kern="1400" dirty="0" smtClean="0">
                          <a:solidFill>
                            <a:srgbClr val="000000"/>
                          </a:solidFill>
                          <a:effectLst/>
                          <a:latin typeface="Calibri"/>
                        </a:rPr>
                        <a:t>so our students have the confidence and curiosity to ask questions, solve problems and respond to quality feedback. In order to create an inclusive school where everyone can flourish, whatever their background, we promote an ethos of respect and empathy, where diversity is valued and celebrated – both within school and the wider world. </a:t>
                      </a: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C9FF93"/>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R="0" indent="0" algn="l" rtl="0">
                        <a:lnSpc>
                          <a:spcPct val="114000"/>
                        </a:lnSpc>
                        <a:spcBef>
                          <a:spcPts val="0"/>
                        </a:spcBef>
                        <a:spcAft>
                          <a:spcPts val="1000"/>
                        </a:spcAft>
                      </a:pPr>
                      <a:endParaRPr lang="en-GB" sz="600" kern="1400" dirty="0">
                        <a:solidFill>
                          <a:srgbClr val="000000"/>
                        </a:solidFill>
                        <a:effectLst/>
                        <a:latin typeface="Calibri"/>
                      </a:endParaRPr>
                    </a:p>
                  </a:txBody>
                  <a:tcPr marL="20895" marR="20895" marT="20895" marB="20895">
                    <a:lnL>
                      <a:noFill/>
                    </a:lnL>
                    <a:lnR>
                      <a:noFill/>
                    </a:lnR>
                    <a:lnT>
                      <a:noFill/>
                    </a:lnT>
                    <a:lnB>
                      <a:noFill/>
                    </a:lnB>
                    <a:solidFill>
                      <a:srgbClr val="C9FF93"/>
                    </a:solidFill>
                  </a:tcPr>
                </a:tc>
                <a:tc hMerge="1">
                  <a:txBody>
                    <a:bodyPr/>
                    <a:lstStyle/>
                    <a:p>
                      <a:endParaRPr lang="en-GB"/>
                    </a:p>
                  </a:txBody>
                  <a:tcPr/>
                </a:tc>
                <a:tc hMerge="1">
                  <a:txBody>
                    <a:bodyPr/>
                    <a:lstStyle/>
                    <a:p>
                      <a:endParaRPr lang="en-GB"/>
                    </a:p>
                  </a:txBody>
                  <a:tcPr/>
                </a:tc>
                <a:tc hMerge="1">
                  <a:txBody>
                    <a:bodyPr/>
                    <a:lstStyle/>
                    <a:p>
                      <a:endParaRPr lang="en-GB"/>
                    </a:p>
                  </a:txBody>
                  <a:tcPr/>
                </a:tc>
                <a:tc gridSpan="7">
                  <a:txBody>
                    <a:bodyPr/>
                    <a:lstStyle/>
                    <a:p>
                      <a:pPr>
                        <a:lnSpc>
                          <a:spcPct val="115000"/>
                        </a:lnSpc>
                        <a:spcAft>
                          <a:spcPts val="0"/>
                        </a:spcAft>
                      </a:pPr>
                      <a:r>
                        <a:rPr lang="en-GB" sz="800" dirty="0" smtClean="0">
                          <a:effectLst/>
                          <a:latin typeface="+mn-lt"/>
                          <a:ea typeface="Calibri"/>
                          <a:cs typeface="Times New Roman"/>
                        </a:rPr>
                        <a:t>We challenge all children to strive for academic, creative, sporting and personal accomplishments within a broad, vibrant and enriched curriculum.  </a:t>
                      </a:r>
                    </a:p>
                    <a:p>
                      <a:pPr>
                        <a:lnSpc>
                          <a:spcPct val="115000"/>
                        </a:lnSpc>
                        <a:spcAft>
                          <a:spcPts val="0"/>
                        </a:spcAft>
                      </a:pPr>
                      <a:r>
                        <a:rPr lang="en-GB" sz="800" b="1" dirty="0" smtClean="0">
                          <a:effectLst/>
                          <a:latin typeface="+mn-lt"/>
                          <a:ea typeface="Calibri"/>
                          <a:cs typeface="Times New Roman"/>
                        </a:rPr>
                        <a:t>We develop  confident and independent learners by:</a:t>
                      </a:r>
                      <a:endParaRPr lang="en-GB" sz="800" dirty="0" smtClean="0">
                        <a:effectLst/>
                        <a:latin typeface="+mn-lt"/>
                        <a:ea typeface="Calibri"/>
                        <a:cs typeface="Times New Roman"/>
                      </a:endParaRPr>
                    </a:p>
                    <a:p>
                      <a:pPr>
                        <a:lnSpc>
                          <a:spcPct val="115000"/>
                        </a:lnSpc>
                        <a:spcAft>
                          <a:spcPts val="0"/>
                        </a:spcAft>
                      </a:pPr>
                      <a:r>
                        <a:rPr lang="en-GB" sz="800" dirty="0" smtClean="0">
                          <a:effectLst/>
                          <a:latin typeface="+mn-lt"/>
                          <a:ea typeface="Calibri"/>
                          <a:cs typeface="Times New Roman"/>
                        </a:rPr>
                        <a:t>Providing learning which excites passion and curiosity.</a:t>
                      </a:r>
                    </a:p>
                    <a:p>
                      <a:pPr>
                        <a:lnSpc>
                          <a:spcPct val="115000"/>
                        </a:lnSpc>
                        <a:spcAft>
                          <a:spcPts val="0"/>
                        </a:spcAft>
                      </a:pPr>
                      <a:r>
                        <a:rPr lang="en-GB" sz="800" dirty="0" smtClean="0">
                          <a:effectLst/>
                          <a:latin typeface="+mn-lt"/>
                          <a:ea typeface="Calibri"/>
                          <a:cs typeface="Times New Roman"/>
                        </a:rPr>
                        <a:t>Embracing challenge and not giving up</a:t>
                      </a:r>
                    </a:p>
                    <a:p>
                      <a:pPr>
                        <a:lnSpc>
                          <a:spcPct val="115000"/>
                        </a:lnSpc>
                        <a:spcAft>
                          <a:spcPts val="0"/>
                        </a:spcAft>
                      </a:pPr>
                      <a:r>
                        <a:rPr lang="en-GB" sz="800" dirty="0" smtClean="0">
                          <a:effectLst/>
                          <a:latin typeface="+mn-lt"/>
                          <a:ea typeface="Calibri"/>
                          <a:cs typeface="Times New Roman"/>
                        </a:rPr>
                        <a:t>Trying our best without fear of failure</a:t>
                      </a:r>
                    </a:p>
                    <a:p>
                      <a:pPr>
                        <a:lnSpc>
                          <a:spcPct val="115000"/>
                        </a:lnSpc>
                        <a:spcAft>
                          <a:spcPts val="0"/>
                        </a:spcAft>
                      </a:pPr>
                      <a:r>
                        <a:rPr lang="en-GB" sz="800" dirty="0" smtClean="0">
                          <a:effectLst/>
                          <a:latin typeface="+mn-lt"/>
                          <a:ea typeface="Calibri"/>
                          <a:cs typeface="Times New Roman"/>
                        </a:rPr>
                        <a:t>Speaking knowledgeably about our strengths and areas of improvement</a:t>
                      </a:r>
                      <a:endParaRPr lang="en-GB" sz="8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A1A1FF"/>
                    </a:solidFill>
                  </a:tcPr>
                </a:tc>
                <a:tc hMerge="1">
                  <a:txBody>
                    <a:bodyPr/>
                    <a:lstStyle/>
                    <a:p>
                      <a:endParaRPr lang="en-GB"/>
                    </a:p>
                  </a:txBody>
                  <a:tcPr/>
                </a:tc>
                <a:tc hMerge="1">
                  <a:txBody>
                    <a:bodyPr/>
                    <a:lstStyle/>
                    <a:p>
                      <a:pPr>
                        <a:lnSpc>
                          <a:spcPct val="115000"/>
                        </a:lnSpc>
                        <a:spcAft>
                          <a:spcPts val="0"/>
                        </a:spcAft>
                      </a:pPr>
                      <a:endParaRPr lang="en-GB" sz="800" kern="1400" dirty="0">
                        <a:solidFill>
                          <a:srgbClr val="000000"/>
                        </a:solidFill>
                        <a:effectLst/>
                        <a:latin typeface="Calibri"/>
                      </a:endParaRPr>
                    </a:p>
                  </a:txBody>
                  <a:tcPr marL="32086" marR="32086" marT="30714" marB="30714">
                    <a:lnL>
                      <a:noFill/>
                    </a:lnL>
                    <a:lnR>
                      <a:noFill/>
                    </a:lnR>
                    <a:lnT>
                      <a:noFill/>
                    </a:lnT>
                    <a:lnB>
                      <a:noFill/>
                    </a:lnB>
                    <a:solidFill>
                      <a:srgbClr val="A1A1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p>
                      <a:pPr marR="0" indent="0" algn="l" rtl="0">
                        <a:lnSpc>
                          <a:spcPct val="119000"/>
                        </a:lnSpc>
                        <a:spcBef>
                          <a:spcPts val="0"/>
                        </a:spcBef>
                        <a:spcAft>
                          <a:spcPts val="600"/>
                        </a:spcAft>
                      </a:pPr>
                      <a:r>
                        <a:rPr lang="en-GB" sz="800" kern="1400" dirty="0">
                          <a:solidFill>
                            <a:srgbClr val="000000"/>
                          </a:solidFill>
                          <a:effectLst/>
                          <a:latin typeface="Calibri"/>
                        </a:rPr>
                        <a:t>Our students are given time to explore subjects and develop deep understanding. </a:t>
                      </a:r>
                    </a:p>
                    <a:p>
                      <a:pPr marR="0" indent="0" algn="l" rtl="0">
                        <a:lnSpc>
                          <a:spcPct val="119000"/>
                        </a:lnSpc>
                        <a:spcBef>
                          <a:spcPts val="0"/>
                        </a:spcBef>
                        <a:spcAft>
                          <a:spcPts val="600"/>
                        </a:spcAft>
                      </a:pPr>
                      <a:r>
                        <a:rPr lang="en-GB" sz="800" kern="1400" dirty="0">
                          <a:solidFill>
                            <a:srgbClr val="000000"/>
                          </a:solidFill>
                          <a:effectLst/>
                          <a:latin typeface="Calibri"/>
                        </a:rPr>
                        <a:t> We celebrate perseverance, resilience and risk taking, ensuring children welcome challenge and are not frightened to make mistakes. </a:t>
                      </a: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87"/>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p>
                      <a:pPr marR="0" indent="0" algn="l" rtl="0">
                        <a:lnSpc>
                          <a:spcPct val="119000"/>
                        </a:lnSpc>
                        <a:spcBef>
                          <a:spcPts val="0"/>
                        </a:spcBef>
                        <a:spcAft>
                          <a:spcPts val="600"/>
                        </a:spcAft>
                      </a:pPr>
                      <a:r>
                        <a:rPr lang="en-GB" sz="800" kern="1400" dirty="0" smtClean="0">
                          <a:solidFill>
                            <a:srgbClr val="000000"/>
                          </a:solidFill>
                          <a:effectLst/>
                          <a:latin typeface="+mn-lt"/>
                        </a:rPr>
                        <a:t>The relationship between staff and children underpins inspirational, supportive and effective teaching and learning. It is our aim for all children to leave Lyme as confident learners with self-belief and an abiding respect for others. We aim to instil a lifelong love for learning and a strong grounding for future success. </a:t>
                      </a:r>
                      <a:endParaRPr lang="en-GB" sz="8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B7FF"/>
                    </a:solidFill>
                  </a:tcPr>
                </a:tc>
                <a:tc hMerge="1">
                  <a:txBody>
                    <a:bodyPr/>
                    <a:lstStyle/>
                    <a:p>
                      <a:pPr marR="0" indent="0" algn="l"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a:noFill/>
                    </a:lnL>
                    <a:lnR>
                      <a:noFill/>
                    </a:lnR>
                    <a:lnT>
                      <a:noFill/>
                    </a:lnT>
                    <a:lnB>
                      <a:noFill/>
                    </a:lnB>
                    <a:solidFill>
                      <a:srgbClr val="FFB7FF"/>
                    </a:solidFill>
                  </a:tcPr>
                </a:tc>
                <a:tc hMerge="1">
                  <a:txBody>
                    <a:bodyPr/>
                    <a:lstStyle/>
                    <a:p>
                      <a:pPr marR="0" indent="0" algn="l"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a:noFill/>
                    </a:lnL>
                    <a:lnR>
                      <a:noFill/>
                    </a:lnR>
                    <a:lnT>
                      <a:noFill/>
                    </a:lnT>
                    <a:lnB>
                      <a:noFill/>
                    </a:lnB>
                    <a:solidFill>
                      <a:srgbClr val="FFB7FF"/>
                    </a:solidFill>
                  </a:tcPr>
                </a:tc>
                <a:tc hMerge="1">
                  <a:txBody>
                    <a:bodyPr/>
                    <a:lstStyle/>
                    <a:p>
                      <a:endParaRPr lang="en-GB"/>
                    </a:p>
                  </a:txBody>
                  <a:tcPr/>
                </a:tc>
                <a:tc hMerge="1">
                  <a:txBody>
                    <a:bodyPr/>
                    <a:lstStyle/>
                    <a:p>
                      <a:endParaRPr lang="en-GB"/>
                    </a:p>
                  </a:txBody>
                  <a:tcPr/>
                </a:tc>
              </a:tr>
              <a:tr h="0">
                <a:tc gridSpan="31">
                  <a:txBody>
                    <a:bodyPr/>
                    <a:lstStyle/>
                    <a:p>
                      <a:pPr marR="0" indent="0" algn="ctr" rtl="0">
                        <a:lnSpc>
                          <a:spcPct val="119000"/>
                        </a:lnSpc>
                        <a:spcBef>
                          <a:spcPts val="0"/>
                        </a:spcBef>
                        <a:spcAft>
                          <a:spcPts val="600"/>
                        </a:spcAft>
                      </a:pPr>
                      <a:endParaRPr lang="en-GB" sz="1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a:noFill/>
                    </a:lnL>
                    <a:lnR>
                      <a:noFill/>
                    </a:lnR>
                    <a:lnT>
                      <a:noFill/>
                    </a:lnT>
                    <a:lnB>
                      <a:noFill/>
                    </a:lnB>
                    <a:solidFill>
                      <a:srgbClr val="FFFFFF"/>
                    </a:solidFill>
                  </a:tcPr>
                </a:tc>
                <a:tc hMerge="1">
                  <a:txBody>
                    <a:bodyPr/>
                    <a:lstStyle/>
                    <a:p>
                      <a:endParaRPr lang="en-GB"/>
                    </a:p>
                  </a:txBody>
                  <a:tcPr/>
                </a:tc>
                <a:tc hMerge="1">
                  <a:txBody>
                    <a:bodyPr/>
                    <a:lstStyle/>
                    <a:p>
                      <a:endParaRPr lang="en-GB"/>
                    </a:p>
                  </a:txBody>
                  <a:tcPr/>
                </a:tc>
              </a:tr>
              <a:tr h="247923">
                <a:tc rowSpan="7">
                  <a:txBody>
                    <a:bodyPr/>
                    <a:lstStyle/>
                    <a:p>
                      <a:pPr marR="0" indent="0" algn="ctr" rtl="0">
                        <a:lnSpc>
                          <a:spcPct val="119000"/>
                        </a:lnSpc>
                        <a:spcBef>
                          <a:spcPts val="0"/>
                        </a:spcBef>
                        <a:spcAft>
                          <a:spcPts val="600"/>
                        </a:spcAft>
                      </a:pPr>
                      <a:r>
                        <a:rPr lang="en-GB" sz="1000" b="1" kern="1400" dirty="0" smtClean="0">
                          <a:solidFill>
                            <a:srgbClr val="000000"/>
                          </a:solidFill>
                          <a:effectLst/>
                          <a:latin typeface="Calibri"/>
                        </a:rPr>
                        <a:t>IMPLEMENTATION</a:t>
                      </a:r>
                    </a:p>
                    <a:p>
                      <a:pPr marL="0" marR="0" lvl="0" indent="0" algn="l" defTabSz="1243924" rtl="0" eaLnBrk="1" fontAlgn="auto" latinLnBrk="0" hangingPunct="1">
                        <a:lnSpc>
                          <a:spcPct val="114000"/>
                        </a:lnSpc>
                        <a:spcBef>
                          <a:spcPts val="0"/>
                        </a:spcBef>
                        <a:spcAft>
                          <a:spcPts val="1000"/>
                        </a:spcAft>
                        <a:buClrTx/>
                        <a:buSzTx/>
                        <a:buFontTx/>
                        <a:buNone/>
                        <a:tabLst/>
                        <a:defRPr/>
                      </a:pPr>
                      <a:r>
                        <a:rPr kumimoji="0" lang="en-GB" sz="850" b="0" i="0" u="none" strike="noStrike" kern="1400" cap="none" spc="0" normalizeH="0" baseline="0" noProof="0" dirty="0" smtClean="0">
                          <a:ln>
                            <a:noFill/>
                          </a:ln>
                          <a:solidFill>
                            <a:srgbClr val="000000"/>
                          </a:solidFill>
                          <a:effectLst/>
                          <a:uLnTx/>
                          <a:uFillTx/>
                          <a:latin typeface="+mn-lt"/>
                          <a:ea typeface="+mn-ea"/>
                          <a:cs typeface="+mn-cs"/>
                        </a:rPr>
                        <a:t>Our learning challenge curriculum is an approach in which we gain knowledge, understanding and skills by working for an extended period of time to investigate and respond to an authentic, challenging, engaging and at times difficult question or statement.</a:t>
                      </a:r>
                      <a:endParaRPr lang="en-GB" sz="85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accent2">
                        <a:lumMod val="60000"/>
                        <a:lumOff val="40000"/>
                      </a:schemeClr>
                    </a:solidFill>
                  </a:tcPr>
                </a:tc>
                <a:tc gridSpan="6">
                  <a:txBody>
                    <a:bodyPr/>
                    <a:lstStyle/>
                    <a:p>
                      <a:pPr marR="0" indent="0" algn="ctr" rtl="0">
                        <a:lnSpc>
                          <a:spcPct val="119000"/>
                        </a:lnSpc>
                        <a:spcBef>
                          <a:spcPts val="0"/>
                        </a:spcBef>
                        <a:spcAft>
                          <a:spcPts val="600"/>
                        </a:spcAft>
                      </a:pPr>
                      <a:r>
                        <a:rPr lang="en-GB" sz="1000" kern="1400" dirty="0">
                          <a:solidFill>
                            <a:srgbClr val="000000"/>
                          </a:solidFill>
                          <a:effectLst/>
                          <a:latin typeface="Calibri"/>
                        </a:rPr>
                        <a:t>Teaching is based on a clear understanding of cognition and learning.</a:t>
                      </a: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9">
                  <a:txBody>
                    <a:bodyPr/>
                    <a:lstStyle/>
                    <a:p>
                      <a:pPr marR="0" indent="0" algn="ctr" rtl="0">
                        <a:lnSpc>
                          <a:spcPct val="119000"/>
                        </a:lnSpc>
                        <a:spcBef>
                          <a:spcPts val="0"/>
                        </a:spcBef>
                        <a:spcAft>
                          <a:spcPts val="600"/>
                        </a:spcAft>
                      </a:pPr>
                      <a:r>
                        <a:rPr lang="en-GB" sz="1000" kern="1400" dirty="0">
                          <a:solidFill>
                            <a:srgbClr val="000000"/>
                          </a:solidFill>
                          <a:effectLst/>
                          <a:latin typeface="Calibri"/>
                        </a:rPr>
                        <a:t>Teachers have a deep knowledge of the subjects they teach</a:t>
                      </a: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600" kern="1400">
                        <a:solidFill>
                          <a:srgbClr val="000000"/>
                        </a:solidFill>
                        <a:effectLst/>
                        <a:latin typeface="Calibri"/>
                      </a:endParaRPr>
                    </a:p>
                  </a:txBody>
                  <a:tcPr marL="20895" marR="20895" marT="20895" marB="20895">
                    <a:lnL>
                      <a:noFill/>
                    </a:lnL>
                    <a:lnR>
                      <a:noFill/>
                    </a:lnR>
                    <a:lnT>
                      <a:noFill/>
                    </a:lnT>
                    <a:lnB>
                      <a:noFill/>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R="0" indent="0" algn="ctr" rtl="0">
                        <a:lnSpc>
                          <a:spcPct val="119000"/>
                        </a:lnSpc>
                        <a:spcBef>
                          <a:spcPts val="0"/>
                        </a:spcBef>
                        <a:spcAft>
                          <a:spcPts val="600"/>
                        </a:spcAft>
                      </a:pPr>
                      <a:r>
                        <a:rPr lang="en-GB" sz="1000" kern="1400" dirty="0">
                          <a:solidFill>
                            <a:srgbClr val="000000"/>
                          </a:solidFill>
                          <a:effectLst/>
                          <a:latin typeface="Calibri"/>
                        </a:rPr>
                        <a:t>Teachers and Teaching Assistants </a:t>
                      </a:r>
                      <a:r>
                        <a:rPr lang="en-GB" sz="1000" kern="1400" dirty="0" smtClean="0">
                          <a:solidFill>
                            <a:srgbClr val="000000"/>
                          </a:solidFill>
                          <a:effectLst/>
                          <a:latin typeface="Calibri"/>
                        </a:rPr>
                        <a:t>monitor learning </a:t>
                      </a:r>
                      <a:r>
                        <a:rPr lang="en-GB" sz="1000" kern="1400" dirty="0">
                          <a:solidFill>
                            <a:srgbClr val="000000"/>
                          </a:solidFill>
                          <a:effectLst/>
                          <a:latin typeface="Calibri"/>
                        </a:rPr>
                        <a:t>and provide feedback</a:t>
                      </a: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gridSpan="7">
                  <a:txBody>
                    <a:bodyPr/>
                    <a:lstStyle/>
                    <a:p>
                      <a:pPr marR="0" indent="0" algn="ctr" rtl="0">
                        <a:lnSpc>
                          <a:spcPct val="119000"/>
                        </a:lnSpc>
                        <a:spcBef>
                          <a:spcPts val="0"/>
                        </a:spcBef>
                        <a:spcAft>
                          <a:spcPts val="600"/>
                        </a:spcAft>
                      </a:pPr>
                      <a:r>
                        <a:rPr lang="en-GB" sz="1000" kern="1400" dirty="0">
                          <a:solidFill>
                            <a:srgbClr val="000000"/>
                          </a:solidFill>
                          <a:effectLst/>
                          <a:latin typeface="Calibri"/>
                        </a:rPr>
                        <a:t>The classroom environment created by staff </a:t>
                      </a:r>
                      <a:r>
                        <a:rPr lang="en-GB" sz="1000" kern="1400" dirty="0" smtClean="0">
                          <a:solidFill>
                            <a:srgbClr val="000000"/>
                          </a:solidFill>
                          <a:effectLst/>
                          <a:latin typeface="Calibri"/>
                        </a:rPr>
                        <a:t> inspires </a:t>
                      </a:r>
                      <a:r>
                        <a:rPr lang="en-GB" sz="1000" kern="1400" dirty="0">
                          <a:solidFill>
                            <a:srgbClr val="000000"/>
                          </a:solidFill>
                          <a:effectLst/>
                          <a:latin typeface="Calibri"/>
                        </a:rPr>
                        <a:t>and motivates all students.</a:t>
                      </a: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R="0" indent="0" algn="ctr" rtl="0">
                        <a:lnSpc>
                          <a:spcPct val="119000"/>
                        </a:lnSpc>
                        <a:spcBef>
                          <a:spcPts val="0"/>
                        </a:spcBef>
                        <a:spcAft>
                          <a:spcPts val="600"/>
                        </a:spcAft>
                      </a:pPr>
                      <a:r>
                        <a:rPr lang="en-GB" sz="1000" kern="1400" dirty="0" smtClean="0">
                          <a:solidFill>
                            <a:srgbClr val="000000"/>
                          </a:solidFill>
                          <a:effectLst/>
                          <a:latin typeface="Calibri"/>
                        </a:rPr>
                        <a:t>Groups</a:t>
                      </a:r>
                      <a:r>
                        <a:rPr lang="en-GB" sz="1000" kern="1400" baseline="0" dirty="0" smtClean="0">
                          <a:solidFill>
                            <a:srgbClr val="000000"/>
                          </a:solidFill>
                          <a:effectLst/>
                          <a:latin typeface="Calibri"/>
                        </a:rPr>
                        <a:t> </a:t>
                      </a:r>
                      <a:r>
                        <a:rPr lang="en-GB" sz="1000" kern="1400" dirty="0" smtClean="0">
                          <a:solidFill>
                            <a:srgbClr val="000000"/>
                          </a:solidFill>
                          <a:effectLst/>
                          <a:latin typeface="Calibri"/>
                        </a:rPr>
                        <a:t>are </a:t>
                      </a:r>
                      <a:r>
                        <a:rPr lang="en-GB" sz="1000" kern="1400" dirty="0">
                          <a:solidFill>
                            <a:srgbClr val="000000"/>
                          </a:solidFill>
                          <a:effectLst/>
                          <a:latin typeface="Calibri"/>
                        </a:rPr>
                        <a:t>flexible and not driven </a:t>
                      </a:r>
                      <a:r>
                        <a:rPr lang="en-GB" sz="1000" kern="1400" dirty="0" smtClean="0">
                          <a:solidFill>
                            <a:srgbClr val="000000"/>
                          </a:solidFill>
                          <a:effectLst/>
                          <a:latin typeface="Calibri"/>
                        </a:rPr>
                        <a:t>by perceived </a:t>
                      </a:r>
                      <a:r>
                        <a:rPr lang="en-GB" sz="1000" kern="1400" dirty="0">
                          <a:solidFill>
                            <a:srgbClr val="000000"/>
                          </a:solidFill>
                          <a:effectLst/>
                          <a:latin typeface="Calibri"/>
                        </a:rPr>
                        <a:t>ability or prior attainment.</a:t>
                      </a: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pPr marR="0" indent="0" algn="ctr"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a:noFill/>
                    </a:lnL>
                    <a:lnR>
                      <a:noFill/>
                    </a:lnR>
                    <a:lnT>
                      <a:noFill/>
                    </a:lnT>
                    <a:lnB>
                      <a:noFill/>
                    </a:lnB>
                    <a:solidFill>
                      <a:srgbClr val="FFFFFF"/>
                    </a:solidFill>
                  </a:tcPr>
                </a:tc>
                <a:tc hMerge="1">
                  <a:txBody>
                    <a:bodyPr/>
                    <a:lstStyle/>
                    <a:p>
                      <a:endParaRPr lang="en-GB"/>
                    </a:p>
                  </a:txBody>
                  <a:tcPr/>
                </a:tc>
                <a:tc hMerge="1">
                  <a:txBody>
                    <a:bodyPr/>
                    <a:lstStyle/>
                    <a:p>
                      <a:endParaRPr lang="en-GB"/>
                    </a:p>
                  </a:txBody>
                  <a:tcPr/>
                </a:tc>
              </a:tr>
              <a:tr h="247923">
                <a:tc vMerge="1">
                  <a:txBody>
                    <a:bodyPr/>
                    <a:lstStyle/>
                    <a:p>
                      <a:pPr marR="0" indent="0" algn="ctr"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a:noFill/>
                    </a:lnL>
                    <a:lnR>
                      <a:noFill/>
                    </a:lnR>
                    <a:lnT>
                      <a:noFill/>
                    </a:lnT>
                    <a:lnB>
                      <a:noFill/>
                    </a:lnB>
                    <a:solidFill>
                      <a:srgbClr val="FFFFFF"/>
                    </a:solidFill>
                  </a:tcPr>
                </a:tc>
                <a:tc gridSpan="6">
                  <a:txBody>
                    <a:bodyPr/>
                    <a:lstStyle/>
                    <a:p>
                      <a:pPr marR="0" indent="0" algn="ctr" rtl="0">
                        <a:lnSpc>
                          <a:spcPct val="119000"/>
                        </a:lnSpc>
                        <a:spcBef>
                          <a:spcPts val="0"/>
                        </a:spcBef>
                        <a:spcAft>
                          <a:spcPts val="600"/>
                        </a:spcAft>
                      </a:pPr>
                      <a:r>
                        <a:rPr lang="en-GB" sz="1000" b="1" kern="1400" dirty="0">
                          <a:solidFill>
                            <a:srgbClr val="0000FF"/>
                          </a:solidFill>
                          <a:effectLst/>
                          <a:latin typeface="Calibri"/>
                        </a:rPr>
                        <a:t>VISITORS AND EDUCATIONAL VISITS INCLUDING A RESIDENTIAL OPPORTUNITY</a:t>
                      </a:r>
                      <a:endParaRPr lang="en-GB" sz="10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9">
                  <a:txBody>
                    <a:bodyPr/>
                    <a:lstStyle/>
                    <a:p>
                      <a:pPr marR="0" indent="0" algn="ctr" rtl="0">
                        <a:lnSpc>
                          <a:spcPct val="119000"/>
                        </a:lnSpc>
                        <a:spcBef>
                          <a:spcPts val="0"/>
                        </a:spcBef>
                        <a:spcAft>
                          <a:spcPts val="600"/>
                        </a:spcAft>
                      </a:pPr>
                      <a:r>
                        <a:rPr lang="en-GB" sz="1000" b="1" kern="1400" dirty="0">
                          <a:solidFill>
                            <a:srgbClr val="0000FF"/>
                          </a:solidFill>
                          <a:effectLst/>
                          <a:latin typeface="Calibri"/>
                        </a:rPr>
                        <a:t>RESPONDING TO EVENTS IN THE NEWS/ FUNDRAISING/CHARITY DAYS</a:t>
                      </a:r>
                      <a:endParaRPr lang="en-GB" sz="10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600" kern="1400">
                        <a:solidFill>
                          <a:srgbClr val="000000"/>
                        </a:solidFill>
                        <a:effectLst/>
                        <a:latin typeface="Calibri"/>
                      </a:endParaRPr>
                    </a:p>
                  </a:txBody>
                  <a:tcPr marL="20895" marR="20895" marT="20895" marB="20895">
                    <a:lnL>
                      <a:noFill/>
                    </a:lnL>
                    <a:lnR>
                      <a:noFill/>
                    </a:lnR>
                    <a:lnT>
                      <a:noFill/>
                    </a:lnT>
                    <a:lnB>
                      <a:noFill/>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R="0" indent="0" algn="ctr" rtl="0">
                        <a:lnSpc>
                          <a:spcPct val="119000"/>
                        </a:lnSpc>
                        <a:spcBef>
                          <a:spcPts val="0"/>
                        </a:spcBef>
                        <a:spcAft>
                          <a:spcPts val="600"/>
                        </a:spcAft>
                      </a:pPr>
                      <a:r>
                        <a:rPr lang="en-GB" sz="1000" b="1" kern="1400" dirty="0">
                          <a:solidFill>
                            <a:srgbClr val="0000FF"/>
                          </a:solidFill>
                          <a:effectLst/>
                          <a:latin typeface="Calibri"/>
                        </a:rPr>
                        <a:t>ASSEMBLIES</a:t>
                      </a:r>
                      <a:endParaRPr lang="en-GB" sz="10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gridSpan="7">
                  <a:txBody>
                    <a:bodyPr/>
                    <a:lstStyle/>
                    <a:p>
                      <a:pPr marR="0" indent="0" algn="ctr" rtl="0">
                        <a:lnSpc>
                          <a:spcPct val="119000"/>
                        </a:lnSpc>
                        <a:spcBef>
                          <a:spcPts val="0"/>
                        </a:spcBef>
                        <a:spcAft>
                          <a:spcPts val="600"/>
                        </a:spcAft>
                      </a:pPr>
                      <a:r>
                        <a:rPr lang="en-GB" sz="1000" b="1" kern="1400" smtClean="0">
                          <a:solidFill>
                            <a:srgbClr val="0000FF"/>
                          </a:solidFill>
                          <a:effectLst/>
                          <a:latin typeface="Calibri"/>
                        </a:rPr>
                        <a:t>SPECIALIST CURRICULUM DAYS/WEEKS EXTRA-CURRICULAR </a:t>
                      </a:r>
                      <a:r>
                        <a:rPr lang="en-GB" sz="1000" b="1" kern="1400" dirty="0">
                          <a:solidFill>
                            <a:srgbClr val="0000FF"/>
                          </a:solidFill>
                          <a:effectLst/>
                          <a:latin typeface="Calibri"/>
                        </a:rPr>
                        <a:t>CLUBS</a:t>
                      </a:r>
                      <a:endParaRPr lang="en-GB" sz="10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R="0" indent="0" algn="ctr" rtl="0">
                        <a:lnSpc>
                          <a:spcPct val="119000"/>
                        </a:lnSpc>
                        <a:spcBef>
                          <a:spcPts val="0"/>
                        </a:spcBef>
                        <a:spcAft>
                          <a:spcPts val="600"/>
                        </a:spcAft>
                      </a:pPr>
                      <a:r>
                        <a:rPr lang="en-GB" sz="1000" b="1" kern="1400" dirty="0">
                          <a:solidFill>
                            <a:srgbClr val="0000FF"/>
                          </a:solidFill>
                          <a:effectLst/>
                          <a:latin typeface="Calibri"/>
                        </a:rPr>
                        <a:t>LEARNING OUTSIDE THE CLASSROOM / FAMILY LEARNING PROJECTS</a:t>
                      </a:r>
                      <a:endParaRPr lang="en-GB" sz="10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pPr marR="0" indent="0" algn="ctr"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a:noFill/>
                    </a:lnL>
                    <a:lnR>
                      <a:noFill/>
                    </a:lnR>
                    <a:lnT>
                      <a:noFill/>
                    </a:lnT>
                    <a:lnB>
                      <a:noFill/>
                    </a:lnB>
                    <a:solidFill>
                      <a:srgbClr val="FFFFFF"/>
                    </a:solidFill>
                  </a:tcPr>
                </a:tc>
                <a:tc hMerge="1">
                  <a:txBody>
                    <a:bodyPr/>
                    <a:lstStyle/>
                    <a:p>
                      <a:endParaRPr lang="en-GB"/>
                    </a:p>
                  </a:txBody>
                  <a:tcPr/>
                </a:tc>
                <a:tc hMerge="1">
                  <a:txBody>
                    <a:bodyPr/>
                    <a:lstStyle/>
                    <a:p>
                      <a:endParaRPr lang="en-GB"/>
                    </a:p>
                  </a:txBody>
                  <a:tcPr/>
                </a:tc>
              </a:tr>
              <a:tr h="0">
                <a:tc vMerge="1">
                  <a:txBody>
                    <a:bodyPr/>
                    <a:lstStyle/>
                    <a:p>
                      <a:pPr marR="0" indent="0" algn="ctr" rtl="0">
                        <a:lnSpc>
                          <a:spcPct val="119000"/>
                        </a:lnSpc>
                        <a:spcBef>
                          <a:spcPts val="0"/>
                        </a:spcBef>
                        <a:spcAft>
                          <a:spcPts val="600"/>
                        </a:spcAft>
                      </a:pPr>
                      <a:endParaRPr lang="en-GB" sz="100" kern="1400" dirty="0">
                        <a:solidFill>
                          <a:srgbClr val="000000"/>
                        </a:solidFill>
                        <a:effectLst/>
                        <a:latin typeface="Calibri"/>
                      </a:endParaRPr>
                    </a:p>
                  </a:txBody>
                  <a:tcPr marL="32086" marR="32086" marT="30714" marB="30714">
                    <a:lnL>
                      <a:noFill/>
                    </a:lnL>
                    <a:lnR>
                      <a:noFill/>
                    </a:lnR>
                    <a:lnT>
                      <a:noFill/>
                    </a:lnT>
                    <a:lnB>
                      <a:noFill/>
                    </a:lnB>
                    <a:solidFill>
                      <a:srgbClr val="FFFFFF"/>
                    </a:solidFill>
                  </a:tcPr>
                </a:tc>
                <a:tc gridSpan="30">
                  <a:txBody>
                    <a:bodyPr/>
                    <a:lstStyle/>
                    <a:p>
                      <a:endParaRPr lang="en-GB" sz="100" dirty="0"/>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a:noFill/>
                    </a:lnL>
                    <a:lnR>
                      <a:noFill/>
                    </a:lnR>
                    <a:lnT>
                      <a:noFill/>
                    </a:lnT>
                    <a:lnB>
                      <a:noFill/>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r>
              <a:tr h="155045">
                <a:tc vMerge="1">
                  <a:txBody>
                    <a:bodyPr/>
                    <a:lstStyle/>
                    <a:p>
                      <a:pPr marR="0" indent="0" algn="ctr"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a:noFill/>
                    </a:lnL>
                    <a:lnR>
                      <a:noFill/>
                    </a:lnR>
                    <a:lnT>
                      <a:noFill/>
                    </a:lnT>
                    <a:lnB>
                      <a:noFill/>
                    </a:lnB>
                    <a:solidFill>
                      <a:srgbClr val="FFFFFF"/>
                    </a:solidFill>
                  </a:tcPr>
                </a:tc>
                <a:tc gridSpan="3">
                  <a:txBody>
                    <a:bodyPr/>
                    <a:lstStyle/>
                    <a:p>
                      <a:pPr marR="0" indent="0" algn="ctr" rtl="0">
                        <a:lnSpc>
                          <a:spcPct val="119000"/>
                        </a:lnSpc>
                        <a:spcBef>
                          <a:spcPts val="0"/>
                        </a:spcBef>
                        <a:spcAft>
                          <a:spcPts val="600"/>
                        </a:spcAft>
                      </a:pPr>
                      <a:r>
                        <a:rPr lang="en-GB" sz="900" kern="1400" dirty="0" smtClean="0">
                          <a:solidFill>
                            <a:srgbClr val="000000"/>
                          </a:solidFill>
                          <a:effectLst/>
                          <a:latin typeface="Calibri"/>
                        </a:rPr>
                        <a:t>Communication &amp; Language</a:t>
                      </a:r>
                      <a:endParaRPr lang="en-GB" sz="9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bg2">
                        <a:lumMod val="90000"/>
                      </a:schemeClr>
                    </a:solidFill>
                  </a:tcPr>
                </a:tc>
                <a:tc hMerge="1">
                  <a:txBody>
                    <a:bodyPr/>
                    <a:lstStyle/>
                    <a:p>
                      <a:endParaRPr lang="en-GB"/>
                    </a:p>
                  </a:txBody>
                  <a:tcPr/>
                </a:tc>
                <a:tc hMerge="1">
                  <a:txBody>
                    <a:bodyPr/>
                    <a:lstStyle/>
                    <a:p>
                      <a:endParaRPr lang="en-GB"/>
                    </a:p>
                  </a:txBody>
                  <a:tcPr/>
                </a:tc>
                <a:tc gridSpan="7">
                  <a:txBody>
                    <a:bodyPr/>
                    <a:lstStyle/>
                    <a:p>
                      <a:pPr marR="0" indent="0" algn="ctr" rtl="0">
                        <a:lnSpc>
                          <a:spcPct val="119000"/>
                        </a:lnSpc>
                        <a:spcBef>
                          <a:spcPts val="0"/>
                        </a:spcBef>
                        <a:spcAft>
                          <a:spcPts val="600"/>
                        </a:spcAft>
                      </a:pPr>
                      <a:r>
                        <a:rPr lang="en-GB" sz="900" kern="1400" dirty="0" smtClean="0">
                          <a:solidFill>
                            <a:srgbClr val="000000"/>
                          </a:solidFill>
                          <a:effectLst/>
                          <a:latin typeface="Calibri"/>
                        </a:rPr>
                        <a:t>Physical</a:t>
                      </a:r>
                      <a:r>
                        <a:rPr lang="en-GB" sz="900" kern="1400" baseline="0" dirty="0" smtClean="0">
                          <a:solidFill>
                            <a:srgbClr val="000000"/>
                          </a:solidFill>
                          <a:effectLst/>
                          <a:latin typeface="Calibri"/>
                        </a:rPr>
                        <a:t> Development</a:t>
                      </a:r>
                      <a:endParaRPr lang="en-GB" sz="9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tx2">
                        <a:lumMod val="20000"/>
                        <a:lumOff val="8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6">
                  <a:txBody>
                    <a:bodyPr/>
                    <a:lstStyle/>
                    <a:p>
                      <a:pPr marR="0" indent="0" algn="ctr" rtl="0">
                        <a:lnSpc>
                          <a:spcPct val="119000"/>
                        </a:lnSpc>
                        <a:spcBef>
                          <a:spcPts val="0"/>
                        </a:spcBef>
                        <a:spcAft>
                          <a:spcPts val="600"/>
                        </a:spcAft>
                      </a:pPr>
                      <a:r>
                        <a:rPr lang="en-GB" sz="900" kern="1400" dirty="0" smtClean="0">
                          <a:solidFill>
                            <a:srgbClr val="000000"/>
                          </a:solidFill>
                          <a:effectLst/>
                          <a:latin typeface="Calibri"/>
                        </a:rPr>
                        <a:t>Personal, Social &amp; Emotional Development</a:t>
                      </a:r>
                      <a:endParaRPr lang="en-GB" sz="9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CC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a:noFill/>
                    </a:lnL>
                    <a:lnR>
                      <a:noFill/>
                    </a:lnR>
                    <a:lnT>
                      <a:noFill/>
                    </a:lnT>
                    <a:lnB>
                      <a:noFill/>
                    </a:lnB>
                    <a:solidFill>
                      <a:srgbClr val="FFFFFF"/>
                    </a:solidFill>
                  </a:tcPr>
                </a:tc>
                <a:tc gridSpan="2">
                  <a:txBody>
                    <a:bodyPr/>
                    <a:lstStyle/>
                    <a:p>
                      <a:pPr marR="0" indent="0" algn="ctr" rtl="0">
                        <a:lnSpc>
                          <a:spcPct val="119000"/>
                        </a:lnSpc>
                        <a:spcBef>
                          <a:spcPts val="0"/>
                        </a:spcBef>
                        <a:spcAft>
                          <a:spcPts val="600"/>
                        </a:spcAft>
                      </a:pPr>
                      <a:r>
                        <a:rPr lang="en-GB" sz="900" kern="1400" dirty="0" smtClean="0">
                          <a:solidFill>
                            <a:srgbClr val="000000"/>
                          </a:solidFill>
                          <a:effectLst/>
                          <a:latin typeface="Calibri"/>
                        </a:rPr>
                        <a:t>Literacy</a:t>
                      </a:r>
                      <a:endParaRPr lang="en-GB" sz="9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accent4">
                        <a:lumMod val="60000"/>
                        <a:lumOff val="40000"/>
                      </a:schemeClr>
                    </a:solidFill>
                  </a:tcPr>
                </a:tc>
                <a:tc hMerge="1">
                  <a:txBody>
                    <a:bodyPr/>
                    <a:lstStyle/>
                    <a:p>
                      <a:endParaRPr lang="en-GB"/>
                    </a:p>
                  </a:txBody>
                  <a:tcPr/>
                </a:tc>
                <a:tc gridSpan="4">
                  <a:txBody>
                    <a:bodyPr/>
                    <a:lstStyle/>
                    <a:p>
                      <a:pPr marR="0" indent="0" algn="ctr" rtl="0">
                        <a:lnSpc>
                          <a:spcPct val="119000"/>
                        </a:lnSpc>
                        <a:spcBef>
                          <a:spcPts val="0"/>
                        </a:spcBef>
                        <a:spcAft>
                          <a:spcPts val="600"/>
                        </a:spcAft>
                      </a:pPr>
                      <a:r>
                        <a:rPr lang="en-GB" sz="900" kern="1400" dirty="0" smtClean="0">
                          <a:solidFill>
                            <a:srgbClr val="000000"/>
                          </a:solidFill>
                          <a:effectLst/>
                          <a:latin typeface="Calibri"/>
                        </a:rPr>
                        <a:t>Mathematics</a:t>
                      </a:r>
                      <a:endParaRPr lang="en-GB" sz="9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accent4">
                        <a:lumMod val="20000"/>
                        <a:lumOff val="8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p>
                      <a:pPr marR="0" indent="0" algn="ctr" rtl="0">
                        <a:lnSpc>
                          <a:spcPct val="119000"/>
                        </a:lnSpc>
                        <a:spcBef>
                          <a:spcPts val="0"/>
                        </a:spcBef>
                        <a:spcAft>
                          <a:spcPts val="600"/>
                        </a:spcAft>
                      </a:pPr>
                      <a:r>
                        <a:rPr lang="en-GB" sz="900" kern="1400" dirty="0" smtClean="0">
                          <a:solidFill>
                            <a:srgbClr val="000000"/>
                          </a:solidFill>
                          <a:effectLst/>
                          <a:latin typeface="Calibri"/>
                        </a:rPr>
                        <a:t>Understanding the World</a:t>
                      </a:r>
                      <a:endParaRPr lang="en-GB" sz="9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00"/>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3">
                  <a:txBody>
                    <a:bodyPr/>
                    <a:lstStyle/>
                    <a:p>
                      <a:pPr marR="0" indent="0" algn="ctr" rtl="0">
                        <a:lnSpc>
                          <a:spcPct val="119000"/>
                        </a:lnSpc>
                        <a:spcBef>
                          <a:spcPts val="0"/>
                        </a:spcBef>
                        <a:spcAft>
                          <a:spcPts val="600"/>
                        </a:spcAft>
                      </a:pPr>
                      <a:r>
                        <a:rPr lang="en-GB" sz="900" kern="1400" dirty="0" smtClean="0">
                          <a:solidFill>
                            <a:srgbClr val="000000"/>
                          </a:solidFill>
                          <a:effectLst/>
                          <a:latin typeface="Calibri"/>
                        </a:rPr>
                        <a:t>Expressive Arts &amp; Design</a:t>
                      </a:r>
                      <a:endParaRPr lang="en-GB" sz="9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92D050"/>
                    </a:solidFill>
                  </a:tcPr>
                </a:tc>
                <a:tc hMerge="1">
                  <a:txBody>
                    <a:bodyPr/>
                    <a:lstStyle/>
                    <a:p>
                      <a:endParaRPr lang="en-GB"/>
                    </a:p>
                  </a:txBody>
                  <a:tcPr/>
                </a:tc>
                <a:tc hMerge="1">
                  <a:txBody>
                    <a:bodyPr/>
                    <a:lstStyle/>
                    <a:p>
                      <a:endParaRPr lang="en-GB"/>
                    </a:p>
                  </a:txBody>
                  <a:tcPr/>
                </a:tc>
              </a:tr>
              <a:tr h="167327">
                <a:tc vMerge="1">
                  <a:txBody>
                    <a:bodyPr/>
                    <a:lstStyle/>
                    <a:p>
                      <a:endParaRPr lang="en-GB"/>
                    </a:p>
                  </a:txBody>
                  <a:tcPr/>
                </a:tc>
                <a:tc>
                  <a:txBody>
                    <a:bodyPr/>
                    <a:lstStyle/>
                    <a:p>
                      <a:pPr marR="0" indent="0" algn="ctr" rtl="0">
                        <a:lnSpc>
                          <a:spcPct val="119000"/>
                        </a:lnSpc>
                        <a:spcBef>
                          <a:spcPts val="0"/>
                        </a:spcBef>
                        <a:spcAft>
                          <a:spcPts val="600"/>
                        </a:spcAft>
                      </a:pPr>
                      <a:r>
                        <a:rPr lang="en-GB" sz="1000" kern="1400" dirty="0" smtClean="0">
                          <a:solidFill>
                            <a:srgbClr val="7030A0"/>
                          </a:solidFill>
                          <a:effectLst/>
                          <a:latin typeface="Calibri"/>
                        </a:rPr>
                        <a:t>ENGLISH</a:t>
                      </a:r>
                      <a:endParaRPr lang="en-GB" sz="1000" kern="1400" dirty="0">
                        <a:solidFill>
                          <a:srgbClr val="7030A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accent6">
                        <a:lumMod val="60000"/>
                        <a:lumOff val="40000"/>
                      </a:schemeClr>
                    </a:solidFill>
                  </a:tcPr>
                </a:tc>
                <a:tc>
                  <a:txBody>
                    <a:bodyPr/>
                    <a:lstStyle/>
                    <a:p>
                      <a:pPr marR="0" indent="0" algn="ctr" rtl="0">
                        <a:lnSpc>
                          <a:spcPct val="119000"/>
                        </a:lnSpc>
                        <a:spcBef>
                          <a:spcPts val="0"/>
                        </a:spcBef>
                        <a:spcAft>
                          <a:spcPts val="600"/>
                        </a:spcAft>
                      </a:pPr>
                      <a:r>
                        <a:rPr lang="en-GB" sz="1000" kern="1400" dirty="0" smtClean="0">
                          <a:solidFill>
                            <a:srgbClr val="7030A0"/>
                          </a:solidFill>
                          <a:effectLst/>
                          <a:latin typeface="Calibri"/>
                        </a:rPr>
                        <a:t>SCIENCE</a:t>
                      </a:r>
                      <a:endParaRPr lang="en-GB" sz="1000" kern="1400" dirty="0">
                        <a:solidFill>
                          <a:srgbClr val="7030A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accent6">
                        <a:lumMod val="60000"/>
                        <a:lumOff val="40000"/>
                      </a:schemeClr>
                    </a:solidFill>
                  </a:tcPr>
                </a:tc>
                <a:tc gridSpan="3">
                  <a:txBody>
                    <a:bodyPr/>
                    <a:lstStyle/>
                    <a:p>
                      <a:pPr marR="0" indent="0" algn="ctr" rtl="0">
                        <a:lnSpc>
                          <a:spcPct val="119000"/>
                        </a:lnSpc>
                        <a:spcBef>
                          <a:spcPts val="0"/>
                        </a:spcBef>
                        <a:spcAft>
                          <a:spcPts val="600"/>
                        </a:spcAft>
                      </a:pPr>
                      <a:r>
                        <a:rPr lang="en-GB" sz="1000" kern="1400" dirty="0" smtClean="0">
                          <a:solidFill>
                            <a:srgbClr val="7030A0"/>
                          </a:solidFill>
                          <a:effectLst/>
                          <a:latin typeface="Calibri"/>
                        </a:rPr>
                        <a:t>HISTORY</a:t>
                      </a:r>
                      <a:endParaRPr lang="en-GB" sz="1000" kern="1400" dirty="0">
                        <a:solidFill>
                          <a:srgbClr val="7030A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accent6">
                        <a:lumMod val="60000"/>
                        <a:lumOff val="40000"/>
                      </a:schemeClr>
                    </a:solidFill>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1000" kern="1400" dirty="0">
                        <a:solidFill>
                          <a:srgbClr val="7030A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accent6">
                        <a:lumMod val="60000"/>
                        <a:lumOff val="40000"/>
                      </a:schemeClr>
                    </a:solidFill>
                  </a:tcPr>
                </a:tc>
                <a:tc gridSpan="2">
                  <a:txBody>
                    <a:bodyPr/>
                    <a:lstStyle/>
                    <a:p>
                      <a:pPr marR="0" indent="0" algn="ctr" rtl="0">
                        <a:lnSpc>
                          <a:spcPct val="119000"/>
                        </a:lnSpc>
                        <a:spcBef>
                          <a:spcPts val="0"/>
                        </a:spcBef>
                        <a:spcAft>
                          <a:spcPts val="600"/>
                        </a:spcAft>
                      </a:pPr>
                      <a:r>
                        <a:rPr lang="en-GB" sz="1000" kern="1400" dirty="0" smtClean="0">
                          <a:solidFill>
                            <a:srgbClr val="7030A0"/>
                          </a:solidFill>
                          <a:effectLst/>
                          <a:latin typeface="Calibri"/>
                        </a:rPr>
                        <a:t>GEOGRAPHY</a:t>
                      </a:r>
                      <a:endParaRPr lang="en-GB" sz="1000" kern="1400" dirty="0">
                        <a:solidFill>
                          <a:srgbClr val="7030A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accent6">
                        <a:lumMod val="60000"/>
                        <a:lumOff val="40000"/>
                      </a:schemeClr>
                    </a:solidFill>
                  </a:tcPr>
                </a:tc>
                <a:tc hMerge="1">
                  <a:txBody>
                    <a:bodyPr/>
                    <a:lstStyle/>
                    <a:p>
                      <a:endParaRPr lang="en-GB"/>
                    </a:p>
                  </a:txBody>
                  <a:tcPr/>
                </a:tc>
                <a:tc gridSpan="4">
                  <a:txBody>
                    <a:bodyPr/>
                    <a:lstStyle/>
                    <a:p>
                      <a:pPr marR="0" indent="0" algn="ctr" rtl="0">
                        <a:lnSpc>
                          <a:spcPct val="119000"/>
                        </a:lnSpc>
                        <a:spcBef>
                          <a:spcPts val="0"/>
                        </a:spcBef>
                        <a:spcAft>
                          <a:spcPts val="600"/>
                        </a:spcAft>
                      </a:pPr>
                      <a:r>
                        <a:rPr lang="en-GB" sz="1000" kern="1400" dirty="0" smtClean="0">
                          <a:solidFill>
                            <a:srgbClr val="7030A0"/>
                          </a:solidFill>
                          <a:effectLst/>
                          <a:latin typeface="Calibri"/>
                        </a:rPr>
                        <a:t>D&amp;T</a:t>
                      </a:r>
                      <a:endParaRPr lang="en-GB" sz="1000" kern="1400" dirty="0">
                        <a:solidFill>
                          <a:srgbClr val="7030A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accent6">
                        <a:lumMod val="60000"/>
                        <a:lumOff val="4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gridSpan="3">
                  <a:txBody>
                    <a:bodyPr/>
                    <a:lstStyle/>
                    <a:p>
                      <a:pPr marR="0" indent="0" algn="ctr" rtl="0">
                        <a:lnSpc>
                          <a:spcPct val="119000"/>
                        </a:lnSpc>
                        <a:spcBef>
                          <a:spcPts val="0"/>
                        </a:spcBef>
                        <a:spcAft>
                          <a:spcPts val="600"/>
                        </a:spcAft>
                      </a:pPr>
                      <a:r>
                        <a:rPr lang="en-GB" sz="1000" kern="1400" dirty="0" smtClean="0">
                          <a:solidFill>
                            <a:srgbClr val="7030A0"/>
                          </a:solidFill>
                          <a:effectLst/>
                          <a:latin typeface="Calibri"/>
                        </a:rPr>
                        <a:t>ART</a:t>
                      </a:r>
                      <a:endParaRPr lang="en-GB" sz="1000" kern="1400" dirty="0">
                        <a:solidFill>
                          <a:srgbClr val="7030A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accent6">
                        <a:lumMod val="60000"/>
                        <a:lumOff val="40000"/>
                      </a:schemeClr>
                    </a:solidFill>
                  </a:tcPr>
                </a:tc>
                <a:tc hMerge="1">
                  <a:txBody>
                    <a:bodyPr/>
                    <a:lstStyle/>
                    <a:p>
                      <a:endParaRPr lang="en-GB"/>
                    </a:p>
                  </a:txBody>
                  <a:tcPr/>
                </a:tc>
                <a:tc hMerge="1">
                  <a:txBody>
                    <a:bodyPr/>
                    <a:lstStyle/>
                    <a:p>
                      <a:endParaRPr lang="en-GB"/>
                    </a:p>
                  </a:txBody>
                  <a:tcPr/>
                </a:tc>
                <a:tc gridSpan="2">
                  <a:txBody>
                    <a:bodyPr/>
                    <a:lstStyle/>
                    <a:p>
                      <a:pPr marR="0" indent="0" algn="ctr" rtl="0">
                        <a:lnSpc>
                          <a:spcPct val="119000"/>
                        </a:lnSpc>
                        <a:spcBef>
                          <a:spcPts val="0"/>
                        </a:spcBef>
                        <a:spcAft>
                          <a:spcPts val="600"/>
                        </a:spcAft>
                      </a:pPr>
                      <a:r>
                        <a:rPr lang="en-GB" sz="1000" kern="1400" dirty="0" smtClean="0">
                          <a:solidFill>
                            <a:srgbClr val="7030A0"/>
                          </a:solidFill>
                          <a:effectLst/>
                          <a:latin typeface="Calibri"/>
                        </a:rPr>
                        <a:t>MUSIC</a:t>
                      </a:r>
                      <a:endParaRPr lang="en-GB" sz="1000" kern="1400" dirty="0">
                        <a:solidFill>
                          <a:srgbClr val="7030A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accent6">
                        <a:lumMod val="60000"/>
                        <a:lumOff val="40000"/>
                      </a:schemeClr>
                    </a:solidFill>
                  </a:tcPr>
                </a:tc>
                <a:tc hMerge="1">
                  <a:txBody>
                    <a:bodyPr/>
                    <a:lstStyle/>
                    <a:p>
                      <a:endParaRPr lang="en-GB"/>
                    </a:p>
                  </a:txBody>
                  <a:tcPr/>
                </a:tc>
                <a:tc>
                  <a:txBody>
                    <a:bodyPr/>
                    <a:lstStyle/>
                    <a:p>
                      <a:pPr marR="0" indent="0" algn="ctr" rtl="0">
                        <a:lnSpc>
                          <a:spcPct val="119000"/>
                        </a:lnSpc>
                        <a:spcBef>
                          <a:spcPts val="0"/>
                        </a:spcBef>
                        <a:spcAft>
                          <a:spcPts val="600"/>
                        </a:spcAft>
                      </a:pPr>
                      <a:r>
                        <a:rPr lang="en-GB" sz="1000" kern="1400" dirty="0" smtClean="0">
                          <a:solidFill>
                            <a:srgbClr val="00B0F0"/>
                          </a:solidFill>
                          <a:effectLst/>
                          <a:latin typeface="Calibri"/>
                        </a:rPr>
                        <a:t>MATHS</a:t>
                      </a:r>
                      <a:endParaRPr lang="en-GB" sz="1000" kern="1400" dirty="0">
                        <a:solidFill>
                          <a:srgbClr val="00B0F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accent6">
                        <a:lumMod val="40000"/>
                        <a:lumOff val="60000"/>
                      </a:schemeClr>
                    </a:solidFill>
                  </a:tcPr>
                </a:tc>
                <a:tc gridSpan="4">
                  <a:txBody>
                    <a:bodyPr/>
                    <a:lstStyle/>
                    <a:p>
                      <a:pPr marR="0" indent="0" algn="ctr" rtl="0">
                        <a:lnSpc>
                          <a:spcPct val="119000"/>
                        </a:lnSpc>
                        <a:spcBef>
                          <a:spcPts val="0"/>
                        </a:spcBef>
                        <a:spcAft>
                          <a:spcPts val="600"/>
                        </a:spcAft>
                      </a:pPr>
                      <a:r>
                        <a:rPr lang="en-GB" sz="1000" kern="1400" dirty="0" smtClean="0">
                          <a:solidFill>
                            <a:srgbClr val="00B0F0"/>
                          </a:solidFill>
                          <a:effectLst/>
                          <a:latin typeface="Calibri"/>
                        </a:rPr>
                        <a:t>COMPUTING</a:t>
                      </a:r>
                      <a:endParaRPr lang="en-GB" sz="1000" kern="1400" dirty="0">
                        <a:solidFill>
                          <a:srgbClr val="00B0F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accent6">
                        <a:lumMod val="40000"/>
                        <a:lumOff val="6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marR="0" indent="0" algn="ctr" rtl="0">
                        <a:lnSpc>
                          <a:spcPct val="119000"/>
                        </a:lnSpc>
                        <a:spcBef>
                          <a:spcPts val="0"/>
                        </a:spcBef>
                        <a:spcAft>
                          <a:spcPts val="600"/>
                        </a:spcAft>
                      </a:pPr>
                      <a:r>
                        <a:rPr lang="en-GB" sz="1000" kern="1400" dirty="0" smtClean="0">
                          <a:solidFill>
                            <a:srgbClr val="00B0F0"/>
                          </a:solidFill>
                          <a:effectLst/>
                          <a:latin typeface="Calibri"/>
                        </a:rPr>
                        <a:t>PE</a:t>
                      </a:r>
                      <a:endParaRPr lang="en-GB" sz="1000" kern="1400" dirty="0">
                        <a:solidFill>
                          <a:srgbClr val="00B0F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accent6">
                        <a:lumMod val="40000"/>
                        <a:lumOff val="60000"/>
                      </a:schemeClr>
                    </a:solidFill>
                  </a:tcPr>
                </a:tc>
                <a:tc>
                  <a:txBody>
                    <a:bodyPr/>
                    <a:lstStyle/>
                    <a:p>
                      <a:pPr marR="0" indent="0" algn="ctr" rtl="0">
                        <a:lnSpc>
                          <a:spcPct val="119000"/>
                        </a:lnSpc>
                        <a:spcBef>
                          <a:spcPts val="0"/>
                        </a:spcBef>
                        <a:spcAft>
                          <a:spcPts val="600"/>
                        </a:spcAft>
                      </a:pPr>
                      <a:r>
                        <a:rPr lang="en-GB" sz="1000" kern="1400" dirty="0" smtClean="0">
                          <a:solidFill>
                            <a:srgbClr val="00B0F0"/>
                          </a:solidFill>
                          <a:effectLst/>
                          <a:latin typeface="Calibri"/>
                        </a:rPr>
                        <a:t>SPANISH</a:t>
                      </a:r>
                      <a:endParaRPr lang="en-GB" sz="1000" kern="1400" dirty="0">
                        <a:solidFill>
                          <a:srgbClr val="00B0F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accent6">
                        <a:lumMod val="40000"/>
                        <a:lumOff val="60000"/>
                      </a:schemeClr>
                    </a:solidFill>
                  </a:tcPr>
                </a:tc>
                <a:tc gridSpan="5">
                  <a:txBody>
                    <a:bodyPr/>
                    <a:lstStyle/>
                    <a:p>
                      <a:pPr marR="0" indent="0" algn="ctr" rtl="0">
                        <a:lnSpc>
                          <a:spcPct val="119000"/>
                        </a:lnSpc>
                        <a:spcBef>
                          <a:spcPts val="0"/>
                        </a:spcBef>
                        <a:spcAft>
                          <a:spcPts val="600"/>
                        </a:spcAft>
                      </a:pPr>
                      <a:r>
                        <a:rPr lang="en-GB" sz="1000" kern="1400" dirty="0" smtClean="0">
                          <a:solidFill>
                            <a:srgbClr val="FF0000"/>
                          </a:solidFill>
                          <a:effectLst/>
                          <a:latin typeface="Calibri"/>
                        </a:rPr>
                        <a:t>PSHE/SRE</a:t>
                      </a:r>
                      <a:endParaRPr lang="en-GB" sz="1000" kern="1400" dirty="0">
                        <a:solidFill>
                          <a:srgbClr val="FF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E6C1"/>
                    </a:solidFill>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1000" kern="1400" dirty="0">
                        <a:solidFill>
                          <a:srgbClr val="FF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E6C1"/>
                    </a:solidFill>
                  </a:tcPr>
                </a:tc>
                <a:tc hMerge="1">
                  <a:txBody>
                    <a:bodyPr/>
                    <a:lstStyle/>
                    <a:p>
                      <a:pPr marR="0" indent="0" algn="ctr" rtl="0">
                        <a:lnSpc>
                          <a:spcPct val="119000"/>
                        </a:lnSpc>
                        <a:spcBef>
                          <a:spcPts val="0"/>
                        </a:spcBef>
                        <a:spcAft>
                          <a:spcPts val="600"/>
                        </a:spcAft>
                      </a:pPr>
                      <a:endParaRPr lang="en-GB" sz="1000" kern="1400" dirty="0">
                        <a:solidFill>
                          <a:srgbClr val="000000"/>
                        </a:solidFill>
                        <a:effectLst/>
                        <a:latin typeface="Calibri"/>
                      </a:endParaRPr>
                    </a:p>
                  </a:txBody>
                  <a:tcPr marL="32086" marR="32086" marT="30714" marB="30714">
                    <a:lnL>
                      <a:noFill/>
                    </a:lnL>
                    <a:lnR>
                      <a:noFill/>
                    </a:lnR>
                    <a:lnT>
                      <a:noFill/>
                    </a:lnT>
                    <a:lnB>
                      <a:noFill/>
                    </a:lnB>
                    <a:solidFill>
                      <a:srgbClr val="FFE6C1"/>
                    </a:solidFill>
                  </a:tcPr>
                </a:tc>
                <a:tc hMerge="1">
                  <a:txBody>
                    <a:bodyPr/>
                    <a:lstStyle/>
                    <a:p>
                      <a:endParaRPr lang="en-GB"/>
                    </a:p>
                  </a:txBody>
                  <a:tcPr/>
                </a:tc>
                <a:tc gridSpan="2">
                  <a:txBody>
                    <a:bodyPr/>
                    <a:lstStyle/>
                    <a:p>
                      <a:pPr marR="0" indent="0" algn="ctr" rtl="0">
                        <a:lnSpc>
                          <a:spcPct val="119000"/>
                        </a:lnSpc>
                        <a:spcBef>
                          <a:spcPts val="0"/>
                        </a:spcBef>
                        <a:spcAft>
                          <a:spcPts val="600"/>
                        </a:spcAft>
                      </a:pPr>
                      <a:r>
                        <a:rPr lang="en-GB" sz="1000" kern="1400" dirty="0" smtClean="0">
                          <a:solidFill>
                            <a:srgbClr val="FF0000"/>
                          </a:solidFill>
                          <a:effectLst/>
                          <a:latin typeface="Calibri"/>
                        </a:rPr>
                        <a:t>RE</a:t>
                      </a:r>
                      <a:endParaRPr lang="en-GB" sz="1000" kern="1400" dirty="0">
                        <a:solidFill>
                          <a:srgbClr val="FF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E6C1"/>
                    </a:solidFill>
                  </a:tcPr>
                </a:tc>
                <a:tc hMerge="1">
                  <a:txBody>
                    <a:bodyPr/>
                    <a:lstStyle/>
                    <a:p>
                      <a:endParaRPr lang="en-GB"/>
                    </a:p>
                  </a:txBody>
                  <a:tcPr/>
                </a:tc>
              </a:tr>
              <a:tr h="173491">
                <a:tc vMerge="1">
                  <a:txBody>
                    <a:bodyPr/>
                    <a:lstStyle/>
                    <a:p>
                      <a:pPr marR="0" indent="0" algn="ctr"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a:noFill/>
                    </a:lnL>
                    <a:lnR>
                      <a:noFill/>
                    </a:lnR>
                    <a:lnT>
                      <a:noFill/>
                    </a:lnT>
                    <a:lnB>
                      <a:noFill/>
                    </a:lnB>
                    <a:solidFill>
                      <a:srgbClr val="FFFFFF"/>
                    </a:solidFill>
                  </a:tcPr>
                </a:tc>
                <a:tc gridSpan="16">
                  <a:txBody>
                    <a:bodyPr/>
                    <a:lstStyle/>
                    <a:p>
                      <a:pPr marR="0" indent="0" algn="ctr" rtl="0">
                        <a:lnSpc>
                          <a:spcPct val="119000"/>
                        </a:lnSpc>
                        <a:spcBef>
                          <a:spcPts val="0"/>
                        </a:spcBef>
                        <a:spcAft>
                          <a:spcPts val="600"/>
                        </a:spcAft>
                      </a:pPr>
                      <a:r>
                        <a:rPr lang="en-GB" sz="1200" b="1" kern="1400" dirty="0" smtClean="0">
                          <a:solidFill>
                            <a:srgbClr val="7030A0"/>
                          </a:solidFill>
                          <a:effectLst/>
                          <a:latin typeface="Calibri"/>
                        </a:rPr>
                        <a:t>CURRICULUM DRIVERS</a:t>
                      </a:r>
                      <a:endParaRPr lang="en-GB" sz="1200" b="1" kern="1400" dirty="0">
                        <a:solidFill>
                          <a:srgbClr val="7030A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accent6">
                        <a:lumMod val="60000"/>
                        <a:lumOff val="4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7">
                  <a:txBody>
                    <a:bodyPr/>
                    <a:lstStyle/>
                    <a:p>
                      <a:pPr marR="0" indent="0" algn="ctr" rtl="0">
                        <a:lnSpc>
                          <a:spcPct val="119000"/>
                        </a:lnSpc>
                        <a:spcBef>
                          <a:spcPts val="0"/>
                        </a:spcBef>
                        <a:spcAft>
                          <a:spcPts val="600"/>
                        </a:spcAft>
                      </a:pPr>
                      <a:r>
                        <a:rPr lang="en-GB" sz="1200" b="1" kern="1400" dirty="0" smtClean="0">
                          <a:solidFill>
                            <a:srgbClr val="00B0F0"/>
                          </a:solidFill>
                          <a:effectLst/>
                          <a:latin typeface="Calibri"/>
                        </a:rPr>
                        <a:t>DISCRETE SUBJECTS</a:t>
                      </a:r>
                      <a:endParaRPr lang="en-GB" sz="1200" b="1" kern="1400" dirty="0">
                        <a:solidFill>
                          <a:srgbClr val="00B0F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accent6">
                        <a:lumMod val="40000"/>
                        <a:lumOff val="6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7">
                  <a:txBody>
                    <a:bodyPr/>
                    <a:lstStyle/>
                    <a:p>
                      <a:pPr marR="0" indent="0" algn="ctr" rtl="0">
                        <a:lnSpc>
                          <a:spcPct val="119000"/>
                        </a:lnSpc>
                        <a:spcBef>
                          <a:spcPts val="0"/>
                        </a:spcBef>
                        <a:spcAft>
                          <a:spcPts val="600"/>
                        </a:spcAft>
                      </a:pPr>
                      <a:r>
                        <a:rPr lang="en-GB" sz="1100" b="1" kern="1400" dirty="0" smtClean="0">
                          <a:solidFill>
                            <a:srgbClr val="FF0000"/>
                          </a:solidFill>
                          <a:effectLst/>
                          <a:latin typeface="Calibri"/>
                        </a:rPr>
                        <a:t>DISCRETE SUBJECTS TAUGHT IN BLOCKS</a:t>
                      </a:r>
                      <a:endParaRPr lang="en-GB" sz="1100" b="1" kern="1400" dirty="0">
                        <a:solidFill>
                          <a:srgbClr val="FF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E6C1"/>
                    </a:solidFill>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1100" b="1" kern="1400" dirty="0">
                        <a:solidFill>
                          <a:srgbClr val="FF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E6C1"/>
                    </a:solidFill>
                  </a:tcPr>
                </a:tc>
                <a:tc hMerge="1">
                  <a:txBody>
                    <a:bodyPr/>
                    <a:lstStyle/>
                    <a:p>
                      <a:pPr marR="0" indent="0" algn="ctr" rtl="0">
                        <a:lnSpc>
                          <a:spcPct val="119000"/>
                        </a:lnSpc>
                        <a:spcBef>
                          <a:spcPts val="0"/>
                        </a:spcBef>
                        <a:spcAft>
                          <a:spcPts val="600"/>
                        </a:spcAft>
                      </a:pPr>
                      <a:endParaRPr lang="en-GB" sz="1000" b="1" kern="1400" dirty="0">
                        <a:solidFill>
                          <a:srgbClr val="FF0000"/>
                        </a:solidFill>
                        <a:effectLst/>
                        <a:latin typeface="Calibri"/>
                      </a:endParaRPr>
                    </a:p>
                  </a:txBody>
                  <a:tcPr marL="32086" marR="32086" marT="30714" marB="30714">
                    <a:lnL>
                      <a:noFill/>
                    </a:lnL>
                    <a:lnR>
                      <a:noFill/>
                    </a:lnR>
                    <a:lnT>
                      <a:noFill/>
                    </a:lnT>
                    <a:lnB>
                      <a:noFill/>
                    </a:lnB>
                    <a:solidFill>
                      <a:srgbClr val="FFE6C1"/>
                    </a:solidFill>
                  </a:tcPr>
                </a:tc>
                <a:tc hMerge="1">
                  <a:txBody>
                    <a:bodyPr/>
                    <a:lstStyle/>
                    <a:p>
                      <a:endParaRPr lang="en-GB"/>
                    </a:p>
                  </a:txBody>
                  <a:tcPr/>
                </a:tc>
                <a:tc hMerge="1">
                  <a:txBody>
                    <a:bodyPr/>
                    <a:lstStyle/>
                    <a:p>
                      <a:endParaRPr lang="en-GB"/>
                    </a:p>
                  </a:txBody>
                  <a:tcPr/>
                </a:tc>
                <a:tc hMerge="1">
                  <a:txBody>
                    <a:bodyPr/>
                    <a:lstStyle/>
                    <a:p>
                      <a:endParaRPr lang="en-GB"/>
                    </a:p>
                  </a:txBody>
                  <a:tcPr/>
                </a:tc>
              </a:tr>
              <a:tr h="479856">
                <a:tc vMerge="1">
                  <a:txBody>
                    <a:bodyPr/>
                    <a:lstStyle/>
                    <a:p>
                      <a:pPr marR="0" indent="0" algn="ctr"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a:noFill/>
                    </a:lnL>
                    <a:lnR>
                      <a:noFill/>
                    </a:lnR>
                    <a:lnT>
                      <a:noFill/>
                    </a:lnT>
                    <a:lnB>
                      <a:noFill/>
                    </a:lnB>
                    <a:solidFill>
                      <a:srgbClr val="FFFFFF"/>
                    </a:solidFill>
                  </a:tcPr>
                </a:tc>
                <a:tc gridSpan="2">
                  <a:txBody>
                    <a:bodyPr/>
                    <a:lstStyle/>
                    <a:p>
                      <a:pPr marR="0" indent="0" algn="ctr" rtl="0">
                        <a:lnSpc>
                          <a:spcPct val="119000"/>
                        </a:lnSpc>
                        <a:spcBef>
                          <a:spcPts val="0"/>
                        </a:spcBef>
                        <a:spcAft>
                          <a:spcPts val="600"/>
                        </a:spcAft>
                      </a:pPr>
                      <a:r>
                        <a:rPr lang="en-GB" sz="1200" b="0" kern="1400" dirty="0" smtClean="0">
                          <a:solidFill>
                            <a:srgbClr val="0000FF"/>
                          </a:solidFill>
                          <a:effectLst/>
                          <a:latin typeface="Calibri"/>
                        </a:rPr>
                        <a:t>Two lead subjects in each theme &amp; English</a:t>
                      </a:r>
                      <a:endParaRPr lang="en-GB" sz="1200" b="0" kern="1400" dirty="0">
                        <a:solidFill>
                          <a:srgbClr val="0000FF"/>
                        </a:solidFill>
                        <a:effectLst/>
                        <a:latin typeface="Calibri"/>
                      </a:endParaRPr>
                    </a:p>
                  </a:txBody>
                  <a:tcPr marL="32086" marR="32086" marT="30714" marB="30714"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gridSpan="3">
                  <a:txBody>
                    <a:bodyPr/>
                    <a:lstStyle/>
                    <a:p>
                      <a:pPr marR="0" indent="0" algn="ctr" rtl="0">
                        <a:lnSpc>
                          <a:spcPct val="119000"/>
                        </a:lnSpc>
                        <a:spcBef>
                          <a:spcPts val="0"/>
                        </a:spcBef>
                        <a:spcAft>
                          <a:spcPts val="600"/>
                        </a:spcAft>
                      </a:pPr>
                      <a:r>
                        <a:rPr lang="en-GB" sz="1200" b="0" kern="1400" dirty="0" smtClean="0">
                          <a:solidFill>
                            <a:srgbClr val="0000FF"/>
                          </a:solidFill>
                          <a:effectLst/>
                          <a:latin typeface="Calibri"/>
                        </a:rPr>
                        <a:t>Less in more depth</a:t>
                      </a:r>
                      <a:endParaRPr lang="en-GB" sz="1200" b="0" kern="1400" dirty="0">
                        <a:solidFill>
                          <a:srgbClr val="0000FF"/>
                        </a:solidFill>
                        <a:effectLst/>
                        <a:latin typeface="Calibri"/>
                      </a:endParaRPr>
                    </a:p>
                  </a:txBody>
                  <a:tcPr marL="32086" marR="32086" marT="30714" marB="30714"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pPr marR="0" indent="0" algn="ctr" rtl="0">
                        <a:lnSpc>
                          <a:spcPct val="119000"/>
                        </a:lnSpc>
                        <a:spcBef>
                          <a:spcPts val="0"/>
                        </a:spcBef>
                        <a:spcAft>
                          <a:spcPts val="600"/>
                        </a:spcAft>
                      </a:pPr>
                      <a:endParaRPr lang="en-GB" sz="1200" b="0" kern="1400" dirty="0">
                        <a:solidFill>
                          <a:srgbClr val="0000FF"/>
                        </a:solidFill>
                        <a:effectLst/>
                        <a:latin typeface="Calibri"/>
                      </a:endParaRPr>
                    </a:p>
                  </a:txBody>
                  <a:tcPr marL="32086" marR="32086" marT="30714" marB="30714"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gridSpan="3">
                  <a:txBody>
                    <a:bodyPr/>
                    <a:lstStyle/>
                    <a:p>
                      <a:pPr marR="0" indent="0" algn="ctr" rtl="0">
                        <a:lnSpc>
                          <a:spcPct val="119000"/>
                        </a:lnSpc>
                        <a:spcBef>
                          <a:spcPts val="0"/>
                        </a:spcBef>
                        <a:spcAft>
                          <a:spcPts val="600"/>
                        </a:spcAft>
                      </a:pPr>
                      <a:r>
                        <a:rPr lang="en-GB" sz="1200" b="0" kern="1400" dirty="0" smtClean="0">
                          <a:solidFill>
                            <a:srgbClr val="0000FF"/>
                          </a:solidFill>
                          <a:effectLst/>
                          <a:latin typeface="Calibri"/>
                        </a:rPr>
                        <a:t>READING, READING, READING</a:t>
                      </a:r>
                      <a:endParaRPr lang="en-GB" sz="1200" b="0" kern="1400" dirty="0">
                        <a:solidFill>
                          <a:srgbClr val="0000FF"/>
                        </a:solidFill>
                        <a:effectLst/>
                        <a:latin typeface="Calibri"/>
                      </a:endParaRPr>
                    </a:p>
                  </a:txBody>
                  <a:tcPr marL="32086" marR="32086" marT="30714" marB="30714"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gridSpan="7">
                  <a:txBody>
                    <a:bodyPr/>
                    <a:lstStyle/>
                    <a:p>
                      <a:pPr marR="0" indent="0" algn="ctr" rtl="0">
                        <a:lnSpc>
                          <a:spcPct val="119000"/>
                        </a:lnSpc>
                        <a:spcBef>
                          <a:spcPts val="0"/>
                        </a:spcBef>
                        <a:spcAft>
                          <a:spcPts val="600"/>
                        </a:spcAft>
                      </a:pPr>
                      <a:r>
                        <a:rPr lang="en-GB" sz="1200" b="0" kern="1400" dirty="0">
                          <a:solidFill>
                            <a:srgbClr val="0000FF"/>
                          </a:solidFill>
                          <a:effectLst/>
                          <a:latin typeface="Calibri"/>
                        </a:rPr>
                        <a:t>Hooks to engage and give the context for learning</a:t>
                      </a:r>
                    </a:p>
                  </a:txBody>
                  <a:tcPr marL="32086" marR="32086" marT="30714" marB="30714"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pPr marR="0" indent="0" algn="ctr"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a:noFill/>
                    </a:lnL>
                    <a:lnR>
                      <a:noFill/>
                    </a:lnR>
                    <a:lnT>
                      <a:noFill/>
                    </a:lnT>
                    <a:lnB>
                      <a:noFill/>
                    </a:lnB>
                    <a:solidFill>
                      <a:srgbClr val="FFFFFF"/>
                    </a:solidFill>
                  </a:tcPr>
                </a:tc>
                <a:tc hMerge="1">
                  <a:txBody>
                    <a:bodyPr/>
                    <a:lstStyle/>
                    <a:p>
                      <a:endParaRPr lang="en-GB"/>
                    </a:p>
                  </a:txBody>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1200" b="0" kern="1400" dirty="0">
                        <a:solidFill>
                          <a:srgbClr val="0000FF"/>
                        </a:solidFill>
                        <a:effectLst/>
                        <a:latin typeface="Calibri"/>
                      </a:endParaRPr>
                    </a:p>
                  </a:txBody>
                  <a:tcPr marL="32086" marR="32086" marT="30714" marB="30714"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pPr marR="0" indent="0" algn="ctr" rtl="0">
                        <a:lnSpc>
                          <a:spcPct val="119000"/>
                        </a:lnSpc>
                        <a:spcBef>
                          <a:spcPts val="0"/>
                        </a:spcBef>
                        <a:spcAft>
                          <a:spcPts val="600"/>
                        </a:spcAft>
                      </a:pPr>
                      <a:endParaRPr lang="en-GB" sz="900" b="0" kern="1400" dirty="0">
                        <a:solidFill>
                          <a:srgbClr val="000000"/>
                        </a:solidFill>
                        <a:effectLst/>
                        <a:latin typeface="Calibri"/>
                      </a:endParaRPr>
                    </a:p>
                  </a:txBody>
                  <a:tcPr marL="32086" marR="32086" marT="30714" marB="30714">
                    <a:lnL>
                      <a:noFill/>
                    </a:lnL>
                    <a:lnR>
                      <a:noFill/>
                    </a:lnR>
                    <a:lnT>
                      <a:noFill/>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GB"/>
                    </a:p>
                  </a:txBody>
                  <a:tcPr/>
                </a:tc>
                <a:tc gridSpan="6">
                  <a:txBody>
                    <a:bodyPr/>
                    <a:lstStyle/>
                    <a:p>
                      <a:pPr marR="0" indent="0" algn="ctr" rtl="0">
                        <a:lnSpc>
                          <a:spcPct val="119000"/>
                        </a:lnSpc>
                        <a:spcBef>
                          <a:spcPts val="0"/>
                        </a:spcBef>
                        <a:spcAft>
                          <a:spcPts val="600"/>
                        </a:spcAft>
                      </a:pPr>
                      <a:r>
                        <a:rPr lang="en-GB" sz="1200" b="0" kern="1400" dirty="0" smtClean="0">
                          <a:solidFill>
                            <a:srgbClr val="0000FF"/>
                          </a:solidFill>
                          <a:effectLst/>
                          <a:latin typeface="Calibri"/>
                        </a:rPr>
                        <a:t>The National Curriculum for knowledge content  made relevant and exciting for our children </a:t>
                      </a:r>
                      <a:endParaRPr lang="en-GB" sz="1200" b="0" kern="1400" dirty="0">
                        <a:solidFill>
                          <a:srgbClr val="0000FF"/>
                        </a:solidFill>
                        <a:effectLst/>
                        <a:latin typeface="Calibri"/>
                      </a:endParaRPr>
                    </a:p>
                  </a:txBody>
                  <a:tcPr marL="32086" marR="32086" marT="30714" marB="30714"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900" b="0" kern="1400" dirty="0">
                        <a:solidFill>
                          <a:srgbClr val="000000"/>
                        </a:solidFill>
                        <a:effectLst/>
                        <a:latin typeface="Calibri"/>
                      </a:endParaRPr>
                    </a:p>
                  </a:txBody>
                  <a:tcPr marL="32086" marR="32086" marT="30714" marB="30714">
                    <a:lnL>
                      <a:noFill/>
                    </a:lnL>
                    <a:lnR>
                      <a:noFill/>
                    </a:lnR>
                    <a:lnT>
                      <a:noFill/>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GB"/>
                    </a:p>
                  </a:txBody>
                  <a:tcPr/>
                </a:tc>
                <a:tc gridSpan="2">
                  <a:txBody>
                    <a:bodyPr/>
                    <a:lstStyle/>
                    <a:p>
                      <a:pPr marR="0" indent="0" algn="ctr" rtl="0">
                        <a:lnSpc>
                          <a:spcPct val="119000"/>
                        </a:lnSpc>
                        <a:spcBef>
                          <a:spcPts val="0"/>
                        </a:spcBef>
                        <a:spcAft>
                          <a:spcPts val="600"/>
                        </a:spcAft>
                      </a:pPr>
                      <a:r>
                        <a:rPr lang="en-GB" sz="1200" b="0" kern="1400" dirty="0" smtClean="0">
                          <a:solidFill>
                            <a:srgbClr val="0000FF"/>
                          </a:solidFill>
                          <a:effectLst/>
                          <a:latin typeface="Calibri"/>
                        </a:rPr>
                        <a:t>Outcomes - for </a:t>
                      </a:r>
                      <a:r>
                        <a:rPr lang="en-GB" sz="1200" b="0" kern="1400" dirty="0">
                          <a:solidFill>
                            <a:srgbClr val="0000FF"/>
                          </a:solidFill>
                          <a:effectLst/>
                          <a:latin typeface="Calibri"/>
                        </a:rPr>
                        <a:t>an audience, purpose </a:t>
                      </a:r>
                      <a:r>
                        <a:rPr lang="en-GB" sz="1200" b="0" kern="1400" dirty="0" smtClean="0">
                          <a:solidFill>
                            <a:srgbClr val="0000FF"/>
                          </a:solidFill>
                          <a:effectLst/>
                          <a:latin typeface="Calibri"/>
                        </a:rPr>
                        <a:t>for </a:t>
                      </a:r>
                      <a:r>
                        <a:rPr lang="en-GB" sz="1200" b="0" kern="1400" dirty="0">
                          <a:solidFill>
                            <a:srgbClr val="0000FF"/>
                          </a:solidFill>
                          <a:effectLst/>
                          <a:latin typeface="Calibri"/>
                        </a:rPr>
                        <a:t>learning</a:t>
                      </a:r>
                    </a:p>
                  </a:txBody>
                  <a:tcPr marL="32086" marR="32086" marT="30714" marB="30714"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gridSpan="6">
                  <a:txBody>
                    <a:bodyPr/>
                    <a:lstStyle/>
                    <a:p>
                      <a:pPr marR="0" indent="0" algn="ctr" rtl="0">
                        <a:lnSpc>
                          <a:spcPct val="119000"/>
                        </a:lnSpc>
                        <a:spcBef>
                          <a:spcPts val="0"/>
                        </a:spcBef>
                        <a:spcAft>
                          <a:spcPts val="600"/>
                        </a:spcAft>
                      </a:pPr>
                      <a:r>
                        <a:rPr lang="en-GB" sz="1200" b="0" kern="1400" dirty="0">
                          <a:solidFill>
                            <a:srgbClr val="0000FF"/>
                          </a:solidFill>
                          <a:effectLst/>
                          <a:latin typeface="Calibri"/>
                        </a:rPr>
                        <a:t>Family learning projects</a:t>
                      </a:r>
                    </a:p>
                  </a:txBody>
                  <a:tcPr marL="32086" marR="32086" marT="30714" marB="30714"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1200" b="0" kern="1400" dirty="0">
                        <a:solidFill>
                          <a:srgbClr val="0000FF"/>
                        </a:solidFill>
                        <a:effectLst/>
                        <a:latin typeface="Calibri"/>
                      </a:endParaRPr>
                    </a:p>
                  </a:txBody>
                  <a:tcPr marL="32086" marR="32086" marT="30714" marB="30714"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pPr marR="0" indent="0" algn="ctr" rtl="0">
                        <a:lnSpc>
                          <a:spcPct val="119000"/>
                        </a:lnSpc>
                        <a:spcBef>
                          <a:spcPts val="0"/>
                        </a:spcBef>
                        <a:spcAft>
                          <a:spcPts val="600"/>
                        </a:spcAft>
                      </a:pPr>
                      <a:endParaRPr lang="en-GB" sz="900" b="0" kern="1400" dirty="0">
                        <a:solidFill>
                          <a:srgbClr val="000000"/>
                        </a:solidFill>
                        <a:effectLst/>
                        <a:latin typeface="Calibri"/>
                      </a:endParaRPr>
                    </a:p>
                  </a:txBody>
                  <a:tcPr marL="32086" marR="32086" marT="30714" marB="30714" anchor="ctr">
                    <a:lnL>
                      <a:noFill/>
                    </a:lnL>
                    <a:lnR>
                      <a:noFill/>
                    </a:lnR>
                    <a:lnT>
                      <a:noFill/>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1200" b="0" kern="1400" dirty="0">
                        <a:solidFill>
                          <a:srgbClr val="0000FF"/>
                        </a:solidFill>
                        <a:effectLst/>
                        <a:latin typeface="Calibri"/>
                      </a:endParaRPr>
                    </a:p>
                  </a:txBody>
                  <a:tcPr marL="32086" marR="32086" marT="30714" marB="30714"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a:txBody>
                    <a:bodyPr/>
                    <a:lstStyle/>
                    <a:p>
                      <a:pPr marR="0" indent="0" algn="ctr" rtl="0">
                        <a:lnSpc>
                          <a:spcPct val="119000"/>
                        </a:lnSpc>
                        <a:spcBef>
                          <a:spcPts val="0"/>
                        </a:spcBef>
                        <a:spcAft>
                          <a:spcPts val="600"/>
                        </a:spcAft>
                      </a:pPr>
                      <a:r>
                        <a:rPr lang="en-GB" sz="1200" b="0" kern="1400" dirty="0" smtClean="0">
                          <a:solidFill>
                            <a:srgbClr val="0000FF"/>
                          </a:solidFill>
                          <a:effectLst/>
                          <a:latin typeface="Calibri"/>
                        </a:rPr>
                        <a:t>Talk for Writing</a:t>
                      </a:r>
                      <a:endParaRPr lang="en-GB" sz="1200" b="0" kern="1400" dirty="0">
                        <a:solidFill>
                          <a:srgbClr val="0000FF"/>
                        </a:solidFill>
                        <a:effectLst/>
                        <a:latin typeface="Calibri"/>
                      </a:endParaRPr>
                    </a:p>
                  </a:txBody>
                  <a:tcPr marL="32086" marR="32086" marT="30714" marB="30714"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r>
              <a:tr h="107713">
                <a:tc gridSpan="31">
                  <a:txBody>
                    <a:bodyPr/>
                    <a:lstStyle/>
                    <a:p>
                      <a:pPr marL="0" marR="0" lvl="0" indent="0" algn="l" defTabSz="1243924" rtl="0" eaLnBrk="1" fontAlgn="auto" latinLnBrk="0" hangingPunct="1">
                        <a:lnSpc>
                          <a:spcPct val="114000"/>
                        </a:lnSpc>
                        <a:spcBef>
                          <a:spcPts val="0"/>
                        </a:spcBef>
                        <a:spcAft>
                          <a:spcPts val="1000"/>
                        </a:spcAft>
                        <a:buClrTx/>
                        <a:buSzTx/>
                        <a:buFontTx/>
                        <a:buNone/>
                        <a:tabLst/>
                        <a:defRPr/>
                      </a:pPr>
                      <a:endParaRPr lang="en-GB" sz="1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noFill/>
                  </a:tcPr>
                </a:tc>
                <a:tc hMerge="1">
                  <a:txBody>
                    <a:bodyPr/>
                    <a:lstStyle/>
                    <a:p>
                      <a:pPr marR="0" indent="0" algn="ctr" rtl="0">
                        <a:lnSpc>
                          <a:spcPct val="119000"/>
                        </a:lnSpc>
                        <a:spcBef>
                          <a:spcPts val="0"/>
                        </a:spcBef>
                        <a:spcAft>
                          <a:spcPts val="600"/>
                        </a:spcAft>
                      </a:pPr>
                      <a:endParaRPr lang="en-GB" sz="1200" b="0" kern="1400" dirty="0">
                        <a:solidFill>
                          <a:srgbClr val="0000FF"/>
                        </a:solidFill>
                        <a:effectLst/>
                        <a:latin typeface="Calibri"/>
                      </a:endParaRPr>
                    </a:p>
                  </a:txBody>
                  <a:tcPr marL="32086" marR="32086" marT="30714" marB="30714"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1200" b="0" kern="1400" dirty="0">
                        <a:solidFill>
                          <a:srgbClr val="0000FF"/>
                        </a:solidFill>
                        <a:effectLst/>
                        <a:latin typeface="Calibri"/>
                      </a:endParaRPr>
                    </a:p>
                  </a:txBody>
                  <a:tcPr marL="32086" marR="32086" marT="30714" marB="30714"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1200" b="0" kern="1400" dirty="0">
                        <a:solidFill>
                          <a:srgbClr val="0000FF"/>
                        </a:solidFill>
                        <a:effectLst/>
                        <a:latin typeface="Calibri"/>
                      </a:endParaRPr>
                    </a:p>
                  </a:txBody>
                  <a:tcPr marL="32086" marR="32086" marT="30714" marB="30714"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1200" b="0" kern="1400" dirty="0">
                        <a:solidFill>
                          <a:srgbClr val="0000FF"/>
                        </a:solidFill>
                        <a:effectLst/>
                        <a:latin typeface="Calibri"/>
                      </a:endParaRPr>
                    </a:p>
                  </a:txBody>
                  <a:tcPr marL="32086" marR="32086" marT="30714" marB="30714"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1200" b="0" kern="1400" dirty="0">
                        <a:solidFill>
                          <a:srgbClr val="0000FF"/>
                        </a:solidFill>
                        <a:effectLst/>
                        <a:latin typeface="Calibri"/>
                      </a:endParaRPr>
                    </a:p>
                  </a:txBody>
                  <a:tcPr marL="32086" marR="32086" marT="30714" marB="30714"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1200" b="0" kern="1400" dirty="0">
                        <a:solidFill>
                          <a:srgbClr val="0000FF"/>
                        </a:solidFill>
                        <a:effectLst/>
                        <a:latin typeface="Calibri"/>
                      </a:endParaRPr>
                    </a:p>
                  </a:txBody>
                  <a:tcPr marL="32086" marR="32086" marT="30714" marB="30714"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1200" b="0" kern="1400" dirty="0">
                        <a:solidFill>
                          <a:srgbClr val="0000FF"/>
                        </a:solidFill>
                        <a:effectLst/>
                        <a:latin typeface="Calibri"/>
                      </a:endParaRPr>
                    </a:p>
                  </a:txBody>
                  <a:tcPr marL="32086" marR="32086" marT="30714" marB="30714"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1200" b="0" kern="1400" dirty="0">
                        <a:solidFill>
                          <a:srgbClr val="0000FF"/>
                        </a:solidFill>
                        <a:effectLst/>
                        <a:latin typeface="Calibri"/>
                      </a:endParaRPr>
                    </a:p>
                  </a:txBody>
                  <a:tcPr marL="32086" marR="32086" marT="30714" marB="30714"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r>
              <a:tr h="1170405">
                <a:tc>
                  <a:txBody>
                    <a:bodyPr/>
                    <a:lstStyle/>
                    <a:p>
                      <a:pPr marL="0" marR="0" indent="0" algn="ctr" defTabSz="1243924" rtl="0" eaLnBrk="1" fontAlgn="auto" latinLnBrk="0" hangingPunct="1">
                        <a:lnSpc>
                          <a:spcPct val="119000"/>
                        </a:lnSpc>
                        <a:spcBef>
                          <a:spcPts val="0"/>
                        </a:spcBef>
                        <a:spcAft>
                          <a:spcPts val="600"/>
                        </a:spcAft>
                        <a:buClrTx/>
                        <a:buSzTx/>
                        <a:buFontTx/>
                        <a:buNone/>
                        <a:tabLst/>
                        <a:defRPr/>
                      </a:pPr>
                      <a:r>
                        <a:rPr lang="en-GB" sz="1000" b="1" kern="1400" dirty="0" smtClean="0">
                          <a:solidFill>
                            <a:srgbClr val="000000"/>
                          </a:solidFill>
                          <a:effectLst/>
                          <a:latin typeface="+mn-lt"/>
                        </a:rPr>
                        <a:t>IMPACT</a:t>
                      </a:r>
                    </a:p>
                    <a:p>
                      <a:pPr marL="0" marR="0" indent="0" algn="l" defTabSz="1243924" rtl="0" eaLnBrk="1" fontAlgn="auto" latinLnBrk="0" hangingPunct="1">
                        <a:lnSpc>
                          <a:spcPct val="119000"/>
                        </a:lnSpc>
                        <a:spcBef>
                          <a:spcPts val="0"/>
                        </a:spcBef>
                        <a:spcAft>
                          <a:spcPts val="600"/>
                        </a:spcAft>
                        <a:buClrTx/>
                        <a:buSzTx/>
                        <a:buFontTx/>
                        <a:buNone/>
                        <a:tabLst/>
                        <a:defRPr/>
                      </a:pPr>
                      <a:r>
                        <a:rPr lang="en-GB" sz="850" b="0" kern="1400" dirty="0" smtClean="0">
                          <a:solidFill>
                            <a:srgbClr val="000000"/>
                          </a:solidFill>
                          <a:effectLst/>
                          <a:latin typeface="+mn-lt"/>
                        </a:rPr>
                        <a:t>Our curriculum has an ambition for high achievement of all pupils irrespective of background and starting point. This achievement is represented in three key areas:</a:t>
                      </a:r>
                      <a:endParaRPr lang="en-GB" sz="85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gridSpan="9">
                  <a:txBody>
                    <a:bodyPr/>
                    <a:lstStyle/>
                    <a:p>
                      <a:pPr marR="0" indent="0" algn="ctr" rtl="0">
                        <a:lnSpc>
                          <a:spcPct val="119000"/>
                        </a:lnSpc>
                        <a:spcBef>
                          <a:spcPts val="0"/>
                        </a:spcBef>
                        <a:spcAft>
                          <a:spcPts val="600"/>
                        </a:spcAft>
                      </a:pPr>
                      <a:r>
                        <a:rPr lang="en-GB" sz="1100" kern="1400" dirty="0">
                          <a:solidFill>
                            <a:srgbClr val="000000"/>
                          </a:solidFill>
                          <a:effectLst/>
                          <a:latin typeface="+mn-lt"/>
                        </a:rPr>
                        <a:t> </a:t>
                      </a:r>
                      <a:r>
                        <a:rPr lang="en-GB" sz="1200" b="1" u="sng" kern="1400" dirty="0" smtClean="0">
                          <a:solidFill>
                            <a:srgbClr val="000000"/>
                          </a:solidFill>
                          <a:effectLst/>
                          <a:latin typeface="+mn-lt"/>
                        </a:rPr>
                        <a:t>IMPACT 1: Standards</a:t>
                      </a:r>
                    </a:p>
                    <a:p>
                      <a:pPr marR="0" indent="0" algn="l" rtl="0">
                        <a:lnSpc>
                          <a:spcPct val="119000"/>
                        </a:lnSpc>
                        <a:spcBef>
                          <a:spcPts val="0"/>
                        </a:spcBef>
                        <a:spcAft>
                          <a:spcPts val="600"/>
                        </a:spcAft>
                      </a:pPr>
                      <a:r>
                        <a:rPr lang="en-GB" sz="1100" kern="1400" dirty="0" smtClean="0">
                          <a:solidFill>
                            <a:srgbClr val="000000"/>
                          </a:solidFill>
                          <a:effectLst/>
                          <a:latin typeface="+mn-lt"/>
                        </a:rPr>
                        <a:t>Children make progress and attain in line with or better than national expectations. They are given opportunities to achieve the greater depth standard. Assessment documents show that knowledge and skills are embedded throughout the curriculum.</a:t>
                      </a:r>
                    </a:p>
                    <a:p>
                      <a:pPr marR="0" indent="0" algn="l" rtl="0">
                        <a:lnSpc>
                          <a:spcPct val="119000"/>
                        </a:lnSpc>
                        <a:spcBef>
                          <a:spcPts val="0"/>
                        </a:spcBef>
                        <a:spcAft>
                          <a:spcPts val="600"/>
                        </a:spcAft>
                      </a:pPr>
                      <a:endParaRPr lang="en-GB" sz="1100" kern="1400" dirty="0">
                        <a:solidFill>
                          <a:srgbClr val="000000"/>
                        </a:solidFill>
                        <a:effectLst/>
                        <a:latin typeface="+mn-lt"/>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hMerge="1">
                  <a:txBody>
                    <a:bodyPr/>
                    <a:lstStyle/>
                    <a:p>
                      <a:pPr marR="0" indent="0" algn="l" rtl="0">
                        <a:lnSpc>
                          <a:spcPct val="119000"/>
                        </a:lnSpc>
                        <a:spcBef>
                          <a:spcPts val="0"/>
                        </a:spcBef>
                        <a:spcAft>
                          <a:spcPts val="600"/>
                        </a:spcAft>
                      </a:pPr>
                      <a:endParaRPr lang="en-GB" sz="1100" kern="1400" dirty="0">
                        <a:solidFill>
                          <a:srgbClr val="000000"/>
                        </a:solidFill>
                        <a:effectLst/>
                        <a:latin typeface="+mn-lt"/>
                      </a:endParaRPr>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10">
                  <a:txBody>
                    <a:bodyPr/>
                    <a:lstStyle/>
                    <a:p>
                      <a:pPr algn="ctr">
                        <a:spcAft>
                          <a:spcPts val="0"/>
                        </a:spcAft>
                      </a:pPr>
                      <a:r>
                        <a:rPr lang="en-GB" sz="1200" b="1" u="sng" dirty="0" smtClean="0">
                          <a:effectLst/>
                          <a:latin typeface="+mn-lt"/>
                          <a:ea typeface="Calibri"/>
                          <a:cs typeface="Arial"/>
                        </a:rPr>
                        <a:t>IMPACT 2: </a:t>
                      </a:r>
                      <a:r>
                        <a:rPr lang="en-GB" sz="1200" b="1" u="sng" dirty="0" smtClean="0">
                          <a:effectLst/>
                          <a:latin typeface="+mn-lt"/>
                          <a:ea typeface="Calibri"/>
                          <a:cs typeface="Times New Roman"/>
                        </a:rPr>
                        <a:t>I CAN!</a:t>
                      </a:r>
                    </a:p>
                    <a:p>
                      <a:pPr>
                        <a:spcAft>
                          <a:spcPts val="0"/>
                        </a:spcAft>
                      </a:pPr>
                      <a:endParaRPr lang="en-GB" sz="1050" dirty="0" smtClean="0">
                        <a:effectLst/>
                        <a:latin typeface="+mn-lt"/>
                        <a:ea typeface="Calibri"/>
                        <a:cs typeface="Times New Roman"/>
                      </a:endParaRPr>
                    </a:p>
                    <a:p>
                      <a:r>
                        <a:rPr lang="en-GB" sz="1100" dirty="0" smtClean="0">
                          <a:effectLst/>
                          <a:latin typeface="+mn-lt"/>
                          <a:ea typeface="Calibri"/>
                          <a:cs typeface="Arial"/>
                        </a:rPr>
                        <a:t>Children are confident and successful learners, demonstrating the values we hold dear at Lyme, making the right choices for their learning</a:t>
                      </a:r>
                      <a:r>
                        <a:rPr lang="en-GB" sz="1100" baseline="0" dirty="0" smtClean="0">
                          <a:effectLst/>
                          <a:latin typeface="+mn-lt"/>
                          <a:ea typeface="Calibri"/>
                          <a:cs typeface="Arial"/>
                        </a:rPr>
                        <a:t> at all stages of their education. </a:t>
                      </a:r>
                      <a:endParaRPr lang="en-GB" sz="1100" kern="1400" dirty="0">
                        <a:solidFill>
                          <a:srgbClr val="000000"/>
                        </a:solidFill>
                        <a:effectLst/>
                        <a:latin typeface="+mn-lt"/>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R="0" indent="0" algn="l"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a:noFill/>
                    </a:lnL>
                    <a:lnR>
                      <a:noFill/>
                    </a:lnR>
                    <a:lnT>
                      <a:noFill/>
                    </a:lnT>
                    <a:lnB>
                      <a:noFill/>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R="0" indent="0" algn="ctr" rtl="0">
                        <a:lnSpc>
                          <a:spcPct val="119000"/>
                        </a:lnSpc>
                        <a:spcBef>
                          <a:spcPts val="0"/>
                        </a:spcBef>
                        <a:spcAft>
                          <a:spcPts val="600"/>
                        </a:spcAft>
                      </a:pPr>
                      <a:endParaRPr lang="en-GB" sz="1100" kern="1400" dirty="0">
                        <a:solidFill>
                          <a:srgbClr val="000000"/>
                        </a:solidFill>
                        <a:effectLst/>
                        <a:latin typeface="+mn-lt"/>
                      </a:endParaRPr>
                    </a:p>
                  </a:txBody>
                  <a:tcPr/>
                </a:tc>
                <a:tc hMerge="1">
                  <a:txBody>
                    <a:bodyPr/>
                    <a:lstStyle/>
                    <a:p>
                      <a:endParaRPr lang="en-GB"/>
                    </a:p>
                  </a:txBody>
                  <a:tcPr/>
                </a:tc>
                <a:tc gridSpan="11">
                  <a:txBody>
                    <a:bodyPr/>
                    <a:lstStyle/>
                    <a:p>
                      <a:pPr marR="0" indent="0" algn="ctr" rtl="0">
                        <a:lnSpc>
                          <a:spcPct val="119000"/>
                        </a:lnSpc>
                        <a:spcBef>
                          <a:spcPts val="0"/>
                        </a:spcBef>
                        <a:spcAft>
                          <a:spcPts val="600"/>
                        </a:spcAft>
                      </a:pPr>
                      <a:r>
                        <a:rPr lang="en-GB" sz="1200" b="1" u="sng" kern="1400" dirty="0" smtClean="0">
                          <a:solidFill>
                            <a:srgbClr val="000000"/>
                          </a:solidFill>
                          <a:effectLst/>
                          <a:latin typeface="+mn-lt"/>
                        </a:rPr>
                        <a:t>IMPACT 3: Personal Development</a:t>
                      </a:r>
                    </a:p>
                    <a:p>
                      <a:pPr marR="0" indent="0" algn="l" rtl="0">
                        <a:lnSpc>
                          <a:spcPct val="119000"/>
                        </a:lnSpc>
                        <a:spcBef>
                          <a:spcPts val="0"/>
                        </a:spcBef>
                        <a:spcAft>
                          <a:spcPts val="600"/>
                        </a:spcAft>
                      </a:pPr>
                      <a:r>
                        <a:rPr lang="en-GB" sz="1100" kern="1400" dirty="0" smtClean="0">
                          <a:solidFill>
                            <a:srgbClr val="000000"/>
                          </a:solidFill>
                          <a:effectLst/>
                          <a:latin typeface="+mn-lt"/>
                        </a:rPr>
                        <a:t>Our students demonstrate Lyme’s philosophy as a community where children’s rights are learned, taught, practised, respected, protected and promoted. Well informed children learn to make the right choices for their safety. The choices children make benefit the school and local community.</a:t>
                      </a:r>
                    </a:p>
                    <a:p>
                      <a:pPr marR="0" indent="0" algn="l" rtl="0">
                        <a:lnSpc>
                          <a:spcPct val="119000"/>
                        </a:lnSpc>
                        <a:spcBef>
                          <a:spcPts val="0"/>
                        </a:spcBef>
                        <a:spcAft>
                          <a:spcPts val="600"/>
                        </a:spcAft>
                      </a:pPr>
                      <a:r>
                        <a:rPr lang="en-GB" sz="1100" kern="1400" dirty="0" smtClean="0">
                          <a:solidFill>
                            <a:srgbClr val="000000"/>
                          </a:solidFill>
                          <a:effectLst/>
                          <a:latin typeface="+mn-lt"/>
                        </a:rPr>
                        <a:t>Our children are</a:t>
                      </a:r>
                      <a:r>
                        <a:rPr lang="en-GB" sz="1100" kern="1400" baseline="0" dirty="0" smtClean="0">
                          <a:solidFill>
                            <a:srgbClr val="000000"/>
                          </a:solidFill>
                          <a:effectLst/>
                          <a:latin typeface="+mn-lt"/>
                        </a:rPr>
                        <a:t> </a:t>
                      </a:r>
                      <a:r>
                        <a:rPr lang="en-GB" sz="1100" kern="1400" dirty="0" smtClean="0">
                          <a:solidFill>
                            <a:srgbClr val="000000"/>
                          </a:solidFill>
                          <a:effectLst/>
                          <a:latin typeface="+mn-lt"/>
                        </a:rPr>
                        <a:t>responsible citizens who have the confidence and adaptability to meet the challenges of the changing world. </a:t>
                      </a:r>
                      <a:endParaRPr lang="en-GB" sz="1100" kern="1400" dirty="0">
                        <a:solidFill>
                          <a:srgbClr val="000000"/>
                        </a:solidFill>
                        <a:effectLst/>
                        <a:latin typeface="+mn-lt"/>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R="0" indent="0" algn="l" rtl="0">
                        <a:lnSpc>
                          <a:spcPct val="119000"/>
                        </a:lnSpc>
                        <a:spcBef>
                          <a:spcPts val="0"/>
                        </a:spcBef>
                        <a:spcAft>
                          <a:spcPts val="600"/>
                        </a:spcAft>
                      </a:pPr>
                      <a:endParaRPr lang="en-GB" sz="800" kern="1400">
                        <a:solidFill>
                          <a:srgbClr val="000000"/>
                        </a:solidFill>
                        <a:effectLst/>
                        <a:latin typeface="Calibri"/>
                      </a:endParaRPr>
                    </a:p>
                  </a:txBody>
                  <a:tcPr marL="32086" marR="32086" marT="30714" marB="30714">
                    <a:lnL>
                      <a:noFill/>
                    </a:lnL>
                    <a:lnR>
                      <a:noFill/>
                    </a:lnR>
                    <a:lnT>
                      <a:noFill/>
                    </a:lnT>
                    <a:lnB>
                      <a:noFill/>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r>
              <a:tr h="104221">
                <a:tc gridSpan="31">
                  <a:txBody>
                    <a:bodyPr/>
                    <a:lstStyle/>
                    <a:p>
                      <a:pPr marR="0" indent="0" algn="l" rtl="0">
                        <a:lnSpc>
                          <a:spcPct val="119000"/>
                        </a:lnSpc>
                        <a:spcBef>
                          <a:spcPts val="0"/>
                        </a:spcBef>
                        <a:spcAft>
                          <a:spcPts val="600"/>
                        </a:spcAft>
                      </a:pPr>
                      <a:endParaRPr lang="en-GB" sz="1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hMerge="1">
                  <a:txBody>
                    <a:bodyPr/>
                    <a:lstStyle/>
                    <a:p>
                      <a:pPr marR="0" indent="0" algn="l" rtl="0">
                        <a:lnSpc>
                          <a:spcPct val="119000"/>
                        </a:lnSpc>
                        <a:spcBef>
                          <a:spcPts val="0"/>
                        </a:spcBef>
                        <a:spcAft>
                          <a:spcPts val="600"/>
                        </a:spcAft>
                      </a:pPr>
                      <a:endParaRPr lang="en-GB" sz="1100" kern="1400" dirty="0">
                        <a:solidFill>
                          <a:srgbClr val="000000"/>
                        </a:solidFill>
                        <a:effectLst/>
                        <a:latin typeface="+mn-lt"/>
                      </a:endParaRPr>
                    </a:p>
                  </a:txBody>
                  <a:tcPr marL="32086" marR="32086" marT="30714" marB="30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sz="1100" kern="1400" dirty="0">
                        <a:solidFill>
                          <a:srgbClr val="000000"/>
                        </a:solidFill>
                        <a:effectLst/>
                        <a:latin typeface="+mn-lt"/>
                      </a:endParaRPr>
                    </a:p>
                  </a:txBody>
                  <a:tcPr marL="32086" marR="32086" marT="30714" marB="30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R="0" indent="0" algn="l" rtl="0">
                        <a:lnSpc>
                          <a:spcPct val="119000"/>
                        </a:lnSpc>
                        <a:spcBef>
                          <a:spcPts val="0"/>
                        </a:spcBef>
                        <a:spcAft>
                          <a:spcPts val="600"/>
                        </a:spcAft>
                      </a:pPr>
                      <a:endParaRPr lang="en-GB" sz="1100" kern="1400" dirty="0">
                        <a:solidFill>
                          <a:srgbClr val="000000"/>
                        </a:solidFill>
                        <a:effectLst/>
                        <a:latin typeface="+mn-lt"/>
                      </a:endParaRPr>
                    </a:p>
                  </a:txBody>
                  <a:tcPr marL="32086" marR="32086" marT="30714" marB="30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2710787">
                <a:tc>
                  <a:txBody>
                    <a:bodyPr/>
                    <a:lstStyle/>
                    <a:p>
                      <a:pPr marR="0" indent="0" algn="ctr" rtl="0">
                        <a:lnSpc>
                          <a:spcPct val="119000"/>
                        </a:lnSpc>
                        <a:spcBef>
                          <a:spcPts val="0"/>
                        </a:spcBef>
                        <a:spcAft>
                          <a:spcPts val="600"/>
                        </a:spcAft>
                      </a:pPr>
                      <a:r>
                        <a:rPr lang="en-GB" sz="1000" b="1" kern="1400" dirty="0" smtClean="0">
                          <a:solidFill>
                            <a:srgbClr val="000000"/>
                          </a:solidFill>
                          <a:effectLst/>
                          <a:latin typeface="Calibri"/>
                        </a:rPr>
                        <a:t>EVALUATION</a:t>
                      </a:r>
                    </a:p>
                    <a:p>
                      <a:pPr marR="0" indent="0" algn="l" rtl="0">
                        <a:lnSpc>
                          <a:spcPct val="119000"/>
                        </a:lnSpc>
                        <a:spcBef>
                          <a:spcPts val="0"/>
                        </a:spcBef>
                        <a:spcAft>
                          <a:spcPts val="600"/>
                        </a:spcAft>
                      </a:pPr>
                      <a:r>
                        <a:rPr kumimoji="0" lang="en-GB" sz="850" b="0" i="0" u="none" strike="noStrike" kern="1400" cap="none" spc="0" normalizeH="0" baseline="0" noProof="0" dirty="0" smtClean="0">
                          <a:ln>
                            <a:noFill/>
                          </a:ln>
                          <a:solidFill>
                            <a:srgbClr val="000000"/>
                          </a:solidFill>
                          <a:effectLst/>
                          <a:uLnTx/>
                          <a:uFillTx/>
                          <a:latin typeface="+mn-lt"/>
                          <a:ea typeface="+mn-ea"/>
                          <a:cs typeface="+mn-cs"/>
                        </a:rPr>
                        <a:t>We regularly evaluate how well our curriculum goals enable achievement. </a:t>
                      </a:r>
                      <a:endParaRPr lang="en-GB" sz="850" b="1"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accent2">
                        <a:lumMod val="60000"/>
                        <a:lumOff val="40000"/>
                      </a:schemeClr>
                    </a:solidFill>
                  </a:tcPr>
                </a:tc>
                <a:tc gridSpan="5">
                  <a:txBody>
                    <a:bodyPr/>
                    <a:lstStyle/>
                    <a:p>
                      <a:pPr algn="ctr"/>
                      <a:r>
                        <a:rPr lang="en-GB" sz="900" kern="1400" dirty="0">
                          <a:solidFill>
                            <a:srgbClr val="000000"/>
                          </a:solidFill>
                          <a:effectLst/>
                          <a:latin typeface="Calibri"/>
                        </a:rPr>
                        <a:t> </a:t>
                      </a:r>
                      <a:r>
                        <a:rPr lang="en-GB" sz="1050" b="1" i="0" u="sng" strike="noStrike" baseline="0" dirty="0" smtClean="0">
                          <a:solidFill>
                            <a:srgbClr val="FFFFFF"/>
                          </a:solidFill>
                          <a:latin typeface="+mn-lt"/>
                        </a:rPr>
                        <a:t>High Quality Outcomes</a:t>
                      </a:r>
                    </a:p>
                    <a:p>
                      <a:pPr algn="l"/>
                      <a:r>
                        <a:rPr lang="en-GB" sz="1050" b="0" i="0" u="none" strike="noStrike" baseline="0" dirty="0" smtClean="0">
                          <a:solidFill>
                            <a:srgbClr val="FFFFFF"/>
                          </a:solidFill>
                          <a:latin typeface="+mn-lt"/>
                        </a:rPr>
                        <a:t>- Has the learning journey led to a purposeful outcome or product?</a:t>
                      </a:r>
                    </a:p>
                    <a:p>
                      <a:pPr algn="l"/>
                      <a:r>
                        <a:rPr lang="en-GB" sz="1050" b="0" i="0" u="none" strike="noStrike" baseline="0" dirty="0" smtClean="0">
                          <a:solidFill>
                            <a:srgbClr val="FFFFFF"/>
                          </a:solidFill>
                          <a:latin typeface="+mn-lt"/>
                        </a:rPr>
                        <a:t>- Do children have ownership of the outcomes?</a:t>
                      </a:r>
                    </a:p>
                    <a:p>
                      <a:pPr algn="l"/>
                      <a:r>
                        <a:rPr lang="en-GB" sz="1050" b="0" i="0" u="none" strike="noStrike" baseline="0" dirty="0" smtClean="0">
                          <a:solidFill>
                            <a:srgbClr val="FFFFFF"/>
                          </a:solidFill>
                          <a:latin typeface="+mn-lt"/>
                        </a:rPr>
                        <a:t>- Do the pupils experience a taste of the best that has already been achieved?</a:t>
                      </a:r>
                    </a:p>
                    <a:p>
                      <a:pPr algn="l"/>
                      <a:r>
                        <a:rPr lang="en-GB" sz="1050" b="0" i="0" u="none" strike="noStrike" baseline="0" dirty="0" smtClean="0">
                          <a:solidFill>
                            <a:srgbClr val="FFFFFF"/>
                          </a:solidFill>
                          <a:latin typeface="+mn-lt"/>
                        </a:rPr>
                        <a:t>- Are there relevant contexts for high quality outcomes for English and Maths?</a:t>
                      </a:r>
                    </a:p>
                    <a:p>
                      <a:pPr algn="l"/>
                      <a:r>
                        <a:rPr lang="en-GB" sz="1050" b="0" i="0" u="none" strike="noStrike" baseline="0" dirty="0" smtClean="0">
                          <a:solidFill>
                            <a:srgbClr val="FFFFFF"/>
                          </a:solidFill>
                          <a:latin typeface="+mn-lt"/>
                        </a:rPr>
                        <a:t>- Are teaching expectations high enough?</a:t>
                      </a:r>
                    </a:p>
                    <a:p>
                      <a:pPr algn="l"/>
                      <a:r>
                        <a:rPr lang="en-GB" sz="1050" b="0" i="0" u="none" strike="noStrike" baseline="0" dirty="0" smtClean="0">
                          <a:solidFill>
                            <a:srgbClr val="FFFFFF"/>
                          </a:solidFill>
                          <a:latin typeface="+mn-lt"/>
                        </a:rPr>
                        <a:t>- Are there clear assessment criteria?</a:t>
                      </a:r>
                    </a:p>
                    <a:p>
                      <a:pPr algn="l"/>
                      <a:r>
                        <a:rPr lang="en-GB" sz="1050" b="0" i="0" u="none" strike="noStrike" baseline="0" dirty="0" smtClean="0">
                          <a:solidFill>
                            <a:srgbClr val="FFFFFF"/>
                          </a:solidFill>
                          <a:latin typeface="+mn-lt"/>
                        </a:rPr>
                        <a:t>- Are pupils challenged to think and to evaluate their learning?</a:t>
                      </a:r>
                    </a:p>
                    <a:p>
                      <a:pPr algn="l"/>
                      <a:r>
                        <a:rPr lang="en-GB" sz="1050" b="0" i="0" u="none" strike="noStrike" baseline="0" dirty="0" smtClean="0">
                          <a:solidFill>
                            <a:srgbClr val="FFFFFF"/>
                          </a:solidFill>
                          <a:latin typeface="+mn-lt"/>
                        </a:rPr>
                        <a:t>-Is assessment purposeful, efficient and used to shape future learning?</a:t>
                      </a:r>
                    </a:p>
                    <a:p>
                      <a:pPr algn="l"/>
                      <a:endParaRPr lang="en-GB" sz="1050" b="0" i="0" u="none" strike="noStrike" baseline="0" dirty="0" smtClean="0">
                        <a:solidFill>
                          <a:srgbClr val="FFFFFF"/>
                        </a:solidFill>
                        <a:latin typeface="+mn-lt"/>
                      </a:endParaRPr>
                    </a:p>
                    <a:p>
                      <a:pPr algn="l"/>
                      <a:r>
                        <a:rPr lang="en-GB" sz="1050" b="0" i="1" u="none" strike="noStrike" baseline="0" dirty="0" smtClean="0">
                          <a:solidFill>
                            <a:srgbClr val="FFFFFF"/>
                          </a:solidFill>
                          <a:latin typeface="+mn-lt"/>
                        </a:rPr>
                        <a:t>We evaluate through monitoring, work scrutiny, data analysis and project outcomes.</a:t>
                      </a:r>
                      <a:endParaRPr lang="en-GB" sz="900" kern="1400" dirty="0">
                        <a:solidFill>
                          <a:srgbClr val="000000"/>
                        </a:solidFill>
                        <a:effectLst/>
                        <a:latin typeface="Calibri"/>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0033CC"/>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7">
                  <a:txBody>
                    <a:bodyPr/>
                    <a:lstStyle/>
                    <a:p>
                      <a:pPr algn="ctr"/>
                      <a:r>
                        <a:rPr lang="en-GB" sz="1050" b="1" u="sng" dirty="0" smtClean="0">
                          <a:solidFill>
                            <a:schemeClr val="bg1"/>
                          </a:solidFill>
                        </a:rPr>
                        <a:t>Curriculum Content is Responsive and Relevant</a:t>
                      </a:r>
                    </a:p>
                    <a:p>
                      <a:r>
                        <a:rPr lang="en-GB" sz="1050" dirty="0" smtClean="0">
                          <a:solidFill>
                            <a:schemeClr val="bg1"/>
                          </a:solidFill>
                        </a:rPr>
                        <a:t>- Are pupils able to connect local, national and global contexts for learning?</a:t>
                      </a:r>
                    </a:p>
                    <a:p>
                      <a:r>
                        <a:rPr lang="en-GB" sz="1050" dirty="0" smtClean="0">
                          <a:solidFill>
                            <a:schemeClr val="bg1"/>
                          </a:solidFill>
                        </a:rPr>
                        <a:t>- Do children experience enjoyment in their learning?</a:t>
                      </a:r>
                    </a:p>
                    <a:p>
                      <a:r>
                        <a:rPr lang="en-GB" sz="1050" dirty="0" smtClean="0">
                          <a:solidFill>
                            <a:schemeClr val="bg1"/>
                          </a:solidFill>
                        </a:rPr>
                        <a:t>- Do teachers respond to educational research?</a:t>
                      </a:r>
                    </a:p>
                    <a:p>
                      <a:r>
                        <a:rPr lang="en-GB" sz="1050" dirty="0" smtClean="0">
                          <a:solidFill>
                            <a:schemeClr val="bg1"/>
                          </a:solidFill>
                        </a:rPr>
                        <a:t>- Are the rich resources within the local</a:t>
                      </a:r>
                    </a:p>
                    <a:p>
                      <a:r>
                        <a:rPr lang="en-GB" sz="1050" dirty="0" smtClean="0">
                          <a:solidFill>
                            <a:schemeClr val="bg1"/>
                          </a:solidFill>
                        </a:rPr>
                        <a:t>community and environment being maximised?</a:t>
                      </a:r>
                    </a:p>
                    <a:p>
                      <a:r>
                        <a:rPr lang="en-GB" sz="1050" dirty="0" smtClean="0">
                          <a:solidFill>
                            <a:schemeClr val="bg1"/>
                          </a:solidFill>
                        </a:rPr>
                        <a:t>- Are tasks adapted to reflect current affairs and technological and environmental changes?</a:t>
                      </a:r>
                    </a:p>
                    <a:p>
                      <a:pPr marL="0" indent="0">
                        <a:buFontTx/>
                        <a:buNone/>
                      </a:pPr>
                      <a:r>
                        <a:rPr lang="en-GB" sz="1050" dirty="0" smtClean="0">
                          <a:solidFill>
                            <a:schemeClr val="bg1"/>
                          </a:solidFill>
                        </a:rPr>
                        <a:t>- Is </a:t>
                      </a:r>
                      <a:r>
                        <a:rPr lang="en-GB" sz="1050" dirty="0" err="1" smtClean="0">
                          <a:solidFill>
                            <a:schemeClr val="bg1"/>
                          </a:solidFill>
                        </a:rPr>
                        <a:t>AfL</a:t>
                      </a:r>
                      <a:r>
                        <a:rPr lang="en-GB" sz="1050" dirty="0" smtClean="0">
                          <a:solidFill>
                            <a:schemeClr val="bg1"/>
                          </a:solidFill>
                        </a:rPr>
                        <a:t> responsive and effective?</a:t>
                      </a:r>
                    </a:p>
                    <a:p>
                      <a:pPr marL="171450" indent="-171450">
                        <a:buFontTx/>
                        <a:buChar char="-"/>
                      </a:pPr>
                      <a:endParaRPr lang="en-GB" sz="1050" dirty="0" smtClean="0">
                        <a:solidFill>
                          <a:schemeClr val="bg1"/>
                        </a:solidFill>
                      </a:endParaRPr>
                    </a:p>
                    <a:p>
                      <a:r>
                        <a:rPr lang="en-GB" sz="1050" i="1" dirty="0" smtClean="0">
                          <a:solidFill>
                            <a:schemeClr val="bg1"/>
                          </a:solidFill>
                        </a:rPr>
                        <a:t>We evaluate through monitoring planning, pupil conferencing, evaluations and work scrutiny.</a:t>
                      </a:r>
                    </a:p>
                    <a:p>
                      <a:endParaRPr lang="en-GB" sz="1050" dirty="0">
                        <a:solidFill>
                          <a:schemeClr val="bg1"/>
                        </a:solidFill>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00B050"/>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R="0" indent="0" algn="l"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gridSpan="6">
                  <a:txBody>
                    <a:bodyPr/>
                    <a:lstStyle/>
                    <a:p>
                      <a:pPr algn="ctr"/>
                      <a:r>
                        <a:rPr lang="en-GB" sz="1050" b="1" i="0" u="sng" strike="noStrike" baseline="0" dirty="0" smtClean="0">
                          <a:solidFill>
                            <a:srgbClr val="FFFFFF"/>
                          </a:solidFill>
                          <a:latin typeface="+mn-lt"/>
                        </a:rPr>
                        <a:t>Mastery for all Challenges all</a:t>
                      </a:r>
                    </a:p>
                    <a:p>
                      <a:pPr algn="l"/>
                      <a:r>
                        <a:rPr lang="en-GB" sz="1050" b="0" i="0" u="none" strike="noStrike" baseline="0" dirty="0" smtClean="0">
                          <a:solidFill>
                            <a:srgbClr val="FFFFFF"/>
                          </a:solidFill>
                          <a:latin typeface="+mn-lt"/>
                        </a:rPr>
                        <a:t>- At point of learning, is the curriculum sufficiently challenging and appropriate for each child?</a:t>
                      </a:r>
                    </a:p>
                    <a:p>
                      <a:pPr algn="l"/>
                      <a:r>
                        <a:rPr lang="en-GB" sz="1050" b="0" i="0" u="none" strike="noStrike" baseline="0" dirty="0" smtClean="0">
                          <a:solidFill>
                            <a:srgbClr val="FFFFFF"/>
                          </a:solidFill>
                          <a:latin typeface="+mn-lt"/>
                        </a:rPr>
                        <a:t>- Are there opportunities to develop a deeper</a:t>
                      </a:r>
                    </a:p>
                    <a:p>
                      <a:pPr algn="l"/>
                      <a:r>
                        <a:rPr lang="en-GB" sz="1050" b="0" i="0" u="none" strike="noStrike" baseline="0" dirty="0" smtClean="0">
                          <a:solidFill>
                            <a:srgbClr val="FFFFFF"/>
                          </a:solidFill>
                          <a:latin typeface="+mn-lt"/>
                        </a:rPr>
                        <a:t>understanding of the learning  outcomes?</a:t>
                      </a:r>
                    </a:p>
                    <a:p>
                      <a:pPr algn="l"/>
                      <a:r>
                        <a:rPr lang="en-GB" sz="1050" b="0" i="0" u="none" strike="noStrike" baseline="0" dirty="0" smtClean="0">
                          <a:solidFill>
                            <a:srgbClr val="FFFFFF"/>
                          </a:solidFill>
                          <a:latin typeface="+mn-lt"/>
                        </a:rPr>
                        <a:t>- Are there high expectations for all?</a:t>
                      </a:r>
                    </a:p>
                    <a:p>
                      <a:pPr algn="l"/>
                      <a:r>
                        <a:rPr lang="en-GB" sz="1050" b="0" i="0" u="none" strike="noStrike" baseline="0" dirty="0" smtClean="0">
                          <a:solidFill>
                            <a:srgbClr val="FFFFFF"/>
                          </a:solidFill>
                          <a:latin typeface="+mn-lt"/>
                        </a:rPr>
                        <a:t>- Does the work of the children show that tasks</a:t>
                      </a:r>
                    </a:p>
                    <a:p>
                      <a:pPr algn="l"/>
                      <a:r>
                        <a:rPr lang="en-GB" sz="1050" b="0" i="0" u="none" strike="noStrike" baseline="0" dirty="0" smtClean="0">
                          <a:solidFill>
                            <a:srgbClr val="FFFFFF"/>
                          </a:solidFill>
                          <a:latin typeface="+mn-lt"/>
                        </a:rPr>
                        <a:t>are valued equally in every subject and lesson ?</a:t>
                      </a:r>
                    </a:p>
                    <a:p>
                      <a:pPr algn="l"/>
                      <a:endParaRPr lang="en-GB" sz="1050" b="0" i="0" u="none" strike="noStrike" baseline="0" dirty="0" smtClean="0">
                        <a:solidFill>
                          <a:srgbClr val="FFFFFF"/>
                        </a:solidFill>
                        <a:latin typeface="+mn-lt"/>
                      </a:endParaRPr>
                    </a:p>
                    <a:p>
                      <a:pPr algn="l"/>
                      <a:r>
                        <a:rPr lang="en-GB" sz="1050" b="0" i="1" u="none" strike="noStrike" baseline="0" dirty="0" smtClean="0">
                          <a:solidFill>
                            <a:srgbClr val="FFFFFF"/>
                          </a:solidFill>
                          <a:latin typeface="+mn-lt"/>
                        </a:rPr>
                        <a:t>We evaluate through curriculum outcomes, book</a:t>
                      </a:r>
                    </a:p>
                    <a:p>
                      <a:pPr algn="l"/>
                      <a:r>
                        <a:rPr lang="en-GB" sz="1050" b="0" i="1" u="none" strike="noStrike" baseline="0" dirty="0" smtClean="0">
                          <a:solidFill>
                            <a:srgbClr val="FFFFFF"/>
                          </a:solidFill>
                          <a:latin typeface="+mn-lt"/>
                        </a:rPr>
                        <a:t>scrutiny, pupil conferencing and assessment.</a:t>
                      </a:r>
                      <a:endParaRPr lang="en-GB" sz="1050" dirty="0">
                        <a:latin typeface="+mn-lt"/>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9900"/>
                    </a:solidFill>
                  </a:tcPr>
                </a:tc>
                <a:tc hMerge="1">
                  <a:txBody>
                    <a:bodyPr/>
                    <a:lstStyle/>
                    <a:p>
                      <a:pPr marR="0" indent="0" algn="l"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6">
                  <a:txBody>
                    <a:bodyPr/>
                    <a:lstStyle/>
                    <a:p>
                      <a:pPr algn="ctr"/>
                      <a:r>
                        <a:rPr lang="en-GB" sz="1050" b="1" i="0" u="sng" strike="noStrike" baseline="0" dirty="0" smtClean="0">
                          <a:solidFill>
                            <a:srgbClr val="FFFFFF"/>
                          </a:solidFill>
                          <a:latin typeface="+mn-lt"/>
                        </a:rPr>
                        <a:t>Embedding Knowledge and Skills</a:t>
                      </a:r>
                    </a:p>
                    <a:p>
                      <a:pPr algn="l"/>
                      <a:r>
                        <a:rPr lang="en-GB" sz="1050" b="0" i="0" u="none" strike="noStrike" baseline="0" dirty="0" smtClean="0">
                          <a:solidFill>
                            <a:srgbClr val="FFFFFF"/>
                          </a:solidFill>
                          <a:latin typeface="+mn-lt"/>
                        </a:rPr>
                        <a:t>- Do children have opportunities to solve problems and undertake learning at a deeper level?</a:t>
                      </a:r>
                    </a:p>
                    <a:p>
                      <a:pPr algn="l"/>
                      <a:r>
                        <a:rPr lang="en-GB" sz="1050" b="0" i="0" u="none" strike="noStrike" baseline="0" dirty="0" smtClean="0">
                          <a:solidFill>
                            <a:srgbClr val="FFFFFF"/>
                          </a:solidFill>
                          <a:latin typeface="+mn-lt"/>
                        </a:rPr>
                        <a:t>- Do children have the opportunity to build on their knowledge and skills throughout the school?</a:t>
                      </a:r>
                    </a:p>
                    <a:p>
                      <a:pPr algn="l"/>
                      <a:r>
                        <a:rPr lang="en-GB" sz="1050" b="0" i="0" u="none" strike="noStrike" baseline="0" dirty="0" smtClean="0">
                          <a:solidFill>
                            <a:srgbClr val="FFFFFF"/>
                          </a:solidFill>
                          <a:latin typeface="+mn-lt"/>
                        </a:rPr>
                        <a:t>- Are knowledge and skills  (K&amp;S) carefully</a:t>
                      </a:r>
                    </a:p>
                    <a:p>
                      <a:pPr algn="l"/>
                      <a:r>
                        <a:rPr lang="en-GB" sz="1050" b="0" i="0" u="none" strike="noStrike" baseline="0" dirty="0" smtClean="0">
                          <a:solidFill>
                            <a:srgbClr val="FFFFFF"/>
                          </a:solidFill>
                          <a:latin typeface="+mn-lt"/>
                        </a:rPr>
                        <a:t>planned in the curriculum projects?</a:t>
                      </a:r>
                    </a:p>
                    <a:p>
                      <a:pPr algn="l"/>
                      <a:r>
                        <a:rPr lang="en-GB" sz="1050" b="0" i="0" u="none" strike="noStrike" baseline="0" dirty="0" smtClean="0">
                          <a:solidFill>
                            <a:srgbClr val="FFFFFF"/>
                          </a:solidFill>
                          <a:latin typeface="+mn-lt"/>
                        </a:rPr>
                        <a:t>- Are there coherent links within themes that</a:t>
                      </a:r>
                    </a:p>
                    <a:p>
                      <a:pPr algn="l"/>
                      <a:r>
                        <a:rPr lang="en-GB" sz="1050" b="0" i="0" u="none" strike="noStrike" baseline="0" dirty="0" smtClean="0">
                          <a:solidFill>
                            <a:srgbClr val="FFFFFF"/>
                          </a:solidFill>
                          <a:latin typeface="+mn-lt"/>
                        </a:rPr>
                        <a:t>increasingly challenge and embed K&amp;S?</a:t>
                      </a:r>
                    </a:p>
                    <a:p>
                      <a:pPr algn="l"/>
                      <a:r>
                        <a:rPr lang="en-GB" sz="1050" b="0" i="0" u="none" strike="noStrike" baseline="0" dirty="0" smtClean="0">
                          <a:solidFill>
                            <a:srgbClr val="FFFFFF"/>
                          </a:solidFill>
                          <a:latin typeface="+mn-lt"/>
                        </a:rPr>
                        <a:t>- Do children have opportunities to embed their knowledge and skills in the curriculum?</a:t>
                      </a:r>
                    </a:p>
                    <a:p>
                      <a:pPr algn="l"/>
                      <a:r>
                        <a:rPr lang="en-GB" sz="1050" b="0" i="0" u="none" strike="noStrike" baseline="0" dirty="0" smtClean="0">
                          <a:solidFill>
                            <a:srgbClr val="FFFFFF"/>
                          </a:solidFill>
                          <a:latin typeface="+mn-lt"/>
                        </a:rPr>
                        <a:t>- What knowledge and skills have pupils gained against expectations?</a:t>
                      </a:r>
                    </a:p>
                    <a:p>
                      <a:pPr algn="l"/>
                      <a:r>
                        <a:rPr lang="en-GB" sz="1050" b="0" i="0" u="none" strike="noStrike" baseline="0" dirty="0" smtClean="0">
                          <a:solidFill>
                            <a:srgbClr val="FFFFFF"/>
                          </a:solidFill>
                          <a:latin typeface="+mn-lt"/>
                        </a:rPr>
                        <a:t>- Is each NC subject given integrity and taught systematically through each Key Stage?</a:t>
                      </a:r>
                    </a:p>
                    <a:p>
                      <a:pPr algn="l"/>
                      <a:endParaRPr lang="en-GB" sz="1050" b="0" i="0" u="none" strike="noStrike" baseline="0" dirty="0" smtClean="0">
                        <a:solidFill>
                          <a:srgbClr val="FFFFFF"/>
                        </a:solidFill>
                        <a:latin typeface="+mn-lt"/>
                      </a:endParaRPr>
                    </a:p>
                    <a:p>
                      <a:pPr algn="l"/>
                      <a:r>
                        <a:rPr lang="en-GB" sz="1050" b="0" i="1" u="none" strike="noStrike" baseline="0" dirty="0" smtClean="0">
                          <a:solidFill>
                            <a:srgbClr val="FFFFFF"/>
                          </a:solidFill>
                          <a:latin typeface="+mn-lt"/>
                        </a:rPr>
                        <a:t>We evaluate through curriculum assessment.</a:t>
                      </a:r>
                      <a:endParaRPr lang="en-GB" sz="900" dirty="0">
                        <a:latin typeface="+mn-lt"/>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0000"/>
                    </a:solidFill>
                  </a:tcPr>
                </a:tc>
                <a:tc hMerge="1">
                  <a:txBody>
                    <a:bodyPr/>
                    <a:lstStyle/>
                    <a:p>
                      <a:pPr marR="0" indent="0" algn="l"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6">
                  <a:txBody>
                    <a:bodyPr/>
                    <a:lstStyle/>
                    <a:p>
                      <a:pPr algn="ctr"/>
                      <a:r>
                        <a:rPr lang="en-GB" sz="1050" b="1" i="0" u="sng" strike="noStrike" baseline="0" dirty="0" smtClean="0">
                          <a:solidFill>
                            <a:srgbClr val="FFFFFF"/>
                          </a:solidFill>
                          <a:latin typeface="+mn-lt"/>
                        </a:rPr>
                        <a:t>Being part of a Family and a Community</a:t>
                      </a:r>
                    </a:p>
                    <a:p>
                      <a:pPr algn="l"/>
                      <a:r>
                        <a:rPr lang="en-GB" sz="1050" b="0" i="0" u="none" strike="noStrike" baseline="0" dirty="0" smtClean="0">
                          <a:solidFill>
                            <a:srgbClr val="FFFFFF"/>
                          </a:solidFill>
                          <a:latin typeface="+mn-lt"/>
                        </a:rPr>
                        <a:t>- Does the curriculum engage pupils to be part of a family of learners?</a:t>
                      </a:r>
                    </a:p>
                    <a:p>
                      <a:pPr algn="l"/>
                      <a:r>
                        <a:rPr lang="en-GB" sz="1050" b="0" i="0" u="none" strike="noStrike" baseline="0" dirty="0" smtClean="0">
                          <a:solidFill>
                            <a:srgbClr val="FFFFFF"/>
                          </a:solidFill>
                          <a:latin typeface="+mn-lt"/>
                        </a:rPr>
                        <a:t>- Do children share their learning with others?</a:t>
                      </a:r>
                    </a:p>
                    <a:p>
                      <a:pPr algn="l"/>
                      <a:r>
                        <a:rPr lang="en-GB" sz="1050" b="0" i="0" u="none" strike="noStrike" baseline="0" dirty="0" smtClean="0">
                          <a:solidFill>
                            <a:srgbClr val="FFFFFF"/>
                          </a:solidFill>
                          <a:latin typeface="+mn-lt"/>
                        </a:rPr>
                        <a:t>- Do children learn from others?</a:t>
                      </a:r>
                    </a:p>
                    <a:p>
                      <a:pPr algn="l"/>
                      <a:r>
                        <a:rPr lang="en-GB" sz="1050" b="0" i="0" u="none" strike="noStrike" baseline="0" dirty="0" smtClean="0">
                          <a:solidFill>
                            <a:srgbClr val="FFFFFF"/>
                          </a:solidFill>
                          <a:latin typeface="+mn-lt"/>
                        </a:rPr>
                        <a:t>- Are our school learning values explicitly taught in our curriculum to prepare our students for their future lives – whatever they may be?</a:t>
                      </a:r>
                    </a:p>
                    <a:p>
                      <a:pPr marL="0" indent="0" algn="l">
                        <a:buFontTx/>
                        <a:buNone/>
                      </a:pPr>
                      <a:r>
                        <a:rPr lang="en-GB" sz="1050" b="0" i="0" u="none" strike="noStrike" baseline="0" dirty="0" smtClean="0">
                          <a:solidFill>
                            <a:srgbClr val="FFFFFF"/>
                          </a:solidFill>
                          <a:latin typeface="+mn-lt"/>
                        </a:rPr>
                        <a:t>- Is our </a:t>
                      </a:r>
                      <a:r>
                        <a:rPr lang="en-GB" sz="1050" b="1" i="0" u="none" strike="noStrike" baseline="0" dirty="0" smtClean="0">
                          <a:solidFill>
                            <a:srgbClr val="FFFFFF"/>
                          </a:solidFill>
                          <a:latin typeface="+mn-lt"/>
                        </a:rPr>
                        <a:t>I CAN </a:t>
                      </a:r>
                      <a:r>
                        <a:rPr lang="en-GB" sz="1050" b="0" i="0" u="none" strike="noStrike" baseline="0" dirty="0" smtClean="0">
                          <a:solidFill>
                            <a:srgbClr val="FFFFFF"/>
                          </a:solidFill>
                          <a:latin typeface="+mn-lt"/>
                        </a:rPr>
                        <a:t>message embedded in our school?</a:t>
                      </a:r>
                    </a:p>
                    <a:p>
                      <a:pPr algn="l"/>
                      <a:r>
                        <a:rPr lang="en-GB" sz="1050" b="0" i="0" u="none" strike="noStrike" baseline="0" dirty="0" smtClean="0">
                          <a:solidFill>
                            <a:srgbClr val="FFFFFF"/>
                          </a:solidFill>
                          <a:latin typeface="+mn-lt"/>
                        </a:rPr>
                        <a:t>- Do pupils engage with local community, national and global issues?</a:t>
                      </a:r>
                    </a:p>
                    <a:p>
                      <a:pPr algn="l"/>
                      <a:r>
                        <a:rPr lang="en-GB" sz="1050" b="0" i="0" u="none" strike="noStrike" baseline="0" dirty="0" smtClean="0">
                          <a:solidFill>
                            <a:srgbClr val="FFFFFF"/>
                          </a:solidFill>
                          <a:latin typeface="+mn-lt"/>
                        </a:rPr>
                        <a:t>- Are pupils able to relate their values and</a:t>
                      </a:r>
                    </a:p>
                    <a:p>
                      <a:pPr algn="l"/>
                      <a:r>
                        <a:rPr lang="en-GB" sz="1050" b="0" i="0" u="none" strike="noStrike" baseline="0" dirty="0" smtClean="0">
                          <a:solidFill>
                            <a:srgbClr val="FFFFFF"/>
                          </a:solidFill>
                          <a:latin typeface="+mn-lt"/>
                        </a:rPr>
                        <a:t>experience to British Values?</a:t>
                      </a:r>
                    </a:p>
                    <a:p>
                      <a:pPr algn="l"/>
                      <a:endParaRPr lang="en-GB" sz="1050" b="0" i="0" u="none" strike="noStrike" baseline="0" dirty="0" smtClean="0">
                        <a:solidFill>
                          <a:srgbClr val="FFFFFF"/>
                        </a:solidFill>
                        <a:latin typeface="+mn-lt"/>
                      </a:endParaRPr>
                    </a:p>
                    <a:p>
                      <a:pPr algn="l"/>
                      <a:r>
                        <a:rPr lang="en-GB" sz="1050" b="0" i="1" u="none" strike="noStrike" baseline="0" dirty="0" smtClean="0">
                          <a:solidFill>
                            <a:srgbClr val="FFFFFF"/>
                          </a:solidFill>
                          <a:latin typeface="+mn-lt"/>
                        </a:rPr>
                        <a:t>We evaluate through pupil conferences, lesson observations and curriculum evaluations.</a:t>
                      </a:r>
                      <a:endParaRPr lang="en-GB" sz="1050" dirty="0">
                        <a:latin typeface="+mn-lt"/>
                      </a:endParaRPr>
                    </a:p>
                  </a:txBody>
                  <a:tcPr marL="32086" marR="32086" marT="30714" marB="30714">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7030A0"/>
                    </a:solidFill>
                  </a:tcPr>
                </a:tc>
                <a:tc hMerge="1">
                  <a:txBody>
                    <a:bodyPr/>
                    <a:lstStyle/>
                    <a:p>
                      <a:endParaRPr lang="en-GB"/>
                    </a:p>
                  </a:txBody>
                  <a:tcPr/>
                </a:tc>
                <a:tc hMerge="1">
                  <a:txBody>
                    <a:bodyPr/>
                    <a:lstStyle/>
                    <a:p>
                      <a:pPr marR="0" indent="0" algn="l" rtl="0">
                        <a:lnSpc>
                          <a:spcPct val="119000"/>
                        </a:lnSpc>
                        <a:spcBef>
                          <a:spcPts val="0"/>
                        </a:spcBef>
                        <a:spcAft>
                          <a:spcPts val="600"/>
                        </a:spcAft>
                      </a:pPr>
                      <a:endParaRPr lang="en-GB" sz="800" kern="1400" dirty="0">
                        <a:solidFill>
                          <a:srgbClr val="000000"/>
                        </a:solidFill>
                        <a:effectLst/>
                        <a:latin typeface="Calibri"/>
                      </a:endParaRPr>
                    </a:p>
                  </a:txBody>
                  <a:tcPr marL="32086" marR="32086" marT="30714" marB="30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r>
            </a:tbl>
          </a:graphicData>
        </a:graphic>
      </p:graphicFrame>
      <p:sp>
        <p:nvSpPr>
          <p:cNvPr id="6" name="Control 1"/>
          <p:cNvSpPr>
            <a:spLocks noChangeArrowheads="1" noChangeShapeType="1"/>
          </p:cNvSpPr>
          <p:nvPr/>
        </p:nvSpPr>
        <p:spPr bwMode="auto">
          <a:xfrm>
            <a:off x="1352953" y="2835177"/>
            <a:ext cx="22122577" cy="7101679"/>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endParaRPr lang="en-GB"/>
          </a:p>
        </p:txBody>
      </p:sp>
    </p:spTree>
    <p:extLst>
      <p:ext uri="{BB962C8B-B14F-4D97-AF65-F5344CB8AC3E}">
        <p14:creationId xmlns:p14="http://schemas.microsoft.com/office/powerpoint/2010/main" val="32628634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1441</TotalTime>
  <Words>1049</Words>
  <Application>Microsoft Office PowerPoint</Application>
  <PresentationFormat>Custom</PresentationFormat>
  <Paragraphs>133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Marie Cribb</dc:creator>
  <cp:lastModifiedBy>Marie Cribb</cp:lastModifiedBy>
  <cp:revision>49</cp:revision>
  <cp:lastPrinted>2019-02-05T12:45:04Z</cp:lastPrinted>
  <dcterms:created xsi:type="dcterms:W3CDTF">2019-02-04T13:08:31Z</dcterms:created>
  <dcterms:modified xsi:type="dcterms:W3CDTF">2019-02-13T12:56:22Z</dcterms:modified>
</cp:coreProperties>
</file>