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61"/>
  </p:notesMasterIdLst>
  <p:sldIdLst>
    <p:sldId id="288" r:id="rId2"/>
    <p:sldId id="257" r:id="rId3"/>
    <p:sldId id="280" r:id="rId4"/>
    <p:sldId id="291" r:id="rId5"/>
    <p:sldId id="290" r:id="rId6"/>
    <p:sldId id="281" r:id="rId7"/>
    <p:sldId id="279" r:id="rId8"/>
    <p:sldId id="283" r:id="rId9"/>
    <p:sldId id="284" r:id="rId10"/>
    <p:sldId id="275" r:id="rId11"/>
    <p:sldId id="269" r:id="rId12"/>
    <p:sldId id="297" r:id="rId13"/>
    <p:sldId id="298" r:id="rId14"/>
    <p:sldId id="285" r:id="rId15"/>
    <p:sldId id="276" r:id="rId16"/>
    <p:sldId id="272" r:id="rId17"/>
    <p:sldId id="271" r:id="rId18"/>
    <p:sldId id="273" r:id="rId19"/>
    <p:sldId id="289" r:id="rId20"/>
    <p:sldId id="263" r:id="rId21"/>
    <p:sldId id="286" r:id="rId22"/>
    <p:sldId id="256" r:id="rId23"/>
    <p:sldId id="266" r:id="rId24"/>
    <p:sldId id="292" r:id="rId25"/>
    <p:sldId id="258" r:id="rId26"/>
    <p:sldId id="259" r:id="rId27"/>
    <p:sldId id="268" r:id="rId28"/>
    <p:sldId id="265" r:id="rId29"/>
    <p:sldId id="261" r:id="rId30"/>
    <p:sldId id="270" r:id="rId31"/>
    <p:sldId id="262" r:id="rId32"/>
    <p:sldId id="293" r:id="rId33"/>
    <p:sldId id="294" r:id="rId34"/>
    <p:sldId id="295" r:id="rId35"/>
    <p:sldId id="296" r:id="rId36"/>
    <p:sldId id="299" r:id="rId37"/>
    <p:sldId id="300" r:id="rId38"/>
    <p:sldId id="301" r:id="rId39"/>
    <p:sldId id="302" r:id="rId40"/>
    <p:sldId id="260" r:id="rId41"/>
    <p:sldId id="303" r:id="rId42"/>
    <p:sldId id="304" r:id="rId43"/>
    <p:sldId id="264" r:id="rId44"/>
    <p:sldId id="305" r:id="rId45"/>
    <p:sldId id="267" r:id="rId46"/>
    <p:sldId id="306" r:id="rId47"/>
    <p:sldId id="307" r:id="rId48"/>
    <p:sldId id="308" r:id="rId49"/>
    <p:sldId id="309" r:id="rId50"/>
    <p:sldId id="310" r:id="rId51"/>
    <p:sldId id="274" r:id="rId52"/>
    <p:sldId id="277" r:id="rId53"/>
    <p:sldId id="311" r:id="rId54"/>
    <p:sldId id="312" r:id="rId55"/>
    <p:sldId id="313" r:id="rId56"/>
    <p:sldId id="278" r:id="rId57"/>
    <p:sldId id="314" r:id="rId58"/>
    <p:sldId id="315" r:id="rId59"/>
    <p:sldId id="287" r:id="rId60"/>
  </p:sldIdLst>
  <p:sldSz cx="9144000" cy="6858000" type="screen4x3"/>
  <p:notesSz cx="6735763" cy="9866313"/>
  <p:defaultTextStyle>
    <a:defPPr>
      <a:defRPr lang="en-GB"/>
    </a:defPPr>
    <a:lvl1pPr algn="l" rtl="0" eaLnBrk="0" fontAlgn="base" hangingPunct="0">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94830" autoAdjust="0"/>
  </p:normalViewPr>
  <p:slideViewPr>
    <p:cSldViewPr>
      <p:cViewPr varScale="1">
        <p:scale>
          <a:sx n="107" d="100"/>
          <a:sy n="107" d="100"/>
        </p:scale>
        <p:origin x="1752"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6E262F-B55F-4EEE-8EAD-8C4FA730F151}"/>
              </a:ext>
            </a:extLst>
          </p:cNvPr>
          <p:cNvSpPr>
            <a:spLocks noGrp="1"/>
          </p:cNvSpPr>
          <p:nvPr>
            <p:ph type="hdr" sz="quarter"/>
          </p:nvPr>
        </p:nvSpPr>
        <p:spPr>
          <a:xfrm>
            <a:off x="0" y="0"/>
            <a:ext cx="2918831" cy="493316"/>
          </a:xfrm>
          <a:prstGeom prst="rect">
            <a:avLst/>
          </a:prstGeom>
        </p:spPr>
        <p:txBody>
          <a:bodyPr vert="horz" lIns="91440" tIns="45720" rIns="91440" bIns="45720" rtlCol="0"/>
          <a:lstStyle>
            <a:lvl1pPr algn="l" eaLnBrk="1" hangingPunct="1">
              <a:defRPr sz="1200">
                <a:cs typeface="Arial" charset="0"/>
              </a:defRPr>
            </a:lvl1pPr>
          </a:lstStyle>
          <a:p>
            <a:pPr>
              <a:defRPr/>
            </a:pPr>
            <a:endParaRPr lang="en-GB"/>
          </a:p>
        </p:txBody>
      </p:sp>
      <p:sp>
        <p:nvSpPr>
          <p:cNvPr id="3" name="Date Placeholder 2">
            <a:extLst>
              <a:ext uri="{FF2B5EF4-FFF2-40B4-BE49-F238E27FC236}">
                <a16:creationId xmlns:a16="http://schemas.microsoft.com/office/drawing/2014/main" id="{66E43A68-F09B-4ABD-A8B0-466EC11EEDE6}"/>
              </a:ext>
            </a:extLst>
          </p:cNvPr>
          <p:cNvSpPr>
            <a:spLocks noGrp="1"/>
          </p:cNvSpPr>
          <p:nvPr>
            <p:ph type="dt" idx="1"/>
          </p:nvPr>
        </p:nvSpPr>
        <p:spPr>
          <a:xfrm>
            <a:off x="3815373" y="0"/>
            <a:ext cx="2918831" cy="493316"/>
          </a:xfrm>
          <a:prstGeom prst="rect">
            <a:avLst/>
          </a:prstGeom>
        </p:spPr>
        <p:txBody>
          <a:bodyPr vert="horz" lIns="91440" tIns="45720" rIns="91440" bIns="45720" rtlCol="0"/>
          <a:lstStyle>
            <a:lvl1pPr algn="r" eaLnBrk="1" hangingPunct="1">
              <a:defRPr sz="1200">
                <a:cs typeface="Arial" charset="0"/>
              </a:defRPr>
            </a:lvl1pPr>
          </a:lstStyle>
          <a:p>
            <a:pPr>
              <a:defRPr/>
            </a:pPr>
            <a:fld id="{A2929986-E0A8-458B-AF20-99A9CCE86DEA}" type="datetimeFigureOut">
              <a:rPr lang="en-GB"/>
              <a:pPr>
                <a:defRPr/>
              </a:pPr>
              <a:t>14/10/2026</a:t>
            </a:fld>
            <a:endParaRPr lang="en-GB"/>
          </a:p>
        </p:txBody>
      </p:sp>
      <p:sp>
        <p:nvSpPr>
          <p:cNvPr id="4" name="Slide Image Placeholder 3">
            <a:extLst>
              <a:ext uri="{FF2B5EF4-FFF2-40B4-BE49-F238E27FC236}">
                <a16:creationId xmlns:a16="http://schemas.microsoft.com/office/drawing/2014/main" id="{4BDC5B29-EEB2-41FE-BEF5-6E65B737B62E}"/>
              </a:ext>
            </a:extLst>
          </p:cNvPr>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BE6B527E-D78E-46CD-AF53-5FB8050E959F}"/>
              </a:ext>
            </a:extLst>
          </p:cNvPr>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411B5EB4-8611-4A03-8F25-235F943A7977}"/>
              </a:ext>
            </a:extLst>
          </p:cNvPr>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eaLnBrk="1" hangingPunct="1">
              <a:defRPr sz="120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BDE6075F-81FA-4FAF-A041-D27641A01853}"/>
              </a:ext>
            </a:extLst>
          </p:cNvPr>
          <p:cNvSpPr>
            <a:spLocks noGrp="1"/>
          </p:cNvSpPr>
          <p:nvPr>
            <p:ph type="sldNum" sz="quarter" idx="5"/>
          </p:nvPr>
        </p:nvSpPr>
        <p:spPr>
          <a:xfrm>
            <a:off x="3815373" y="9371285"/>
            <a:ext cx="2918831" cy="493316"/>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BB4077F-C3B0-413C-938B-F2B3D66D2C0D}"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a:extLst>
              <a:ext uri="{FF2B5EF4-FFF2-40B4-BE49-F238E27FC236}">
                <a16:creationId xmlns:a16="http://schemas.microsoft.com/office/drawing/2014/main" id="{EAD7E775-B830-4801-B7DB-9630BC5AA41C}"/>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18">
            <a:extLst>
              <a:ext uri="{FF2B5EF4-FFF2-40B4-BE49-F238E27FC236}">
                <a16:creationId xmlns:a16="http://schemas.microsoft.com/office/drawing/2014/main" id="{E7CF9C9F-6E14-41DD-AEBE-DE79FBF62457}"/>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26">
            <a:extLst>
              <a:ext uri="{FF2B5EF4-FFF2-40B4-BE49-F238E27FC236}">
                <a16:creationId xmlns:a16="http://schemas.microsoft.com/office/drawing/2014/main" id="{A6C5A3FC-5EDD-437A-960E-4F1A4F1FA60D}"/>
              </a:ext>
            </a:extLst>
          </p:cNvPr>
          <p:cNvSpPr>
            <a:spLocks noGrp="1"/>
          </p:cNvSpPr>
          <p:nvPr>
            <p:ph type="sldNum" sz="quarter" idx="12"/>
          </p:nvPr>
        </p:nvSpPr>
        <p:spPr/>
        <p:txBody>
          <a:bodyPr/>
          <a:lstStyle>
            <a:lvl1pPr>
              <a:defRPr>
                <a:solidFill>
                  <a:srgbClr val="D1EAEE"/>
                </a:solidFill>
              </a:defRPr>
            </a:lvl1pPr>
          </a:lstStyle>
          <a:p>
            <a:fld id="{C3F51550-73F7-483A-93E0-3FE7B44B0AB2}" type="slidenum">
              <a:rPr lang="en-GB" altLang="en-US"/>
              <a:pPr/>
              <a:t>‹#›</a:t>
            </a:fld>
            <a:endParaRPr lang="en-GB" altLang="en-US"/>
          </a:p>
        </p:txBody>
      </p:sp>
    </p:spTree>
    <p:extLst>
      <p:ext uri="{BB962C8B-B14F-4D97-AF65-F5344CB8AC3E}">
        <p14:creationId xmlns:p14="http://schemas.microsoft.com/office/powerpoint/2010/main" val="25592595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1E651796-B310-495A-B30E-FE55E21AED9C}"/>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21">
            <a:extLst>
              <a:ext uri="{FF2B5EF4-FFF2-40B4-BE49-F238E27FC236}">
                <a16:creationId xmlns:a16="http://schemas.microsoft.com/office/drawing/2014/main" id="{610B8470-6F58-4951-8DA5-C4B61D41E973}"/>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17">
            <a:extLst>
              <a:ext uri="{FF2B5EF4-FFF2-40B4-BE49-F238E27FC236}">
                <a16:creationId xmlns:a16="http://schemas.microsoft.com/office/drawing/2014/main" id="{739B01EE-D2AB-4867-AFE1-8A13D6A365D2}"/>
              </a:ext>
            </a:extLst>
          </p:cNvPr>
          <p:cNvSpPr>
            <a:spLocks noGrp="1"/>
          </p:cNvSpPr>
          <p:nvPr>
            <p:ph type="sldNum" sz="quarter" idx="12"/>
          </p:nvPr>
        </p:nvSpPr>
        <p:spPr/>
        <p:txBody>
          <a:bodyPr/>
          <a:lstStyle>
            <a:lvl1pPr>
              <a:defRPr/>
            </a:lvl1pPr>
          </a:lstStyle>
          <a:p>
            <a:fld id="{B6FF835F-D159-476F-86A5-CD41E6DA3A17}" type="slidenum">
              <a:rPr lang="en-GB" altLang="en-US"/>
              <a:pPr/>
              <a:t>‹#›</a:t>
            </a:fld>
            <a:endParaRPr lang="en-GB" altLang="en-US"/>
          </a:p>
        </p:txBody>
      </p:sp>
    </p:spTree>
    <p:extLst>
      <p:ext uri="{BB962C8B-B14F-4D97-AF65-F5344CB8AC3E}">
        <p14:creationId xmlns:p14="http://schemas.microsoft.com/office/powerpoint/2010/main" val="3100766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25414640-9745-49D9-9844-81E9535F78D3}"/>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9B4DD339-4DF9-49E1-ADB8-EA925D5AFEFC}"/>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6E91A895-62F7-47E9-BFFF-DD6451CD177F}"/>
              </a:ext>
            </a:extLst>
          </p:cNvPr>
          <p:cNvSpPr>
            <a:spLocks noGrp="1"/>
          </p:cNvSpPr>
          <p:nvPr>
            <p:ph type="sldNum" sz="quarter" idx="12"/>
          </p:nvPr>
        </p:nvSpPr>
        <p:spPr/>
        <p:txBody>
          <a:bodyPr/>
          <a:lstStyle>
            <a:lvl1pPr>
              <a:defRPr>
                <a:solidFill>
                  <a:srgbClr val="D1EAEE"/>
                </a:solidFill>
              </a:defRPr>
            </a:lvl1pPr>
          </a:lstStyle>
          <a:p>
            <a:fld id="{9E9C889A-96F5-4BB0-AECC-4E6F0B62BC47}" type="slidenum">
              <a:rPr lang="en-GB" altLang="en-US"/>
              <a:pPr/>
              <a:t>‹#›</a:t>
            </a:fld>
            <a:endParaRPr lang="en-GB" altLang="en-US"/>
          </a:p>
        </p:txBody>
      </p:sp>
    </p:spTree>
    <p:extLst>
      <p:ext uri="{BB962C8B-B14F-4D97-AF65-F5344CB8AC3E}">
        <p14:creationId xmlns:p14="http://schemas.microsoft.com/office/powerpoint/2010/main" val="28548653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C9F05231-0CEE-42BB-AED6-94E7E0682A7D}"/>
              </a:ext>
            </a:extLst>
          </p:cNvPr>
          <p:cNvSpPr>
            <a:spLocks noGrp="1"/>
          </p:cNvSpPr>
          <p:nvPr>
            <p:ph type="dt" sz="half" idx="10"/>
          </p:nvPr>
        </p:nvSpPr>
        <p:spPr/>
        <p:txBody>
          <a:bodyPr/>
          <a:lstStyle>
            <a:lvl1pPr>
              <a:defRPr/>
            </a:lvl1pPr>
          </a:lstStyle>
          <a:p>
            <a:pPr>
              <a:defRPr/>
            </a:pPr>
            <a:endParaRPr lang="en-GB" altLang="en-US"/>
          </a:p>
        </p:txBody>
      </p:sp>
      <p:sp>
        <p:nvSpPr>
          <p:cNvPr id="6" name="Footer Placeholder 21">
            <a:extLst>
              <a:ext uri="{FF2B5EF4-FFF2-40B4-BE49-F238E27FC236}">
                <a16:creationId xmlns:a16="http://schemas.microsoft.com/office/drawing/2014/main" id="{F42BF9DF-CA5D-4F7C-8E69-BFDFAED509CE}"/>
              </a:ext>
            </a:extLst>
          </p:cNvPr>
          <p:cNvSpPr>
            <a:spLocks noGrp="1"/>
          </p:cNvSpPr>
          <p:nvPr>
            <p:ph type="ftr" sz="quarter" idx="11"/>
          </p:nvPr>
        </p:nvSpPr>
        <p:spPr/>
        <p:txBody>
          <a:bodyPr/>
          <a:lstStyle>
            <a:lvl1pPr>
              <a:defRPr/>
            </a:lvl1pPr>
          </a:lstStyle>
          <a:p>
            <a:pPr>
              <a:defRPr/>
            </a:pPr>
            <a:endParaRPr lang="en-GB" altLang="en-US"/>
          </a:p>
        </p:txBody>
      </p:sp>
      <p:sp>
        <p:nvSpPr>
          <p:cNvPr id="7" name="Slide Number Placeholder 17">
            <a:extLst>
              <a:ext uri="{FF2B5EF4-FFF2-40B4-BE49-F238E27FC236}">
                <a16:creationId xmlns:a16="http://schemas.microsoft.com/office/drawing/2014/main" id="{C1E1E29D-C832-4280-BF22-6804BF172ED3}"/>
              </a:ext>
            </a:extLst>
          </p:cNvPr>
          <p:cNvSpPr>
            <a:spLocks noGrp="1"/>
          </p:cNvSpPr>
          <p:nvPr>
            <p:ph type="sldNum" sz="quarter" idx="12"/>
          </p:nvPr>
        </p:nvSpPr>
        <p:spPr/>
        <p:txBody>
          <a:bodyPr/>
          <a:lstStyle>
            <a:lvl1pPr>
              <a:defRPr/>
            </a:lvl1pPr>
          </a:lstStyle>
          <a:p>
            <a:fld id="{EBE3EC35-BE09-4F52-BB4F-DA36CFB24272}" type="slidenum">
              <a:rPr lang="en-GB" altLang="en-US"/>
              <a:pPr/>
              <a:t>‹#›</a:t>
            </a:fld>
            <a:endParaRPr lang="en-GB" altLang="en-US"/>
          </a:p>
        </p:txBody>
      </p:sp>
    </p:spTree>
    <p:extLst>
      <p:ext uri="{BB962C8B-B14F-4D97-AF65-F5344CB8AC3E}">
        <p14:creationId xmlns:p14="http://schemas.microsoft.com/office/powerpoint/2010/main" val="1371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a:extLst>
              <a:ext uri="{FF2B5EF4-FFF2-40B4-BE49-F238E27FC236}">
                <a16:creationId xmlns:a16="http://schemas.microsoft.com/office/drawing/2014/main" id="{B554E2EB-D39C-4784-AD1C-D858CB51A563}"/>
              </a:ext>
            </a:extLst>
          </p:cNvPr>
          <p:cNvSpPr>
            <a:spLocks noGrp="1"/>
          </p:cNvSpPr>
          <p:nvPr>
            <p:ph type="dt" sz="half" idx="10"/>
          </p:nvPr>
        </p:nvSpPr>
        <p:spPr/>
        <p:txBody>
          <a:bodyPr/>
          <a:lstStyle>
            <a:lvl1pPr>
              <a:defRPr/>
            </a:lvl1pPr>
          </a:lstStyle>
          <a:p>
            <a:pPr>
              <a:defRPr/>
            </a:pPr>
            <a:endParaRPr lang="en-GB" altLang="en-US"/>
          </a:p>
        </p:txBody>
      </p:sp>
      <p:sp>
        <p:nvSpPr>
          <p:cNvPr id="8" name="Footer Placeholder 21">
            <a:extLst>
              <a:ext uri="{FF2B5EF4-FFF2-40B4-BE49-F238E27FC236}">
                <a16:creationId xmlns:a16="http://schemas.microsoft.com/office/drawing/2014/main" id="{BF2A1117-0F7B-40BD-AACD-C1C8D7B13A1E}"/>
              </a:ext>
            </a:extLst>
          </p:cNvPr>
          <p:cNvSpPr>
            <a:spLocks noGrp="1"/>
          </p:cNvSpPr>
          <p:nvPr>
            <p:ph type="ftr" sz="quarter" idx="11"/>
          </p:nvPr>
        </p:nvSpPr>
        <p:spPr/>
        <p:txBody>
          <a:bodyPr/>
          <a:lstStyle>
            <a:lvl1pPr>
              <a:defRPr/>
            </a:lvl1pPr>
          </a:lstStyle>
          <a:p>
            <a:pPr>
              <a:defRPr/>
            </a:pPr>
            <a:endParaRPr lang="en-GB" altLang="en-US"/>
          </a:p>
        </p:txBody>
      </p:sp>
      <p:sp>
        <p:nvSpPr>
          <p:cNvPr id="9" name="Slide Number Placeholder 17">
            <a:extLst>
              <a:ext uri="{FF2B5EF4-FFF2-40B4-BE49-F238E27FC236}">
                <a16:creationId xmlns:a16="http://schemas.microsoft.com/office/drawing/2014/main" id="{34ACC128-34F5-4D24-AC81-758F8749509D}"/>
              </a:ext>
            </a:extLst>
          </p:cNvPr>
          <p:cNvSpPr>
            <a:spLocks noGrp="1"/>
          </p:cNvSpPr>
          <p:nvPr>
            <p:ph type="sldNum" sz="quarter" idx="12"/>
          </p:nvPr>
        </p:nvSpPr>
        <p:spPr/>
        <p:txBody>
          <a:bodyPr/>
          <a:lstStyle>
            <a:lvl1pPr>
              <a:defRPr/>
            </a:lvl1pPr>
          </a:lstStyle>
          <a:p>
            <a:fld id="{F989B292-DC73-434A-9E42-08EED9D9FE43}" type="slidenum">
              <a:rPr lang="en-GB" altLang="en-US"/>
              <a:pPr/>
              <a:t>‹#›</a:t>
            </a:fld>
            <a:endParaRPr lang="en-GB" altLang="en-US"/>
          </a:p>
        </p:txBody>
      </p:sp>
    </p:spTree>
    <p:extLst>
      <p:ext uri="{BB962C8B-B14F-4D97-AF65-F5344CB8AC3E}">
        <p14:creationId xmlns:p14="http://schemas.microsoft.com/office/powerpoint/2010/main" val="210104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a:extLst>
              <a:ext uri="{FF2B5EF4-FFF2-40B4-BE49-F238E27FC236}">
                <a16:creationId xmlns:a16="http://schemas.microsoft.com/office/drawing/2014/main" id="{8511B22F-3597-43F9-B14A-34A4961A1A60}"/>
              </a:ext>
            </a:extLst>
          </p:cNvPr>
          <p:cNvSpPr>
            <a:spLocks noGrp="1"/>
          </p:cNvSpPr>
          <p:nvPr>
            <p:ph type="dt" sz="half" idx="10"/>
          </p:nvPr>
        </p:nvSpPr>
        <p:spPr/>
        <p:txBody>
          <a:bodyPr/>
          <a:lstStyle>
            <a:lvl1pPr>
              <a:defRPr/>
            </a:lvl1pPr>
          </a:lstStyle>
          <a:p>
            <a:pPr>
              <a:defRPr/>
            </a:pPr>
            <a:endParaRPr lang="en-GB" altLang="en-US"/>
          </a:p>
        </p:txBody>
      </p:sp>
      <p:sp>
        <p:nvSpPr>
          <p:cNvPr id="4" name="Footer Placeholder 21">
            <a:extLst>
              <a:ext uri="{FF2B5EF4-FFF2-40B4-BE49-F238E27FC236}">
                <a16:creationId xmlns:a16="http://schemas.microsoft.com/office/drawing/2014/main" id="{5D35A6E4-10DA-4521-82CD-86BD70A80A1F}"/>
              </a:ext>
            </a:extLst>
          </p:cNvPr>
          <p:cNvSpPr>
            <a:spLocks noGrp="1"/>
          </p:cNvSpPr>
          <p:nvPr>
            <p:ph type="ftr" sz="quarter" idx="11"/>
          </p:nvPr>
        </p:nvSpPr>
        <p:spPr/>
        <p:txBody>
          <a:bodyPr/>
          <a:lstStyle>
            <a:lvl1pPr>
              <a:defRPr/>
            </a:lvl1pPr>
          </a:lstStyle>
          <a:p>
            <a:pPr>
              <a:defRPr/>
            </a:pPr>
            <a:endParaRPr lang="en-GB" altLang="en-US"/>
          </a:p>
        </p:txBody>
      </p:sp>
      <p:sp>
        <p:nvSpPr>
          <p:cNvPr id="5" name="Slide Number Placeholder 17">
            <a:extLst>
              <a:ext uri="{FF2B5EF4-FFF2-40B4-BE49-F238E27FC236}">
                <a16:creationId xmlns:a16="http://schemas.microsoft.com/office/drawing/2014/main" id="{A422B240-402D-426A-9FDF-FD661C9BA0EB}"/>
              </a:ext>
            </a:extLst>
          </p:cNvPr>
          <p:cNvSpPr>
            <a:spLocks noGrp="1"/>
          </p:cNvSpPr>
          <p:nvPr>
            <p:ph type="sldNum" sz="quarter" idx="12"/>
          </p:nvPr>
        </p:nvSpPr>
        <p:spPr/>
        <p:txBody>
          <a:bodyPr/>
          <a:lstStyle>
            <a:lvl1pPr>
              <a:defRPr/>
            </a:lvl1pPr>
          </a:lstStyle>
          <a:p>
            <a:fld id="{54E77E80-CB49-438B-8A85-02E58055A81C}" type="slidenum">
              <a:rPr lang="en-GB" altLang="en-US"/>
              <a:pPr/>
              <a:t>‹#›</a:t>
            </a:fld>
            <a:endParaRPr lang="en-GB" altLang="en-US"/>
          </a:p>
        </p:txBody>
      </p:sp>
    </p:spTree>
    <p:extLst>
      <p:ext uri="{BB962C8B-B14F-4D97-AF65-F5344CB8AC3E}">
        <p14:creationId xmlns:p14="http://schemas.microsoft.com/office/powerpoint/2010/main" val="1578623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C9201A69-D74D-455D-B6CC-C4313901B157}"/>
              </a:ext>
            </a:extLst>
          </p:cNvPr>
          <p:cNvSpPr>
            <a:spLocks noGrp="1"/>
          </p:cNvSpPr>
          <p:nvPr>
            <p:ph type="dt" sz="half" idx="10"/>
          </p:nvPr>
        </p:nvSpPr>
        <p:spPr/>
        <p:txBody>
          <a:bodyPr/>
          <a:lstStyle>
            <a:lvl1pPr>
              <a:defRPr/>
            </a:lvl1pPr>
          </a:lstStyle>
          <a:p>
            <a:pPr>
              <a:defRPr/>
            </a:pPr>
            <a:endParaRPr lang="en-GB" altLang="en-US"/>
          </a:p>
        </p:txBody>
      </p:sp>
      <p:sp>
        <p:nvSpPr>
          <p:cNvPr id="3" name="Footer Placeholder 21">
            <a:extLst>
              <a:ext uri="{FF2B5EF4-FFF2-40B4-BE49-F238E27FC236}">
                <a16:creationId xmlns:a16="http://schemas.microsoft.com/office/drawing/2014/main" id="{7511E3C5-3C19-4E4B-BBC4-8CE23E7128B3}"/>
              </a:ext>
            </a:extLst>
          </p:cNvPr>
          <p:cNvSpPr>
            <a:spLocks noGrp="1"/>
          </p:cNvSpPr>
          <p:nvPr>
            <p:ph type="ftr" sz="quarter" idx="11"/>
          </p:nvPr>
        </p:nvSpPr>
        <p:spPr/>
        <p:txBody>
          <a:bodyPr/>
          <a:lstStyle>
            <a:lvl1pPr>
              <a:defRPr/>
            </a:lvl1pPr>
          </a:lstStyle>
          <a:p>
            <a:pPr>
              <a:defRPr/>
            </a:pPr>
            <a:endParaRPr lang="en-GB" altLang="en-US"/>
          </a:p>
        </p:txBody>
      </p:sp>
      <p:sp>
        <p:nvSpPr>
          <p:cNvPr id="4" name="Slide Number Placeholder 17">
            <a:extLst>
              <a:ext uri="{FF2B5EF4-FFF2-40B4-BE49-F238E27FC236}">
                <a16:creationId xmlns:a16="http://schemas.microsoft.com/office/drawing/2014/main" id="{C766115C-E327-4215-9856-697BCD34F578}"/>
              </a:ext>
            </a:extLst>
          </p:cNvPr>
          <p:cNvSpPr>
            <a:spLocks noGrp="1"/>
          </p:cNvSpPr>
          <p:nvPr>
            <p:ph type="sldNum" sz="quarter" idx="12"/>
          </p:nvPr>
        </p:nvSpPr>
        <p:spPr/>
        <p:txBody>
          <a:bodyPr/>
          <a:lstStyle>
            <a:lvl1pPr>
              <a:defRPr/>
            </a:lvl1pPr>
          </a:lstStyle>
          <a:p>
            <a:fld id="{62ADF9F6-0F2A-491A-B215-42192985E883}" type="slidenum">
              <a:rPr lang="en-GB" altLang="en-US"/>
              <a:pPr/>
              <a:t>‹#›</a:t>
            </a:fld>
            <a:endParaRPr lang="en-GB" altLang="en-US"/>
          </a:p>
        </p:txBody>
      </p:sp>
    </p:spTree>
    <p:extLst>
      <p:ext uri="{BB962C8B-B14F-4D97-AF65-F5344CB8AC3E}">
        <p14:creationId xmlns:p14="http://schemas.microsoft.com/office/powerpoint/2010/main" val="2944209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a:extLst>
              <a:ext uri="{FF2B5EF4-FFF2-40B4-BE49-F238E27FC236}">
                <a16:creationId xmlns:a16="http://schemas.microsoft.com/office/drawing/2014/main" id="{DD023F21-8AC7-4B67-BD68-8EB351F9AE11}"/>
              </a:ext>
            </a:extLst>
          </p:cNvPr>
          <p:cNvSpPr>
            <a:spLocks noGrp="1"/>
          </p:cNvSpPr>
          <p:nvPr>
            <p:ph type="dt" sz="half" idx="10"/>
          </p:nvPr>
        </p:nvSpPr>
        <p:spPr/>
        <p:txBody>
          <a:bodyPr/>
          <a:lstStyle>
            <a:lvl1pPr>
              <a:defRPr/>
            </a:lvl1pPr>
          </a:lstStyle>
          <a:p>
            <a:pPr>
              <a:defRPr/>
            </a:pPr>
            <a:endParaRPr lang="en-GB" altLang="en-US"/>
          </a:p>
        </p:txBody>
      </p:sp>
      <p:sp>
        <p:nvSpPr>
          <p:cNvPr id="6" name="Footer Placeholder 21">
            <a:extLst>
              <a:ext uri="{FF2B5EF4-FFF2-40B4-BE49-F238E27FC236}">
                <a16:creationId xmlns:a16="http://schemas.microsoft.com/office/drawing/2014/main" id="{56A86211-9D78-4E05-A4F4-8F39485AC852}"/>
              </a:ext>
            </a:extLst>
          </p:cNvPr>
          <p:cNvSpPr>
            <a:spLocks noGrp="1"/>
          </p:cNvSpPr>
          <p:nvPr>
            <p:ph type="ftr" sz="quarter" idx="11"/>
          </p:nvPr>
        </p:nvSpPr>
        <p:spPr/>
        <p:txBody>
          <a:bodyPr/>
          <a:lstStyle>
            <a:lvl1pPr>
              <a:defRPr/>
            </a:lvl1pPr>
          </a:lstStyle>
          <a:p>
            <a:pPr>
              <a:defRPr/>
            </a:pPr>
            <a:endParaRPr lang="en-GB" altLang="en-US"/>
          </a:p>
        </p:txBody>
      </p:sp>
      <p:sp>
        <p:nvSpPr>
          <p:cNvPr id="7" name="Slide Number Placeholder 17">
            <a:extLst>
              <a:ext uri="{FF2B5EF4-FFF2-40B4-BE49-F238E27FC236}">
                <a16:creationId xmlns:a16="http://schemas.microsoft.com/office/drawing/2014/main" id="{5064FB14-E759-4812-9CC8-ECA91F53A938}"/>
              </a:ext>
            </a:extLst>
          </p:cNvPr>
          <p:cNvSpPr>
            <a:spLocks noGrp="1"/>
          </p:cNvSpPr>
          <p:nvPr>
            <p:ph type="sldNum" sz="quarter" idx="12"/>
          </p:nvPr>
        </p:nvSpPr>
        <p:spPr/>
        <p:txBody>
          <a:bodyPr/>
          <a:lstStyle>
            <a:lvl1pPr>
              <a:defRPr/>
            </a:lvl1pPr>
          </a:lstStyle>
          <a:p>
            <a:fld id="{D9A2C032-3A20-4793-A647-6EC158CE1F7D}" type="slidenum">
              <a:rPr lang="en-GB" altLang="en-US"/>
              <a:pPr/>
              <a:t>‹#›</a:t>
            </a:fld>
            <a:endParaRPr lang="en-GB" altLang="en-US"/>
          </a:p>
        </p:txBody>
      </p:sp>
    </p:spTree>
    <p:extLst>
      <p:ext uri="{BB962C8B-B14F-4D97-AF65-F5344CB8AC3E}">
        <p14:creationId xmlns:p14="http://schemas.microsoft.com/office/powerpoint/2010/main" val="2996889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a:extLst>
              <a:ext uri="{FF2B5EF4-FFF2-40B4-BE49-F238E27FC236}">
                <a16:creationId xmlns:a16="http://schemas.microsoft.com/office/drawing/2014/main" id="{57ED381C-DFC2-4E5D-B2C0-F56CC895B04D}"/>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a:extLst>
              <a:ext uri="{FF2B5EF4-FFF2-40B4-BE49-F238E27FC236}">
                <a16:creationId xmlns:a16="http://schemas.microsoft.com/office/drawing/2014/main" id="{D6737DEA-E2CE-4B47-B257-4F130D222BC2}"/>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15">
            <a:extLst>
              <a:ext uri="{FF2B5EF4-FFF2-40B4-BE49-F238E27FC236}">
                <a16:creationId xmlns:a16="http://schemas.microsoft.com/office/drawing/2014/main" id="{FAC94C51-7E69-49C3-A3DC-AC78152013E6}"/>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16">
            <a:extLst>
              <a:ext uri="{FF2B5EF4-FFF2-40B4-BE49-F238E27FC236}">
                <a16:creationId xmlns:a16="http://schemas.microsoft.com/office/drawing/2014/main" id="{B6AB4236-FA51-4245-BA23-CBEC2D2D0347}"/>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26492107-FD95-4139-B275-945DC27CFCA5}"/>
              </a:ext>
            </a:extLst>
          </p:cNvPr>
          <p:cNvSpPr>
            <a:spLocks noGrp="1"/>
          </p:cNvSpPr>
          <p:nvPr>
            <p:ph type="dt" sz="half" idx="10"/>
          </p:nvPr>
        </p:nvSpPr>
        <p:spPr/>
        <p:txBody>
          <a:bodyPr/>
          <a:lstStyle>
            <a:lvl1pPr>
              <a:defRPr/>
            </a:lvl1pPr>
          </a:lstStyle>
          <a:p>
            <a:pPr>
              <a:defRPr/>
            </a:pPr>
            <a:endParaRPr lang="en-GB" altLang="en-US"/>
          </a:p>
        </p:txBody>
      </p:sp>
      <p:sp>
        <p:nvSpPr>
          <p:cNvPr id="10" name="Footer Placeholder 5">
            <a:extLst>
              <a:ext uri="{FF2B5EF4-FFF2-40B4-BE49-F238E27FC236}">
                <a16:creationId xmlns:a16="http://schemas.microsoft.com/office/drawing/2014/main" id="{A2B50E96-C57A-4722-92AC-73D693E37216}"/>
              </a:ext>
            </a:extLst>
          </p:cNvPr>
          <p:cNvSpPr>
            <a:spLocks noGrp="1"/>
          </p:cNvSpPr>
          <p:nvPr>
            <p:ph type="ftr" sz="quarter" idx="11"/>
          </p:nvPr>
        </p:nvSpPr>
        <p:spPr/>
        <p:txBody>
          <a:bodyPr/>
          <a:lstStyle>
            <a:lvl1pPr>
              <a:defRPr/>
            </a:lvl1pPr>
          </a:lstStyle>
          <a:p>
            <a:pPr>
              <a:defRPr/>
            </a:pPr>
            <a:endParaRPr lang="en-GB" altLang="en-US"/>
          </a:p>
        </p:txBody>
      </p:sp>
      <p:sp>
        <p:nvSpPr>
          <p:cNvPr id="11" name="Slide Number Placeholder 6">
            <a:extLst>
              <a:ext uri="{FF2B5EF4-FFF2-40B4-BE49-F238E27FC236}">
                <a16:creationId xmlns:a16="http://schemas.microsoft.com/office/drawing/2014/main" id="{2358740A-94C8-4A55-A42F-7BD561D121BA}"/>
              </a:ext>
            </a:extLst>
          </p:cNvPr>
          <p:cNvSpPr>
            <a:spLocks noGrp="1"/>
          </p:cNvSpPr>
          <p:nvPr>
            <p:ph type="sldNum" sz="quarter" idx="12"/>
          </p:nvPr>
        </p:nvSpPr>
        <p:spPr>
          <a:xfrm>
            <a:off x="8077200" y="6356350"/>
            <a:ext cx="609600" cy="365125"/>
          </a:xfrm>
        </p:spPr>
        <p:txBody>
          <a:bodyPr/>
          <a:lstStyle>
            <a:lvl1pPr>
              <a:defRPr/>
            </a:lvl1pPr>
          </a:lstStyle>
          <a:p>
            <a:fld id="{14F07FC4-3B1F-48E4-9491-7D7D737C31D1}" type="slidenum">
              <a:rPr lang="en-GB" altLang="en-US"/>
              <a:pPr/>
              <a:t>‹#›</a:t>
            </a:fld>
            <a:endParaRPr lang="en-GB" altLang="en-US"/>
          </a:p>
        </p:txBody>
      </p:sp>
    </p:spTree>
    <p:extLst>
      <p:ext uri="{BB962C8B-B14F-4D97-AF65-F5344CB8AC3E}">
        <p14:creationId xmlns:p14="http://schemas.microsoft.com/office/powerpoint/2010/main" val="2453384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4994E7A3-29C5-48B1-BF57-FB301DEE81CA}"/>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21">
            <a:extLst>
              <a:ext uri="{FF2B5EF4-FFF2-40B4-BE49-F238E27FC236}">
                <a16:creationId xmlns:a16="http://schemas.microsoft.com/office/drawing/2014/main" id="{68F7629E-B83C-4148-8758-F0757B66C387}"/>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17">
            <a:extLst>
              <a:ext uri="{FF2B5EF4-FFF2-40B4-BE49-F238E27FC236}">
                <a16:creationId xmlns:a16="http://schemas.microsoft.com/office/drawing/2014/main" id="{0F04C57B-9A4A-463B-8FA7-B639A3B4BC13}"/>
              </a:ext>
            </a:extLst>
          </p:cNvPr>
          <p:cNvSpPr>
            <a:spLocks noGrp="1"/>
          </p:cNvSpPr>
          <p:nvPr>
            <p:ph type="sldNum" sz="quarter" idx="12"/>
          </p:nvPr>
        </p:nvSpPr>
        <p:spPr/>
        <p:txBody>
          <a:bodyPr/>
          <a:lstStyle>
            <a:lvl1pPr>
              <a:defRPr/>
            </a:lvl1pPr>
          </a:lstStyle>
          <a:p>
            <a:fld id="{B0486D2D-2D01-4B64-9445-6FB6F1025D4A}" type="slidenum">
              <a:rPr lang="en-GB" altLang="en-US"/>
              <a:pPr/>
              <a:t>‹#›</a:t>
            </a:fld>
            <a:endParaRPr lang="en-GB" altLang="en-US"/>
          </a:p>
        </p:txBody>
      </p:sp>
    </p:spTree>
    <p:extLst>
      <p:ext uri="{BB962C8B-B14F-4D97-AF65-F5344CB8AC3E}">
        <p14:creationId xmlns:p14="http://schemas.microsoft.com/office/powerpoint/2010/main" val="328383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760B6547-7343-4106-B1B9-4B40098D2268}"/>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21">
            <a:extLst>
              <a:ext uri="{FF2B5EF4-FFF2-40B4-BE49-F238E27FC236}">
                <a16:creationId xmlns:a16="http://schemas.microsoft.com/office/drawing/2014/main" id="{4162EB0C-E870-402D-8A1C-8B0AE57E918E}"/>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17">
            <a:extLst>
              <a:ext uri="{FF2B5EF4-FFF2-40B4-BE49-F238E27FC236}">
                <a16:creationId xmlns:a16="http://schemas.microsoft.com/office/drawing/2014/main" id="{2115616C-4102-4626-9A77-BF67F27DEA2E}"/>
              </a:ext>
            </a:extLst>
          </p:cNvPr>
          <p:cNvSpPr>
            <a:spLocks noGrp="1"/>
          </p:cNvSpPr>
          <p:nvPr>
            <p:ph type="sldNum" sz="quarter" idx="12"/>
          </p:nvPr>
        </p:nvSpPr>
        <p:spPr/>
        <p:txBody>
          <a:bodyPr/>
          <a:lstStyle>
            <a:lvl1pPr>
              <a:defRPr/>
            </a:lvl1pPr>
          </a:lstStyle>
          <a:p>
            <a:fld id="{F685DA2B-8FF4-4B8D-8C21-0B856756B6C7}" type="slidenum">
              <a:rPr lang="en-GB" altLang="en-US"/>
              <a:pPr/>
              <a:t>‹#›</a:t>
            </a:fld>
            <a:endParaRPr lang="en-GB" altLang="en-US"/>
          </a:p>
        </p:txBody>
      </p:sp>
    </p:spTree>
    <p:extLst>
      <p:ext uri="{BB962C8B-B14F-4D97-AF65-F5344CB8AC3E}">
        <p14:creationId xmlns:p14="http://schemas.microsoft.com/office/powerpoint/2010/main" val="2408533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70B15783-F9D5-4F28-B9DF-7C14FC980BD1}"/>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a:extLst>
              <a:ext uri="{FF2B5EF4-FFF2-40B4-BE49-F238E27FC236}">
                <a16:creationId xmlns:a16="http://schemas.microsoft.com/office/drawing/2014/main" id="{0D82659E-7DB8-466D-B183-115B7BEC9D11}"/>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a:extLst>
              <a:ext uri="{FF2B5EF4-FFF2-40B4-BE49-F238E27FC236}">
                <a16:creationId xmlns:a16="http://schemas.microsoft.com/office/drawing/2014/main" id="{0D7E00A0-D403-4B79-AE9E-2F3110E4EE9E}"/>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a:extLst>
              <a:ext uri="{FF2B5EF4-FFF2-40B4-BE49-F238E27FC236}">
                <a16:creationId xmlns:a16="http://schemas.microsoft.com/office/drawing/2014/main" id="{F09E3B30-6A6E-41DB-9B85-B3F19DEE609E}"/>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3321F9BC-3056-43A1-A60F-C703362D9993}"/>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Arial" charset="0"/>
              </a:defRPr>
            </a:lvl1pPr>
          </a:lstStyle>
          <a:p>
            <a:pPr>
              <a:defRPr/>
            </a:pPr>
            <a:endParaRPr lang="en-GB" altLang="en-US"/>
          </a:p>
        </p:txBody>
      </p:sp>
      <p:sp>
        <p:nvSpPr>
          <p:cNvPr id="22" name="Footer Placeholder 21">
            <a:extLst>
              <a:ext uri="{FF2B5EF4-FFF2-40B4-BE49-F238E27FC236}">
                <a16:creationId xmlns:a16="http://schemas.microsoft.com/office/drawing/2014/main" id="{A012A21E-6B16-4A2D-B302-261A4D70A25E}"/>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cs typeface="Arial" charset="0"/>
              </a:defRPr>
            </a:lvl1pPr>
          </a:lstStyle>
          <a:p>
            <a:pPr>
              <a:defRPr/>
            </a:pPr>
            <a:endParaRPr lang="en-GB" altLang="en-US"/>
          </a:p>
        </p:txBody>
      </p:sp>
      <p:sp>
        <p:nvSpPr>
          <p:cNvPr id="18" name="Slide Number Placeholder 17">
            <a:extLst>
              <a:ext uri="{FF2B5EF4-FFF2-40B4-BE49-F238E27FC236}">
                <a16:creationId xmlns:a16="http://schemas.microsoft.com/office/drawing/2014/main" id="{88108E16-241B-489B-A3E0-C08BAA2DFE2A}"/>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fld id="{9EDE67C3-BFE5-44E9-8C2E-792ED40D668A}" type="slidenum">
              <a:rPr lang="en-GB" altLang="en-US"/>
              <a:pPr/>
              <a:t>‹#›</a:t>
            </a:fld>
            <a:endParaRPr lang="en-GB" altLang="en-US"/>
          </a:p>
        </p:txBody>
      </p:sp>
      <p:grpSp>
        <p:nvGrpSpPr>
          <p:cNvPr id="1033" name="Group 1">
            <a:extLst>
              <a:ext uri="{FF2B5EF4-FFF2-40B4-BE49-F238E27FC236}">
                <a16:creationId xmlns:a16="http://schemas.microsoft.com/office/drawing/2014/main" id="{3C385881-EFE8-45BB-8260-83E5E2E3DF5A}"/>
              </a:ext>
            </a:extLst>
          </p:cNvPr>
          <p:cNvGrpSpPr>
            <a:grpSpLocks/>
          </p:cNvGrpSpPr>
          <p:nvPr/>
        </p:nvGrpSpPr>
        <p:grpSpPr bwMode="auto">
          <a:xfrm>
            <a:off x="-19050" y="203200"/>
            <a:ext cx="9180513" cy="647700"/>
            <a:chOff x="-19045" y="216550"/>
            <a:chExt cx="9180548" cy="649224"/>
          </a:xfrm>
        </p:grpSpPr>
        <p:sp>
          <p:nvSpPr>
            <p:cNvPr id="12" name="Freeform 11">
              <a:extLst>
                <a:ext uri="{FF2B5EF4-FFF2-40B4-BE49-F238E27FC236}">
                  <a16:creationId xmlns:a16="http://schemas.microsoft.com/office/drawing/2014/main" id="{2F228199-C16A-486B-A784-8D2AF819B5F2}"/>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cs typeface="Arial" charset="0"/>
              </a:endParaRPr>
            </a:p>
          </p:txBody>
        </p:sp>
        <p:sp>
          <p:nvSpPr>
            <p:cNvPr id="13" name="Freeform 12">
              <a:extLst>
                <a:ext uri="{FF2B5EF4-FFF2-40B4-BE49-F238E27FC236}">
                  <a16:creationId xmlns:a16="http://schemas.microsoft.com/office/drawing/2014/main" id="{075A0B5B-CEF9-463E-9B4E-1F0C2BCF1431}"/>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cs typeface="Arial" charset="0"/>
              </a:endParaRPr>
            </a:p>
          </p:txBody>
        </p:sp>
      </p:grpSp>
    </p:spTree>
  </p:cSld>
  <p:clrMap bg1="lt1" tx1="dk1" bg2="lt2" tx2="dk2" accent1="accent1" accent2="accent2" accent3="accent3" accent4="accent4" accent5="accent5" accent6="accent6" hlink="hlink" folHlink="folHlink"/>
  <p:sldLayoutIdLst>
    <p:sldLayoutId id="2147483878" r:id="rId1"/>
    <p:sldLayoutId id="2147483870" r:id="rId2"/>
    <p:sldLayoutId id="2147483879" r:id="rId3"/>
    <p:sldLayoutId id="2147483871" r:id="rId4"/>
    <p:sldLayoutId id="2147483872" r:id="rId5"/>
    <p:sldLayoutId id="2147483873" r:id="rId6"/>
    <p:sldLayoutId id="2147483874" r:id="rId7"/>
    <p:sldLayoutId id="2147483875" r:id="rId8"/>
    <p:sldLayoutId id="2147483880" r:id="rId9"/>
    <p:sldLayoutId id="2147483876" r:id="rId10"/>
    <p:sldLayoutId id="2147483877"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cgpbooks.co.uk/primary-books/bestselling-sat-busters" TargetMode="External"/><Relationship Id="rId3" Type="http://schemas.openxmlformats.org/officeDocument/2006/relationships/hyperlink" Target="https://www.barhamprimary.co.uk/_site/data/files/docs%20website%20pages/learning%20resources/updated-MAIN-FILE-2020.pdf" TargetMode="External"/><Relationship Id="rId7" Type="http://schemas.openxmlformats.org/officeDocument/2006/relationships/hyperlink" Target="https://www.purplemash.com/login/" TargetMode="External"/><Relationship Id="rId2" Type="http://schemas.openxmlformats.org/officeDocument/2006/relationships/hyperlink" Target="https://myminimaths.co.uk/arithmetic-16-practice-question-1/" TargetMode="External"/><Relationship Id="rId1" Type="http://schemas.openxmlformats.org/officeDocument/2006/relationships/slideLayout" Target="../slideLayouts/slideLayout2.xml"/><Relationship Id="rId6" Type="http://schemas.openxmlformats.org/officeDocument/2006/relationships/hyperlink" Target="https://www.bbc.co.uk/bitesize/primary" TargetMode="External"/><Relationship Id="rId5" Type="http://schemas.openxmlformats.org/officeDocument/2006/relationships/hyperlink" Target="https://www.yearsix.co.uk/sats-boot-camp/" TargetMode="External"/><Relationship Id="rId4" Type="http://schemas.openxmlformats.org/officeDocument/2006/relationships/hyperlink" Target="https://corbettmathsprimary.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09A2-1103-412F-B994-59822C569468}"/>
              </a:ext>
            </a:extLst>
          </p:cNvPr>
          <p:cNvSpPr>
            <a:spLocks noGrp="1"/>
          </p:cNvSpPr>
          <p:nvPr>
            <p:ph type="title"/>
          </p:nvPr>
        </p:nvSpPr>
        <p:spPr>
          <a:xfrm>
            <a:off x="470043" y="875453"/>
            <a:ext cx="8305800" cy="676253"/>
          </a:xfrm>
        </p:spPr>
        <p:txBody>
          <a:bodyPr>
            <a:normAutofit fontScale="90000"/>
          </a:bodyPr>
          <a:lstStyle/>
          <a:p>
            <a:pPr algn="ctr"/>
            <a:r>
              <a:rPr lang="en-GB" sz="4400" b="1" dirty="0">
                <a:solidFill>
                  <a:schemeClr val="tx1"/>
                </a:solidFill>
                <a:latin typeface="Dubai Medium"/>
                <a:cs typeface="Calibri"/>
              </a:rPr>
              <a:t>Y6 Meeting: September 2026</a:t>
            </a:r>
            <a:endParaRPr lang="en-GB" dirty="0">
              <a:solidFill>
                <a:srgbClr val="04617B"/>
              </a:solidFill>
              <a:latin typeface="Dubai Medium"/>
              <a:cs typeface="Calibri"/>
            </a:endParaRPr>
          </a:p>
        </p:txBody>
      </p:sp>
      <p:sp>
        <p:nvSpPr>
          <p:cNvPr id="5" name="TextBox 4">
            <a:extLst>
              <a:ext uri="{FF2B5EF4-FFF2-40B4-BE49-F238E27FC236}">
                <a16:creationId xmlns:a16="http://schemas.microsoft.com/office/drawing/2014/main" id="{E17F281E-6C02-4B82-81D7-6F5FF10D1857}"/>
              </a:ext>
            </a:extLst>
          </p:cNvPr>
          <p:cNvSpPr txBox="1"/>
          <p:nvPr/>
        </p:nvSpPr>
        <p:spPr>
          <a:xfrm>
            <a:off x="1312523" y="5884524"/>
            <a:ext cx="76876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dirty="0">
                <a:latin typeface="Dubai Medium"/>
                <a:cs typeface="Arial"/>
              </a:rPr>
              <a:t>"Have the courage to succeed"</a:t>
            </a:r>
            <a:r>
              <a:rPr lang="en-GB" sz="4000" dirty="0">
                <a:latin typeface="Dubai Medium"/>
                <a:cs typeface="Calibri"/>
              </a:rPr>
              <a:t>​</a:t>
            </a:r>
            <a:endParaRPr lang="en-GB" sz="4000" dirty="0">
              <a:latin typeface="Dubai Medium"/>
            </a:endParaRPr>
          </a:p>
        </p:txBody>
      </p:sp>
      <p:pic>
        <p:nvPicPr>
          <p:cNvPr id="6" name="Picture 5">
            <a:extLst>
              <a:ext uri="{FF2B5EF4-FFF2-40B4-BE49-F238E27FC236}">
                <a16:creationId xmlns:a16="http://schemas.microsoft.com/office/drawing/2014/main" id="{2CE5AA84-7BDE-0C45-111A-F828355748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1628800"/>
            <a:ext cx="4070755" cy="3920604"/>
          </a:xfrm>
          <a:prstGeom prst="rect">
            <a:avLst/>
          </a:prstGeom>
        </p:spPr>
      </p:pic>
    </p:spTree>
    <p:extLst>
      <p:ext uri="{BB962C8B-B14F-4D97-AF65-F5344CB8AC3E}">
        <p14:creationId xmlns:p14="http://schemas.microsoft.com/office/powerpoint/2010/main" val="567489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4542B85-7B67-47C8-B1C1-E86E6DE4AB24}"/>
              </a:ext>
            </a:extLst>
          </p:cNvPr>
          <p:cNvSpPr>
            <a:spLocks noGrp="1" noChangeArrowheads="1"/>
          </p:cNvSpPr>
          <p:nvPr>
            <p:ph type="title"/>
          </p:nvPr>
        </p:nvSpPr>
        <p:spPr>
          <a:xfrm>
            <a:off x="351791" y="0"/>
            <a:ext cx="6870700" cy="1116013"/>
          </a:xfrm>
        </p:spPr>
        <p:txBody>
          <a:bodyPr/>
          <a:lstStyle/>
          <a:p>
            <a:pPr eaLnBrk="1" hangingPunct="1"/>
            <a:r>
              <a:rPr lang="en-GB" altLang="en-US" dirty="0">
                <a:latin typeface="Dubai Medium"/>
                <a:cs typeface="Dubai Medium"/>
              </a:rPr>
              <a:t> SATs tests</a:t>
            </a:r>
          </a:p>
        </p:txBody>
      </p:sp>
      <p:sp>
        <p:nvSpPr>
          <p:cNvPr id="10242" name="Rectangle 3">
            <a:extLst>
              <a:ext uri="{FF2B5EF4-FFF2-40B4-BE49-F238E27FC236}">
                <a16:creationId xmlns:a16="http://schemas.microsoft.com/office/drawing/2014/main" id="{B458193E-86C5-451A-9227-57A57CC023D4}"/>
              </a:ext>
            </a:extLst>
          </p:cNvPr>
          <p:cNvSpPr>
            <a:spLocks noGrp="1" noChangeArrowheads="1"/>
          </p:cNvSpPr>
          <p:nvPr>
            <p:ph idx="1"/>
          </p:nvPr>
        </p:nvSpPr>
        <p:spPr>
          <a:xfrm>
            <a:off x="351791" y="1164913"/>
            <a:ext cx="8208962" cy="4824412"/>
          </a:xfrm>
        </p:spPr>
        <p:txBody>
          <a:bodyPr/>
          <a:lstStyle/>
          <a:p>
            <a:pPr eaLnBrk="1" hangingPunct="1">
              <a:lnSpc>
                <a:spcPct val="80000"/>
              </a:lnSpc>
            </a:pPr>
            <a:r>
              <a:rPr lang="en-GB" altLang="en-US" sz="2800" dirty="0">
                <a:latin typeface="HfW cursive" panose="00000500000000000000" pitchFamily="2" charset="0"/>
                <a:cs typeface="Dubai Medium"/>
              </a:rPr>
              <a:t>Your child will take SATs tests in reading, SPAG (spelling, punctuation and grammar) and mathematics. </a:t>
            </a:r>
          </a:p>
          <a:p>
            <a:pPr marL="0" indent="0" eaLnBrk="1" hangingPunct="1">
              <a:lnSpc>
                <a:spcPct val="80000"/>
              </a:lnSpc>
              <a:buNone/>
            </a:pPr>
            <a:endParaRPr lang="en-GB" altLang="en-US" sz="2800" dirty="0">
              <a:latin typeface="HfW cursive" panose="00000500000000000000" pitchFamily="2" charset="0"/>
              <a:cs typeface="Dubai Medium"/>
            </a:endParaRPr>
          </a:p>
          <a:p>
            <a:pPr eaLnBrk="1" hangingPunct="1">
              <a:lnSpc>
                <a:spcPct val="80000"/>
              </a:lnSpc>
            </a:pPr>
            <a:r>
              <a:rPr lang="en-GB" altLang="en-US" sz="2800" dirty="0">
                <a:latin typeface="HfW cursive" panose="00000500000000000000" pitchFamily="2" charset="0"/>
                <a:cs typeface="Dubai Medium"/>
              </a:rPr>
              <a:t>These tests will be completed in the week starting </a:t>
            </a:r>
            <a:r>
              <a:rPr lang="en-GB" altLang="en-US" sz="2800" b="1" dirty="0">
                <a:latin typeface="HfW cursive" panose="00000500000000000000" pitchFamily="2" charset="0"/>
                <a:cs typeface="Dubai Medium"/>
              </a:rPr>
              <a:t>Monday 10</a:t>
            </a:r>
            <a:r>
              <a:rPr lang="en-GB" altLang="en-US" sz="2800" b="1" baseline="30000" dirty="0">
                <a:latin typeface="HfW cursive" panose="00000500000000000000" pitchFamily="2" charset="0"/>
                <a:cs typeface="Dubai Medium"/>
              </a:rPr>
              <a:t>th</a:t>
            </a:r>
            <a:r>
              <a:rPr lang="en-GB" altLang="en-US" sz="2800" b="1" dirty="0">
                <a:latin typeface="HfW cursive" panose="00000500000000000000" pitchFamily="2" charset="0"/>
                <a:cs typeface="Dubai Medium"/>
              </a:rPr>
              <a:t> May - </a:t>
            </a:r>
            <a:r>
              <a:rPr lang="en-GB" altLang="en-US" sz="2800" dirty="0">
                <a:latin typeface="HfW cursive" panose="00000500000000000000" pitchFamily="2" charset="0"/>
                <a:cs typeface="Dubai Medium"/>
              </a:rPr>
              <a:t>it is crucial that your child is in school every day that week.</a:t>
            </a:r>
          </a:p>
        </p:txBody>
      </p:sp>
      <p:pic>
        <p:nvPicPr>
          <p:cNvPr id="5" name="Picture 4">
            <a:extLst>
              <a:ext uri="{FF2B5EF4-FFF2-40B4-BE49-F238E27FC236}">
                <a16:creationId xmlns:a16="http://schemas.microsoft.com/office/drawing/2014/main" id="{4A1E046E-76A3-46A3-9CAA-1A0A5C073B29}"/>
              </a:ext>
            </a:extLst>
          </p:cNvPr>
          <p:cNvPicPr>
            <a:picLocks noChangeAspect="1"/>
          </p:cNvPicPr>
          <p:nvPr/>
        </p:nvPicPr>
        <p:blipFill>
          <a:blip r:embed="rId2"/>
          <a:stretch>
            <a:fillRect/>
          </a:stretch>
        </p:blipFill>
        <p:spPr>
          <a:xfrm>
            <a:off x="4064509" y="5332482"/>
            <a:ext cx="2529423" cy="1411486"/>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9EDE0231-B30D-46E1-A645-29A0F73B9EEE}"/>
              </a:ext>
            </a:extLst>
          </p:cNvPr>
          <p:cNvPicPr>
            <a:picLocks noChangeAspect="1"/>
          </p:cNvPicPr>
          <p:nvPr/>
        </p:nvPicPr>
        <p:blipFill>
          <a:blip r:embed="rId3"/>
          <a:stretch>
            <a:fillRect/>
          </a:stretch>
        </p:blipFill>
        <p:spPr>
          <a:xfrm>
            <a:off x="4064509" y="3958131"/>
            <a:ext cx="2510308" cy="1323486"/>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BFF4687A-9252-4A8A-A8DD-B4330127BAA0}"/>
              </a:ext>
            </a:extLst>
          </p:cNvPr>
          <p:cNvPicPr>
            <a:picLocks noChangeAspect="1"/>
          </p:cNvPicPr>
          <p:nvPr/>
        </p:nvPicPr>
        <p:blipFill>
          <a:blip r:embed="rId4"/>
          <a:stretch>
            <a:fillRect/>
          </a:stretch>
        </p:blipFill>
        <p:spPr>
          <a:xfrm>
            <a:off x="6731275" y="5317163"/>
            <a:ext cx="2483439" cy="1411486"/>
          </a:xfrm>
          <a:prstGeom prst="rect">
            <a:avLst/>
          </a:prstGeom>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DA0DB627-467C-400E-8145-E00793D0356D}"/>
              </a:ext>
            </a:extLst>
          </p:cNvPr>
          <p:cNvPicPr>
            <a:picLocks noChangeAspect="1"/>
          </p:cNvPicPr>
          <p:nvPr/>
        </p:nvPicPr>
        <p:blipFill>
          <a:blip r:embed="rId5"/>
          <a:stretch>
            <a:fillRect/>
          </a:stretch>
        </p:blipFill>
        <p:spPr>
          <a:xfrm>
            <a:off x="238129" y="4161233"/>
            <a:ext cx="2109651" cy="1323486"/>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4A2480D9-6EDD-47DE-B1B6-ECA471EE0EF5}"/>
              </a:ext>
            </a:extLst>
          </p:cNvPr>
          <p:cNvPicPr>
            <a:picLocks noChangeAspect="1"/>
          </p:cNvPicPr>
          <p:nvPr/>
        </p:nvPicPr>
        <p:blipFill>
          <a:blip r:embed="rId6"/>
          <a:stretch>
            <a:fillRect/>
          </a:stretch>
        </p:blipFill>
        <p:spPr>
          <a:xfrm>
            <a:off x="2282935" y="4147015"/>
            <a:ext cx="1667912" cy="2420888"/>
          </a:xfrm>
          <a:prstGeom prst="rect">
            <a:avLst/>
          </a:prstGeom>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519D7C8B-CF1F-4BD2-A1C3-3F10CBD17801}"/>
              </a:ext>
            </a:extLst>
          </p:cNvPr>
          <p:cNvPicPr>
            <a:picLocks noChangeAspect="1"/>
          </p:cNvPicPr>
          <p:nvPr/>
        </p:nvPicPr>
        <p:blipFill>
          <a:blip r:embed="rId7"/>
          <a:stretch>
            <a:fillRect/>
          </a:stretch>
        </p:blipFill>
        <p:spPr>
          <a:xfrm>
            <a:off x="361633" y="5332482"/>
            <a:ext cx="2072505" cy="1253844"/>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013735-ADB6-4A76-B92E-5936DE7F3DEA}"/>
              </a:ext>
            </a:extLst>
          </p:cNvPr>
          <p:cNvSpPr>
            <a:spLocks noGrp="1"/>
          </p:cNvSpPr>
          <p:nvPr>
            <p:ph idx="1"/>
          </p:nvPr>
        </p:nvSpPr>
        <p:spPr>
          <a:xfrm>
            <a:off x="107504" y="476672"/>
            <a:ext cx="6048672" cy="4389437"/>
          </a:xfrm>
        </p:spPr>
        <p:txBody>
          <a:bodyPr/>
          <a:lstStyle/>
          <a:p>
            <a:pPr eaLnBrk="1" hangingPunct="1">
              <a:defRPr/>
            </a:pPr>
            <a:r>
              <a:rPr lang="en-GB" sz="2800" dirty="0">
                <a:latin typeface="HfW cursive" panose="00000500000000000000" pitchFamily="2" charset="0"/>
                <a:cs typeface="Dubai Medium"/>
              </a:rPr>
              <a:t>Monday </a:t>
            </a:r>
            <a:r>
              <a:rPr lang="en-GB" sz="2800" b="1" dirty="0">
                <a:latin typeface="HfW cursive" panose="00000500000000000000" pitchFamily="2" charset="0"/>
                <a:cs typeface="Dubai Medium"/>
              </a:rPr>
              <a:t>10</a:t>
            </a:r>
            <a:r>
              <a:rPr lang="en-GB" sz="2800" b="1" baseline="30000" dirty="0">
                <a:latin typeface="HfW cursive" panose="00000500000000000000" pitchFamily="2" charset="0"/>
                <a:cs typeface="Dubai Medium"/>
              </a:rPr>
              <a:t>th</a:t>
            </a:r>
            <a:r>
              <a:rPr lang="en-GB" sz="2800" b="1" dirty="0">
                <a:latin typeface="HfW cursive" panose="00000500000000000000" pitchFamily="2" charset="0"/>
                <a:cs typeface="Dubai Medium"/>
              </a:rPr>
              <a:t> May</a:t>
            </a:r>
            <a:r>
              <a:rPr lang="en-GB" sz="2800" dirty="0">
                <a:latin typeface="HfW cursive" panose="00000500000000000000" pitchFamily="2" charset="0"/>
                <a:cs typeface="Dubai Medium"/>
              </a:rPr>
              <a:t>: Spelling, punctuation and grammar (SPAG)</a:t>
            </a:r>
          </a:p>
          <a:p>
            <a:pPr marL="0" indent="0" eaLnBrk="1" hangingPunct="1">
              <a:buNone/>
              <a:defRPr/>
            </a:pPr>
            <a:endParaRPr lang="en-GB" sz="2800" dirty="0">
              <a:latin typeface="HfW cursive" panose="00000500000000000000" pitchFamily="2" charset="0"/>
              <a:cs typeface="Dubai Medium"/>
            </a:endParaRPr>
          </a:p>
          <a:p>
            <a:pPr eaLnBrk="1" hangingPunct="1">
              <a:defRPr/>
            </a:pPr>
            <a:r>
              <a:rPr lang="en-GB" sz="2800" dirty="0">
                <a:latin typeface="HfW cursive" panose="00000500000000000000" pitchFamily="2" charset="0"/>
                <a:cs typeface="Dubai Medium"/>
              </a:rPr>
              <a:t>Tuesday </a:t>
            </a:r>
            <a:r>
              <a:rPr lang="en-GB" sz="2800" b="1" dirty="0">
                <a:latin typeface="HfW cursive" panose="00000500000000000000" pitchFamily="2" charset="0"/>
                <a:cs typeface="Dubai Medium"/>
              </a:rPr>
              <a:t>11</a:t>
            </a:r>
            <a:r>
              <a:rPr lang="en-GB" sz="2800" b="1" baseline="30000" dirty="0">
                <a:latin typeface="HfW cursive" panose="00000500000000000000" pitchFamily="2" charset="0"/>
                <a:cs typeface="Dubai Medium"/>
              </a:rPr>
              <a:t>th</a:t>
            </a:r>
            <a:r>
              <a:rPr lang="en-GB" sz="2800" b="1" dirty="0">
                <a:latin typeface="HfW cursive" panose="00000500000000000000" pitchFamily="2" charset="0"/>
                <a:cs typeface="Dubai Medium"/>
              </a:rPr>
              <a:t> May</a:t>
            </a:r>
            <a:r>
              <a:rPr lang="en-GB" sz="2800" dirty="0">
                <a:latin typeface="HfW cursive" panose="00000500000000000000" pitchFamily="2" charset="0"/>
                <a:cs typeface="Dubai Medium"/>
              </a:rPr>
              <a:t>: Reading test.</a:t>
            </a:r>
          </a:p>
          <a:p>
            <a:pPr marL="0" indent="0" eaLnBrk="1" hangingPunct="1">
              <a:buNone/>
              <a:defRPr/>
            </a:pPr>
            <a:endParaRPr lang="en-GB" sz="2800" dirty="0">
              <a:latin typeface="HfW cursive" panose="00000500000000000000" pitchFamily="2" charset="0"/>
              <a:cs typeface="Dubai Medium"/>
            </a:endParaRPr>
          </a:p>
          <a:p>
            <a:pPr eaLnBrk="1" hangingPunct="1">
              <a:defRPr/>
            </a:pPr>
            <a:r>
              <a:rPr lang="en-GB" sz="2800" dirty="0">
                <a:latin typeface="HfW cursive" panose="00000500000000000000" pitchFamily="2" charset="0"/>
                <a:cs typeface="Dubai Medium"/>
              </a:rPr>
              <a:t>Wednesday </a:t>
            </a:r>
            <a:r>
              <a:rPr lang="en-GB" sz="2800" b="1" dirty="0">
                <a:latin typeface="HfW cursive" panose="00000500000000000000" pitchFamily="2" charset="0"/>
                <a:cs typeface="Dubai Medium"/>
              </a:rPr>
              <a:t>12</a:t>
            </a:r>
            <a:r>
              <a:rPr lang="en-GB" sz="2800" b="1" baseline="30000" dirty="0">
                <a:latin typeface="HfW cursive" panose="00000500000000000000" pitchFamily="2" charset="0"/>
                <a:cs typeface="Dubai Medium"/>
              </a:rPr>
              <a:t>th</a:t>
            </a:r>
            <a:r>
              <a:rPr lang="en-GB" sz="2800" b="1" dirty="0">
                <a:latin typeface="HfW cursive" panose="00000500000000000000" pitchFamily="2" charset="0"/>
                <a:cs typeface="Dubai Medium"/>
              </a:rPr>
              <a:t> May</a:t>
            </a:r>
            <a:r>
              <a:rPr lang="en-GB" sz="2800" dirty="0">
                <a:latin typeface="HfW cursive" panose="00000500000000000000" pitchFamily="2" charset="0"/>
                <a:cs typeface="Dubai Medium"/>
              </a:rPr>
              <a:t>: Maths arithmetic paper 1 and reasoning paper 2.</a:t>
            </a:r>
          </a:p>
          <a:p>
            <a:pPr marL="0" indent="0" eaLnBrk="1" hangingPunct="1">
              <a:buNone/>
              <a:defRPr/>
            </a:pPr>
            <a:endParaRPr lang="en-GB" sz="2800" dirty="0">
              <a:latin typeface="HfW cursive" panose="00000500000000000000" pitchFamily="2" charset="0"/>
              <a:cs typeface="Dubai Medium"/>
            </a:endParaRPr>
          </a:p>
          <a:p>
            <a:pPr eaLnBrk="1" hangingPunct="1">
              <a:defRPr/>
            </a:pPr>
            <a:r>
              <a:rPr lang="en-GB" sz="2800" dirty="0">
                <a:latin typeface="HfW cursive" panose="00000500000000000000" pitchFamily="2" charset="0"/>
                <a:cs typeface="Dubai Medium"/>
              </a:rPr>
              <a:t>Thursday </a:t>
            </a:r>
            <a:r>
              <a:rPr lang="en-GB" sz="2800" b="1" dirty="0">
                <a:latin typeface="HfW cursive" panose="00000500000000000000" pitchFamily="2" charset="0"/>
                <a:cs typeface="Dubai Medium"/>
              </a:rPr>
              <a:t>13</a:t>
            </a:r>
            <a:r>
              <a:rPr lang="en-GB" sz="2800" b="1" baseline="30000" dirty="0">
                <a:latin typeface="HfW cursive" panose="00000500000000000000" pitchFamily="2" charset="0"/>
                <a:cs typeface="Dubai Medium"/>
              </a:rPr>
              <a:t>th</a:t>
            </a:r>
            <a:r>
              <a:rPr lang="en-GB" sz="2800" b="1" dirty="0">
                <a:latin typeface="HfW cursive" panose="00000500000000000000" pitchFamily="2" charset="0"/>
                <a:cs typeface="Dubai Medium"/>
              </a:rPr>
              <a:t> May</a:t>
            </a:r>
            <a:r>
              <a:rPr lang="en-GB" sz="2800" dirty="0">
                <a:latin typeface="HfW cursive" panose="00000500000000000000" pitchFamily="2" charset="0"/>
                <a:cs typeface="Dubai Medium"/>
              </a:rPr>
              <a:t>: Maths reasoning paper 3</a:t>
            </a:r>
          </a:p>
        </p:txBody>
      </p:sp>
      <p:pic>
        <p:nvPicPr>
          <p:cNvPr id="4" name="Picture 3">
            <a:extLst>
              <a:ext uri="{FF2B5EF4-FFF2-40B4-BE49-F238E27FC236}">
                <a16:creationId xmlns:a16="http://schemas.microsoft.com/office/drawing/2014/main" id="{17A105C3-2ABC-4990-835B-6E2FFD98C014}"/>
              </a:ext>
            </a:extLst>
          </p:cNvPr>
          <p:cNvPicPr>
            <a:picLocks noChangeAspect="1"/>
          </p:cNvPicPr>
          <p:nvPr/>
        </p:nvPicPr>
        <p:blipFill>
          <a:blip r:embed="rId2"/>
          <a:stretch>
            <a:fillRect/>
          </a:stretch>
        </p:blipFill>
        <p:spPr>
          <a:xfrm>
            <a:off x="5348483" y="129065"/>
            <a:ext cx="1893627" cy="1187964"/>
          </a:xfrm>
          <a:prstGeom prst="rect">
            <a:avLst/>
          </a:prstGeom>
          <a:effectLst>
            <a:outerShdw blurRad="50800" dist="38100" dir="5400000" algn="t" rotWithShape="0">
              <a:prstClr val="black">
                <a:alpha val="40000"/>
              </a:prstClr>
            </a:outerShdw>
          </a:effectLst>
        </p:spPr>
      </p:pic>
      <p:pic>
        <p:nvPicPr>
          <p:cNvPr id="5" name="Picture 4">
            <a:extLst>
              <a:ext uri="{FF2B5EF4-FFF2-40B4-BE49-F238E27FC236}">
                <a16:creationId xmlns:a16="http://schemas.microsoft.com/office/drawing/2014/main" id="{A38AE694-5261-48C7-B8FC-D5849DC82EFD}"/>
              </a:ext>
            </a:extLst>
          </p:cNvPr>
          <p:cNvPicPr>
            <a:picLocks noChangeAspect="1"/>
          </p:cNvPicPr>
          <p:nvPr/>
        </p:nvPicPr>
        <p:blipFill>
          <a:blip r:embed="rId3"/>
          <a:stretch>
            <a:fillRect/>
          </a:stretch>
        </p:blipFill>
        <p:spPr>
          <a:xfrm>
            <a:off x="6963991" y="363633"/>
            <a:ext cx="2072505" cy="1253844"/>
          </a:xfrm>
          <a:prstGeom prst="rect">
            <a:avLst/>
          </a:prstGeom>
          <a:effectLst>
            <a:outerShdw blurRad="50800" dist="38100" dir="5400000" algn="t" rotWithShape="0">
              <a:prstClr val="black">
                <a:alpha val="40000"/>
              </a:prstClr>
            </a:outerShdw>
          </a:effectLst>
        </p:spPr>
      </p:pic>
      <p:pic>
        <p:nvPicPr>
          <p:cNvPr id="6" name="Picture 5">
            <a:extLst>
              <a:ext uri="{FF2B5EF4-FFF2-40B4-BE49-F238E27FC236}">
                <a16:creationId xmlns:a16="http://schemas.microsoft.com/office/drawing/2014/main" id="{C53F91A6-A977-4291-87EC-8A54A818D017}"/>
              </a:ext>
            </a:extLst>
          </p:cNvPr>
          <p:cNvPicPr>
            <a:picLocks noChangeAspect="1"/>
          </p:cNvPicPr>
          <p:nvPr/>
        </p:nvPicPr>
        <p:blipFill>
          <a:blip r:embed="rId4"/>
          <a:stretch>
            <a:fillRect/>
          </a:stretch>
        </p:blipFill>
        <p:spPr>
          <a:xfrm>
            <a:off x="5580112" y="1584134"/>
            <a:ext cx="1296144" cy="1881286"/>
          </a:xfrm>
          <a:prstGeom prst="rect">
            <a:avLst/>
          </a:prstGeom>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65468867-4AFE-443F-8F8A-E4420E5287C3}"/>
              </a:ext>
            </a:extLst>
          </p:cNvPr>
          <p:cNvPicPr>
            <a:picLocks noChangeAspect="1"/>
          </p:cNvPicPr>
          <p:nvPr/>
        </p:nvPicPr>
        <p:blipFill>
          <a:blip r:embed="rId5"/>
          <a:stretch>
            <a:fillRect/>
          </a:stretch>
        </p:blipFill>
        <p:spPr>
          <a:xfrm>
            <a:off x="5708837" y="3744291"/>
            <a:ext cx="2239270" cy="1180589"/>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7B372B2D-4E1E-4688-AD15-584021A0C126}"/>
              </a:ext>
            </a:extLst>
          </p:cNvPr>
          <p:cNvPicPr>
            <a:picLocks noChangeAspect="1"/>
          </p:cNvPicPr>
          <p:nvPr/>
        </p:nvPicPr>
        <p:blipFill>
          <a:blip r:embed="rId6"/>
          <a:stretch>
            <a:fillRect/>
          </a:stretch>
        </p:blipFill>
        <p:spPr>
          <a:xfrm>
            <a:off x="5716374" y="5456225"/>
            <a:ext cx="2239270" cy="1272710"/>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5D3E5A19-C8CB-4370-AD41-96FEB4C45E43}"/>
              </a:ext>
            </a:extLst>
          </p:cNvPr>
          <p:cNvPicPr>
            <a:picLocks noChangeAspect="1"/>
          </p:cNvPicPr>
          <p:nvPr/>
        </p:nvPicPr>
        <p:blipFill>
          <a:blip r:embed="rId7"/>
          <a:stretch>
            <a:fillRect/>
          </a:stretch>
        </p:blipFill>
        <p:spPr>
          <a:xfrm>
            <a:off x="7035405" y="4044739"/>
            <a:ext cx="2076982" cy="1159012"/>
          </a:xfrm>
          <a:prstGeom prst="rect">
            <a:avLst/>
          </a:prstGeom>
          <a:effectLst>
            <a:outerShdw blurRad="50800" dist="38100" dir="5400000" algn="t"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BE39-FF65-4E68-B870-A246E2654420}"/>
              </a:ext>
            </a:extLst>
          </p:cNvPr>
          <p:cNvSpPr>
            <a:spLocks noGrp="1"/>
          </p:cNvSpPr>
          <p:nvPr>
            <p:ph type="title"/>
          </p:nvPr>
        </p:nvSpPr>
        <p:spPr>
          <a:xfrm>
            <a:off x="454547" y="-162271"/>
            <a:ext cx="8229600" cy="1143000"/>
          </a:xfrm>
        </p:spPr>
        <p:txBody>
          <a:bodyPr/>
          <a:lstStyle/>
          <a:p>
            <a:r>
              <a:rPr lang="en-GB" sz="4400" dirty="0">
                <a:latin typeface="Dubai Medium"/>
                <a:cs typeface="Calibri"/>
              </a:rPr>
              <a:t>Test logistics</a:t>
            </a:r>
            <a:endParaRPr lang="en-GB" dirty="0">
              <a:latin typeface="Dubai Medium"/>
              <a:cs typeface="Dubai Medium"/>
            </a:endParaRPr>
          </a:p>
        </p:txBody>
      </p:sp>
      <p:sp>
        <p:nvSpPr>
          <p:cNvPr id="3" name="Content Placeholder 2">
            <a:extLst>
              <a:ext uri="{FF2B5EF4-FFF2-40B4-BE49-F238E27FC236}">
                <a16:creationId xmlns:a16="http://schemas.microsoft.com/office/drawing/2014/main" id="{9106C659-113A-47B8-99DB-C5016DB9C284}"/>
              </a:ext>
            </a:extLst>
          </p:cNvPr>
          <p:cNvSpPr>
            <a:spLocks noGrp="1"/>
          </p:cNvSpPr>
          <p:nvPr>
            <p:ph idx="1"/>
          </p:nvPr>
        </p:nvSpPr>
        <p:spPr>
          <a:xfrm>
            <a:off x="257360" y="980729"/>
            <a:ext cx="8629279" cy="5497686"/>
          </a:xfrm>
        </p:spPr>
        <p:txBody>
          <a:bodyPr/>
          <a:lstStyle/>
          <a:p>
            <a:r>
              <a:rPr lang="en-GB" sz="2400" dirty="0">
                <a:latin typeface="HfW cursive" panose="00000500000000000000" pitchFamily="2" charset="0"/>
                <a:cs typeface="Dubai Medium"/>
              </a:rPr>
              <a:t>Children will complete the SATs in their normal classroom environment where possible. Some children will be sat in other areas around school, or at different times in the day dependent on individual needs.</a:t>
            </a:r>
          </a:p>
          <a:p>
            <a:endParaRPr lang="en-GB" sz="2400" dirty="0">
              <a:latin typeface="HfW cursive" panose="00000500000000000000" pitchFamily="2" charset="0"/>
              <a:cs typeface="Dubai Medium"/>
            </a:endParaRPr>
          </a:p>
          <a:p>
            <a:r>
              <a:rPr lang="en-GB" sz="2400" dirty="0">
                <a:latin typeface="HfW cursive" panose="00000500000000000000" pitchFamily="2" charset="0"/>
                <a:cs typeface="Dubai Medium"/>
              </a:rPr>
              <a:t>We will complete practice SATs in late March/early April so all children know where they will complete the actual assessments, and which adults will be there to support them. Dates will be sent home prior.</a:t>
            </a:r>
          </a:p>
          <a:p>
            <a:endParaRPr lang="en-GB" sz="2400" dirty="0">
              <a:latin typeface="HfW cursive" panose="00000500000000000000" pitchFamily="2" charset="0"/>
              <a:cs typeface="Dubai Medium"/>
            </a:endParaRPr>
          </a:p>
          <a:p>
            <a:r>
              <a:rPr lang="en-GB" sz="2400" dirty="0">
                <a:latin typeface="HfW cursive" panose="00000500000000000000" pitchFamily="2" charset="0"/>
                <a:cs typeface="Dubai Medium"/>
              </a:rPr>
              <a:t>The SATs are based upon the </a:t>
            </a:r>
            <a:r>
              <a:rPr lang="en-GB" sz="2400" b="1" u="sng" dirty="0">
                <a:latin typeface="HfW cursive" panose="00000500000000000000" pitchFamily="2" charset="0"/>
                <a:cs typeface="Dubai Medium"/>
              </a:rPr>
              <a:t>whole</a:t>
            </a:r>
            <a:r>
              <a:rPr lang="en-GB" sz="2400" dirty="0">
                <a:latin typeface="HfW cursive" panose="00000500000000000000" pitchFamily="2" charset="0"/>
                <a:cs typeface="Dubai Medium"/>
              </a:rPr>
              <a:t> KS2 programme of study.</a:t>
            </a:r>
            <a:endParaRPr lang="en-GB" sz="2800" dirty="0">
              <a:latin typeface="HfW cursive" panose="00000500000000000000" pitchFamily="2" charset="0"/>
              <a:cs typeface="Dubai Medium"/>
            </a:endParaRPr>
          </a:p>
          <a:p>
            <a:endParaRPr lang="en-GB" sz="2400" dirty="0">
              <a:latin typeface="HfW cursive" panose="00000500000000000000" pitchFamily="2" charset="0"/>
            </a:endParaRPr>
          </a:p>
        </p:txBody>
      </p:sp>
    </p:spTree>
    <p:extLst>
      <p:ext uri="{BB962C8B-B14F-4D97-AF65-F5344CB8AC3E}">
        <p14:creationId xmlns:p14="http://schemas.microsoft.com/office/powerpoint/2010/main" val="3448664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BE39-FF65-4E68-B870-A246E2654420}"/>
              </a:ext>
            </a:extLst>
          </p:cNvPr>
          <p:cNvSpPr>
            <a:spLocks noGrp="1"/>
          </p:cNvSpPr>
          <p:nvPr>
            <p:ph type="title"/>
          </p:nvPr>
        </p:nvSpPr>
        <p:spPr>
          <a:xfrm>
            <a:off x="454547" y="-162271"/>
            <a:ext cx="8229600" cy="1143000"/>
          </a:xfrm>
        </p:spPr>
        <p:txBody>
          <a:bodyPr/>
          <a:lstStyle/>
          <a:p>
            <a:r>
              <a:rPr lang="en-GB" sz="4400" dirty="0">
                <a:latin typeface="Dubai Medium"/>
                <a:cs typeface="Calibri"/>
              </a:rPr>
              <a:t>Test logistics</a:t>
            </a:r>
            <a:endParaRPr lang="en-GB" dirty="0">
              <a:latin typeface="Dubai Medium"/>
              <a:cs typeface="Dubai Medium"/>
            </a:endParaRPr>
          </a:p>
        </p:txBody>
      </p:sp>
      <p:sp>
        <p:nvSpPr>
          <p:cNvPr id="3" name="Content Placeholder 2">
            <a:extLst>
              <a:ext uri="{FF2B5EF4-FFF2-40B4-BE49-F238E27FC236}">
                <a16:creationId xmlns:a16="http://schemas.microsoft.com/office/drawing/2014/main" id="{9106C659-113A-47B8-99DB-C5016DB9C284}"/>
              </a:ext>
            </a:extLst>
          </p:cNvPr>
          <p:cNvSpPr>
            <a:spLocks noGrp="1"/>
          </p:cNvSpPr>
          <p:nvPr>
            <p:ph idx="1"/>
          </p:nvPr>
        </p:nvSpPr>
        <p:spPr>
          <a:xfrm>
            <a:off x="257360" y="1412775"/>
            <a:ext cx="8629279" cy="5065639"/>
          </a:xfrm>
        </p:spPr>
        <p:txBody>
          <a:bodyPr/>
          <a:lstStyle/>
          <a:p>
            <a:r>
              <a:rPr lang="en-GB" sz="2400" dirty="0">
                <a:latin typeface="HfW cursive" panose="00000500000000000000" pitchFamily="2" charset="0"/>
                <a:cs typeface="Dubai Medium"/>
              </a:rPr>
              <a:t>Children with an EHCP automatically qualify for 25% extra time</a:t>
            </a:r>
          </a:p>
          <a:p>
            <a:endParaRPr lang="en-GB" sz="2400" dirty="0">
              <a:latin typeface="HfW cursive" panose="00000500000000000000" pitchFamily="2" charset="0"/>
              <a:cs typeface="Dubai Medium"/>
            </a:endParaRPr>
          </a:p>
          <a:p>
            <a:r>
              <a:rPr lang="en-GB" sz="2400" dirty="0">
                <a:latin typeface="HfW cursive" panose="00000500000000000000" pitchFamily="2" charset="0"/>
                <a:cs typeface="Dubai Medium"/>
              </a:rPr>
              <a:t>Testing for additional time will take place in March and April and parents/carers will be notified if their child qualifies - the DfE decide, not us.</a:t>
            </a:r>
          </a:p>
          <a:p>
            <a:endParaRPr lang="en-GB" sz="2400" dirty="0">
              <a:latin typeface="HfW cursive" panose="00000500000000000000" pitchFamily="2" charset="0"/>
              <a:cs typeface="Dubai Medium"/>
            </a:endParaRPr>
          </a:p>
          <a:p>
            <a:r>
              <a:rPr lang="en-GB" sz="2400" dirty="0">
                <a:latin typeface="HfW cursive" panose="00000500000000000000" pitchFamily="2" charset="0"/>
                <a:cs typeface="Dubai Medium"/>
              </a:rPr>
              <a:t>There are other access arrangements that may be beneficial for individual children </a:t>
            </a:r>
            <a:r>
              <a:rPr lang="en-GB" sz="2400" b="1" dirty="0">
                <a:latin typeface="HfW cursive" panose="00000500000000000000" pitchFamily="2" charset="0"/>
                <a:cs typeface="Dubai Medium"/>
              </a:rPr>
              <a:t>rest breaks</a:t>
            </a:r>
            <a:r>
              <a:rPr lang="en-GB" sz="2400" dirty="0">
                <a:latin typeface="HfW cursive" panose="00000500000000000000" pitchFamily="2" charset="0"/>
                <a:cs typeface="Dubai Medium"/>
              </a:rPr>
              <a:t>, </a:t>
            </a:r>
            <a:r>
              <a:rPr lang="en-GB" sz="2400" b="1" dirty="0">
                <a:latin typeface="HfW cursive" panose="00000500000000000000" pitchFamily="2" charset="0"/>
                <a:cs typeface="Dubai Medium"/>
              </a:rPr>
              <a:t>translators</a:t>
            </a:r>
            <a:r>
              <a:rPr lang="en-GB" sz="2400" dirty="0">
                <a:latin typeface="HfW cursive" panose="00000500000000000000" pitchFamily="2" charset="0"/>
                <a:cs typeface="Dubai Medium"/>
              </a:rPr>
              <a:t>, and </a:t>
            </a:r>
            <a:r>
              <a:rPr lang="en-GB" sz="2400" b="1" dirty="0">
                <a:latin typeface="HfW cursive" panose="00000500000000000000" pitchFamily="2" charset="0"/>
                <a:cs typeface="Dubai Medium"/>
              </a:rPr>
              <a:t>readers</a:t>
            </a:r>
            <a:r>
              <a:rPr lang="en-GB" sz="2400" dirty="0">
                <a:latin typeface="HfW cursive" panose="00000500000000000000" pitchFamily="2" charset="0"/>
                <a:cs typeface="Dubai Medium"/>
              </a:rPr>
              <a:t>, which </a:t>
            </a:r>
            <a:r>
              <a:rPr lang="en-GB" sz="2400" dirty="0">
                <a:solidFill>
                  <a:srgbClr val="FF0000"/>
                </a:solidFill>
                <a:latin typeface="HfW cursive" panose="00000500000000000000" pitchFamily="2" charset="0"/>
                <a:cs typeface="Dubai Medium"/>
              </a:rPr>
              <a:t>do not need to be tested/applied for through the DfE</a:t>
            </a:r>
            <a:r>
              <a:rPr lang="en-GB" sz="2400" dirty="0">
                <a:latin typeface="HfW cursive" panose="00000500000000000000" pitchFamily="2" charset="0"/>
                <a:cs typeface="Dubai Medium"/>
              </a:rPr>
              <a:t>.</a:t>
            </a:r>
          </a:p>
          <a:p>
            <a:endParaRPr lang="en-GB" sz="2400" dirty="0">
              <a:latin typeface="HfW cursive" panose="00000500000000000000" pitchFamily="2" charset="0"/>
            </a:endParaRPr>
          </a:p>
        </p:txBody>
      </p:sp>
    </p:spTree>
    <p:extLst>
      <p:ext uri="{BB962C8B-B14F-4D97-AF65-F5344CB8AC3E}">
        <p14:creationId xmlns:p14="http://schemas.microsoft.com/office/powerpoint/2010/main" val="75035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CCD11B71-4062-4B45-9356-4699DFD5CCF9}"/>
              </a:ext>
            </a:extLst>
          </p:cNvPr>
          <p:cNvSpPr>
            <a:spLocks noGrp="1"/>
          </p:cNvSpPr>
          <p:nvPr>
            <p:ph type="title"/>
          </p:nvPr>
        </p:nvSpPr>
        <p:spPr>
          <a:xfrm>
            <a:off x="641028" y="86171"/>
            <a:ext cx="4958085" cy="1143000"/>
          </a:xfrm>
        </p:spPr>
        <p:txBody>
          <a:bodyPr/>
          <a:lstStyle/>
          <a:p>
            <a:pPr eaLnBrk="1" hangingPunct="1"/>
            <a:r>
              <a:rPr lang="en-GB" altLang="en-US" sz="3600" dirty="0">
                <a:latin typeface="Dubai Medium"/>
                <a:cs typeface="Dubai Medium"/>
              </a:rPr>
              <a:t>SPAG test content…</a:t>
            </a:r>
          </a:p>
        </p:txBody>
      </p:sp>
      <p:sp>
        <p:nvSpPr>
          <p:cNvPr id="3" name="Content Placeholder 2">
            <a:extLst>
              <a:ext uri="{FF2B5EF4-FFF2-40B4-BE49-F238E27FC236}">
                <a16:creationId xmlns:a16="http://schemas.microsoft.com/office/drawing/2014/main" id="{74317316-358E-4861-86F0-728D2BD7A5B4}"/>
              </a:ext>
            </a:extLst>
          </p:cNvPr>
          <p:cNvSpPr>
            <a:spLocks noGrp="1"/>
          </p:cNvSpPr>
          <p:nvPr>
            <p:ph idx="1"/>
          </p:nvPr>
        </p:nvSpPr>
        <p:spPr>
          <a:xfrm>
            <a:off x="238144" y="875908"/>
            <a:ext cx="8858892" cy="4479336"/>
          </a:xfrm>
        </p:spPr>
        <p:txBody>
          <a:bodyPr/>
          <a:lstStyle/>
          <a:p>
            <a:pPr marL="0" indent="0" eaLnBrk="1" hangingPunct="1">
              <a:buFont typeface="Wingdings 2" panose="05020102010507070707" pitchFamily="18" charset="2"/>
              <a:buNone/>
              <a:defRPr/>
            </a:pPr>
            <a:endParaRPr lang="en-GB" sz="1600" dirty="0">
              <a:latin typeface="HfW cursive" panose="00000500000000000000" pitchFamily="2" charset="0"/>
            </a:endParaRPr>
          </a:p>
          <a:p>
            <a:pPr eaLnBrk="1" hangingPunct="1">
              <a:defRPr/>
            </a:pPr>
            <a:r>
              <a:rPr lang="en-GB" sz="2000" dirty="0">
                <a:latin typeface="HfW cursive" panose="00000500000000000000" pitchFamily="2" charset="0"/>
                <a:cs typeface="Dubai Medium"/>
              </a:rPr>
              <a:t>Children are expected to complete approximately 50 questions in 45 minutes. </a:t>
            </a:r>
          </a:p>
          <a:p>
            <a:pPr eaLnBrk="1" hangingPunct="1">
              <a:defRPr/>
            </a:pPr>
            <a:r>
              <a:rPr lang="en-GB" sz="2000" dirty="0">
                <a:latin typeface="HfW cursive" panose="00000500000000000000" pitchFamily="2" charset="0"/>
                <a:cs typeface="Dubai Medium"/>
              </a:rPr>
              <a:t>The test is based on the relevant sections of the national curriculum statutory for English at Key Stage 2.</a:t>
            </a:r>
          </a:p>
          <a:p>
            <a:pPr marL="0" indent="0" eaLnBrk="1" hangingPunct="1">
              <a:buFont typeface="Wingdings 2" panose="05020102010507070707" pitchFamily="18" charset="2"/>
              <a:buNone/>
              <a:defRPr/>
            </a:pPr>
            <a:endParaRPr lang="en-GB" sz="2400" dirty="0">
              <a:latin typeface="HfW cursive" panose="00000500000000000000" pitchFamily="2" charset="0"/>
            </a:endParaRPr>
          </a:p>
        </p:txBody>
      </p:sp>
      <p:pic>
        <p:nvPicPr>
          <p:cNvPr id="10244" name="Picture 2">
            <a:extLst>
              <a:ext uri="{FF2B5EF4-FFF2-40B4-BE49-F238E27FC236}">
                <a16:creationId xmlns:a16="http://schemas.microsoft.com/office/drawing/2014/main" id="{46053B89-57FD-4CD1-BD15-FDD0F1F78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319" y="2708920"/>
            <a:ext cx="7345362" cy="280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6" name="Rectangle 1">
            <a:extLst>
              <a:ext uri="{FF2B5EF4-FFF2-40B4-BE49-F238E27FC236}">
                <a16:creationId xmlns:a16="http://schemas.microsoft.com/office/drawing/2014/main" id="{E07A2A0D-F8DA-4027-A998-F92DF6DB4BE6}"/>
              </a:ext>
            </a:extLst>
          </p:cNvPr>
          <p:cNvSpPr>
            <a:spLocks noChangeArrowheads="1"/>
          </p:cNvSpPr>
          <p:nvPr/>
        </p:nvSpPr>
        <p:spPr bwMode="auto">
          <a:xfrm>
            <a:off x="469312" y="5772596"/>
            <a:ext cx="85772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Comic Sans MS" panose="030F0702030302020204" pitchFamily="66" charset="0"/>
                <a:cs typeface="Arial" panose="020B0604020202020204" pitchFamily="34" charset="0"/>
              </a:defRPr>
            </a:lvl1pPr>
            <a:lvl2pPr marL="742950" indent="-285750">
              <a:defRPr>
                <a:solidFill>
                  <a:schemeClr val="tx1"/>
                </a:solidFill>
                <a:latin typeface="Comic Sans MS" panose="030F0702030302020204" pitchFamily="66" charset="0"/>
                <a:cs typeface="Arial" panose="020B0604020202020204" pitchFamily="34" charset="0"/>
              </a:defRPr>
            </a:lvl2pPr>
            <a:lvl3pPr marL="1143000" indent="-228600">
              <a:defRPr>
                <a:solidFill>
                  <a:schemeClr val="tx1"/>
                </a:solidFill>
                <a:latin typeface="Comic Sans MS" panose="030F0702030302020204" pitchFamily="66" charset="0"/>
                <a:cs typeface="Arial" panose="020B0604020202020204" pitchFamily="34" charset="0"/>
              </a:defRPr>
            </a:lvl3pPr>
            <a:lvl4pPr marL="1600200" indent="-228600">
              <a:defRPr>
                <a:solidFill>
                  <a:schemeClr val="tx1"/>
                </a:solidFill>
                <a:latin typeface="Comic Sans MS" panose="030F0702030302020204" pitchFamily="66" charset="0"/>
                <a:cs typeface="Arial" panose="020B0604020202020204" pitchFamily="34" charset="0"/>
              </a:defRPr>
            </a:lvl4pPr>
            <a:lvl5pPr marL="2057400" indent="-228600">
              <a:defRPr>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cs typeface="Arial" panose="020B0604020202020204" pitchFamily="34" charset="0"/>
              </a:defRPr>
            </a:lvl9pPr>
          </a:lstStyle>
          <a:p>
            <a:pPr algn="ctr" eaLnBrk="1" hangingPunct="1"/>
            <a:r>
              <a:rPr lang="en-GB" altLang="en-US" sz="2000" dirty="0">
                <a:latin typeface="HfW cursive" panose="00000500000000000000" pitchFamily="2" charset="0"/>
                <a:cs typeface="Arial"/>
              </a:rPr>
              <a:t>To meet the expected standard in 2026, pupils needed to score </a:t>
            </a:r>
            <a:r>
              <a:rPr lang="en-GB" altLang="en-US" sz="2000" dirty="0">
                <a:solidFill>
                  <a:srgbClr val="FF0000"/>
                </a:solidFill>
                <a:latin typeface="HfW cursive" panose="00000500000000000000" pitchFamily="2" charset="0"/>
                <a:cs typeface="Arial"/>
              </a:rPr>
              <a:t>36+ in total,</a:t>
            </a:r>
            <a:r>
              <a:rPr lang="en-GB" altLang="en-US" sz="2000" dirty="0">
                <a:latin typeface="HfW cursive" panose="00000500000000000000" pitchFamily="2" charset="0"/>
                <a:cs typeface="Arial"/>
              </a:rPr>
              <a:t> and 55+ to achieve ‘greater depth.’</a:t>
            </a:r>
            <a:endParaRPr lang="en-US" sz="2000" dirty="0">
              <a:latin typeface="HfW cursive" panose="000005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a:extLst>
              <a:ext uri="{FF2B5EF4-FFF2-40B4-BE49-F238E27FC236}">
                <a16:creationId xmlns:a16="http://schemas.microsoft.com/office/drawing/2014/main" id="{6F463801-6EA0-47D1-8B4D-814A89AE8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5887"/>
            <a:ext cx="5328716" cy="3719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5">
            <a:extLst>
              <a:ext uri="{FF2B5EF4-FFF2-40B4-BE49-F238E27FC236}">
                <a16:creationId xmlns:a16="http://schemas.microsoft.com/office/drawing/2014/main" id="{8F042995-233E-4E1F-8943-D5F4FCCB6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515841"/>
            <a:ext cx="4702026" cy="3227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8AEEE6EE-76C2-4053-B47E-C8218B8621B6}"/>
              </a:ext>
            </a:extLst>
          </p:cNvPr>
          <p:cNvSpPr txBox="1"/>
          <p:nvPr/>
        </p:nvSpPr>
        <p:spPr>
          <a:xfrm>
            <a:off x="5652120" y="1052736"/>
            <a:ext cx="2232248" cy="369332"/>
          </a:xfrm>
          <a:prstGeom prst="rect">
            <a:avLst/>
          </a:prstGeom>
          <a:noFill/>
        </p:spPr>
        <p:txBody>
          <a:bodyPr wrap="square" rtlCol="0">
            <a:spAutoFit/>
          </a:bodyPr>
          <a:lstStyle/>
          <a:p>
            <a:r>
              <a:rPr lang="en-GB" dirty="0"/>
              <a:t>Year 3/4</a:t>
            </a:r>
          </a:p>
        </p:txBody>
      </p:sp>
      <p:sp>
        <p:nvSpPr>
          <p:cNvPr id="5" name="TextBox 4">
            <a:extLst>
              <a:ext uri="{FF2B5EF4-FFF2-40B4-BE49-F238E27FC236}">
                <a16:creationId xmlns:a16="http://schemas.microsoft.com/office/drawing/2014/main" id="{7D5DA88F-E354-4294-B1A9-B6285BB309BC}"/>
              </a:ext>
            </a:extLst>
          </p:cNvPr>
          <p:cNvSpPr txBox="1"/>
          <p:nvPr/>
        </p:nvSpPr>
        <p:spPr>
          <a:xfrm>
            <a:off x="1979712" y="4760203"/>
            <a:ext cx="2232248" cy="369332"/>
          </a:xfrm>
          <a:prstGeom prst="rect">
            <a:avLst/>
          </a:prstGeom>
          <a:noFill/>
        </p:spPr>
        <p:txBody>
          <a:bodyPr wrap="square" rtlCol="0">
            <a:spAutoFit/>
          </a:bodyPr>
          <a:lstStyle/>
          <a:p>
            <a:r>
              <a:rPr lang="en-GB" dirty="0"/>
              <a:t>Year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a:extLst>
              <a:ext uri="{FF2B5EF4-FFF2-40B4-BE49-F238E27FC236}">
                <a16:creationId xmlns:a16="http://schemas.microsoft.com/office/drawing/2014/main" id="{DFF97D46-47C8-41F4-9F13-A1EBC9EB22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16633"/>
            <a:ext cx="8064500" cy="2524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2">
            <a:extLst>
              <a:ext uri="{FF2B5EF4-FFF2-40B4-BE49-F238E27FC236}">
                <a16:creationId xmlns:a16="http://schemas.microsoft.com/office/drawing/2014/main" id="{740616E8-0269-445D-B55B-F87BC77D88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63825"/>
            <a:ext cx="7345362" cy="199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a:extLst>
              <a:ext uri="{FF2B5EF4-FFF2-40B4-BE49-F238E27FC236}">
                <a16:creationId xmlns:a16="http://schemas.microsoft.com/office/drawing/2014/main" id="{63B2565B-62FF-4E76-B35E-A79288A3E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3" y="4365625"/>
            <a:ext cx="8997950" cy="223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CCAEC61C-2974-411A-8E9F-5BE7D7BA6B6A}"/>
              </a:ext>
            </a:extLst>
          </p:cNvPr>
          <p:cNvSpPr txBox="1"/>
          <p:nvPr/>
        </p:nvSpPr>
        <p:spPr>
          <a:xfrm>
            <a:off x="7020272" y="908720"/>
            <a:ext cx="2232248" cy="369332"/>
          </a:xfrm>
          <a:prstGeom prst="rect">
            <a:avLst/>
          </a:prstGeom>
          <a:noFill/>
        </p:spPr>
        <p:txBody>
          <a:bodyPr wrap="square" rtlCol="0">
            <a:spAutoFit/>
          </a:bodyPr>
          <a:lstStyle/>
          <a:p>
            <a:r>
              <a:rPr lang="en-GB" dirty="0"/>
              <a:t>Year 3/4</a:t>
            </a:r>
          </a:p>
        </p:txBody>
      </p:sp>
      <p:sp>
        <p:nvSpPr>
          <p:cNvPr id="6" name="TextBox 5">
            <a:extLst>
              <a:ext uri="{FF2B5EF4-FFF2-40B4-BE49-F238E27FC236}">
                <a16:creationId xmlns:a16="http://schemas.microsoft.com/office/drawing/2014/main" id="{633EE224-10A1-4554-8866-6AC216459714}"/>
              </a:ext>
            </a:extLst>
          </p:cNvPr>
          <p:cNvSpPr txBox="1"/>
          <p:nvPr/>
        </p:nvSpPr>
        <p:spPr>
          <a:xfrm>
            <a:off x="7157926" y="3631389"/>
            <a:ext cx="2232248" cy="369332"/>
          </a:xfrm>
          <a:prstGeom prst="rect">
            <a:avLst/>
          </a:prstGeom>
          <a:noFill/>
        </p:spPr>
        <p:txBody>
          <a:bodyPr wrap="square" rtlCol="0">
            <a:spAutoFit/>
          </a:bodyPr>
          <a:lstStyle/>
          <a:p>
            <a:r>
              <a:rPr lang="en-GB" dirty="0"/>
              <a:t>Year 6</a:t>
            </a:r>
          </a:p>
        </p:txBody>
      </p:sp>
      <p:sp>
        <p:nvSpPr>
          <p:cNvPr id="7" name="TextBox 6">
            <a:extLst>
              <a:ext uri="{FF2B5EF4-FFF2-40B4-BE49-F238E27FC236}">
                <a16:creationId xmlns:a16="http://schemas.microsoft.com/office/drawing/2014/main" id="{D0133782-0DE9-41EF-9A42-9F860F2B7B39}"/>
              </a:ext>
            </a:extLst>
          </p:cNvPr>
          <p:cNvSpPr txBox="1"/>
          <p:nvPr/>
        </p:nvSpPr>
        <p:spPr>
          <a:xfrm>
            <a:off x="7121872" y="6228318"/>
            <a:ext cx="2232248" cy="369332"/>
          </a:xfrm>
          <a:prstGeom prst="rect">
            <a:avLst/>
          </a:prstGeom>
          <a:noFill/>
        </p:spPr>
        <p:txBody>
          <a:bodyPr wrap="square" rtlCol="0">
            <a:spAutoFit/>
          </a:bodyPr>
          <a:lstStyle/>
          <a:p>
            <a:r>
              <a:rPr lang="en-GB" dirty="0"/>
              <a:t>Year 3/4/5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C9C8A0E-F5AD-4826-B061-7F3043B10EEE}"/>
              </a:ext>
            </a:extLst>
          </p:cNvPr>
          <p:cNvSpPr>
            <a:spLocks noGrp="1"/>
          </p:cNvSpPr>
          <p:nvPr>
            <p:ph type="title"/>
          </p:nvPr>
        </p:nvSpPr>
        <p:spPr>
          <a:xfrm>
            <a:off x="459502" y="692970"/>
            <a:ext cx="8229600" cy="1143000"/>
          </a:xfrm>
        </p:spPr>
        <p:txBody>
          <a:bodyPr/>
          <a:lstStyle/>
          <a:p>
            <a:pPr eaLnBrk="1" hangingPunct="1"/>
            <a:r>
              <a:rPr lang="en-GB" altLang="en-US" sz="3600" dirty="0">
                <a:latin typeface="Dubai Medium"/>
                <a:cs typeface="Dubai Medium"/>
              </a:rPr>
              <a:t>Words that have previously been included in the test:</a:t>
            </a:r>
          </a:p>
        </p:txBody>
      </p:sp>
      <p:sp>
        <p:nvSpPr>
          <p:cNvPr id="13315" name="Content Placeholder 2">
            <a:extLst>
              <a:ext uri="{FF2B5EF4-FFF2-40B4-BE49-F238E27FC236}">
                <a16:creationId xmlns:a16="http://schemas.microsoft.com/office/drawing/2014/main" id="{2B9C2174-CEC5-440F-88C7-66784764958B}"/>
              </a:ext>
            </a:extLst>
          </p:cNvPr>
          <p:cNvSpPr>
            <a:spLocks noGrp="1"/>
          </p:cNvSpPr>
          <p:nvPr>
            <p:ph idx="1"/>
          </p:nvPr>
        </p:nvSpPr>
        <p:spPr>
          <a:xfrm>
            <a:off x="420973" y="2103955"/>
            <a:ext cx="8229600" cy="4389438"/>
          </a:xfrm>
        </p:spPr>
        <p:txBody>
          <a:bodyPr/>
          <a:lstStyle/>
          <a:p>
            <a:pPr eaLnBrk="1" hangingPunct="1"/>
            <a:r>
              <a:rPr lang="en-GB" altLang="en-US" sz="2800" dirty="0">
                <a:latin typeface="HfW cursive" panose="00000500000000000000" pitchFamily="2" charset="0"/>
                <a:cs typeface="Dubai Medium"/>
              </a:rPr>
              <a:t>Straight</a:t>
            </a:r>
          </a:p>
          <a:p>
            <a:pPr eaLnBrk="1" hangingPunct="1"/>
            <a:r>
              <a:rPr lang="en-GB" altLang="en-US" sz="2800" dirty="0">
                <a:latin typeface="HfW cursive" panose="00000500000000000000" pitchFamily="2" charset="0"/>
                <a:cs typeface="Dubai Medium"/>
              </a:rPr>
              <a:t>Pyramid </a:t>
            </a:r>
          </a:p>
          <a:p>
            <a:pPr eaLnBrk="1" hangingPunct="1"/>
            <a:r>
              <a:rPr lang="en-GB" altLang="en-US" sz="2800" dirty="0">
                <a:latin typeface="HfW cursive" panose="00000500000000000000" pitchFamily="2" charset="0"/>
                <a:cs typeface="Dubai Medium"/>
              </a:rPr>
              <a:t>Deceive</a:t>
            </a:r>
          </a:p>
          <a:p>
            <a:pPr eaLnBrk="1" hangingPunct="1"/>
            <a:r>
              <a:rPr lang="en-GB" altLang="en-US" sz="2800" dirty="0">
                <a:latin typeface="HfW cursive" panose="00000500000000000000" pitchFamily="2" charset="0"/>
                <a:cs typeface="Dubai Medium"/>
              </a:rPr>
              <a:t>Sympathetic</a:t>
            </a:r>
          </a:p>
          <a:p>
            <a:pPr eaLnBrk="1" hangingPunct="1"/>
            <a:r>
              <a:rPr lang="en-GB" altLang="en-US" sz="2800" dirty="0">
                <a:latin typeface="HfW cursive" panose="00000500000000000000" pitchFamily="2" charset="0"/>
                <a:cs typeface="Dubai Medium"/>
              </a:rPr>
              <a:t>Originally</a:t>
            </a:r>
          </a:p>
          <a:p>
            <a:pPr eaLnBrk="1" hangingPunct="1"/>
            <a:r>
              <a:rPr lang="en-GB" altLang="en-US" sz="2800" dirty="0">
                <a:latin typeface="HfW cursive" panose="00000500000000000000" pitchFamily="2" charset="0"/>
                <a:cs typeface="Dubai Medium"/>
              </a:rPr>
              <a:t>Descendant</a:t>
            </a:r>
          </a:p>
          <a:p>
            <a:pPr eaLnBrk="1" hangingPunct="1"/>
            <a:r>
              <a:rPr lang="en-GB" altLang="en-US" sz="2800" dirty="0">
                <a:latin typeface="HfW cursive" panose="00000500000000000000" pitchFamily="2" charset="0"/>
                <a:cs typeface="Dubai Medium"/>
              </a:rPr>
              <a:t>Coarse</a:t>
            </a:r>
          </a:p>
          <a:p>
            <a:pPr eaLnBrk="1" hangingPunct="1"/>
            <a:r>
              <a:rPr lang="en-GB" altLang="en-US" sz="2800" dirty="0">
                <a:latin typeface="HfW cursive" panose="00000500000000000000" pitchFamily="2" charset="0"/>
                <a:cs typeface="Dubai Medium"/>
              </a:rPr>
              <a:t>Inconceivable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a:extLst>
              <a:ext uri="{FF2B5EF4-FFF2-40B4-BE49-F238E27FC236}">
                <a16:creationId xmlns:a16="http://schemas.microsoft.com/office/drawing/2014/main" id="{9732101A-C472-4ABF-960E-66D86C257B42}"/>
              </a:ext>
            </a:extLst>
          </p:cNvPr>
          <p:cNvSpPr>
            <a:spLocks noGrp="1"/>
          </p:cNvSpPr>
          <p:nvPr>
            <p:ph type="title"/>
          </p:nvPr>
        </p:nvSpPr>
        <p:spPr>
          <a:xfrm>
            <a:off x="457200" y="293884"/>
            <a:ext cx="8229600" cy="1143000"/>
          </a:xfrm>
        </p:spPr>
        <p:txBody>
          <a:bodyPr/>
          <a:lstStyle/>
          <a:p>
            <a:pPr eaLnBrk="1" hangingPunct="1"/>
            <a:r>
              <a:rPr lang="en-GB" altLang="en-US" sz="3600" dirty="0">
                <a:latin typeface="Dubai Medium"/>
                <a:cs typeface="Dubai Medium"/>
              </a:rPr>
              <a:t>How you can help your child…</a:t>
            </a:r>
          </a:p>
        </p:txBody>
      </p:sp>
      <p:sp>
        <p:nvSpPr>
          <p:cNvPr id="2" name="Content Placeholder 1">
            <a:extLst>
              <a:ext uri="{FF2B5EF4-FFF2-40B4-BE49-F238E27FC236}">
                <a16:creationId xmlns:a16="http://schemas.microsoft.com/office/drawing/2014/main" id="{3FEE54BE-244E-4E55-818F-AA0F7377838A}"/>
              </a:ext>
            </a:extLst>
          </p:cNvPr>
          <p:cNvSpPr>
            <a:spLocks noGrp="1"/>
          </p:cNvSpPr>
          <p:nvPr>
            <p:ph idx="1"/>
          </p:nvPr>
        </p:nvSpPr>
        <p:spPr>
          <a:xfrm>
            <a:off x="238874" y="1524197"/>
            <a:ext cx="8905126" cy="4667464"/>
          </a:xfrm>
        </p:spPr>
        <p:txBody>
          <a:bodyPr vert="horz" wrap="square" lIns="91440" tIns="45720" rIns="91440" bIns="45720" numCol="1" anchor="t" anchorCtr="0" compatLnSpc="1">
            <a:prstTxWarp prst="textNoShape">
              <a:avLst/>
            </a:prstTxWarp>
            <a:noAutofit/>
          </a:bodyPr>
          <a:lstStyle/>
          <a:p>
            <a:pPr marL="274320" indent="-274320">
              <a:spcAft>
                <a:spcPts val="0"/>
              </a:spcAft>
              <a:buClr>
                <a:schemeClr val="accent3"/>
              </a:buClr>
              <a:buFont typeface="Wingdings 2"/>
              <a:buChar char=""/>
              <a:defRPr/>
            </a:pPr>
            <a:r>
              <a:rPr lang="en-GB" altLang="en-US" sz="2400" dirty="0">
                <a:latin typeface="HfW cursive" panose="00000500000000000000" pitchFamily="2" charset="0"/>
                <a:cs typeface="Dubai Medium"/>
              </a:rPr>
              <a:t>Encourage them to complete additional activities on  Purple Mash or SATs Boot Camp (logins will be provided at Parents’ Evening</a:t>
            </a:r>
          </a:p>
          <a:p>
            <a:pPr marL="0" indent="0">
              <a:spcAft>
                <a:spcPts val="0"/>
              </a:spcAft>
              <a:buClr>
                <a:schemeClr val="accent3"/>
              </a:buClr>
              <a:buNone/>
              <a:defRPr/>
            </a:pPr>
            <a:endParaRPr lang="en-GB" sz="24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400" dirty="0">
                <a:latin typeface="HfW cursive" panose="00000500000000000000" pitchFamily="2" charset="0"/>
                <a:cs typeface="Dubai Medium"/>
              </a:rPr>
              <a:t>Take home a copy of the SATs Grammar Terminology document.</a:t>
            </a:r>
          </a:p>
          <a:p>
            <a:pPr marL="0" indent="0" eaLnBrk="1" fontAlgn="auto" hangingPunct="1">
              <a:spcAft>
                <a:spcPts val="0"/>
              </a:spcAft>
              <a:buClr>
                <a:schemeClr val="accent3"/>
              </a:buClr>
              <a:buNone/>
              <a:defRPr/>
            </a:pPr>
            <a:endParaRPr lang="en-GB" altLang="en-US" sz="24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400" dirty="0">
                <a:latin typeface="HfW cursive" panose="00000500000000000000" pitchFamily="2" charset="0"/>
                <a:cs typeface="Dubai Medium"/>
              </a:rPr>
              <a:t>Practise words from the Y5/6 statutory spellings list - a copy is available to take home at parents’ evening</a:t>
            </a:r>
          </a:p>
          <a:p>
            <a:pPr marL="0" indent="0" eaLnBrk="1" fontAlgn="auto" hangingPunct="1">
              <a:spcAft>
                <a:spcPts val="0"/>
              </a:spcAft>
              <a:buClr>
                <a:schemeClr val="accent3"/>
              </a:buClr>
              <a:buNone/>
              <a:defRPr/>
            </a:pPr>
            <a:r>
              <a:rPr lang="en-GB" altLang="en-US" sz="2400" dirty="0">
                <a:latin typeface="HfW cursive" panose="00000500000000000000" pitchFamily="2" charset="0"/>
                <a:cs typeface="Dubai Medium"/>
              </a:rPr>
              <a:t>- </a:t>
            </a:r>
            <a:r>
              <a:rPr lang="en-GB" altLang="en-US" sz="2000" dirty="0">
                <a:latin typeface="HfW cursive" panose="00000500000000000000" pitchFamily="2" charset="0"/>
                <a:cs typeface="Dubai Medium"/>
              </a:rPr>
              <a:t>At least 2-3 of these will be assessed in the test, plus children have to show evidence of spelling them correctly in their writing (or in class tests) to meet the expected standard.</a:t>
            </a:r>
          </a:p>
          <a:p>
            <a:pPr marL="274320" indent="-274320" eaLnBrk="1" fontAlgn="auto" hangingPunct="1">
              <a:spcAft>
                <a:spcPts val="0"/>
              </a:spcAft>
              <a:buClr>
                <a:schemeClr val="accent3"/>
              </a:buClr>
              <a:buFont typeface="Wingdings 2"/>
              <a:buChar char=""/>
              <a:defRPr/>
            </a:pPr>
            <a:endParaRPr lang="en-GB" altLang="en-US" sz="2400" dirty="0">
              <a:latin typeface="HfW cursive" panose="000005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a:extLst>
              <a:ext uri="{FF2B5EF4-FFF2-40B4-BE49-F238E27FC236}">
                <a16:creationId xmlns:a16="http://schemas.microsoft.com/office/drawing/2014/main" id="{84880BD9-3416-458A-84DB-A2DD271AF8A5}"/>
              </a:ext>
            </a:extLst>
          </p:cNvPr>
          <p:cNvSpPr>
            <a:spLocks noGrp="1"/>
          </p:cNvSpPr>
          <p:nvPr>
            <p:ph type="title"/>
          </p:nvPr>
        </p:nvSpPr>
        <p:spPr>
          <a:xfrm>
            <a:off x="571055" y="615914"/>
            <a:ext cx="8229600" cy="719138"/>
          </a:xfrm>
        </p:spPr>
        <p:txBody>
          <a:bodyPr/>
          <a:lstStyle/>
          <a:p>
            <a:pPr eaLnBrk="1" hangingPunct="1"/>
            <a:r>
              <a:rPr lang="en-GB" altLang="en-US" dirty="0">
                <a:latin typeface="Dubai Medium"/>
                <a:cs typeface="Dubai Medium"/>
              </a:rPr>
              <a:t>Reading test</a:t>
            </a:r>
          </a:p>
        </p:txBody>
      </p:sp>
      <p:sp>
        <p:nvSpPr>
          <p:cNvPr id="15364" name="Content Placeholder 1">
            <a:extLst>
              <a:ext uri="{FF2B5EF4-FFF2-40B4-BE49-F238E27FC236}">
                <a16:creationId xmlns:a16="http://schemas.microsoft.com/office/drawing/2014/main" id="{E50BB836-0889-4295-9CA7-1912082BE5CB}"/>
              </a:ext>
            </a:extLst>
          </p:cNvPr>
          <p:cNvSpPr>
            <a:spLocks noGrp="1"/>
          </p:cNvSpPr>
          <p:nvPr>
            <p:ph idx="1"/>
          </p:nvPr>
        </p:nvSpPr>
        <p:spPr>
          <a:xfrm>
            <a:off x="251520" y="1335052"/>
            <a:ext cx="5112568" cy="4607842"/>
          </a:xfrm>
        </p:spPr>
        <p:txBody>
          <a:bodyPr/>
          <a:lstStyle/>
          <a:p>
            <a:pPr eaLnBrk="1" hangingPunct="1">
              <a:lnSpc>
                <a:spcPct val="80000"/>
              </a:lnSpc>
            </a:pPr>
            <a:r>
              <a:rPr lang="en-GB" altLang="en-US" sz="2000" dirty="0">
                <a:latin typeface="HfW cursive" panose="00000500000000000000" pitchFamily="2" charset="0"/>
                <a:cs typeface="Dubai Medium"/>
              </a:rPr>
              <a:t>Pupils have 1 hour to read the text (usually about 10 pages covering different topics) and </a:t>
            </a:r>
            <a:r>
              <a:rPr lang="en-GB" altLang="en-US" sz="2000" b="1" dirty="0">
                <a:latin typeface="HfW cursive" panose="00000500000000000000" pitchFamily="2" charset="0"/>
                <a:cs typeface="Dubai Medium"/>
              </a:rPr>
              <a:t>about 40 questions.</a:t>
            </a:r>
          </a:p>
          <a:p>
            <a:pPr marL="0" indent="0" eaLnBrk="1" hangingPunct="1">
              <a:lnSpc>
                <a:spcPct val="80000"/>
              </a:lnSpc>
              <a:buNone/>
            </a:pPr>
            <a:endParaRPr lang="en-GB" altLang="en-US" sz="2000" dirty="0">
              <a:latin typeface="HfW cursive" panose="00000500000000000000" pitchFamily="2" charset="0"/>
              <a:cs typeface="Dubai Medium"/>
            </a:endParaRPr>
          </a:p>
        </p:txBody>
      </p:sp>
      <p:pic>
        <p:nvPicPr>
          <p:cNvPr id="5" name="Picture 4">
            <a:extLst>
              <a:ext uri="{FF2B5EF4-FFF2-40B4-BE49-F238E27FC236}">
                <a16:creationId xmlns:a16="http://schemas.microsoft.com/office/drawing/2014/main" id="{72BECAB6-24A0-46CC-BA94-0BDD6C7F0D69}"/>
              </a:ext>
            </a:extLst>
          </p:cNvPr>
          <p:cNvPicPr>
            <a:picLocks noChangeAspect="1"/>
          </p:cNvPicPr>
          <p:nvPr/>
        </p:nvPicPr>
        <p:blipFill>
          <a:blip r:embed="rId2"/>
          <a:stretch>
            <a:fillRect/>
          </a:stretch>
        </p:blipFill>
        <p:spPr>
          <a:xfrm>
            <a:off x="5508104" y="188641"/>
            <a:ext cx="3074705" cy="2304710"/>
          </a:xfrm>
          <a:prstGeom prst="rect">
            <a:avLst/>
          </a:prstGeom>
          <a:effectLst>
            <a:outerShdw blurRad="50800" dist="38100" dir="5400000" algn="t" rotWithShape="0">
              <a:prstClr val="black">
                <a:alpha val="40000"/>
              </a:prst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a:extLst>
              <a:ext uri="{FF2B5EF4-FFF2-40B4-BE49-F238E27FC236}">
                <a16:creationId xmlns:a16="http://schemas.microsoft.com/office/drawing/2014/main" id="{84880BD9-3416-458A-84DB-A2DD271AF8A5}"/>
              </a:ext>
            </a:extLst>
          </p:cNvPr>
          <p:cNvSpPr>
            <a:spLocks noGrp="1"/>
          </p:cNvSpPr>
          <p:nvPr>
            <p:ph type="title"/>
          </p:nvPr>
        </p:nvSpPr>
        <p:spPr>
          <a:xfrm>
            <a:off x="571055" y="615914"/>
            <a:ext cx="8229600" cy="719138"/>
          </a:xfrm>
        </p:spPr>
        <p:txBody>
          <a:bodyPr/>
          <a:lstStyle/>
          <a:p>
            <a:pPr eaLnBrk="1" hangingPunct="1"/>
            <a:r>
              <a:rPr lang="en-GB" altLang="en-US" dirty="0">
                <a:latin typeface="Dubai Medium"/>
                <a:cs typeface="Dubai Medium"/>
              </a:rPr>
              <a:t>Reading test</a:t>
            </a:r>
          </a:p>
        </p:txBody>
      </p:sp>
      <p:sp>
        <p:nvSpPr>
          <p:cNvPr id="15364" name="Content Placeholder 1">
            <a:extLst>
              <a:ext uri="{FF2B5EF4-FFF2-40B4-BE49-F238E27FC236}">
                <a16:creationId xmlns:a16="http://schemas.microsoft.com/office/drawing/2014/main" id="{E50BB836-0889-4295-9CA7-1912082BE5CB}"/>
              </a:ext>
            </a:extLst>
          </p:cNvPr>
          <p:cNvSpPr>
            <a:spLocks noGrp="1"/>
          </p:cNvSpPr>
          <p:nvPr>
            <p:ph idx="1"/>
          </p:nvPr>
        </p:nvSpPr>
        <p:spPr>
          <a:xfrm>
            <a:off x="251520" y="1335052"/>
            <a:ext cx="5112568" cy="4607842"/>
          </a:xfrm>
        </p:spPr>
        <p:txBody>
          <a:bodyPr/>
          <a:lstStyle/>
          <a:p>
            <a:pPr eaLnBrk="1" hangingPunct="1">
              <a:lnSpc>
                <a:spcPct val="80000"/>
              </a:lnSpc>
            </a:pPr>
            <a:r>
              <a:rPr lang="en-GB" altLang="en-US" sz="2000" dirty="0">
                <a:latin typeface="HfW cursive" panose="00000500000000000000" pitchFamily="2" charset="0"/>
                <a:cs typeface="Dubai Medium"/>
              </a:rPr>
              <a:t>Pupils have 1 hour to read the text (usually about 10 pages covering different topics) and </a:t>
            </a:r>
            <a:r>
              <a:rPr lang="en-GB" altLang="en-US" sz="2000" b="1" dirty="0">
                <a:latin typeface="HfW cursive" panose="00000500000000000000" pitchFamily="2" charset="0"/>
                <a:cs typeface="Dubai Medium"/>
              </a:rPr>
              <a:t>about 40 questions.</a:t>
            </a:r>
          </a:p>
          <a:p>
            <a:pPr marL="0" indent="0" eaLnBrk="1" hangingPunct="1">
              <a:lnSpc>
                <a:spcPct val="80000"/>
              </a:lnSpc>
              <a:buNone/>
            </a:pPr>
            <a:endParaRPr lang="en-GB" altLang="en-US" sz="2000" dirty="0">
              <a:latin typeface="HfW cursive" panose="00000500000000000000" pitchFamily="2" charset="0"/>
              <a:cs typeface="Dubai Medium"/>
            </a:endParaRPr>
          </a:p>
          <a:p>
            <a:pPr eaLnBrk="1" hangingPunct="1">
              <a:lnSpc>
                <a:spcPct val="80000"/>
              </a:lnSpc>
            </a:pPr>
            <a:r>
              <a:rPr lang="en-GB" altLang="en-US" sz="2000" dirty="0">
                <a:latin typeface="HfW cursive" panose="00000500000000000000" pitchFamily="2" charset="0"/>
                <a:cs typeface="Dubai Medium"/>
              </a:rPr>
              <a:t>The test is out of 50 marks, and gradually gets harder, with a range of 1,2 and 3 mark questions.</a:t>
            </a:r>
          </a:p>
          <a:p>
            <a:pPr marL="0" indent="0" eaLnBrk="1" hangingPunct="1">
              <a:lnSpc>
                <a:spcPct val="80000"/>
              </a:lnSpc>
              <a:buNone/>
            </a:pPr>
            <a:endParaRPr lang="en-GB" altLang="en-US" sz="2000" dirty="0">
              <a:latin typeface="HfW cursive" panose="00000500000000000000" pitchFamily="2" charset="0"/>
              <a:cs typeface="Dubai Medium"/>
            </a:endParaRPr>
          </a:p>
        </p:txBody>
      </p:sp>
      <p:pic>
        <p:nvPicPr>
          <p:cNvPr id="3" name="Picture 2">
            <a:extLst>
              <a:ext uri="{FF2B5EF4-FFF2-40B4-BE49-F238E27FC236}">
                <a16:creationId xmlns:a16="http://schemas.microsoft.com/office/drawing/2014/main" id="{243C9499-C9CD-4147-89BC-0D3B495AB4B7}"/>
              </a:ext>
            </a:extLst>
          </p:cNvPr>
          <p:cNvPicPr>
            <a:picLocks noChangeAspect="1"/>
          </p:cNvPicPr>
          <p:nvPr/>
        </p:nvPicPr>
        <p:blipFill>
          <a:blip r:embed="rId2"/>
          <a:stretch>
            <a:fillRect/>
          </a:stretch>
        </p:blipFill>
        <p:spPr>
          <a:xfrm>
            <a:off x="5249146" y="2708920"/>
            <a:ext cx="3707904" cy="1573910"/>
          </a:xfrm>
          <a:prstGeom prst="rect">
            <a:avLst/>
          </a:prstGeom>
          <a:effectLst>
            <a:outerShdw blurRad="50800" dist="38100" dir="5400000" algn="t" rotWithShape="0">
              <a:prstClr val="black">
                <a:alpha val="40000"/>
              </a:prstClr>
            </a:outerShdw>
          </a:effectLst>
        </p:spPr>
      </p:pic>
      <p:pic>
        <p:nvPicPr>
          <p:cNvPr id="5" name="Picture 4">
            <a:extLst>
              <a:ext uri="{FF2B5EF4-FFF2-40B4-BE49-F238E27FC236}">
                <a16:creationId xmlns:a16="http://schemas.microsoft.com/office/drawing/2014/main" id="{72BECAB6-24A0-46CC-BA94-0BDD6C7F0D69}"/>
              </a:ext>
            </a:extLst>
          </p:cNvPr>
          <p:cNvPicPr>
            <a:picLocks noChangeAspect="1"/>
          </p:cNvPicPr>
          <p:nvPr/>
        </p:nvPicPr>
        <p:blipFill>
          <a:blip r:embed="rId3"/>
          <a:stretch>
            <a:fillRect/>
          </a:stretch>
        </p:blipFill>
        <p:spPr>
          <a:xfrm>
            <a:off x="5508104" y="188641"/>
            <a:ext cx="3074705" cy="230471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897736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a:extLst>
              <a:ext uri="{FF2B5EF4-FFF2-40B4-BE49-F238E27FC236}">
                <a16:creationId xmlns:a16="http://schemas.microsoft.com/office/drawing/2014/main" id="{84880BD9-3416-458A-84DB-A2DD271AF8A5}"/>
              </a:ext>
            </a:extLst>
          </p:cNvPr>
          <p:cNvSpPr>
            <a:spLocks noGrp="1"/>
          </p:cNvSpPr>
          <p:nvPr>
            <p:ph type="title"/>
          </p:nvPr>
        </p:nvSpPr>
        <p:spPr>
          <a:xfrm>
            <a:off x="571055" y="615914"/>
            <a:ext cx="8229600" cy="719138"/>
          </a:xfrm>
        </p:spPr>
        <p:txBody>
          <a:bodyPr/>
          <a:lstStyle/>
          <a:p>
            <a:pPr eaLnBrk="1" hangingPunct="1"/>
            <a:r>
              <a:rPr lang="en-GB" altLang="en-US" dirty="0">
                <a:latin typeface="Dubai Medium"/>
                <a:cs typeface="Dubai Medium"/>
              </a:rPr>
              <a:t>Reading test</a:t>
            </a:r>
          </a:p>
        </p:txBody>
      </p:sp>
      <p:sp>
        <p:nvSpPr>
          <p:cNvPr id="15364" name="Content Placeholder 1">
            <a:extLst>
              <a:ext uri="{FF2B5EF4-FFF2-40B4-BE49-F238E27FC236}">
                <a16:creationId xmlns:a16="http://schemas.microsoft.com/office/drawing/2014/main" id="{E50BB836-0889-4295-9CA7-1912082BE5CB}"/>
              </a:ext>
            </a:extLst>
          </p:cNvPr>
          <p:cNvSpPr>
            <a:spLocks noGrp="1"/>
          </p:cNvSpPr>
          <p:nvPr>
            <p:ph idx="1"/>
          </p:nvPr>
        </p:nvSpPr>
        <p:spPr>
          <a:xfrm>
            <a:off x="251520" y="1335052"/>
            <a:ext cx="5112568" cy="4607842"/>
          </a:xfrm>
        </p:spPr>
        <p:txBody>
          <a:bodyPr/>
          <a:lstStyle/>
          <a:p>
            <a:pPr eaLnBrk="1" hangingPunct="1">
              <a:lnSpc>
                <a:spcPct val="80000"/>
              </a:lnSpc>
            </a:pPr>
            <a:r>
              <a:rPr lang="en-GB" altLang="en-US" sz="2000" dirty="0">
                <a:latin typeface="HfW cursive" panose="00000500000000000000" pitchFamily="2" charset="0"/>
                <a:cs typeface="Dubai Medium"/>
              </a:rPr>
              <a:t>Pupils have 1 hour to read the text (usually about 10 pages covering different topics) and </a:t>
            </a:r>
            <a:r>
              <a:rPr lang="en-GB" altLang="en-US" sz="2000" b="1" dirty="0">
                <a:latin typeface="HfW cursive" panose="00000500000000000000" pitchFamily="2" charset="0"/>
                <a:cs typeface="Dubai Medium"/>
              </a:rPr>
              <a:t>about 40 questions.</a:t>
            </a:r>
          </a:p>
          <a:p>
            <a:pPr marL="0" indent="0" eaLnBrk="1" hangingPunct="1">
              <a:lnSpc>
                <a:spcPct val="80000"/>
              </a:lnSpc>
              <a:buNone/>
            </a:pPr>
            <a:endParaRPr lang="en-GB" altLang="en-US" sz="2000" dirty="0">
              <a:latin typeface="HfW cursive" panose="00000500000000000000" pitchFamily="2" charset="0"/>
              <a:cs typeface="Dubai Medium"/>
            </a:endParaRPr>
          </a:p>
          <a:p>
            <a:pPr eaLnBrk="1" hangingPunct="1">
              <a:lnSpc>
                <a:spcPct val="80000"/>
              </a:lnSpc>
            </a:pPr>
            <a:r>
              <a:rPr lang="en-GB" altLang="en-US" sz="2000" dirty="0">
                <a:latin typeface="HfW cursive" panose="00000500000000000000" pitchFamily="2" charset="0"/>
                <a:cs typeface="Dubai Medium"/>
              </a:rPr>
              <a:t>The test is out of 50 marks, and gradually gets harder, with a range of 1,2 and 3 mark questions.</a:t>
            </a:r>
          </a:p>
          <a:p>
            <a:pPr marL="0" indent="0" eaLnBrk="1" hangingPunct="1">
              <a:lnSpc>
                <a:spcPct val="80000"/>
              </a:lnSpc>
              <a:buNone/>
            </a:pPr>
            <a:endParaRPr lang="en-GB" altLang="en-US" sz="2000" dirty="0">
              <a:latin typeface="HfW cursive" panose="00000500000000000000" pitchFamily="2" charset="0"/>
              <a:cs typeface="Dubai Medium"/>
            </a:endParaRPr>
          </a:p>
          <a:p>
            <a:pPr eaLnBrk="1" hangingPunct="1">
              <a:lnSpc>
                <a:spcPct val="80000"/>
              </a:lnSpc>
            </a:pPr>
            <a:r>
              <a:rPr lang="en-GB" altLang="en-US" sz="2000" dirty="0">
                <a:latin typeface="HfW cursive" panose="00000500000000000000" pitchFamily="2" charset="0"/>
                <a:cs typeface="Dubai Medium"/>
              </a:rPr>
              <a:t>The children are assessed against eight content domains.</a:t>
            </a:r>
          </a:p>
          <a:p>
            <a:pPr marL="0" indent="0" eaLnBrk="1" hangingPunct="1">
              <a:lnSpc>
                <a:spcPct val="80000"/>
              </a:lnSpc>
              <a:buNone/>
            </a:pPr>
            <a:endParaRPr lang="en-GB" altLang="en-US" sz="2000" dirty="0">
              <a:latin typeface="HfW cursive" panose="00000500000000000000" pitchFamily="2" charset="0"/>
              <a:cs typeface="Dubai Medium"/>
            </a:endParaRPr>
          </a:p>
          <a:p>
            <a:pPr eaLnBrk="1" hangingPunct="1">
              <a:lnSpc>
                <a:spcPct val="80000"/>
              </a:lnSpc>
            </a:pPr>
            <a:r>
              <a:rPr lang="en-GB" altLang="en-US" sz="2000" dirty="0">
                <a:latin typeface="HfW cursive" panose="00000500000000000000" pitchFamily="2" charset="0"/>
                <a:cs typeface="Dubai Medium"/>
              </a:rPr>
              <a:t>To meet the expected standard in 2026, pupils needed to score </a:t>
            </a:r>
            <a:r>
              <a:rPr lang="en-GB" altLang="en-US" sz="2000" dirty="0">
                <a:solidFill>
                  <a:srgbClr val="FF0000"/>
                </a:solidFill>
                <a:latin typeface="HfW cursive" panose="00000500000000000000" pitchFamily="2" charset="0"/>
                <a:cs typeface="Dubai Medium"/>
              </a:rPr>
              <a:t>25+ marks.</a:t>
            </a:r>
          </a:p>
          <a:p>
            <a:pPr marL="0" indent="0" eaLnBrk="1" hangingPunct="1">
              <a:lnSpc>
                <a:spcPct val="80000"/>
              </a:lnSpc>
              <a:buNone/>
            </a:pPr>
            <a:endParaRPr lang="en-GB" altLang="en-US" sz="2000" dirty="0">
              <a:latin typeface="HfW cursive" panose="00000500000000000000" pitchFamily="2" charset="0"/>
              <a:cs typeface="Dubai Medium"/>
            </a:endParaRPr>
          </a:p>
          <a:p>
            <a:pPr eaLnBrk="1" hangingPunct="1">
              <a:lnSpc>
                <a:spcPct val="80000"/>
              </a:lnSpc>
            </a:pPr>
            <a:r>
              <a:rPr lang="en-GB" altLang="en-US" sz="2000" dirty="0">
                <a:latin typeface="HfW cursive" panose="00000500000000000000" pitchFamily="2" charset="0"/>
                <a:cs typeface="Dubai Medium"/>
              </a:rPr>
              <a:t>To achieve ‘greater depth,’ pupils needed 39+ marks. </a:t>
            </a:r>
          </a:p>
        </p:txBody>
      </p:sp>
      <p:pic>
        <p:nvPicPr>
          <p:cNvPr id="3" name="Picture 2">
            <a:extLst>
              <a:ext uri="{FF2B5EF4-FFF2-40B4-BE49-F238E27FC236}">
                <a16:creationId xmlns:a16="http://schemas.microsoft.com/office/drawing/2014/main" id="{243C9499-C9CD-4147-89BC-0D3B495AB4B7}"/>
              </a:ext>
            </a:extLst>
          </p:cNvPr>
          <p:cNvPicPr>
            <a:picLocks noChangeAspect="1"/>
          </p:cNvPicPr>
          <p:nvPr/>
        </p:nvPicPr>
        <p:blipFill>
          <a:blip r:embed="rId2"/>
          <a:stretch>
            <a:fillRect/>
          </a:stretch>
        </p:blipFill>
        <p:spPr>
          <a:xfrm>
            <a:off x="5249146" y="2708920"/>
            <a:ext cx="3707904" cy="1573910"/>
          </a:xfrm>
          <a:prstGeom prst="rect">
            <a:avLst/>
          </a:prstGeom>
          <a:effectLst>
            <a:outerShdw blurRad="50800" dist="38100" dir="5400000" algn="t" rotWithShape="0">
              <a:prstClr val="black">
                <a:alpha val="40000"/>
              </a:prstClr>
            </a:outerShdw>
          </a:effectLst>
        </p:spPr>
      </p:pic>
      <p:pic>
        <p:nvPicPr>
          <p:cNvPr id="5" name="Picture 4">
            <a:extLst>
              <a:ext uri="{FF2B5EF4-FFF2-40B4-BE49-F238E27FC236}">
                <a16:creationId xmlns:a16="http://schemas.microsoft.com/office/drawing/2014/main" id="{72BECAB6-24A0-46CC-BA94-0BDD6C7F0D69}"/>
              </a:ext>
            </a:extLst>
          </p:cNvPr>
          <p:cNvPicPr>
            <a:picLocks noChangeAspect="1"/>
          </p:cNvPicPr>
          <p:nvPr/>
        </p:nvPicPr>
        <p:blipFill>
          <a:blip r:embed="rId3"/>
          <a:stretch>
            <a:fillRect/>
          </a:stretch>
        </p:blipFill>
        <p:spPr>
          <a:xfrm>
            <a:off x="5508104" y="188641"/>
            <a:ext cx="3074705" cy="230471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86994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a:extLst>
              <a:ext uri="{FF2B5EF4-FFF2-40B4-BE49-F238E27FC236}">
                <a16:creationId xmlns:a16="http://schemas.microsoft.com/office/drawing/2014/main" id="{7DB9F42E-B4D9-44D4-A377-D228A1711C93}"/>
              </a:ext>
            </a:extLst>
          </p:cNvPr>
          <p:cNvSpPr>
            <a:spLocks noGrp="1"/>
          </p:cNvSpPr>
          <p:nvPr>
            <p:ph type="title"/>
          </p:nvPr>
        </p:nvSpPr>
        <p:spPr>
          <a:xfrm>
            <a:off x="611560" y="404664"/>
            <a:ext cx="7446196" cy="1143000"/>
          </a:xfrm>
        </p:spPr>
        <p:txBody>
          <a:bodyPr/>
          <a:lstStyle/>
          <a:p>
            <a:pPr eaLnBrk="1" hangingPunct="1"/>
            <a:r>
              <a:rPr lang="en-GB" altLang="en-US" sz="3200" dirty="0">
                <a:latin typeface="Dubai Medium"/>
                <a:cs typeface="Dubai Medium"/>
              </a:rPr>
              <a:t>How you can help prepare your child for the reading test…</a:t>
            </a:r>
          </a:p>
        </p:txBody>
      </p:sp>
      <p:sp>
        <p:nvSpPr>
          <p:cNvPr id="2" name="Content Placeholder 1">
            <a:extLst>
              <a:ext uri="{FF2B5EF4-FFF2-40B4-BE49-F238E27FC236}">
                <a16:creationId xmlns:a16="http://schemas.microsoft.com/office/drawing/2014/main" id="{9822DA41-50E2-4DEB-9FEE-1EF9C3067695}"/>
              </a:ext>
            </a:extLst>
          </p:cNvPr>
          <p:cNvSpPr>
            <a:spLocks noGrp="1"/>
          </p:cNvSpPr>
          <p:nvPr>
            <p:ph idx="1"/>
          </p:nvPr>
        </p:nvSpPr>
        <p:spPr>
          <a:xfrm>
            <a:off x="457200" y="1832420"/>
            <a:ext cx="8229600" cy="4764931"/>
          </a:xfrm>
        </p:spPr>
        <p:txBody>
          <a:bodyPr vert="horz" wrap="square" lIns="91440" tIns="45720" rIns="91440" bIns="45720" numCol="1" anchor="t" anchorCtr="0" compatLnSpc="1">
            <a:prstTxWarp prst="textNoShape">
              <a:avLst/>
            </a:prstTxWarp>
            <a:noAutofit/>
          </a:bodyPr>
          <a:lstStyle/>
          <a:p>
            <a:pPr marL="274320" indent="-274320" eaLnBrk="1" fontAlgn="auto" hangingPunct="1">
              <a:spcAft>
                <a:spcPts val="0"/>
              </a:spcAft>
              <a:buClr>
                <a:schemeClr val="accent3"/>
              </a:buClr>
              <a:buFont typeface="Wingdings 2"/>
              <a:buChar char=""/>
              <a:defRPr/>
            </a:pPr>
            <a:r>
              <a:rPr lang="en-GB" altLang="en-US" sz="2000" dirty="0">
                <a:latin typeface="HfW cursive" panose="00000500000000000000" pitchFamily="2" charset="0"/>
                <a:cs typeface="Dubai Medium"/>
              </a:rPr>
              <a:t>Please make sure they read at home every evening - this will make a huge difference!</a:t>
            </a:r>
          </a:p>
          <a:p>
            <a:pPr marL="0" indent="0" eaLnBrk="1" fontAlgn="auto" hangingPunct="1">
              <a:spcAft>
                <a:spcPts val="0"/>
              </a:spcAft>
              <a:buClr>
                <a:schemeClr val="accent3"/>
              </a:buClr>
              <a:buNone/>
              <a:defRPr/>
            </a:pPr>
            <a:endParaRPr lang="en-GB" altLang="en-US" sz="20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000" dirty="0">
                <a:latin typeface="HfW cursive" panose="00000500000000000000" pitchFamily="2" charset="0"/>
                <a:cs typeface="Dubai Medium"/>
              </a:rPr>
              <a:t>Encourage them to read a range of fiction and non-fiction texts so they are exposed to different vocabulary and text layouts.</a:t>
            </a:r>
          </a:p>
          <a:p>
            <a:pPr marL="0" indent="0" eaLnBrk="1" fontAlgn="auto" hangingPunct="1">
              <a:spcAft>
                <a:spcPts val="0"/>
              </a:spcAft>
              <a:buClr>
                <a:schemeClr val="accent3"/>
              </a:buClr>
              <a:buNone/>
              <a:defRPr/>
            </a:pPr>
            <a:endParaRPr lang="en-GB" altLang="en-US" sz="20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000" dirty="0">
                <a:latin typeface="HfW cursive" panose="00000500000000000000" pitchFamily="2" charset="0"/>
                <a:cs typeface="Dubai Medium"/>
              </a:rPr>
              <a:t>Ask questions about their reading to develop comprehension skills</a:t>
            </a:r>
          </a:p>
          <a:p>
            <a:pPr marL="0" indent="0" eaLnBrk="1" fontAlgn="auto" hangingPunct="1">
              <a:spcAft>
                <a:spcPts val="0"/>
              </a:spcAft>
              <a:buClr>
                <a:schemeClr val="accent3"/>
              </a:buClr>
              <a:buNone/>
              <a:defRPr/>
            </a:pPr>
            <a:endParaRPr lang="en-GB" altLang="en-US" sz="2000" dirty="0">
              <a:latin typeface="HfW cursive" panose="00000500000000000000" pitchFamily="2" charset="0"/>
              <a:cs typeface="Dubai Medium"/>
            </a:endParaRPr>
          </a:p>
          <a:p>
            <a:pPr marL="274320" indent="-274320">
              <a:spcAft>
                <a:spcPts val="0"/>
              </a:spcAft>
              <a:buClr>
                <a:schemeClr val="accent3"/>
              </a:buClr>
              <a:buFont typeface="Wingdings 2"/>
              <a:buChar char=""/>
              <a:defRPr/>
            </a:pPr>
            <a:r>
              <a:rPr lang="en-GB" altLang="en-US" sz="2000" dirty="0">
                <a:latin typeface="HfW cursive" panose="00000500000000000000" pitchFamily="2" charset="0"/>
                <a:cs typeface="Dubai Medium"/>
              </a:rPr>
              <a:t>Encourage your child to complete the activities on SATs Boot Camp and use the CGP books to support revision and homework.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a:extLst>
              <a:ext uri="{FF2B5EF4-FFF2-40B4-BE49-F238E27FC236}">
                <a16:creationId xmlns:a16="http://schemas.microsoft.com/office/drawing/2014/main" id="{E77DB37D-855E-4C27-A591-CB19AA136986}"/>
              </a:ext>
            </a:extLst>
          </p:cNvPr>
          <p:cNvSpPr>
            <a:spLocks noGrp="1"/>
          </p:cNvSpPr>
          <p:nvPr>
            <p:ph type="title"/>
          </p:nvPr>
        </p:nvSpPr>
        <p:spPr>
          <a:xfrm>
            <a:off x="729965" y="327757"/>
            <a:ext cx="8229600" cy="1143000"/>
          </a:xfrm>
        </p:spPr>
        <p:txBody>
          <a:bodyPr/>
          <a:lstStyle/>
          <a:p>
            <a:pPr eaLnBrk="1" hangingPunct="1"/>
            <a:r>
              <a:rPr lang="en-GB" altLang="en-US" dirty="0">
                <a:latin typeface="Dubai Medium"/>
                <a:cs typeface="Dubai Medium"/>
              </a:rPr>
              <a:t>Maths test</a:t>
            </a:r>
          </a:p>
        </p:txBody>
      </p:sp>
      <p:sp>
        <p:nvSpPr>
          <p:cNvPr id="2" name="Content Placeholder 1">
            <a:extLst>
              <a:ext uri="{FF2B5EF4-FFF2-40B4-BE49-F238E27FC236}">
                <a16:creationId xmlns:a16="http://schemas.microsoft.com/office/drawing/2014/main" id="{4D7D7B15-2894-41C7-939A-1A552340E43B}"/>
              </a:ext>
            </a:extLst>
          </p:cNvPr>
          <p:cNvSpPr>
            <a:spLocks noGrp="1"/>
          </p:cNvSpPr>
          <p:nvPr>
            <p:ph idx="1"/>
          </p:nvPr>
        </p:nvSpPr>
        <p:spPr>
          <a:xfrm>
            <a:off x="468313" y="1557338"/>
            <a:ext cx="8229600" cy="4525962"/>
          </a:xfrm>
        </p:spPr>
        <p:txBody>
          <a:bodyPr/>
          <a:lstStyle/>
          <a:p>
            <a:pPr eaLnBrk="1" hangingPunct="1">
              <a:defRPr/>
            </a:pPr>
            <a:r>
              <a:rPr lang="en-GB" altLang="en-US" sz="2400" dirty="0">
                <a:latin typeface="Dubai Medium"/>
                <a:cs typeface="Dubai Medium"/>
              </a:rPr>
              <a:t>Your child will complete 3 maths papers which assess their fluency, arithmetic and reasoning skills.</a:t>
            </a:r>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eaLnBrk="1" hangingPunct="1">
              <a:defRPr/>
            </a:pPr>
            <a:endParaRPr lang="en-GB" altLang="en-US" sz="2400" dirty="0"/>
          </a:p>
          <a:p>
            <a:pPr marL="0" indent="0" algn="ctr" eaLnBrk="1" hangingPunct="1">
              <a:buNone/>
              <a:defRPr/>
            </a:pPr>
            <a:r>
              <a:rPr lang="en-GB" altLang="en-US" sz="2400" dirty="0">
                <a:latin typeface="Dubai Medium"/>
                <a:cs typeface="Dubai Medium"/>
              </a:rPr>
              <a:t>To meet the expected standard in 2026, children needed to score 56+ marks in total, and 94+ to achieve ‘greater depth.’</a:t>
            </a:r>
          </a:p>
          <a:p>
            <a:pPr marL="0" indent="0" eaLnBrk="1" hangingPunct="1">
              <a:buFont typeface="Wingdings 2" panose="05020102010507070707" pitchFamily="18" charset="2"/>
              <a:buNone/>
              <a:defRPr/>
            </a:pPr>
            <a:endParaRPr lang="en-GB" altLang="en-US" dirty="0"/>
          </a:p>
        </p:txBody>
      </p:sp>
      <p:pic>
        <p:nvPicPr>
          <p:cNvPr id="17413" name="Picture 5">
            <a:extLst>
              <a:ext uri="{FF2B5EF4-FFF2-40B4-BE49-F238E27FC236}">
                <a16:creationId xmlns:a16="http://schemas.microsoft.com/office/drawing/2014/main" id="{9386DD13-B288-4954-AB48-FA151A1F0C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179" y="2310972"/>
            <a:ext cx="6840538" cy="343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a:extLst>
              <a:ext uri="{FF2B5EF4-FFF2-40B4-BE49-F238E27FC236}">
                <a16:creationId xmlns:a16="http://schemas.microsoft.com/office/drawing/2014/main" id="{DE5AAFEE-B43A-443F-BDE3-CF59BEC765E7}"/>
              </a:ext>
            </a:extLst>
          </p:cNvPr>
          <p:cNvSpPr>
            <a:spLocks noGrp="1"/>
          </p:cNvSpPr>
          <p:nvPr>
            <p:ph type="title"/>
          </p:nvPr>
        </p:nvSpPr>
        <p:spPr>
          <a:xfrm>
            <a:off x="371475" y="317500"/>
            <a:ext cx="8229600" cy="1143000"/>
          </a:xfrm>
        </p:spPr>
        <p:txBody>
          <a:bodyPr/>
          <a:lstStyle/>
          <a:p>
            <a:pPr eaLnBrk="1" hangingPunct="1"/>
            <a:r>
              <a:rPr lang="en-GB" altLang="en-US" dirty="0">
                <a:latin typeface="Dubai Medium"/>
                <a:cs typeface="Dubai Medium"/>
              </a:rPr>
              <a:t>Arithmetic questions</a:t>
            </a:r>
          </a:p>
        </p:txBody>
      </p:sp>
      <p:sp>
        <p:nvSpPr>
          <p:cNvPr id="2" name="Content Placeholder 1">
            <a:extLst>
              <a:ext uri="{FF2B5EF4-FFF2-40B4-BE49-F238E27FC236}">
                <a16:creationId xmlns:a16="http://schemas.microsoft.com/office/drawing/2014/main" id="{A5ACE74C-9B75-46BE-B48A-121470590F34}"/>
              </a:ext>
            </a:extLst>
          </p:cNvPr>
          <p:cNvSpPr>
            <a:spLocks noGrp="1"/>
          </p:cNvSpPr>
          <p:nvPr>
            <p:ph idx="1"/>
          </p:nvPr>
        </p:nvSpPr>
        <p:spPr>
          <a:xfrm>
            <a:off x="244475" y="1490663"/>
            <a:ext cx="8642350" cy="4525962"/>
          </a:xfrm>
        </p:spPr>
        <p:txBody>
          <a:bodyPr>
            <a:normAutofit/>
          </a:bodyPr>
          <a:lstStyle/>
          <a:p>
            <a:pPr marL="274320" indent="-274320" eaLnBrk="1" fontAlgn="auto" hangingPunct="1">
              <a:spcAft>
                <a:spcPts val="0"/>
              </a:spcAft>
              <a:buClr>
                <a:schemeClr val="accent3"/>
              </a:buClr>
              <a:buFont typeface="Wingdings 2"/>
              <a:buChar char=""/>
              <a:defRPr/>
            </a:pPr>
            <a:r>
              <a:rPr lang="en-GB" altLang="en-US" dirty="0">
                <a:latin typeface="Dubai Medium"/>
                <a:cs typeface="Dubai Medium"/>
              </a:rPr>
              <a:t>Previous cohorts’ results have shown us that pupils </a:t>
            </a:r>
            <a:r>
              <a:rPr lang="en-GB" altLang="en-US" b="1" i="1" dirty="0">
                <a:latin typeface="Dubai Medium"/>
                <a:cs typeface="Dubai Medium"/>
              </a:rPr>
              <a:t>must</a:t>
            </a:r>
            <a:r>
              <a:rPr lang="en-GB" altLang="en-US" dirty="0">
                <a:latin typeface="Dubai Medium"/>
                <a:cs typeface="Dubai Medium"/>
              </a:rPr>
              <a:t> succeed on the arithmetic test if they are to meet the expected standard (30+ marks out of 40).</a:t>
            </a:r>
          </a:p>
          <a:p>
            <a:pPr marL="0" indent="0" eaLnBrk="1" fontAlgn="auto" hangingPunct="1">
              <a:spcAft>
                <a:spcPts val="0"/>
              </a:spcAft>
              <a:buClr>
                <a:schemeClr val="accent3"/>
              </a:buClr>
              <a:buFont typeface="Wingdings 2" panose="05020102010507070707" pitchFamily="18" charset="2"/>
              <a:buNone/>
              <a:defRPr/>
            </a:pPr>
            <a:endParaRPr lang="en-GB" altLang="en-US" dirty="0"/>
          </a:p>
        </p:txBody>
      </p:sp>
      <p:pic>
        <p:nvPicPr>
          <p:cNvPr id="18437" name="Picture 5">
            <a:extLst>
              <a:ext uri="{FF2B5EF4-FFF2-40B4-BE49-F238E27FC236}">
                <a16:creationId xmlns:a16="http://schemas.microsoft.com/office/drawing/2014/main" id="{1251F279-EC23-49FF-9B2C-9A6F7D641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184525"/>
            <a:ext cx="1800225"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6">
            <a:extLst>
              <a:ext uri="{FF2B5EF4-FFF2-40B4-BE49-F238E27FC236}">
                <a16:creationId xmlns:a16="http://schemas.microsoft.com/office/drawing/2014/main" id="{51EBACB1-0909-4D70-B687-3F21CD9CB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3184525"/>
            <a:ext cx="28956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9" name="Picture 7">
            <a:extLst>
              <a:ext uri="{FF2B5EF4-FFF2-40B4-BE49-F238E27FC236}">
                <a16:creationId xmlns:a16="http://schemas.microsoft.com/office/drawing/2014/main" id="{5FD119D6-E377-42D8-9E7D-4E83C3557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5300" y="4041775"/>
            <a:ext cx="207645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0" name="Picture 8">
            <a:extLst>
              <a:ext uri="{FF2B5EF4-FFF2-40B4-BE49-F238E27FC236}">
                <a16:creationId xmlns:a16="http://schemas.microsoft.com/office/drawing/2014/main" id="{3AAC0784-298C-4117-AB75-89F7DBB324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197475"/>
            <a:ext cx="3198812" cy="1081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1" name="Picture 9">
            <a:extLst>
              <a:ext uri="{FF2B5EF4-FFF2-40B4-BE49-F238E27FC236}">
                <a16:creationId xmlns:a16="http://schemas.microsoft.com/office/drawing/2014/main" id="{4B5B0920-D3D3-472D-AD1C-526877F129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1038" y="2698750"/>
            <a:ext cx="17049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2" name="Picture 10">
            <a:extLst>
              <a:ext uri="{FF2B5EF4-FFF2-40B4-BE49-F238E27FC236}">
                <a16:creationId xmlns:a16="http://schemas.microsoft.com/office/drawing/2014/main" id="{97204AB1-43E9-4F71-AB1E-5202E1CAF9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975" y="4208463"/>
            <a:ext cx="17049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3" name="Picture 11">
            <a:extLst>
              <a:ext uri="{FF2B5EF4-FFF2-40B4-BE49-F238E27FC236}">
                <a16:creationId xmlns:a16="http://schemas.microsoft.com/office/drawing/2014/main" id="{A6490C12-78B0-49B6-8541-CEDA978E7E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9113" y="4292600"/>
            <a:ext cx="2752725"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44" name="Picture 12">
            <a:extLst>
              <a:ext uri="{FF2B5EF4-FFF2-40B4-BE49-F238E27FC236}">
                <a16:creationId xmlns:a16="http://schemas.microsoft.com/office/drawing/2014/main" id="{3E5FCC93-A5E3-4591-94B1-A2ADA37A41C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54463" y="5122863"/>
            <a:ext cx="340042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6F427496-1135-4516-98B8-116AA6FC3B2F}"/>
              </a:ext>
            </a:extLst>
          </p:cNvPr>
          <p:cNvSpPr txBox="1"/>
          <p:nvPr/>
        </p:nvSpPr>
        <p:spPr>
          <a:xfrm>
            <a:off x="6530453" y="877372"/>
            <a:ext cx="2370609" cy="369332"/>
          </a:xfrm>
          <a:prstGeom prst="rect">
            <a:avLst/>
          </a:prstGeom>
          <a:noFill/>
        </p:spPr>
        <p:txBody>
          <a:bodyPr wrap="square" rtlCol="0">
            <a:spAutoFit/>
          </a:bodyPr>
          <a:lstStyle/>
          <a:p>
            <a:r>
              <a:rPr lang="en-GB" dirty="0"/>
              <a:t>1 mark per question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a:extLst>
              <a:ext uri="{FF2B5EF4-FFF2-40B4-BE49-F238E27FC236}">
                <a16:creationId xmlns:a16="http://schemas.microsoft.com/office/drawing/2014/main" id="{86694272-F052-4310-B584-DF1F84994E17}"/>
              </a:ext>
            </a:extLst>
          </p:cNvPr>
          <p:cNvSpPr>
            <a:spLocks noGrp="1"/>
          </p:cNvSpPr>
          <p:nvPr>
            <p:ph type="title"/>
          </p:nvPr>
        </p:nvSpPr>
        <p:spPr>
          <a:xfrm>
            <a:off x="347092" y="200739"/>
            <a:ext cx="8229600" cy="1143000"/>
          </a:xfrm>
        </p:spPr>
        <p:txBody>
          <a:bodyPr/>
          <a:lstStyle/>
          <a:p>
            <a:pPr eaLnBrk="1" hangingPunct="1"/>
            <a:r>
              <a:rPr lang="en-GB" altLang="en-US" dirty="0">
                <a:latin typeface="Dubai Medium"/>
                <a:cs typeface="Dubai Medium"/>
              </a:rPr>
              <a:t>Reasoning questions</a:t>
            </a:r>
          </a:p>
        </p:txBody>
      </p:sp>
      <p:pic>
        <p:nvPicPr>
          <p:cNvPr id="19460" name="Picture 5">
            <a:extLst>
              <a:ext uri="{FF2B5EF4-FFF2-40B4-BE49-F238E27FC236}">
                <a16:creationId xmlns:a16="http://schemas.microsoft.com/office/drawing/2014/main" id="{3F7DC8FD-BA39-4B06-B8C6-99B69388F1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444" y="1559764"/>
            <a:ext cx="4562475" cy="145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6">
            <a:extLst>
              <a:ext uri="{FF2B5EF4-FFF2-40B4-BE49-F238E27FC236}">
                <a16:creationId xmlns:a16="http://schemas.microsoft.com/office/drawing/2014/main" id="{C5DC2FAE-EBC2-4C57-B411-F677569295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1363663"/>
            <a:ext cx="4324350" cy="508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7">
            <a:extLst>
              <a:ext uri="{FF2B5EF4-FFF2-40B4-BE49-F238E27FC236}">
                <a16:creationId xmlns:a16="http://schemas.microsoft.com/office/drawing/2014/main" id="{EC6CA8DF-A4D1-4D7C-8892-4E0D88E11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43" y="3099942"/>
            <a:ext cx="4476750" cy="316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9C788D0B-E37C-42EB-8E0C-C5C372D8A84C}"/>
              </a:ext>
            </a:extLst>
          </p:cNvPr>
          <p:cNvSpPr txBox="1"/>
          <p:nvPr/>
        </p:nvSpPr>
        <p:spPr>
          <a:xfrm>
            <a:off x="6588224" y="691157"/>
            <a:ext cx="2370609" cy="646331"/>
          </a:xfrm>
          <a:prstGeom prst="rect">
            <a:avLst/>
          </a:prstGeom>
          <a:noFill/>
        </p:spPr>
        <p:txBody>
          <a:bodyPr wrap="square" rtlCol="0">
            <a:spAutoFit/>
          </a:bodyPr>
          <a:lstStyle/>
          <a:p>
            <a:r>
              <a:rPr lang="en-GB" dirty="0"/>
              <a:t>1, 2 or 3 marks per question</a:t>
            </a:r>
          </a:p>
        </p:txBody>
      </p:sp>
      <p:sp>
        <p:nvSpPr>
          <p:cNvPr id="8" name="Oval 7">
            <a:extLst>
              <a:ext uri="{FF2B5EF4-FFF2-40B4-BE49-F238E27FC236}">
                <a16:creationId xmlns:a16="http://schemas.microsoft.com/office/drawing/2014/main" id="{937B7D86-F6B7-4637-A013-8DA3865B8745}"/>
              </a:ext>
            </a:extLst>
          </p:cNvPr>
          <p:cNvSpPr/>
          <p:nvPr/>
        </p:nvSpPr>
        <p:spPr>
          <a:xfrm>
            <a:off x="8180648" y="5872548"/>
            <a:ext cx="792088" cy="792088"/>
          </a:xfrm>
          <a:prstGeom prst="ellipse">
            <a:avLst/>
          </a:prstGeom>
          <a:solidFill>
            <a:schemeClr val="bg1"/>
          </a:solidFill>
          <a:ln>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rPr>
              <a:t>LK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C3B9A765-EA8A-4FE1-8C67-F69C66E47300}"/>
              </a:ext>
            </a:extLst>
          </p:cNvPr>
          <p:cNvSpPr>
            <a:spLocks noGrp="1"/>
          </p:cNvSpPr>
          <p:nvPr>
            <p:ph type="title"/>
          </p:nvPr>
        </p:nvSpPr>
        <p:spPr>
          <a:xfrm>
            <a:off x="586323" y="717422"/>
            <a:ext cx="8289389" cy="1143000"/>
          </a:xfrm>
        </p:spPr>
        <p:txBody>
          <a:bodyPr/>
          <a:lstStyle/>
          <a:p>
            <a:pPr eaLnBrk="1" hangingPunct="1"/>
            <a:r>
              <a:rPr lang="en-GB" altLang="en-US" sz="3600" dirty="0">
                <a:latin typeface="Dubai Medium"/>
                <a:cs typeface="Dubai Medium"/>
              </a:rPr>
              <a:t>How you can help your child prepare for the maths test…</a:t>
            </a:r>
            <a:br>
              <a:rPr lang="en-GB" altLang="en-US" sz="3600" dirty="0">
                <a:latin typeface="Dubai Medium"/>
                <a:cs typeface="Dubai Medium"/>
              </a:rPr>
            </a:br>
            <a:endParaRPr lang="en-GB" altLang="en-US" sz="3600" dirty="0">
              <a:latin typeface="Dubai Medium"/>
              <a:cs typeface="Dubai Medium"/>
            </a:endParaRPr>
          </a:p>
        </p:txBody>
      </p:sp>
      <p:sp>
        <p:nvSpPr>
          <p:cNvPr id="2" name="Content Placeholder 1">
            <a:extLst>
              <a:ext uri="{FF2B5EF4-FFF2-40B4-BE49-F238E27FC236}">
                <a16:creationId xmlns:a16="http://schemas.microsoft.com/office/drawing/2014/main" id="{B41106A8-DF76-4880-9585-CB25BCD75A2A}"/>
              </a:ext>
            </a:extLst>
          </p:cNvPr>
          <p:cNvSpPr>
            <a:spLocks noGrp="1"/>
          </p:cNvSpPr>
          <p:nvPr>
            <p:ph idx="1"/>
          </p:nvPr>
        </p:nvSpPr>
        <p:spPr>
          <a:xfrm>
            <a:off x="292546" y="1867168"/>
            <a:ext cx="4855518" cy="4295322"/>
          </a:xfrm>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GB" altLang="en-US" sz="2400" dirty="0">
                <a:latin typeface="HfW cursive" panose="00000500000000000000" pitchFamily="2" charset="0"/>
                <a:cs typeface="Dubai Medium"/>
              </a:rPr>
              <a:t>Check they have completed their weekly arithmetic homework and support with any errors</a:t>
            </a:r>
          </a:p>
          <a:p>
            <a:pPr marL="0" indent="0" eaLnBrk="1" fontAlgn="auto" hangingPunct="1">
              <a:spcAft>
                <a:spcPts val="0"/>
              </a:spcAft>
              <a:buClr>
                <a:schemeClr val="accent3"/>
              </a:buClr>
              <a:buNone/>
              <a:defRPr/>
            </a:pPr>
            <a:endParaRPr lang="en-GB" altLang="en-US" sz="24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400" dirty="0">
                <a:latin typeface="HfW cursive" panose="00000500000000000000" pitchFamily="2" charset="0"/>
                <a:cs typeface="Dubai Medium"/>
              </a:rPr>
              <a:t>Ask questions to help develop their speed of recall of times tables. Use TTRS regularly.</a:t>
            </a:r>
          </a:p>
          <a:p>
            <a:pPr marL="0" indent="0" eaLnBrk="1" fontAlgn="auto" hangingPunct="1">
              <a:spcAft>
                <a:spcPts val="0"/>
              </a:spcAft>
              <a:buClr>
                <a:schemeClr val="accent3"/>
              </a:buClr>
              <a:buNone/>
              <a:defRPr/>
            </a:pPr>
            <a:endParaRPr lang="en-GB" altLang="en-US" sz="2400" dirty="0">
              <a:latin typeface="HfW cursive" panose="00000500000000000000" pitchFamily="2" charset="0"/>
              <a:cs typeface="Dubai Medium"/>
            </a:endParaRPr>
          </a:p>
          <a:p>
            <a:pPr marL="274320" indent="-274320" eaLnBrk="1" fontAlgn="auto" hangingPunct="1">
              <a:spcAft>
                <a:spcPts val="0"/>
              </a:spcAft>
              <a:buClr>
                <a:schemeClr val="accent3"/>
              </a:buClr>
              <a:buFont typeface="Wingdings 2"/>
              <a:buChar char=""/>
              <a:defRPr/>
            </a:pPr>
            <a:r>
              <a:rPr lang="en-GB" altLang="en-US" sz="2400" dirty="0">
                <a:latin typeface="HfW cursive" panose="00000500000000000000" pitchFamily="2" charset="0"/>
                <a:cs typeface="Dubai Medium"/>
              </a:rPr>
              <a:t>Encourage your child to complete the tasks on SATs Boot Camp</a:t>
            </a:r>
            <a:endParaRPr lang="en-GB" altLang="en-US" sz="2000" dirty="0">
              <a:latin typeface="HfW cursive" panose="00000500000000000000" pitchFamily="2" charset="0"/>
            </a:endParaRPr>
          </a:p>
          <a:p>
            <a:pPr marL="0" indent="0" eaLnBrk="1" fontAlgn="auto" hangingPunct="1">
              <a:spcAft>
                <a:spcPts val="0"/>
              </a:spcAft>
              <a:buClr>
                <a:schemeClr val="accent3"/>
              </a:buClr>
              <a:buNone/>
              <a:defRPr/>
            </a:pPr>
            <a:endParaRPr lang="en-GB" altLang="en-US" sz="2000" dirty="0">
              <a:latin typeface="HfW cursive" panose="00000500000000000000" pitchFamily="2" charset="0"/>
            </a:endParaRPr>
          </a:p>
        </p:txBody>
      </p:sp>
      <p:pic>
        <p:nvPicPr>
          <p:cNvPr id="4" name="Picture 3">
            <a:extLst>
              <a:ext uri="{FF2B5EF4-FFF2-40B4-BE49-F238E27FC236}">
                <a16:creationId xmlns:a16="http://schemas.microsoft.com/office/drawing/2014/main" id="{ADCFF2A4-3B6E-4ADF-95DF-3836C3F952B1}"/>
              </a:ext>
            </a:extLst>
          </p:cNvPr>
          <p:cNvPicPr>
            <a:picLocks noChangeAspect="1"/>
          </p:cNvPicPr>
          <p:nvPr/>
        </p:nvPicPr>
        <p:blipFill>
          <a:blip r:embed="rId2"/>
          <a:stretch>
            <a:fillRect/>
          </a:stretch>
        </p:blipFill>
        <p:spPr>
          <a:xfrm rot="304717">
            <a:off x="5610952" y="1838237"/>
            <a:ext cx="3286584" cy="4096322"/>
          </a:xfrm>
          <a:prstGeom prst="rect">
            <a:avLst/>
          </a:prstGeom>
          <a:effectLst>
            <a:outerShdw blurRad="50800" dist="38100" dir="5400000" algn="t" rotWithShape="0">
              <a:prstClr val="black">
                <a:alpha val="40000"/>
              </a:prstClr>
            </a:outerShdw>
          </a:effectLst>
        </p:spPr>
      </p:pic>
      <p:sp>
        <p:nvSpPr>
          <p:cNvPr id="5" name="Oval 4">
            <a:extLst>
              <a:ext uri="{FF2B5EF4-FFF2-40B4-BE49-F238E27FC236}">
                <a16:creationId xmlns:a16="http://schemas.microsoft.com/office/drawing/2014/main" id="{E0707C9B-E52D-43A3-82DE-680E60F13219}"/>
              </a:ext>
            </a:extLst>
          </p:cNvPr>
          <p:cNvSpPr/>
          <p:nvPr/>
        </p:nvSpPr>
        <p:spPr>
          <a:xfrm>
            <a:off x="8259603" y="5877272"/>
            <a:ext cx="792088" cy="792088"/>
          </a:xfrm>
          <a:prstGeom prst="ellipse">
            <a:avLst/>
          </a:prstGeom>
          <a:solidFill>
            <a:schemeClr val="bg1"/>
          </a:solidFill>
          <a:ln>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rPr>
              <a:t>LK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9ECCFF-B867-481B-A168-668DF1A613F8}"/>
              </a:ext>
            </a:extLst>
          </p:cNvPr>
          <p:cNvSpPr txBox="1"/>
          <p:nvPr/>
        </p:nvSpPr>
        <p:spPr>
          <a:xfrm>
            <a:off x="593332" y="773131"/>
            <a:ext cx="438706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chemeClr val="accent2">
                    <a:lumMod val="75000"/>
                  </a:schemeClr>
                </a:solidFill>
                <a:latin typeface="Dubai Medium"/>
                <a:cs typeface="Arial"/>
              </a:rPr>
              <a:t>Note on writing</a:t>
            </a:r>
          </a:p>
        </p:txBody>
      </p:sp>
      <p:sp>
        <p:nvSpPr>
          <p:cNvPr id="3" name="TextBox 2">
            <a:extLst>
              <a:ext uri="{FF2B5EF4-FFF2-40B4-BE49-F238E27FC236}">
                <a16:creationId xmlns:a16="http://schemas.microsoft.com/office/drawing/2014/main" id="{585D2B1C-60B2-49C9-87E4-879E87ED60C3}"/>
              </a:ext>
            </a:extLst>
          </p:cNvPr>
          <p:cNvSpPr txBox="1"/>
          <p:nvPr/>
        </p:nvSpPr>
        <p:spPr>
          <a:xfrm>
            <a:off x="233737" y="1620748"/>
            <a:ext cx="804723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000" dirty="0">
                <a:latin typeface="HfW cursive" panose="00000500000000000000" pitchFamily="2" charset="0"/>
                <a:cs typeface="Arial"/>
              </a:rPr>
              <a:t>Writing is teacher assessed, rather than done externally</a:t>
            </a:r>
          </a:p>
          <a:p>
            <a:r>
              <a:rPr lang="en-GB" sz="2000" dirty="0">
                <a:latin typeface="HfW cursive" panose="00000500000000000000" pitchFamily="2" charset="0"/>
                <a:cs typeface="Arial"/>
              </a:rPr>
              <a:t>. </a:t>
            </a:r>
            <a:endParaRPr lang="en-GB" sz="2000" dirty="0">
              <a:latin typeface="HfW cursive" panose="00000500000000000000" pitchFamily="2" charset="0"/>
            </a:endParaRPr>
          </a:p>
          <a:p>
            <a:pPr marL="342900" indent="-342900">
              <a:buFont typeface="Arial"/>
              <a:buChar char="•"/>
            </a:pPr>
            <a:r>
              <a:rPr lang="en-GB" sz="2000" dirty="0">
                <a:latin typeface="HfW cursive" panose="00000500000000000000" pitchFamily="2" charset="0"/>
                <a:cs typeface="Arial"/>
              </a:rPr>
              <a:t>Your child will achieve a judgement of greater depth, expected standard, working towards the expected standard or pre-key stage standard.</a:t>
            </a:r>
          </a:p>
          <a:p>
            <a:endParaRPr lang="en-GB" sz="2000" dirty="0">
              <a:latin typeface="HfW cursive" panose="00000500000000000000" pitchFamily="2" charset="0"/>
            </a:endParaRPr>
          </a:p>
          <a:p>
            <a:pPr marL="342900" indent="-342900">
              <a:buFont typeface="Arial"/>
              <a:buChar char="•"/>
            </a:pPr>
            <a:r>
              <a:rPr lang="en-GB" sz="2000" dirty="0">
                <a:latin typeface="HfW cursive" panose="00000500000000000000" pitchFamily="2" charset="0"/>
                <a:cs typeface="Arial"/>
              </a:rPr>
              <a:t>Teachers will make the final judgement by the end of June, based upon the work that your child has independently produced in class.</a:t>
            </a:r>
          </a:p>
          <a:p>
            <a:endParaRPr lang="en-GB" sz="2000" dirty="0">
              <a:latin typeface="HfW cursive" panose="00000500000000000000" pitchFamily="2" charset="0"/>
            </a:endParaRPr>
          </a:p>
          <a:p>
            <a:pPr marL="342900" indent="-342900">
              <a:buFont typeface="Arial"/>
              <a:buChar char="•"/>
            </a:pPr>
            <a:r>
              <a:rPr lang="en-GB" sz="2000" dirty="0">
                <a:latin typeface="HfW cursive" panose="00000500000000000000" pitchFamily="2" charset="0"/>
                <a:cs typeface="Arial"/>
              </a:rPr>
              <a:t>Writing assessments are moderated by the Local Authority to ensure fair and accurate judgements across schools.</a:t>
            </a:r>
          </a:p>
          <a:p>
            <a:endParaRPr lang="en-GB" sz="2000" dirty="0">
              <a:latin typeface="HfW cursive" panose="00000500000000000000" pitchFamily="2" charset="0"/>
              <a:cs typeface="Arial"/>
            </a:endParaRPr>
          </a:p>
          <a:p>
            <a:pPr marL="342900" indent="-342900">
              <a:buFont typeface="Arial"/>
              <a:buChar char="•"/>
            </a:pPr>
            <a:r>
              <a:rPr lang="en-GB" sz="2000" dirty="0">
                <a:latin typeface="HfW cursive" panose="00000500000000000000" pitchFamily="2" charset="0"/>
                <a:cs typeface="Arial"/>
              </a:rPr>
              <a:t>Please feel free to take home the examples so you have an understanding of what is required to achieve each standard.</a:t>
            </a:r>
          </a:p>
        </p:txBody>
      </p:sp>
    </p:spTree>
    <p:extLst>
      <p:ext uri="{BB962C8B-B14F-4D97-AF65-F5344CB8AC3E}">
        <p14:creationId xmlns:p14="http://schemas.microsoft.com/office/powerpoint/2010/main" val="501376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194677DB-A616-42FD-B003-D981EA636F5B}"/>
              </a:ext>
            </a:extLst>
          </p:cNvPr>
          <p:cNvSpPr>
            <a:spLocks noGrp="1" noChangeArrowheads="1"/>
          </p:cNvSpPr>
          <p:nvPr>
            <p:ph idx="1"/>
          </p:nvPr>
        </p:nvSpPr>
        <p:spPr>
          <a:xfrm>
            <a:off x="250825" y="1268413"/>
            <a:ext cx="8642350" cy="5228545"/>
          </a:xfrm>
        </p:spPr>
        <p:txBody>
          <a:bodyPr>
            <a:normAutofit fontScale="92500" lnSpcReduction="20000"/>
          </a:bodyPr>
          <a:lstStyle/>
          <a:p>
            <a:pPr>
              <a:spcAft>
                <a:spcPts val="0"/>
              </a:spcAft>
              <a:buClr>
                <a:schemeClr val="accent3"/>
              </a:buClr>
              <a:defRPr/>
            </a:pPr>
            <a:r>
              <a:rPr lang="en-GB" altLang="en-US" sz="2400" dirty="0">
                <a:latin typeface="HfW cursive" panose="00000500000000000000" pitchFamily="2" charset="0"/>
                <a:cs typeface="Dubai Medium"/>
              </a:rPr>
              <a:t>We have purchased textbooks to help your child revise key learning in reading and maths.</a:t>
            </a:r>
          </a:p>
          <a:p>
            <a:pPr marL="0" indent="0">
              <a:spcAft>
                <a:spcPts val="0"/>
              </a:spcAft>
              <a:buClr>
                <a:schemeClr val="accent3"/>
              </a:buClr>
              <a:buNone/>
              <a:defRPr/>
            </a:pPr>
            <a:endParaRPr lang="en-GB" altLang="en-US" sz="2400" b="1" dirty="0">
              <a:latin typeface="HfW cursive" panose="00000500000000000000" pitchFamily="2" charset="0"/>
              <a:cs typeface="Dubai Medium"/>
            </a:endParaRPr>
          </a:p>
          <a:p>
            <a:pPr eaLnBrk="1" fontAlgn="auto" hangingPunct="1">
              <a:spcAft>
                <a:spcPts val="0"/>
              </a:spcAft>
              <a:buClr>
                <a:schemeClr val="accent3"/>
              </a:buClr>
              <a:defRPr/>
            </a:pPr>
            <a:r>
              <a:rPr lang="en-GB" altLang="en-US" sz="2400" b="1" dirty="0">
                <a:latin typeface="HfW cursive" panose="00000500000000000000" pitchFamily="2" charset="0"/>
                <a:cs typeface="Dubai Medium"/>
              </a:rPr>
              <a:t>Child Wellbeing</a:t>
            </a:r>
            <a:r>
              <a:rPr lang="en-GB" altLang="en-US" sz="2400" dirty="0">
                <a:latin typeface="HfW cursive" panose="00000500000000000000" pitchFamily="2" charset="0"/>
                <a:cs typeface="Dubai Medium"/>
              </a:rPr>
              <a:t>:</a:t>
            </a:r>
          </a:p>
          <a:p>
            <a:pPr eaLnBrk="1" fontAlgn="auto" hangingPunct="1">
              <a:spcAft>
                <a:spcPts val="0"/>
              </a:spcAft>
              <a:buClr>
                <a:schemeClr val="accent3"/>
              </a:buClr>
              <a:buFontTx/>
              <a:buChar char="-"/>
              <a:defRPr/>
            </a:pPr>
            <a:r>
              <a:rPr lang="en-GB" altLang="en-US" sz="2400" dirty="0">
                <a:latin typeface="HfW cursive" panose="00000500000000000000" pitchFamily="2" charset="0"/>
                <a:cs typeface="Dubai Medium"/>
              </a:rPr>
              <a:t>It is important that all children feel confident and happy in school during and leading up to their exams.  We will not be administering numerous tests prior to exams that put undue pressure on children.</a:t>
            </a:r>
          </a:p>
          <a:p>
            <a:pPr marL="0" indent="0" eaLnBrk="1" fontAlgn="auto" hangingPunct="1">
              <a:spcAft>
                <a:spcPts val="0"/>
              </a:spcAft>
              <a:buClr>
                <a:schemeClr val="accent3"/>
              </a:buClr>
              <a:buNone/>
              <a:defRPr/>
            </a:pPr>
            <a:endParaRPr lang="en-GB" altLang="en-US" sz="2400" dirty="0">
              <a:latin typeface="HfW cursive" panose="00000500000000000000" pitchFamily="2" charset="0"/>
              <a:cs typeface="Dubai Medium"/>
            </a:endParaRPr>
          </a:p>
          <a:p>
            <a:pPr eaLnBrk="1" fontAlgn="auto" hangingPunct="1">
              <a:spcAft>
                <a:spcPts val="0"/>
              </a:spcAft>
              <a:buClr>
                <a:schemeClr val="accent3"/>
              </a:buClr>
              <a:buFontTx/>
              <a:buChar char="-"/>
              <a:defRPr/>
            </a:pPr>
            <a:r>
              <a:rPr lang="en-GB" altLang="en-US" sz="2400" dirty="0">
                <a:latin typeface="HfW cursive" panose="00000500000000000000" pitchFamily="2" charset="0"/>
                <a:cs typeface="Dubai Medium"/>
              </a:rPr>
              <a:t>In the SATs week, children will be able to come into school slightly earlier than normal for a free SATs breakfast and to feel confident and stress-free before their exams.</a:t>
            </a:r>
          </a:p>
          <a:p>
            <a:pPr marL="0" indent="0" eaLnBrk="1" fontAlgn="auto" hangingPunct="1">
              <a:spcAft>
                <a:spcPts val="0"/>
              </a:spcAft>
              <a:buClr>
                <a:schemeClr val="accent3"/>
              </a:buClr>
              <a:buNone/>
              <a:defRPr/>
            </a:pPr>
            <a:endParaRPr lang="en-GB" altLang="en-US" sz="2400" dirty="0">
              <a:latin typeface="HfW cursive" panose="00000500000000000000" pitchFamily="2" charset="0"/>
              <a:cs typeface="Dubai Medium"/>
            </a:endParaRPr>
          </a:p>
          <a:p>
            <a:pPr eaLnBrk="1" fontAlgn="auto" hangingPunct="1">
              <a:spcAft>
                <a:spcPts val="0"/>
              </a:spcAft>
              <a:buClr>
                <a:schemeClr val="accent3"/>
              </a:buClr>
              <a:buFontTx/>
              <a:buChar char="-"/>
              <a:defRPr/>
            </a:pPr>
            <a:r>
              <a:rPr lang="en-GB" altLang="en-US" sz="2400" dirty="0">
                <a:latin typeface="HfW cursive" panose="00000500000000000000" pitchFamily="2" charset="0"/>
                <a:cs typeface="Dubai Medium"/>
              </a:rPr>
              <a:t>We will be giving advice and having lessons/discussions about managing time, revision and sleep in the time leading up to SATs</a:t>
            </a:r>
          </a:p>
        </p:txBody>
      </p:sp>
      <p:sp>
        <p:nvSpPr>
          <p:cNvPr id="22532" name="Title 2">
            <a:extLst>
              <a:ext uri="{FF2B5EF4-FFF2-40B4-BE49-F238E27FC236}">
                <a16:creationId xmlns:a16="http://schemas.microsoft.com/office/drawing/2014/main" id="{A0C8CA60-D590-4F5F-B6AB-ED0146ACF081}"/>
              </a:ext>
            </a:extLst>
          </p:cNvPr>
          <p:cNvSpPr>
            <a:spLocks noGrp="1"/>
          </p:cNvSpPr>
          <p:nvPr>
            <p:ph type="title"/>
          </p:nvPr>
        </p:nvSpPr>
        <p:spPr>
          <a:xfrm>
            <a:off x="542959" y="426065"/>
            <a:ext cx="7600735" cy="792162"/>
          </a:xfrm>
        </p:spPr>
        <p:txBody>
          <a:bodyPr/>
          <a:lstStyle/>
          <a:p>
            <a:pPr eaLnBrk="1" hangingPunct="1"/>
            <a:r>
              <a:rPr lang="en-GB" altLang="en-US" sz="3600" dirty="0">
                <a:latin typeface="Dubai Medium"/>
                <a:cs typeface="Dubai Medium"/>
              </a:rPr>
              <a:t>What</a:t>
            </a:r>
            <a:r>
              <a:rPr lang="en-GB" altLang="en-US" sz="3200" dirty="0">
                <a:latin typeface="Dubai Medium"/>
                <a:cs typeface="Dubai Medium"/>
              </a:rPr>
              <a:t> </a:t>
            </a:r>
            <a:r>
              <a:rPr lang="en-GB" altLang="en-US" sz="3600" dirty="0">
                <a:latin typeface="Dubai Medium"/>
                <a:cs typeface="Dubai Medium"/>
              </a:rPr>
              <a:t>we’re doing to help your child...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4F7AB41F-A47D-480A-8998-DA0EE13B744A}"/>
              </a:ext>
            </a:extLst>
          </p:cNvPr>
          <p:cNvSpPr>
            <a:spLocks noGrp="1" noChangeArrowheads="1"/>
          </p:cNvSpPr>
          <p:nvPr>
            <p:ph idx="1"/>
          </p:nvPr>
        </p:nvSpPr>
        <p:spPr>
          <a:xfrm>
            <a:off x="179388" y="1289665"/>
            <a:ext cx="8642350" cy="5217737"/>
          </a:xfrm>
        </p:spPr>
        <p:txBody>
          <a:bodyPr>
            <a:normAutofit fontScale="70000" lnSpcReduction="20000"/>
          </a:bodyPr>
          <a:lstStyle/>
          <a:p>
            <a:pPr marL="0" indent="0" eaLnBrk="1" fontAlgn="auto" hangingPunct="1">
              <a:spcAft>
                <a:spcPts val="0"/>
              </a:spcAft>
              <a:buClr>
                <a:schemeClr val="accent3"/>
              </a:buClr>
              <a:buNone/>
              <a:defRPr/>
            </a:pPr>
            <a:r>
              <a:rPr lang="en-GB" altLang="en-US" sz="2400" b="1" dirty="0">
                <a:latin typeface="Dubai Medium"/>
                <a:cs typeface="Dubai Medium"/>
              </a:rPr>
              <a:t>Maths: </a:t>
            </a:r>
          </a:p>
          <a:p>
            <a:pPr marL="0" indent="0" eaLnBrk="1" fontAlgn="auto" hangingPunct="1">
              <a:spcAft>
                <a:spcPts val="0"/>
              </a:spcAft>
              <a:buClr>
                <a:schemeClr val="accent3"/>
              </a:buClr>
              <a:buNone/>
              <a:defRPr/>
            </a:pPr>
            <a:endParaRPr lang="en-GB" altLang="en-US" sz="2400" dirty="0">
              <a:latin typeface="Dubai Medium"/>
              <a:cs typeface="Dubai Medium"/>
            </a:endParaRPr>
          </a:p>
          <a:p>
            <a:pPr marL="0" indent="0">
              <a:spcAft>
                <a:spcPts val="0"/>
              </a:spcAft>
              <a:buNone/>
              <a:defRPr/>
            </a:pPr>
            <a:r>
              <a:rPr lang="en-GB" sz="2400" dirty="0">
                <a:latin typeface="Dubai Medium"/>
                <a:cs typeface="Dubai Medium"/>
              </a:rPr>
              <a:t>My Mini Maths </a:t>
            </a:r>
          </a:p>
          <a:p>
            <a:pPr marL="0" indent="0">
              <a:spcAft>
                <a:spcPts val="0"/>
              </a:spcAft>
              <a:buNone/>
              <a:defRPr/>
            </a:pPr>
            <a:r>
              <a:rPr lang="en-GB" sz="1800" dirty="0">
                <a:latin typeface="Dubai Medium"/>
                <a:cs typeface="Dubai Medium"/>
                <a:hlinkClick r:id="rId2"/>
              </a:rPr>
              <a:t>https</a:t>
            </a:r>
            <a:r>
              <a:rPr lang="en-GB" sz="1800" dirty="0">
                <a:latin typeface="Dubai Medium"/>
                <a:ea typeface="+mn-lt"/>
                <a:cs typeface="+mn-lt"/>
                <a:hlinkClick r:id="rId2"/>
              </a:rPr>
              <a:t>://myminimaths.co.uk/arithmetic-16-practice-question-1/</a:t>
            </a:r>
            <a:endParaRPr lang="en-GB" sz="2000" dirty="0">
              <a:latin typeface="Dubai Medium"/>
              <a:ea typeface="+mn-lt"/>
              <a:cs typeface="+mn-lt"/>
            </a:endParaRPr>
          </a:p>
          <a:p>
            <a:pPr marL="0" indent="0">
              <a:spcAft>
                <a:spcPts val="0"/>
              </a:spcAft>
              <a:buNone/>
              <a:defRPr/>
            </a:pPr>
            <a:r>
              <a:rPr lang="en-GB" sz="2400" dirty="0">
                <a:latin typeface="Dubai Medium"/>
                <a:cs typeface="Dubai Medium"/>
              </a:rPr>
              <a:t>Genius SATs KS2 Maths </a:t>
            </a:r>
          </a:p>
          <a:p>
            <a:pPr marL="0" indent="0">
              <a:spcAft>
                <a:spcPts val="0"/>
              </a:spcAft>
              <a:buNone/>
              <a:defRPr/>
            </a:pPr>
            <a:r>
              <a:rPr lang="en-GB" sz="1800" dirty="0">
                <a:latin typeface="Dubai Medium" panose="020B0603030403030204" pitchFamily="34" charset="-78"/>
                <a:cs typeface="Dubai Medium" panose="020B0603030403030204" pitchFamily="34" charset="-78"/>
                <a:hlinkClick r:id="rId3"/>
              </a:rPr>
              <a:t>updated-MAIN-FILE-2020.pdf (barhamprimary.co.uk)</a:t>
            </a:r>
            <a:endParaRPr lang="en-GB" sz="1800" dirty="0">
              <a:latin typeface="Dubai Medium" panose="020B0603030403030204" pitchFamily="34" charset="-78"/>
              <a:cs typeface="Dubai Medium" panose="020B0603030403030204" pitchFamily="34" charset="-78"/>
            </a:endParaRPr>
          </a:p>
          <a:p>
            <a:pPr marL="0" indent="0">
              <a:spcAft>
                <a:spcPts val="0"/>
              </a:spcAft>
              <a:buNone/>
              <a:defRPr/>
            </a:pPr>
            <a:r>
              <a:rPr lang="en-GB" dirty="0">
                <a:latin typeface="Dubai Medium"/>
                <a:cs typeface="Dubai Medium"/>
              </a:rPr>
              <a:t>Corbett Maths</a:t>
            </a:r>
          </a:p>
          <a:p>
            <a:pPr marL="0" indent="0">
              <a:spcAft>
                <a:spcPts val="0"/>
              </a:spcAft>
              <a:buNone/>
              <a:defRPr/>
            </a:pPr>
            <a:r>
              <a:rPr lang="en-GB" sz="1800" dirty="0">
                <a:latin typeface="Dubai Medium"/>
                <a:cs typeface="Dubai Medium"/>
                <a:hlinkClick r:id="rId4"/>
              </a:rPr>
              <a:t>https://corbettmathsprimary.com/</a:t>
            </a:r>
            <a:r>
              <a:rPr lang="en-GB" sz="1800" dirty="0">
                <a:latin typeface="Dubai Medium"/>
                <a:cs typeface="Dubai Medium"/>
              </a:rPr>
              <a:t> </a:t>
            </a:r>
          </a:p>
          <a:p>
            <a:pPr marL="0" indent="0">
              <a:spcAft>
                <a:spcPts val="0"/>
              </a:spcAft>
              <a:buNone/>
              <a:defRPr/>
            </a:pPr>
            <a:endParaRPr lang="en-GB" sz="1800" dirty="0">
              <a:latin typeface="Dubai Medium" panose="020B0603030403030204" pitchFamily="34" charset="-78"/>
              <a:cs typeface="Dubai Medium" panose="020B0603030403030204" pitchFamily="34" charset="-78"/>
            </a:endParaRPr>
          </a:p>
          <a:p>
            <a:pPr marL="0" indent="0">
              <a:spcAft>
                <a:spcPts val="0"/>
              </a:spcAft>
              <a:buNone/>
              <a:defRPr/>
            </a:pPr>
            <a:endParaRPr lang="en-GB" sz="2400" dirty="0">
              <a:latin typeface="Dubai Medium"/>
              <a:ea typeface="+mn-lt"/>
              <a:cs typeface="+mn-lt"/>
            </a:endParaRPr>
          </a:p>
          <a:p>
            <a:pPr marL="0" indent="0">
              <a:spcAft>
                <a:spcPts val="0"/>
              </a:spcAft>
              <a:buNone/>
              <a:defRPr/>
            </a:pPr>
            <a:r>
              <a:rPr lang="en-GB" sz="2400" b="1" dirty="0">
                <a:latin typeface="Dubai Medium"/>
                <a:ea typeface="+mn-lt"/>
                <a:cs typeface="+mn-lt"/>
              </a:rPr>
              <a:t>For all subjects: </a:t>
            </a:r>
          </a:p>
          <a:p>
            <a:pPr marL="0" indent="0">
              <a:spcAft>
                <a:spcPts val="0"/>
              </a:spcAft>
              <a:buNone/>
              <a:defRPr/>
            </a:pPr>
            <a:endParaRPr lang="en-GB" sz="2400" b="1" dirty="0">
              <a:latin typeface="Dubai Medium"/>
              <a:ea typeface="+mn-lt"/>
              <a:cs typeface="+mn-lt"/>
            </a:endParaRPr>
          </a:p>
          <a:p>
            <a:pPr marL="0" indent="0">
              <a:spcAft>
                <a:spcPts val="0"/>
              </a:spcAft>
              <a:buNone/>
              <a:defRPr/>
            </a:pPr>
            <a:r>
              <a:rPr lang="en-GB" sz="2400" dirty="0">
                <a:latin typeface="Dubai Medium"/>
                <a:ea typeface="+mn-lt"/>
                <a:cs typeface="+mn-lt"/>
              </a:rPr>
              <a:t>SATs Boot Camp</a:t>
            </a:r>
          </a:p>
          <a:p>
            <a:pPr marL="0" indent="0">
              <a:spcAft>
                <a:spcPts val="0"/>
              </a:spcAft>
              <a:buNone/>
              <a:defRPr/>
            </a:pPr>
            <a:r>
              <a:rPr lang="en-GB" sz="1800" dirty="0">
                <a:latin typeface="Dubai Medium" panose="020B0603030403030204" pitchFamily="34" charset="-78"/>
                <a:cs typeface="Dubai Medium" panose="020B0603030403030204" pitchFamily="34" charset="-78"/>
                <a:hlinkClick r:id="rId5"/>
              </a:rPr>
              <a:t>SATs Boot Camp - Year 6 SATs Revision, Practice Papers &amp; SATs Questions Online (yearsix.co.uk)</a:t>
            </a:r>
            <a:endParaRPr lang="en-GB" sz="2400" dirty="0">
              <a:latin typeface="Dubai Medium" panose="020B0603030403030204" pitchFamily="34" charset="-78"/>
              <a:cs typeface="Dubai Medium" panose="020B0603030403030204" pitchFamily="34" charset="-78"/>
            </a:endParaRPr>
          </a:p>
          <a:p>
            <a:pPr marL="0" indent="0">
              <a:spcAft>
                <a:spcPts val="0"/>
              </a:spcAft>
              <a:buNone/>
              <a:defRPr/>
            </a:pPr>
            <a:r>
              <a:rPr lang="en-GB" sz="2400" dirty="0">
                <a:latin typeface="Dubai Medium"/>
                <a:cs typeface="Dubai Medium"/>
              </a:rPr>
              <a:t>BBC Bitesize  </a:t>
            </a:r>
          </a:p>
          <a:p>
            <a:pPr marL="0" indent="0">
              <a:spcAft>
                <a:spcPts val="0"/>
              </a:spcAft>
              <a:buNone/>
              <a:defRPr/>
            </a:pPr>
            <a:r>
              <a:rPr lang="en-GB" sz="1800" dirty="0">
                <a:latin typeface="Dubai Medium"/>
                <a:ea typeface="+mn-lt"/>
                <a:cs typeface="+mn-lt"/>
                <a:hlinkClick r:id="rId6"/>
              </a:rPr>
              <a:t>https://www.bbc.co.uk/bitesize/primary</a:t>
            </a:r>
            <a:endParaRPr lang="en-GB" sz="2000" dirty="0">
              <a:latin typeface="Dubai Medium"/>
              <a:cs typeface="Dubai Medium"/>
            </a:endParaRPr>
          </a:p>
          <a:p>
            <a:pPr marL="0" indent="0">
              <a:spcAft>
                <a:spcPts val="0"/>
              </a:spcAft>
              <a:buNone/>
              <a:defRPr/>
            </a:pPr>
            <a:r>
              <a:rPr lang="en-GB" sz="2400" dirty="0">
                <a:latin typeface="Dubai Medium"/>
                <a:cs typeface="Dubai Medium"/>
              </a:rPr>
              <a:t>Purple Mash</a:t>
            </a:r>
          </a:p>
          <a:p>
            <a:pPr marL="0" indent="0">
              <a:spcAft>
                <a:spcPts val="0"/>
              </a:spcAft>
              <a:buNone/>
              <a:defRPr/>
            </a:pPr>
            <a:r>
              <a:rPr lang="en-GB" sz="2400" dirty="0">
                <a:latin typeface="Dubai Medium"/>
                <a:cs typeface="Dubai Medium"/>
              </a:rPr>
              <a:t> </a:t>
            </a:r>
            <a:r>
              <a:rPr lang="en-GB" sz="2000" dirty="0">
                <a:latin typeface="Dubai Medium"/>
                <a:cs typeface="Dubai Medium"/>
                <a:hlinkClick r:id="rId7"/>
              </a:rPr>
              <a:t>https</a:t>
            </a:r>
            <a:r>
              <a:rPr lang="en-GB" sz="2000" dirty="0">
                <a:latin typeface="Dubai Medium"/>
                <a:ea typeface="+mn-lt"/>
                <a:cs typeface="+mn-lt"/>
                <a:hlinkClick r:id="rId7"/>
              </a:rPr>
              <a:t>://www.purplemash.com/login/</a:t>
            </a:r>
            <a:endParaRPr lang="en-GB" sz="2400" dirty="0">
              <a:latin typeface="Dubai Medium"/>
              <a:cs typeface="Dubai Medium"/>
            </a:endParaRPr>
          </a:p>
          <a:p>
            <a:pPr marL="0" indent="0">
              <a:spcAft>
                <a:spcPts val="0"/>
              </a:spcAft>
              <a:buNone/>
              <a:defRPr/>
            </a:pPr>
            <a:r>
              <a:rPr lang="en-GB" sz="2400" dirty="0">
                <a:latin typeface="Dubai Medium"/>
                <a:cs typeface="Dubai Medium"/>
              </a:rPr>
              <a:t>CGP books</a:t>
            </a:r>
            <a:r>
              <a:rPr lang="en-GB" sz="2000" dirty="0">
                <a:latin typeface="Dubai Medium"/>
                <a:cs typeface="Dubai Medium"/>
              </a:rPr>
              <a:t> </a:t>
            </a:r>
          </a:p>
          <a:p>
            <a:pPr marL="0" indent="0">
              <a:spcAft>
                <a:spcPts val="0"/>
              </a:spcAft>
              <a:buNone/>
              <a:defRPr/>
            </a:pPr>
            <a:r>
              <a:rPr lang="en-GB" sz="2000" dirty="0">
                <a:latin typeface="Dubai Medium"/>
                <a:cs typeface="Dubai Medium"/>
                <a:hlinkClick r:id="rId8"/>
              </a:rPr>
              <a:t>https://www.cgpbooks.co.uk/primary-books/bestselling-sat-busters</a:t>
            </a:r>
            <a:endParaRPr lang="en-GB" sz="2400" dirty="0">
              <a:latin typeface="Dubai Medium"/>
              <a:cs typeface="Dubai Medium"/>
            </a:endParaRPr>
          </a:p>
          <a:p>
            <a:pPr marL="0" indent="0">
              <a:spcAft>
                <a:spcPts val="0"/>
              </a:spcAft>
              <a:buClr>
                <a:schemeClr val="accent3"/>
              </a:buClr>
              <a:buNone/>
              <a:defRPr/>
            </a:pPr>
            <a:endParaRPr lang="en-GB" sz="2400" dirty="0"/>
          </a:p>
          <a:p>
            <a:pPr marL="0" indent="0">
              <a:spcAft>
                <a:spcPts val="0"/>
              </a:spcAft>
              <a:buClr>
                <a:schemeClr val="accent3"/>
              </a:buClr>
              <a:buNone/>
              <a:defRPr/>
            </a:pPr>
            <a:endParaRPr lang="en-GB" sz="2400" dirty="0"/>
          </a:p>
          <a:p>
            <a:pPr marL="0" indent="0">
              <a:spcAft>
                <a:spcPts val="0"/>
              </a:spcAft>
              <a:buClr>
                <a:schemeClr val="accent3"/>
              </a:buClr>
              <a:buNone/>
              <a:defRPr/>
            </a:pPr>
            <a:endParaRPr lang="en-GB" sz="2400" dirty="0"/>
          </a:p>
          <a:p>
            <a:pPr marL="0" indent="0">
              <a:spcAft>
                <a:spcPts val="0"/>
              </a:spcAft>
              <a:buClr>
                <a:schemeClr val="accent3"/>
              </a:buClr>
              <a:buNone/>
              <a:defRPr/>
            </a:pPr>
            <a:endParaRPr lang="en-GB" sz="2400" dirty="0"/>
          </a:p>
          <a:p>
            <a:pPr marL="0" indent="0">
              <a:spcAft>
                <a:spcPts val="0"/>
              </a:spcAft>
              <a:buClr>
                <a:schemeClr val="accent3"/>
              </a:buClr>
              <a:buNone/>
              <a:defRPr/>
            </a:pPr>
            <a:endParaRPr lang="en-GB" sz="2400" dirty="0"/>
          </a:p>
          <a:p>
            <a:pPr eaLnBrk="1" fontAlgn="auto" hangingPunct="1">
              <a:spcAft>
                <a:spcPts val="0"/>
              </a:spcAft>
              <a:buClr>
                <a:schemeClr val="accent3"/>
              </a:buClr>
              <a:defRPr/>
            </a:pPr>
            <a:endParaRPr lang="en-GB" altLang="en-US" sz="2400" dirty="0"/>
          </a:p>
        </p:txBody>
      </p:sp>
      <p:sp>
        <p:nvSpPr>
          <p:cNvPr id="23556" name="Title 1">
            <a:extLst>
              <a:ext uri="{FF2B5EF4-FFF2-40B4-BE49-F238E27FC236}">
                <a16:creationId xmlns:a16="http://schemas.microsoft.com/office/drawing/2014/main" id="{FC3A9032-F5C4-4DC0-88D5-FEC76C0F4A3D}"/>
              </a:ext>
            </a:extLst>
          </p:cNvPr>
          <p:cNvSpPr>
            <a:spLocks noGrp="1"/>
          </p:cNvSpPr>
          <p:nvPr>
            <p:ph type="title"/>
          </p:nvPr>
        </p:nvSpPr>
        <p:spPr>
          <a:xfrm>
            <a:off x="253707" y="233052"/>
            <a:ext cx="8229600" cy="1143000"/>
          </a:xfrm>
        </p:spPr>
        <p:txBody>
          <a:bodyPr/>
          <a:lstStyle/>
          <a:p>
            <a:r>
              <a:rPr lang="en-GB" altLang="en-US" dirty="0">
                <a:latin typeface="Dubai Medium"/>
                <a:cs typeface="Dubai Medium"/>
              </a:rPr>
              <a:t>Useful resources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6EAE0-B668-474D-9BC4-1CCC5B5A13CE}"/>
              </a:ext>
            </a:extLst>
          </p:cNvPr>
          <p:cNvSpPr>
            <a:spLocks noGrp="1"/>
          </p:cNvSpPr>
          <p:nvPr>
            <p:ph type="ctrTitle"/>
          </p:nvPr>
        </p:nvSpPr>
        <p:spPr>
          <a:xfrm>
            <a:off x="1143000" y="1699022"/>
            <a:ext cx="6858000" cy="616455"/>
          </a:xfrm>
        </p:spPr>
        <p:txBody>
          <a:bodyPr>
            <a:normAutofit fontScale="90000"/>
          </a:bodyPr>
          <a:lstStyle/>
          <a:p>
            <a:pPr algn="ctr"/>
            <a:r>
              <a:rPr lang="en-US" dirty="0">
                <a:latin typeface="HfW cursive" panose="00000500000000000000" pitchFamily="2" charset="0"/>
              </a:rPr>
              <a:t>Robinwood 2026</a:t>
            </a:r>
            <a:br>
              <a:rPr lang="en-US" dirty="0">
                <a:latin typeface="HfW cursive" panose="00000500000000000000" pitchFamily="2" charset="0"/>
              </a:rPr>
            </a:br>
            <a:r>
              <a:rPr lang="en-US" dirty="0">
                <a:latin typeface="HfW cursive" panose="00000500000000000000" pitchFamily="2" charset="0"/>
              </a:rPr>
              <a:t> </a:t>
            </a:r>
            <a:endParaRPr lang="en-GB" dirty="0">
              <a:latin typeface="HfW cursive" panose="00000500000000000000" pitchFamily="2" charset="0"/>
            </a:endParaRPr>
          </a:p>
        </p:txBody>
      </p:sp>
      <p:pic>
        <p:nvPicPr>
          <p:cNvPr id="5" name="Picture 4">
            <a:extLst>
              <a:ext uri="{FF2B5EF4-FFF2-40B4-BE49-F238E27FC236}">
                <a16:creationId xmlns:a16="http://schemas.microsoft.com/office/drawing/2014/main" id="{993F8350-2610-4BF6-A07A-41A6FDE0A10E}"/>
              </a:ext>
            </a:extLst>
          </p:cNvPr>
          <p:cNvPicPr>
            <a:picLocks noChangeAspect="1"/>
          </p:cNvPicPr>
          <p:nvPr/>
        </p:nvPicPr>
        <p:blipFill>
          <a:blip r:embed="rId2"/>
          <a:stretch>
            <a:fillRect/>
          </a:stretch>
        </p:blipFill>
        <p:spPr>
          <a:xfrm>
            <a:off x="411743" y="1890634"/>
            <a:ext cx="3529194" cy="3781655"/>
          </a:xfrm>
          <a:prstGeom prst="rect">
            <a:avLst/>
          </a:prstGeom>
        </p:spPr>
      </p:pic>
      <p:pic>
        <p:nvPicPr>
          <p:cNvPr id="7" name="Picture 6">
            <a:extLst>
              <a:ext uri="{FF2B5EF4-FFF2-40B4-BE49-F238E27FC236}">
                <a16:creationId xmlns:a16="http://schemas.microsoft.com/office/drawing/2014/main" id="{AEEF0F38-C8F5-40CC-AC69-047C4957E49A}"/>
              </a:ext>
            </a:extLst>
          </p:cNvPr>
          <p:cNvPicPr>
            <a:picLocks noChangeAspect="1"/>
          </p:cNvPicPr>
          <p:nvPr/>
        </p:nvPicPr>
        <p:blipFill>
          <a:blip r:embed="rId3"/>
          <a:stretch>
            <a:fillRect/>
          </a:stretch>
        </p:blipFill>
        <p:spPr>
          <a:xfrm>
            <a:off x="4014150" y="1612013"/>
            <a:ext cx="4718108" cy="4060276"/>
          </a:xfrm>
          <a:prstGeom prst="rect">
            <a:avLst/>
          </a:prstGeom>
        </p:spPr>
      </p:pic>
    </p:spTree>
    <p:extLst>
      <p:ext uri="{BB962C8B-B14F-4D97-AF65-F5344CB8AC3E}">
        <p14:creationId xmlns:p14="http://schemas.microsoft.com/office/powerpoint/2010/main" val="3595693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A3184B-D552-4825-A35B-B8B72A8928CE}"/>
              </a:ext>
            </a:extLst>
          </p:cNvPr>
          <p:cNvSpPr txBox="1"/>
          <p:nvPr/>
        </p:nvSpPr>
        <p:spPr>
          <a:xfrm>
            <a:off x="534202" y="1174884"/>
            <a:ext cx="8020251" cy="4708981"/>
          </a:xfrm>
          <a:prstGeom prst="rect">
            <a:avLst/>
          </a:prstGeom>
          <a:noFill/>
        </p:spPr>
        <p:txBody>
          <a:bodyPr wrap="square" rtlCol="0">
            <a:spAutoFit/>
          </a:bodyPr>
          <a:lstStyle/>
          <a:p>
            <a:r>
              <a:rPr lang="en-US" sz="3000" u="sng" dirty="0">
                <a:latin typeface="HfW cursive" panose="00000500000000000000" pitchFamily="2" charset="0"/>
              </a:rPr>
              <a:t>Aims:</a:t>
            </a:r>
          </a:p>
          <a:p>
            <a:endParaRPr lang="en-US" sz="3000" dirty="0">
              <a:latin typeface="HfW cursive" panose="00000500000000000000" pitchFamily="2" charset="0"/>
            </a:endParaRPr>
          </a:p>
          <a:p>
            <a:pPr marL="214313" indent="-214313">
              <a:buFont typeface="Arial" panose="020B0604020202020204" pitchFamily="34" charset="0"/>
              <a:buChar char="•"/>
            </a:pPr>
            <a:r>
              <a:rPr lang="en-US" sz="3000" dirty="0">
                <a:latin typeface="HfW cursive" panose="00000500000000000000" pitchFamily="2" charset="0"/>
              </a:rPr>
              <a:t>To develop your child’s independence, resilience, confidence and cooperation skills.</a:t>
            </a:r>
          </a:p>
          <a:p>
            <a:endParaRPr lang="en-US" sz="3000" dirty="0">
              <a:latin typeface="HfW cursive" panose="00000500000000000000" pitchFamily="2" charset="0"/>
            </a:endParaRPr>
          </a:p>
          <a:p>
            <a:pPr marL="214313" indent="-214313">
              <a:buFont typeface="Arial" panose="020B0604020202020204" pitchFamily="34" charset="0"/>
              <a:buChar char="•"/>
            </a:pPr>
            <a:r>
              <a:rPr lang="en-US" sz="3000" dirty="0">
                <a:latin typeface="HfW cursive" panose="00000500000000000000" pitchFamily="2" charset="0"/>
              </a:rPr>
              <a:t>To ensure your child can be bold and challenge themselves.</a:t>
            </a:r>
          </a:p>
          <a:p>
            <a:endParaRPr lang="en-US" sz="3000" dirty="0">
              <a:latin typeface="HfW cursive" panose="00000500000000000000" pitchFamily="2" charset="0"/>
            </a:endParaRPr>
          </a:p>
          <a:p>
            <a:pPr marL="214313" indent="-214313">
              <a:buFont typeface="Arial" panose="020B0604020202020204" pitchFamily="34" charset="0"/>
              <a:buChar char="•"/>
            </a:pPr>
            <a:r>
              <a:rPr lang="en-US" sz="3000" dirty="0">
                <a:latin typeface="HfW cursive" panose="00000500000000000000" pitchFamily="2" charset="0"/>
              </a:rPr>
              <a:t>To have fun!</a:t>
            </a:r>
            <a:endParaRPr lang="en-GB" sz="3000" dirty="0">
              <a:latin typeface="HfW cursive" panose="00000500000000000000" pitchFamily="2" charset="0"/>
            </a:endParaRPr>
          </a:p>
        </p:txBody>
      </p:sp>
    </p:spTree>
    <p:extLst>
      <p:ext uri="{BB962C8B-B14F-4D97-AF65-F5344CB8AC3E}">
        <p14:creationId xmlns:p14="http://schemas.microsoft.com/office/powerpoint/2010/main" val="788047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3BC437-5C9A-4BD3-A411-773FAB6989E2}"/>
              </a:ext>
            </a:extLst>
          </p:cNvPr>
          <p:cNvSpPr txBox="1"/>
          <p:nvPr/>
        </p:nvSpPr>
        <p:spPr>
          <a:xfrm>
            <a:off x="132347" y="332656"/>
            <a:ext cx="8879306" cy="6601807"/>
          </a:xfrm>
          <a:prstGeom prst="rect">
            <a:avLst/>
          </a:prstGeom>
          <a:noFill/>
        </p:spPr>
        <p:txBody>
          <a:bodyPr wrap="square" rtlCol="0">
            <a:spAutoFit/>
          </a:bodyPr>
          <a:lstStyle/>
          <a:p>
            <a:r>
              <a:rPr lang="en-US" sz="2700" u="sng" dirty="0">
                <a:latin typeface="HfW cursive" panose="00000500000000000000" pitchFamily="2" charset="0"/>
              </a:rPr>
              <a:t>Key information:</a:t>
            </a:r>
          </a:p>
          <a:p>
            <a:endParaRPr lang="en-US" sz="2400" dirty="0">
              <a:latin typeface="HfW cursive" panose="00000500000000000000" pitchFamily="2" charset="0"/>
            </a:endParaRPr>
          </a:p>
          <a:p>
            <a:pPr marL="214313" indent="-214313">
              <a:buFont typeface="Arial" panose="020B0604020202020204" pitchFamily="34" charset="0"/>
              <a:buChar char="•"/>
            </a:pPr>
            <a:r>
              <a:rPr lang="en-US" sz="2400" dirty="0">
                <a:latin typeface="HfW cursive" panose="00000500000000000000" pitchFamily="2" charset="0"/>
              </a:rPr>
              <a:t>We will visit Robinwood’s new </a:t>
            </a:r>
            <a:r>
              <a:rPr lang="en-US" sz="2400" dirty="0" err="1">
                <a:latin typeface="HfW cursive" panose="00000500000000000000" pitchFamily="2" charset="0"/>
              </a:rPr>
              <a:t>centre</a:t>
            </a:r>
            <a:r>
              <a:rPr lang="en-US" sz="2400" dirty="0">
                <a:latin typeface="HfW cursive" panose="00000500000000000000" pitchFamily="2" charset="0"/>
              </a:rPr>
              <a:t>, </a:t>
            </a:r>
            <a:r>
              <a:rPr lang="en-US" sz="2400" dirty="0" err="1">
                <a:latin typeface="HfW cursive" panose="00000500000000000000" pitchFamily="2" charset="0"/>
              </a:rPr>
              <a:t>Maes</a:t>
            </a:r>
            <a:r>
              <a:rPr lang="en-US" sz="2400" dirty="0">
                <a:latin typeface="HfW cursive" panose="00000500000000000000" pitchFamily="2" charset="0"/>
              </a:rPr>
              <a:t>-y-Nant, in Wrexham from </a:t>
            </a:r>
            <a:r>
              <a:rPr lang="en-US" sz="2400" b="1" dirty="0">
                <a:latin typeface="HfW cursive" panose="00000500000000000000" pitchFamily="2" charset="0"/>
              </a:rPr>
              <a:t>Wednesday 7</a:t>
            </a:r>
            <a:r>
              <a:rPr lang="en-US" sz="2400" b="1" baseline="30000" dirty="0">
                <a:latin typeface="HfW cursive" panose="00000500000000000000" pitchFamily="2" charset="0"/>
              </a:rPr>
              <a:t>th</a:t>
            </a:r>
            <a:r>
              <a:rPr lang="en-US" sz="2400" b="1" dirty="0">
                <a:latin typeface="HfW cursive" panose="00000500000000000000" pitchFamily="2" charset="0"/>
              </a:rPr>
              <a:t> to Friday 9</a:t>
            </a:r>
            <a:r>
              <a:rPr lang="en-US" sz="2400" b="1" baseline="30000" dirty="0">
                <a:latin typeface="HfW cursive" panose="00000500000000000000" pitchFamily="2" charset="0"/>
              </a:rPr>
              <a:t>th</a:t>
            </a:r>
            <a:r>
              <a:rPr lang="en-US" sz="2400" b="1" dirty="0">
                <a:latin typeface="HfW cursive" panose="00000500000000000000" pitchFamily="2" charset="0"/>
              </a:rPr>
              <a:t> July</a:t>
            </a:r>
            <a:r>
              <a:rPr lang="en-US" sz="2400" dirty="0">
                <a:latin typeface="HfW cursive" panose="00000500000000000000" pitchFamily="2" charset="0"/>
              </a:rPr>
              <a:t>.</a:t>
            </a:r>
          </a:p>
          <a:p>
            <a:endParaRPr lang="en-US" sz="2400" dirty="0">
              <a:latin typeface="HfW cursive" panose="00000500000000000000" pitchFamily="2" charset="0"/>
            </a:endParaRPr>
          </a:p>
          <a:p>
            <a:pPr marL="214313" indent="-214313">
              <a:buFont typeface="Arial" panose="020B0604020202020204" pitchFamily="34" charset="0"/>
              <a:buChar char="•"/>
            </a:pPr>
            <a:r>
              <a:rPr lang="en-US" sz="2400" dirty="0">
                <a:latin typeface="HfW cursive" panose="00000500000000000000" pitchFamily="2" charset="0"/>
              </a:rPr>
              <a:t>The school hall will be </a:t>
            </a:r>
            <a:r>
              <a:rPr lang="en-US" sz="2400" b="1" dirty="0">
                <a:latin typeface="HfW cursive" panose="00000500000000000000" pitchFamily="2" charset="0"/>
              </a:rPr>
              <a:t>open from 8:30am </a:t>
            </a:r>
            <a:r>
              <a:rPr lang="en-US" sz="2400" dirty="0">
                <a:latin typeface="HfW cursive" panose="00000500000000000000" pitchFamily="2" charset="0"/>
              </a:rPr>
              <a:t>for you to drop children and bags off.</a:t>
            </a:r>
          </a:p>
          <a:p>
            <a:endParaRPr lang="en-US" sz="2400" dirty="0">
              <a:latin typeface="HfW cursive" panose="00000500000000000000" pitchFamily="2" charset="0"/>
            </a:endParaRPr>
          </a:p>
          <a:p>
            <a:pPr marL="214313" indent="-214313">
              <a:buFont typeface="Arial" panose="020B0604020202020204" pitchFamily="34" charset="0"/>
              <a:buChar char="•"/>
            </a:pPr>
            <a:r>
              <a:rPr lang="en-US" sz="2400" dirty="0">
                <a:latin typeface="HfW cursive" panose="00000500000000000000" pitchFamily="2" charset="0"/>
              </a:rPr>
              <a:t>We’ll aim to leave around 9.15am.</a:t>
            </a:r>
          </a:p>
          <a:p>
            <a:endParaRPr lang="en-US" sz="2400" dirty="0">
              <a:latin typeface="HfW cursive" panose="00000500000000000000" pitchFamily="2" charset="0"/>
            </a:endParaRPr>
          </a:p>
          <a:p>
            <a:pPr marL="214313" indent="-214313">
              <a:buFont typeface="Arial" panose="020B0604020202020204" pitchFamily="34" charset="0"/>
              <a:buChar char="•"/>
            </a:pPr>
            <a:r>
              <a:rPr lang="en-US" sz="2400" dirty="0">
                <a:latin typeface="HfW cursive" panose="00000500000000000000" pitchFamily="2" charset="0"/>
              </a:rPr>
              <a:t>We’ll return to school about 3.30pm on 9</a:t>
            </a:r>
            <a:r>
              <a:rPr lang="en-US" sz="2400" baseline="30000" dirty="0">
                <a:latin typeface="HfW cursive" panose="00000500000000000000" pitchFamily="2" charset="0"/>
              </a:rPr>
              <a:t>th</a:t>
            </a:r>
            <a:r>
              <a:rPr lang="en-US" sz="2400" dirty="0">
                <a:latin typeface="HfW cursive" panose="00000500000000000000" pitchFamily="2" charset="0"/>
              </a:rPr>
              <a:t> July, but will keep you updated about any potential delays.</a:t>
            </a:r>
          </a:p>
          <a:p>
            <a:endParaRPr lang="en-US" sz="2400" dirty="0">
              <a:latin typeface="HfW cursive" panose="00000500000000000000" pitchFamily="2" charset="0"/>
            </a:endParaRPr>
          </a:p>
          <a:p>
            <a:pPr marL="214313" indent="-214313">
              <a:buFont typeface="Arial" panose="020B0604020202020204" pitchFamily="34" charset="0"/>
              <a:buChar char="•"/>
            </a:pPr>
            <a:r>
              <a:rPr lang="en-US" sz="2400" dirty="0">
                <a:latin typeface="HfW cursive" panose="00000500000000000000" pitchFamily="2" charset="0"/>
              </a:rPr>
              <a:t>Children not attending RW will still be required to attend school as normal - year 6 teachers will plan activities for them to take part in during the week which will be led by a familiar TA.</a:t>
            </a:r>
            <a:endParaRPr lang="en-US" dirty="0">
              <a:latin typeface="HfW cursive" panose="00000500000000000000" pitchFamily="2" charset="0"/>
            </a:endParaRPr>
          </a:p>
          <a:p>
            <a:pPr marL="214313" indent="-214313">
              <a:buFont typeface="Arial" panose="020B0604020202020204" pitchFamily="34" charset="0"/>
              <a:buChar char="•"/>
            </a:pPr>
            <a:endParaRPr lang="en-US" sz="1200" dirty="0">
              <a:latin typeface="HfW cursive" panose="00000500000000000000" pitchFamily="2" charset="0"/>
            </a:endParaRPr>
          </a:p>
        </p:txBody>
      </p:sp>
    </p:spTree>
    <p:extLst>
      <p:ext uri="{BB962C8B-B14F-4D97-AF65-F5344CB8AC3E}">
        <p14:creationId xmlns:p14="http://schemas.microsoft.com/office/powerpoint/2010/main" val="2175856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151A9-55E4-4D0D-9A85-49552C4D5E41}"/>
              </a:ext>
            </a:extLst>
          </p:cNvPr>
          <p:cNvSpPr txBox="1"/>
          <p:nvPr/>
        </p:nvSpPr>
        <p:spPr>
          <a:xfrm>
            <a:off x="245445" y="1095475"/>
            <a:ext cx="7767587" cy="3831818"/>
          </a:xfrm>
          <a:prstGeom prst="rect">
            <a:avLst/>
          </a:prstGeom>
          <a:noFill/>
        </p:spPr>
        <p:txBody>
          <a:bodyPr wrap="square" rtlCol="0">
            <a:spAutoFit/>
          </a:bodyPr>
          <a:lstStyle/>
          <a:p>
            <a:r>
              <a:rPr lang="en-US" sz="2700" dirty="0">
                <a:latin typeface="HfW cursive" panose="00000500000000000000" pitchFamily="2" charset="0"/>
              </a:rPr>
              <a:t>Staff attending:</a:t>
            </a:r>
          </a:p>
          <a:p>
            <a:endParaRPr lang="en-US" sz="2700" dirty="0">
              <a:latin typeface="HfW cursive" panose="00000500000000000000" pitchFamily="2" charset="0"/>
            </a:endParaRPr>
          </a:p>
          <a:p>
            <a:pPr marL="428625" indent="-428625">
              <a:buFont typeface="Arial" panose="020B0604020202020204" pitchFamily="34" charset="0"/>
              <a:buChar char="•"/>
            </a:pPr>
            <a:r>
              <a:rPr lang="en-US" sz="2700" dirty="0" err="1">
                <a:latin typeface="HfW cursive" panose="00000500000000000000" pitchFamily="2" charset="0"/>
              </a:rPr>
              <a:t>Ms</a:t>
            </a:r>
            <a:r>
              <a:rPr lang="en-US" sz="2700" dirty="0">
                <a:latin typeface="HfW cursive" panose="00000500000000000000" pitchFamily="2" charset="0"/>
              </a:rPr>
              <a:t> Rogers / </a:t>
            </a:r>
            <a:r>
              <a:rPr lang="en-US" sz="2700" dirty="0" err="1">
                <a:latin typeface="HfW cursive" panose="00000500000000000000" pitchFamily="2" charset="0"/>
              </a:rPr>
              <a:t>Mr</a:t>
            </a:r>
            <a:r>
              <a:rPr lang="en-US" sz="2700" dirty="0">
                <a:latin typeface="HfW cursive" panose="00000500000000000000" pitchFamily="2" charset="0"/>
              </a:rPr>
              <a:t> Taylor</a:t>
            </a:r>
          </a:p>
          <a:p>
            <a:pPr marL="428625" indent="-428625">
              <a:buFont typeface="Arial" panose="020B0604020202020204" pitchFamily="34" charset="0"/>
              <a:buChar char="•"/>
            </a:pPr>
            <a:r>
              <a:rPr lang="en-US" sz="2700" dirty="0" err="1">
                <a:latin typeface="HfW cursive" panose="00000500000000000000" pitchFamily="2" charset="0"/>
              </a:rPr>
              <a:t>Mr</a:t>
            </a:r>
            <a:r>
              <a:rPr lang="en-US" sz="2700" dirty="0">
                <a:latin typeface="HfW cursive" panose="00000500000000000000" pitchFamily="2" charset="0"/>
              </a:rPr>
              <a:t> Mann</a:t>
            </a:r>
          </a:p>
          <a:p>
            <a:pPr marL="428625" indent="-428625">
              <a:buFont typeface="Arial" panose="020B0604020202020204" pitchFamily="34" charset="0"/>
              <a:buChar char="•"/>
            </a:pPr>
            <a:r>
              <a:rPr lang="en-US" sz="2700" dirty="0">
                <a:latin typeface="HfW cursive" panose="00000500000000000000" pitchFamily="2" charset="0"/>
              </a:rPr>
              <a:t>Miss Doyle</a:t>
            </a:r>
          </a:p>
          <a:p>
            <a:pPr marL="428625" indent="-428625">
              <a:buFont typeface="Arial" panose="020B0604020202020204" pitchFamily="34" charset="0"/>
              <a:buChar char="•"/>
            </a:pPr>
            <a:r>
              <a:rPr lang="en-US" sz="2700" dirty="0">
                <a:latin typeface="HfW cursive" panose="00000500000000000000" pitchFamily="2" charset="0"/>
              </a:rPr>
              <a:t>Miss Healy</a:t>
            </a:r>
          </a:p>
          <a:p>
            <a:pPr marL="428625" indent="-428625">
              <a:buFont typeface="Arial" panose="020B0604020202020204" pitchFamily="34" charset="0"/>
              <a:buChar char="•"/>
            </a:pPr>
            <a:r>
              <a:rPr lang="en-US" sz="2700" dirty="0">
                <a:latin typeface="HfW cursive" panose="00000500000000000000" pitchFamily="2" charset="0"/>
              </a:rPr>
              <a:t>Miss Butler</a:t>
            </a:r>
          </a:p>
          <a:p>
            <a:pPr marL="428625" indent="-428625">
              <a:buFont typeface="Arial" panose="020B0604020202020204" pitchFamily="34" charset="0"/>
              <a:buChar char="•"/>
            </a:pPr>
            <a:r>
              <a:rPr lang="en-US" sz="2700" dirty="0" err="1">
                <a:latin typeface="HfW cursive" panose="00000500000000000000" pitchFamily="2" charset="0"/>
              </a:rPr>
              <a:t>Mrs</a:t>
            </a:r>
            <a:r>
              <a:rPr lang="en-US" sz="2700" dirty="0">
                <a:latin typeface="HfW cursive" panose="00000500000000000000" pitchFamily="2" charset="0"/>
              </a:rPr>
              <a:t> Derbyshire</a:t>
            </a:r>
          </a:p>
          <a:p>
            <a:pPr marL="428625" indent="-428625">
              <a:buFont typeface="Arial" panose="020B0604020202020204" pitchFamily="34" charset="0"/>
              <a:buChar char="•"/>
            </a:pPr>
            <a:r>
              <a:rPr lang="en-US" sz="2700" dirty="0">
                <a:latin typeface="HfW cursive" panose="00000500000000000000" pitchFamily="2" charset="0"/>
              </a:rPr>
              <a:t>Familiar TAs will also attend</a:t>
            </a:r>
          </a:p>
        </p:txBody>
      </p:sp>
    </p:spTree>
    <p:extLst>
      <p:ext uri="{BB962C8B-B14F-4D97-AF65-F5344CB8AC3E}">
        <p14:creationId xmlns:p14="http://schemas.microsoft.com/office/powerpoint/2010/main" val="711608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A8DF2D-807E-4557-8378-F40415873682}"/>
              </a:ext>
            </a:extLst>
          </p:cNvPr>
          <p:cNvSpPr txBox="1"/>
          <p:nvPr/>
        </p:nvSpPr>
        <p:spPr>
          <a:xfrm>
            <a:off x="370444" y="936658"/>
            <a:ext cx="8164630" cy="784830"/>
          </a:xfrm>
          <a:prstGeom prst="rect">
            <a:avLst/>
          </a:prstGeom>
          <a:noFill/>
        </p:spPr>
        <p:txBody>
          <a:bodyPr wrap="square">
            <a:spAutoFit/>
          </a:bodyPr>
          <a:lstStyle/>
          <a:p>
            <a:pPr algn="l"/>
            <a:r>
              <a:rPr lang="en-GB" sz="2700" u="sng" dirty="0">
                <a:latin typeface="HfW cursive" panose="00000500000000000000" pitchFamily="2" charset="0"/>
              </a:rPr>
              <a:t>Activities: a potential timetable</a:t>
            </a:r>
          </a:p>
          <a:p>
            <a:pPr algn="l"/>
            <a:endParaRPr lang="en-GB" dirty="0">
              <a:solidFill>
                <a:srgbClr val="0095A4"/>
              </a:solidFill>
              <a:latin typeface="HfW cursive" panose="00000500000000000000" pitchFamily="2" charset="0"/>
            </a:endParaRPr>
          </a:p>
        </p:txBody>
      </p:sp>
      <p:pic>
        <p:nvPicPr>
          <p:cNvPr id="5" name="Picture 4">
            <a:extLst>
              <a:ext uri="{FF2B5EF4-FFF2-40B4-BE49-F238E27FC236}">
                <a16:creationId xmlns:a16="http://schemas.microsoft.com/office/drawing/2014/main" id="{DF34E63C-A65A-4533-A257-F4137A144C9E}"/>
              </a:ext>
            </a:extLst>
          </p:cNvPr>
          <p:cNvPicPr>
            <a:picLocks noChangeAspect="1"/>
          </p:cNvPicPr>
          <p:nvPr/>
        </p:nvPicPr>
        <p:blipFill>
          <a:blip r:embed="rId2"/>
          <a:stretch>
            <a:fillRect/>
          </a:stretch>
        </p:blipFill>
        <p:spPr>
          <a:xfrm>
            <a:off x="370444" y="1555070"/>
            <a:ext cx="8164629" cy="4301302"/>
          </a:xfrm>
          <a:prstGeom prst="rect">
            <a:avLst/>
          </a:prstGeom>
        </p:spPr>
      </p:pic>
    </p:spTree>
    <p:extLst>
      <p:ext uri="{BB962C8B-B14F-4D97-AF65-F5344CB8AC3E}">
        <p14:creationId xmlns:p14="http://schemas.microsoft.com/office/powerpoint/2010/main" val="419037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D85316-558A-4CA7-B84C-5C3D634E08B4}"/>
              </a:ext>
            </a:extLst>
          </p:cNvPr>
          <p:cNvPicPr>
            <a:picLocks noChangeAspect="1"/>
          </p:cNvPicPr>
          <p:nvPr/>
        </p:nvPicPr>
        <p:blipFill>
          <a:blip r:embed="rId2"/>
          <a:stretch>
            <a:fillRect/>
          </a:stretch>
        </p:blipFill>
        <p:spPr>
          <a:xfrm>
            <a:off x="3171038" y="913657"/>
            <a:ext cx="5920531" cy="1961242"/>
          </a:xfrm>
          <a:prstGeom prst="rect">
            <a:avLst/>
          </a:prstGeom>
        </p:spPr>
      </p:pic>
      <p:sp>
        <p:nvSpPr>
          <p:cNvPr id="5" name="TextBox 4">
            <a:extLst>
              <a:ext uri="{FF2B5EF4-FFF2-40B4-BE49-F238E27FC236}">
                <a16:creationId xmlns:a16="http://schemas.microsoft.com/office/drawing/2014/main" id="{E5E8E7CA-8B92-4863-ACD7-AD9F17E51C09}"/>
              </a:ext>
            </a:extLst>
          </p:cNvPr>
          <p:cNvSpPr txBox="1"/>
          <p:nvPr/>
        </p:nvSpPr>
        <p:spPr>
          <a:xfrm>
            <a:off x="52432" y="1997109"/>
            <a:ext cx="3118606" cy="3970318"/>
          </a:xfrm>
          <a:prstGeom prst="rect">
            <a:avLst/>
          </a:prstGeom>
          <a:noFill/>
        </p:spPr>
        <p:txBody>
          <a:bodyPr wrap="square">
            <a:spAutoFit/>
          </a:bodyPr>
          <a:lstStyle/>
          <a:p>
            <a:pPr algn="l">
              <a:buFont typeface="Arial" panose="020B0604020202020204" pitchFamily="34" charset="0"/>
              <a:buChar char="•"/>
            </a:pPr>
            <a:r>
              <a:rPr lang="en-GB" sz="2100" dirty="0">
                <a:latin typeface="HfW cursive" panose="00000500000000000000" pitchFamily="2" charset="0"/>
              </a:rPr>
              <a:t>Raft Building and Canoeing takes place on a purpose-built lake, shallow enough to be perfect for Key Stage 2 </a:t>
            </a:r>
          </a:p>
          <a:p>
            <a:pPr algn="l"/>
            <a:endParaRPr lang="en-GB" sz="2100" dirty="0">
              <a:latin typeface="HfW cursive" panose="00000500000000000000" pitchFamily="2" charset="0"/>
            </a:endParaRPr>
          </a:p>
          <a:p>
            <a:pPr algn="l">
              <a:buFont typeface="Arial" panose="020B0604020202020204" pitchFamily="34" charset="0"/>
              <a:buChar char="•"/>
            </a:pPr>
            <a:r>
              <a:rPr lang="en-GB" sz="2100" dirty="0" err="1">
                <a:latin typeface="HfW cursive" panose="00000500000000000000" pitchFamily="2" charset="0"/>
              </a:rPr>
              <a:t>Maes</a:t>
            </a:r>
            <a:r>
              <a:rPr lang="en-GB" sz="2100" dirty="0">
                <a:latin typeface="HfW cursive" panose="00000500000000000000" pitchFamily="2" charset="0"/>
              </a:rPr>
              <a:t>-y-Nant features a brand new Giant Swing and a Zip Wire of around 80 metres in length.</a:t>
            </a:r>
          </a:p>
        </p:txBody>
      </p:sp>
      <p:sp>
        <p:nvSpPr>
          <p:cNvPr id="7" name="TextBox 6">
            <a:extLst>
              <a:ext uri="{FF2B5EF4-FFF2-40B4-BE49-F238E27FC236}">
                <a16:creationId xmlns:a16="http://schemas.microsoft.com/office/drawing/2014/main" id="{59F063CE-34AD-4A43-AD5B-9C4764816FA8}"/>
              </a:ext>
            </a:extLst>
          </p:cNvPr>
          <p:cNvSpPr txBox="1"/>
          <p:nvPr/>
        </p:nvSpPr>
        <p:spPr>
          <a:xfrm>
            <a:off x="3325711" y="3105105"/>
            <a:ext cx="5818289" cy="2862322"/>
          </a:xfrm>
          <a:prstGeom prst="rect">
            <a:avLst/>
          </a:prstGeom>
          <a:noFill/>
        </p:spPr>
        <p:txBody>
          <a:bodyPr wrap="square">
            <a:spAutoFit/>
          </a:bodyPr>
          <a:lstStyle/>
          <a:p>
            <a:pPr algn="l">
              <a:buFont typeface="Arial" panose="020B0604020202020204" pitchFamily="34" charset="0"/>
              <a:buChar char="•"/>
            </a:pPr>
            <a:r>
              <a:rPr lang="en-GB" dirty="0">
                <a:latin typeface="HfW cursive" panose="00000500000000000000" pitchFamily="2" charset="0"/>
              </a:rPr>
              <a:t>Purpose-built brand new buildings house archery and the specially designed indoor caving system.</a:t>
            </a:r>
          </a:p>
          <a:p>
            <a:pPr algn="l"/>
            <a:endParaRPr lang="en-GB" dirty="0">
              <a:latin typeface="HfW cursive" panose="00000500000000000000" pitchFamily="2" charset="0"/>
            </a:endParaRPr>
          </a:p>
          <a:p>
            <a:pPr algn="l">
              <a:buFont typeface="Arial" panose="020B0604020202020204" pitchFamily="34" charset="0"/>
              <a:buChar char="•"/>
            </a:pPr>
            <a:r>
              <a:rPr lang="en-US" dirty="0">
                <a:latin typeface="HfW cursive" panose="00000500000000000000" pitchFamily="2" charset="0"/>
              </a:rPr>
              <a:t>Children will be split into 5 groups of </a:t>
            </a:r>
            <a:r>
              <a:rPr lang="en-US" dirty="0" err="1">
                <a:latin typeface="HfW cursive" panose="00000500000000000000" pitchFamily="2" charset="0"/>
              </a:rPr>
              <a:t>approx</a:t>
            </a:r>
            <a:r>
              <a:rPr lang="en-US" dirty="0">
                <a:latin typeface="HfW cursive" panose="00000500000000000000" pitchFamily="2" charset="0"/>
              </a:rPr>
              <a:t> 12-13.</a:t>
            </a:r>
          </a:p>
          <a:p>
            <a:pPr algn="l"/>
            <a:endParaRPr lang="en-US" dirty="0">
              <a:latin typeface="HfW cursive" panose="00000500000000000000" pitchFamily="2" charset="0"/>
            </a:endParaRPr>
          </a:p>
          <a:p>
            <a:pPr algn="l">
              <a:buFont typeface="Arial" panose="020B0604020202020204" pitchFamily="34" charset="0"/>
              <a:buChar char="•"/>
            </a:pPr>
            <a:r>
              <a:rPr lang="en-US" dirty="0">
                <a:latin typeface="HfW cursive" panose="00000500000000000000" pitchFamily="2" charset="0"/>
              </a:rPr>
              <a:t>Each group will have members of staff from Broadstone allocated to them, along with the Robinwood staff.</a:t>
            </a:r>
          </a:p>
        </p:txBody>
      </p:sp>
      <p:sp>
        <p:nvSpPr>
          <p:cNvPr id="9" name="TextBox 8">
            <a:extLst>
              <a:ext uri="{FF2B5EF4-FFF2-40B4-BE49-F238E27FC236}">
                <a16:creationId xmlns:a16="http://schemas.microsoft.com/office/drawing/2014/main" id="{85FC1FF5-621B-44E8-82F9-3F579F22BE23}"/>
              </a:ext>
            </a:extLst>
          </p:cNvPr>
          <p:cNvSpPr txBox="1"/>
          <p:nvPr/>
        </p:nvSpPr>
        <p:spPr>
          <a:xfrm>
            <a:off x="578840" y="1105692"/>
            <a:ext cx="4655889" cy="553998"/>
          </a:xfrm>
          <a:prstGeom prst="rect">
            <a:avLst/>
          </a:prstGeom>
          <a:noFill/>
        </p:spPr>
        <p:txBody>
          <a:bodyPr wrap="square">
            <a:spAutoFit/>
          </a:bodyPr>
          <a:lstStyle/>
          <a:p>
            <a:r>
              <a:rPr lang="en-US" sz="3000" u="sng" dirty="0">
                <a:latin typeface="HfW cursive" panose="00000500000000000000" pitchFamily="2" charset="0"/>
              </a:rPr>
              <a:t>Activities</a:t>
            </a:r>
          </a:p>
        </p:txBody>
      </p:sp>
    </p:spTree>
    <p:extLst>
      <p:ext uri="{BB962C8B-B14F-4D97-AF65-F5344CB8AC3E}">
        <p14:creationId xmlns:p14="http://schemas.microsoft.com/office/powerpoint/2010/main" val="2419609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AA3668-91D6-4D73-871F-E76840C6874A}"/>
              </a:ext>
            </a:extLst>
          </p:cNvPr>
          <p:cNvSpPr txBox="1"/>
          <p:nvPr/>
        </p:nvSpPr>
        <p:spPr>
          <a:xfrm>
            <a:off x="161489" y="1051426"/>
            <a:ext cx="8821023" cy="4755148"/>
          </a:xfrm>
          <a:prstGeom prst="rect">
            <a:avLst/>
          </a:prstGeom>
          <a:noFill/>
        </p:spPr>
        <p:txBody>
          <a:bodyPr wrap="square" rtlCol="0">
            <a:spAutoFit/>
          </a:bodyPr>
          <a:lstStyle/>
          <a:p>
            <a:r>
              <a:rPr lang="en-US" sz="2100" u="sng" dirty="0">
                <a:latin typeface="HfW cursive" panose="00000500000000000000" pitchFamily="2" charset="0"/>
              </a:rPr>
              <a:t>Dorms:</a:t>
            </a:r>
          </a:p>
          <a:p>
            <a:endParaRPr lang="en-US" dirty="0">
              <a:latin typeface="HfW cursive" panose="00000500000000000000" pitchFamily="2" charset="0"/>
            </a:endParaRPr>
          </a:p>
          <a:p>
            <a:pPr marL="342900" indent="-342900">
              <a:buFont typeface="Arial" panose="020B0604020202020204" pitchFamily="34" charset="0"/>
              <a:buChar char="•"/>
            </a:pPr>
            <a:r>
              <a:rPr lang="en-US" dirty="0">
                <a:latin typeface="HfW cursive" panose="00000500000000000000" pitchFamily="2" charset="0"/>
              </a:rPr>
              <a:t>Children will be allocated a single-sex dorm which will sleep between 4-12 pupils (only from our school).</a:t>
            </a:r>
          </a:p>
          <a:p>
            <a:endParaRPr lang="en-US" dirty="0">
              <a:latin typeface="HfW cursive" panose="00000500000000000000" pitchFamily="2" charset="0"/>
            </a:endParaRPr>
          </a:p>
          <a:p>
            <a:pPr marL="342900" indent="-342900">
              <a:buFont typeface="Arial" panose="020B0604020202020204" pitchFamily="34" charset="0"/>
              <a:buChar char="•"/>
            </a:pPr>
            <a:r>
              <a:rPr lang="en-US" dirty="0">
                <a:latin typeface="HfW cursive" panose="00000500000000000000" pitchFamily="2" charset="0"/>
              </a:rPr>
              <a:t>Teachers’ rooms are also nearby.</a:t>
            </a:r>
          </a:p>
          <a:p>
            <a:endParaRPr lang="en-US" dirty="0">
              <a:latin typeface="HfW cursive" panose="00000500000000000000" pitchFamily="2" charset="0"/>
            </a:endParaRPr>
          </a:p>
          <a:p>
            <a:pPr marL="342900" indent="-342900">
              <a:buFont typeface="Arial" panose="020B0604020202020204" pitchFamily="34" charset="0"/>
              <a:buChar char="•"/>
            </a:pPr>
            <a:r>
              <a:rPr lang="en-US" dirty="0">
                <a:latin typeface="HfW cursive" panose="00000500000000000000" pitchFamily="2" charset="0"/>
              </a:rPr>
              <a:t>Rooms are </a:t>
            </a:r>
            <a:r>
              <a:rPr lang="en-US" dirty="0" err="1">
                <a:latin typeface="HfW cursive" panose="00000500000000000000" pitchFamily="2" charset="0"/>
              </a:rPr>
              <a:t>en</a:t>
            </a:r>
            <a:r>
              <a:rPr lang="en-US" dirty="0">
                <a:latin typeface="HfW cursive" panose="00000500000000000000" pitchFamily="2" charset="0"/>
              </a:rPr>
              <a:t>-suite and doors are alarmed.</a:t>
            </a:r>
          </a:p>
          <a:p>
            <a:endParaRPr lang="en-US" dirty="0">
              <a:latin typeface="HfW cursive" panose="00000500000000000000" pitchFamily="2" charset="0"/>
            </a:endParaRPr>
          </a:p>
          <a:p>
            <a:pPr marL="342900" indent="-342900">
              <a:buFont typeface="Arial" panose="020B0604020202020204" pitchFamily="34" charset="0"/>
              <a:buChar char="•"/>
            </a:pPr>
            <a:r>
              <a:rPr lang="en-US" dirty="0">
                <a:latin typeface="HfW cursive" panose="00000500000000000000" pitchFamily="2" charset="0"/>
              </a:rPr>
              <a:t>Robinwood staff and Broadstone staff </a:t>
            </a:r>
            <a:r>
              <a:rPr lang="en-US" b="1" dirty="0">
                <a:latin typeface="HfW cursive" panose="00000500000000000000" pitchFamily="2" charset="0"/>
              </a:rPr>
              <a:t>are on call throughout the night</a:t>
            </a:r>
            <a:r>
              <a:rPr lang="en-US" dirty="0">
                <a:latin typeface="HfW cursive" panose="00000500000000000000" pitchFamily="2" charset="0"/>
              </a:rPr>
              <a:t>.</a:t>
            </a:r>
          </a:p>
          <a:p>
            <a:endParaRPr lang="en-US" dirty="0">
              <a:latin typeface="HfW cursive" panose="00000500000000000000" pitchFamily="2" charset="0"/>
            </a:endParaRPr>
          </a:p>
          <a:p>
            <a:pPr marL="342900" indent="-342900">
              <a:buFont typeface="Arial" panose="020B0604020202020204" pitchFamily="34" charset="0"/>
              <a:buChar char="•"/>
            </a:pPr>
            <a:r>
              <a:rPr lang="en-US" dirty="0">
                <a:solidFill>
                  <a:srgbClr val="FF0000"/>
                </a:solidFill>
                <a:latin typeface="HfW cursive" panose="00000500000000000000" pitchFamily="2" charset="0"/>
              </a:rPr>
              <a:t>Staff will ensure your child is with a close friend in the activity group or in the dorms.</a:t>
            </a:r>
          </a:p>
          <a:p>
            <a:endParaRPr lang="en-US" dirty="0">
              <a:latin typeface="HfW cursive" panose="00000500000000000000" pitchFamily="2" charset="0"/>
            </a:endParaRPr>
          </a:p>
          <a:p>
            <a:pPr marL="342900" indent="-342900">
              <a:buFont typeface="Arial" panose="020B0604020202020204" pitchFamily="34" charset="0"/>
              <a:buChar char="•"/>
            </a:pPr>
            <a:r>
              <a:rPr lang="en-US" dirty="0">
                <a:latin typeface="HfW cursive" panose="00000500000000000000" pitchFamily="2" charset="0"/>
              </a:rPr>
              <a:t>Children will be told their activity groups and dorms </a:t>
            </a:r>
            <a:r>
              <a:rPr lang="en-US" b="1" dirty="0">
                <a:latin typeface="HfW cursive" panose="00000500000000000000" pitchFamily="2" charset="0"/>
              </a:rPr>
              <a:t>when we arrive at Robinwood.</a:t>
            </a:r>
          </a:p>
          <a:p>
            <a:endParaRPr lang="en-GB" sz="1200" dirty="0">
              <a:latin typeface="HfW cursive" panose="00000500000000000000" pitchFamily="2" charset="0"/>
            </a:endParaRPr>
          </a:p>
        </p:txBody>
      </p:sp>
    </p:spTree>
    <p:extLst>
      <p:ext uri="{BB962C8B-B14F-4D97-AF65-F5344CB8AC3E}">
        <p14:creationId xmlns:p14="http://schemas.microsoft.com/office/powerpoint/2010/main" val="151743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95E995-6AC4-4E58-B7AA-31A0A814BFC0}"/>
              </a:ext>
            </a:extLst>
          </p:cNvPr>
          <p:cNvSpPr txBox="1"/>
          <p:nvPr/>
        </p:nvSpPr>
        <p:spPr>
          <a:xfrm>
            <a:off x="370573" y="1132218"/>
            <a:ext cx="8402855" cy="4939814"/>
          </a:xfrm>
          <a:prstGeom prst="rect">
            <a:avLst/>
          </a:prstGeom>
          <a:noFill/>
        </p:spPr>
        <p:txBody>
          <a:bodyPr wrap="square" rtlCol="0">
            <a:spAutoFit/>
          </a:bodyPr>
          <a:lstStyle/>
          <a:p>
            <a:r>
              <a:rPr lang="en-US" sz="2100" dirty="0">
                <a:solidFill>
                  <a:srgbClr val="FF0000"/>
                </a:solidFill>
                <a:latin typeface="HfW cursive" panose="00000500000000000000" pitchFamily="2" charset="0"/>
              </a:rPr>
              <a:t>Do not bring:</a:t>
            </a:r>
          </a:p>
          <a:p>
            <a:endParaRPr lang="en-US" sz="2100" dirty="0">
              <a:solidFill>
                <a:srgbClr val="FF0000"/>
              </a:solidFill>
              <a:latin typeface="HfW cursive" panose="00000500000000000000" pitchFamily="2" charset="0"/>
            </a:endParaRPr>
          </a:p>
          <a:p>
            <a:pPr marL="342900" indent="-342900">
              <a:buFont typeface="Arial" panose="020B0604020202020204" pitchFamily="34" charset="0"/>
              <a:buChar char="•"/>
            </a:pPr>
            <a:r>
              <a:rPr lang="en-US" sz="2100" dirty="0">
                <a:latin typeface="HfW cursive" panose="00000500000000000000" pitchFamily="2" charset="0"/>
              </a:rPr>
              <a:t>Any electrical devices, including phones, tablets, kindles and cameras.</a:t>
            </a:r>
          </a:p>
          <a:p>
            <a:endParaRPr lang="en-US" sz="2100" dirty="0">
              <a:latin typeface="HfW cursive" panose="00000500000000000000" pitchFamily="2" charset="0"/>
            </a:endParaRPr>
          </a:p>
          <a:p>
            <a:pPr marL="342900" indent="-342900">
              <a:buFont typeface="Arial" panose="020B0604020202020204" pitchFamily="34" charset="0"/>
              <a:buChar char="•"/>
            </a:pPr>
            <a:r>
              <a:rPr lang="en-GB" sz="2100" dirty="0">
                <a:latin typeface="HfW cursive" panose="00000500000000000000" pitchFamily="2" charset="0"/>
              </a:rPr>
              <a:t>Valuables, including smart watches or jewellery</a:t>
            </a:r>
          </a:p>
          <a:p>
            <a:r>
              <a:rPr lang="en-GB" sz="2100" dirty="0">
                <a:latin typeface="HfW cursive" panose="00000500000000000000" pitchFamily="2" charset="0"/>
              </a:rPr>
              <a:t> </a:t>
            </a:r>
          </a:p>
          <a:p>
            <a:pPr marL="342900" indent="-342900">
              <a:buFont typeface="Arial" panose="020B0604020202020204" pitchFamily="34" charset="0"/>
              <a:buChar char="•"/>
            </a:pPr>
            <a:r>
              <a:rPr lang="en-GB" sz="2100" dirty="0">
                <a:latin typeface="HfW cursive" panose="00000500000000000000" pitchFamily="2" charset="0"/>
              </a:rPr>
              <a:t>Aerosols - they can set the fire alarm off</a:t>
            </a:r>
          </a:p>
          <a:p>
            <a:endParaRPr lang="en-GB" sz="2100" dirty="0">
              <a:latin typeface="HfW cursive" panose="00000500000000000000" pitchFamily="2" charset="0"/>
            </a:endParaRPr>
          </a:p>
          <a:p>
            <a:pPr marL="342900" indent="-342900">
              <a:buFont typeface="Arial" panose="020B0604020202020204" pitchFamily="34" charset="0"/>
              <a:buChar char="•"/>
            </a:pPr>
            <a:r>
              <a:rPr lang="en-GB" sz="2100" dirty="0">
                <a:latin typeface="HfW cursive" panose="00000500000000000000" pitchFamily="2" charset="0"/>
              </a:rPr>
              <a:t>Chewing gum</a:t>
            </a:r>
          </a:p>
          <a:p>
            <a:endParaRPr lang="en-GB" sz="2100" dirty="0">
              <a:latin typeface="HfW cursive" panose="00000500000000000000" pitchFamily="2" charset="0"/>
            </a:endParaRPr>
          </a:p>
          <a:p>
            <a:pPr marL="342900" indent="-342900">
              <a:buFont typeface="Arial" panose="020B0604020202020204" pitchFamily="34" charset="0"/>
              <a:buChar char="•"/>
            </a:pPr>
            <a:r>
              <a:rPr lang="en-GB" sz="2100" dirty="0">
                <a:latin typeface="HfW cursive" panose="00000500000000000000" pitchFamily="2" charset="0"/>
              </a:rPr>
              <a:t>Food (including sweets)</a:t>
            </a:r>
          </a:p>
          <a:p>
            <a:endParaRPr lang="en-GB" sz="2100" dirty="0">
              <a:latin typeface="HfW cursive" panose="00000500000000000000" pitchFamily="2" charset="0"/>
            </a:endParaRPr>
          </a:p>
          <a:p>
            <a:pPr marL="342900" indent="-342900">
              <a:buFont typeface="Arial" panose="020B0604020202020204" pitchFamily="34" charset="0"/>
              <a:buChar char="•"/>
            </a:pPr>
            <a:r>
              <a:rPr lang="en-GB" sz="2100" dirty="0">
                <a:latin typeface="HfW cursive" panose="00000500000000000000" pitchFamily="2" charset="0"/>
              </a:rPr>
              <a:t>Any nice clothes - they won’t return ‘nice’ or clothes that cannot be tumble dried.</a:t>
            </a:r>
          </a:p>
        </p:txBody>
      </p:sp>
    </p:spTree>
    <p:extLst>
      <p:ext uri="{BB962C8B-B14F-4D97-AF65-F5344CB8AC3E}">
        <p14:creationId xmlns:p14="http://schemas.microsoft.com/office/powerpoint/2010/main" val="664768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280552-FA24-43A3-95A0-7366AB2999B4}"/>
              </a:ext>
            </a:extLst>
          </p:cNvPr>
          <p:cNvPicPr>
            <a:picLocks noChangeAspect="1"/>
          </p:cNvPicPr>
          <p:nvPr/>
        </p:nvPicPr>
        <p:blipFill>
          <a:blip r:embed="rId2"/>
          <a:stretch>
            <a:fillRect/>
          </a:stretch>
        </p:blipFill>
        <p:spPr>
          <a:xfrm>
            <a:off x="256335" y="1693416"/>
            <a:ext cx="8528777" cy="4184645"/>
          </a:xfrm>
          <a:prstGeom prst="rect">
            <a:avLst/>
          </a:prstGeom>
        </p:spPr>
      </p:pic>
      <p:sp>
        <p:nvSpPr>
          <p:cNvPr id="5" name="TextBox 4">
            <a:extLst>
              <a:ext uri="{FF2B5EF4-FFF2-40B4-BE49-F238E27FC236}">
                <a16:creationId xmlns:a16="http://schemas.microsoft.com/office/drawing/2014/main" id="{8A340E25-480E-468D-93BA-3184BB79FFBF}"/>
              </a:ext>
            </a:extLst>
          </p:cNvPr>
          <p:cNvSpPr txBox="1"/>
          <p:nvPr/>
        </p:nvSpPr>
        <p:spPr>
          <a:xfrm>
            <a:off x="618163" y="1140298"/>
            <a:ext cx="4570952" cy="507831"/>
          </a:xfrm>
          <a:prstGeom prst="rect">
            <a:avLst/>
          </a:prstGeom>
          <a:noFill/>
        </p:spPr>
        <p:txBody>
          <a:bodyPr wrap="square">
            <a:spAutoFit/>
          </a:bodyPr>
          <a:lstStyle/>
          <a:p>
            <a:r>
              <a:rPr lang="en-US" sz="2700" u="sng" dirty="0">
                <a:latin typeface="HfW cursive" panose="00000500000000000000" pitchFamily="2" charset="0"/>
              </a:rPr>
              <a:t>Kit List: label all clothing</a:t>
            </a:r>
          </a:p>
        </p:txBody>
      </p:sp>
    </p:spTree>
    <p:extLst>
      <p:ext uri="{BB962C8B-B14F-4D97-AF65-F5344CB8AC3E}">
        <p14:creationId xmlns:p14="http://schemas.microsoft.com/office/powerpoint/2010/main" val="3260678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B66525-A62E-4847-8C46-0619BA7F9AF4}"/>
              </a:ext>
            </a:extLst>
          </p:cNvPr>
          <p:cNvSpPr txBox="1"/>
          <p:nvPr/>
        </p:nvSpPr>
        <p:spPr>
          <a:xfrm>
            <a:off x="447574" y="1102695"/>
            <a:ext cx="7738712" cy="4893647"/>
          </a:xfrm>
          <a:prstGeom prst="rect">
            <a:avLst/>
          </a:prstGeom>
          <a:noFill/>
        </p:spPr>
        <p:txBody>
          <a:bodyPr wrap="square" rtlCol="0">
            <a:spAutoFit/>
          </a:bodyPr>
          <a:lstStyle/>
          <a:p>
            <a:r>
              <a:rPr lang="en-US" sz="2400" u="sng" dirty="0">
                <a:latin typeface="HfW cursive" panose="00000500000000000000" pitchFamily="2" charset="0"/>
              </a:rPr>
              <a:t>Food:</a:t>
            </a:r>
          </a:p>
          <a:p>
            <a:endParaRPr lang="en-US" sz="2400" dirty="0">
              <a:latin typeface="HfW cursive" panose="00000500000000000000" pitchFamily="2" charset="0"/>
            </a:endParaRPr>
          </a:p>
          <a:p>
            <a:pPr marL="342900" indent="-342900">
              <a:buFont typeface="Arial" panose="020B0604020202020204" pitchFamily="34" charset="0"/>
              <a:buChar char="•"/>
            </a:pPr>
            <a:r>
              <a:rPr lang="en-GB" sz="2400" dirty="0">
                <a:latin typeface="HfW cursive" panose="00000500000000000000" pitchFamily="2" charset="0"/>
              </a:rPr>
              <a:t>Children choose each meal.</a:t>
            </a:r>
          </a:p>
          <a:p>
            <a:endParaRPr lang="en-GB" sz="2400" dirty="0">
              <a:latin typeface="HfW cursive" panose="00000500000000000000" pitchFamily="2" charset="0"/>
            </a:endParaRPr>
          </a:p>
          <a:p>
            <a:pPr marL="342900" indent="-342900">
              <a:buFont typeface="Arial" panose="020B0604020202020204" pitchFamily="34" charset="0"/>
              <a:buChar char="•"/>
            </a:pPr>
            <a:r>
              <a:rPr lang="en-GB" sz="2400" dirty="0">
                <a:latin typeface="HfW cursive" panose="00000500000000000000" pitchFamily="2" charset="0"/>
              </a:rPr>
              <a:t>Vegetarian or Halal where necessary. </a:t>
            </a:r>
          </a:p>
          <a:p>
            <a:endParaRPr lang="en-GB" sz="2400" dirty="0">
              <a:latin typeface="HfW cursive" panose="00000500000000000000" pitchFamily="2" charset="0"/>
            </a:endParaRPr>
          </a:p>
          <a:p>
            <a:pPr marL="342900" indent="-342900">
              <a:buFont typeface="Arial" panose="020B0604020202020204" pitchFamily="34" charset="0"/>
              <a:buChar char="•"/>
            </a:pPr>
            <a:r>
              <a:rPr lang="en-GB" sz="2400" dirty="0">
                <a:latin typeface="HfW cursive" panose="00000500000000000000" pitchFamily="2" charset="0"/>
              </a:rPr>
              <a:t>Menu varied but child friendly. </a:t>
            </a:r>
          </a:p>
          <a:p>
            <a:endParaRPr lang="en-GB" sz="2400" dirty="0">
              <a:latin typeface="HfW cursive" panose="00000500000000000000" pitchFamily="2" charset="0"/>
            </a:endParaRPr>
          </a:p>
          <a:p>
            <a:pPr marL="342900" indent="-342900">
              <a:buFont typeface="Arial" panose="020B0604020202020204" pitchFamily="34" charset="0"/>
              <a:buChar char="•"/>
            </a:pPr>
            <a:r>
              <a:rPr lang="en-GB" sz="2400" dirty="0">
                <a:latin typeface="HfW cursive" panose="00000500000000000000" pitchFamily="2" charset="0"/>
              </a:rPr>
              <a:t>Hungry so tend to eat.</a:t>
            </a:r>
          </a:p>
          <a:p>
            <a:endParaRPr lang="en-GB" sz="2400" dirty="0">
              <a:latin typeface="HfW cursive" panose="00000500000000000000" pitchFamily="2" charset="0"/>
            </a:endParaRPr>
          </a:p>
          <a:p>
            <a:pPr marL="342900" indent="-342900">
              <a:buFont typeface="Arial" panose="020B0604020202020204" pitchFamily="34" charset="0"/>
              <a:buChar char="•"/>
            </a:pPr>
            <a:r>
              <a:rPr lang="en-GB" sz="2400" dirty="0">
                <a:latin typeface="HfW cursive" panose="00000500000000000000" pitchFamily="2" charset="0"/>
              </a:rPr>
              <a:t>Allergies noted - please make sure any are included on the Robinwood medical forms as their staff will use these.</a:t>
            </a:r>
          </a:p>
        </p:txBody>
      </p:sp>
    </p:spTree>
    <p:extLst>
      <p:ext uri="{BB962C8B-B14F-4D97-AF65-F5344CB8AC3E}">
        <p14:creationId xmlns:p14="http://schemas.microsoft.com/office/powerpoint/2010/main" val="2363243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27DBC6-A146-4C70-AC00-D1A3953B1B61}"/>
              </a:ext>
            </a:extLst>
          </p:cNvPr>
          <p:cNvPicPr>
            <a:picLocks noChangeAspect="1"/>
          </p:cNvPicPr>
          <p:nvPr/>
        </p:nvPicPr>
        <p:blipFill>
          <a:blip r:embed="rId2"/>
          <a:stretch>
            <a:fillRect/>
          </a:stretch>
        </p:blipFill>
        <p:spPr>
          <a:xfrm>
            <a:off x="487268" y="857250"/>
            <a:ext cx="8169464" cy="5143500"/>
          </a:xfrm>
          <a:prstGeom prst="rect">
            <a:avLst/>
          </a:prstGeom>
        </p:spPr>
      </p:pic>
    </p:spTree>
    <p:extLst>
      <p:ext uri="{BB962C8B-B14F-4D97-AF65-F5344CB8AC3E}">
        <p14:creationId xmlns:p14="http://schemas.microsoft.com/office/powerpoint/2010/main" val="2725843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C3A24B-4271-42C1-853C-2D29A57AE0CD}"/>
              </a:ext>
            </a:extLst>
          </p:cNvPr>
          <p:cNvSpPr txBox="1"/>
          <p:nvPr/>
        </p:nvSpPr>
        <p:spPr>
          <a:xfrm>
            <a:off x="3936" y="620688"/>
            <a:ext cx="8970745" cy="6370975"/>
          </a:xfrm>
          <a:prstGeom prst="rect">
            <a:avLst/>
          </a:prstGeom>
          <a:noFill/>
        </p:spPr>
        <p:txBody>
          <a:bodyPr wrap="square" rtlCol="0">
            <a:spAutoFit/>
          </a:bodyPr>
          <a:lstStyle/>
          <a:p>
            <a:r>
              <a:rPr lang="en-GB" sz="2400" u="sng" dirty="0">
                <a:latin typeface="HfW cursive" panose="00000500000000000000" pitchFamily="2" charset="0"/>
              </a:rPr>
              <a:t>Medical:</a:t>
            </a:r>
          </a:p>
          <a:p>
            <a:pPr marL="428625" indent="-428625">
              <a:buFont typeface="Arial" panose="020B0604020202020204" pitchFamily="34" charset="0"/>
              <a:buChar char="•"/>
            </a:pPr>
            <a:r>
              <a:rPr lang="en-GB" sz="2400" dirty="0">
                <a:latin typeface="HfW cursive" panose="00000500000000000000" pitchFamily="2" charset="0"/>
              </a:rPr>
              <a:t>Organised by Mrs Derbyshire.</a:t>
            </a:r>
          </a:p>
          <a:p>
            <a:pPr marL="428625" indent="-428625">
              <a:buFont typeface="Arial" panose="020B0604020202020204" pitchFamily="34" charset="0"/>
              <a:buChar char="•"/>
            </a:pPr>
            <a:r>
              <a:rPr lang="en-GB" sz="2400" dirty="0">
                <a:latin typeface="HfW cursive" panose="00000500000000000000" pitchFamily="2" charset="0"/>
              </a:rPr>
              <a:t>Labelled clearly in original packaging name/dosage on packet. </a:t>
            </a:r>
          </a:p>
          <a:p>
            <a:pPr marL="428625" indent="-428625">
              <a:buFont typeface="Arial" panose="020B0604020202020204" pitchFamily="34" charset="0"/>
              <a:buChar char="•"/>
            </a:pPr>
            <a:r>
              <a:rPr lang="en-GB" sz="2400" dirty="0">
                <a:latin typeface="HfW cursive" panose="00000500000000000000" pitchFamily="2" charset="0"/>
              </a:rPr>
              <a:t>Must be handed in on day of departure. </a:t>
            </a:r>
          </a:p>
          <a:p>
            <a:pPr marL="428625" indent="-428625">
              <a:buFont typeface="Arial" panose="020B0604020202020204" pitchFamily="34" charset="0"/>
              <a:buChar char="•"/>
            </a:pPr>
            <a:r>
              <a:rPr lang="en-GB" sz="2400" dirty="0">
                <a:latin typeface="HfW cursive" panose="00000500000000000000" pitchFamily="2" charset="0"/>
              </a:rPr>
              <a:t>Travel sickness for return journey.</a:t>
            </a:r>
          </a:p>
          <a:p>
            <a:pPr marL="428625" indent="-428625">
              <a:buFont typeface="Arial" panose="020B0604020202020204" pitchFamily="34" charset="0"/>
              <a:buChar char="•"/>
            </a:pPr>
            <a:r>
              <a:rPr lang="en-GB" sz="2400" dirty="0">
                <a:latin typeface="HfW cursive" panose="00000500000000000000" pitchFamily="2" charset="0"/>
              </a:rPr>
              <a:t>Last year, we ran drop-in meetings before and after school leading up to RW where you can discuss your child’s medication with Mrs Derbyshire - </a:t>
            </a:r>
            <a:r>
              <a:rPr lang="en-GB" sz="2400" dirty="0">
                <a:solidFill>
                  <a:srgbClr val="FF0000"/>
                </a:solidFill>
                <a:latin typeface="HfW cursive" panose="00000500000000000000" pitchFamily="2" charset="0"/>
              </a:rPr>
              <a:t>medication not previously discussed that is brought on the day of departure may not be allowed to be taken</a:t>
            </a:r>
          </a:p>
          <a:p>
            <a:endParaRPr lang="en-GB" sz="2400" dirty="0">
              <a:latin typeface="HfW cursive" panose="00000500000000000000" pitchFamily="2" charset="0"/>
            </a:endParaRPr>
          </a:p>
          <a:p>
            <a:endParaRPr lang="en-US" sz="2400" u="sng" dirty="0">
              <a:latin typeface="HfW cursive" panose="00000500000000000000" pitchFamily="2" charset="0"/>
            </a:endParaRPr>
          </a:p>
          <a:p>
            <a:r>
              <a:rPr lang="en-US" sz="2400" u="sng" dirty="0">
                <a:latin typeface="HfW cursive" panose="00000500000000000000" pitchFamily="2" charset="0"/>
              </a:rPr>
              <a:t>Souvenirs:</a:t>
            </a:r>
          </a:p>
          <a:p>
            <a:pPr marL="428625" indent="-428625">
              <a:buFont typeface="Arial" panose="020B0604020202020204" pitchFamily="34" charset="0"/>
              <a:buChar char="•"/>
            </a:pPr>
            <a:r>
              <a:rPr lang="en-US" sz="2400" dirty="0">
                <a:latin typeface="HfW cursive" panose="00000500000000000000" pitchFamily="2" charset="0"/>
              </a:rPr>
              <a:t>Please return the order form to the school office </a:t>
            </a:r>
            <a:r>
              <a:rPr lang="en-US" sz="2400" b="1" u="sng" dirty="0">
                <a:latin typeface="HfW cursive" panose="00000500000000000000" pitchFamily="2" charset="0"/>
              </a:rPr>
              <a:t>before departure day</a:t>
            </a:r>
            <a:endParaRPr lang="en-GB" sz="2400" b="1" u="sng" dirty="0">
              <a:latin typeface="HfW cursive" panose="00000500000000000000" pitchFamily="2" charset="0"/>
            </a:endParaRPr>
          </a:p>
          <a:p>
            <a:pPr marL="214313" indent="-214313">
              <a:buFont typeface="Arial" panose="020B0604020202020204" pitchFamily="34" charset="0"/>
              <a:buChar char="•"/>
            </a:pPr>
            <a:endParaRPr lang="en-GB" sz="2400" dirty="0">
              <a:latin typeface="HfW cursive" panose="00000500000000000000" pitchFamily="2" charset="0"/>
            </a:endParaRPr>
          </a:p>
        </p:txBody>
      </p:sp>
    </p:spTree>
    <p:extLst>
      <p:ext uri="{BB962C8B-B14F-4D97-AF65-F5344CB8AC3E}">
        <p14:creationId xmlns:p14="http://schemas.microsoft.com/office/powerpoint/2010/main" val="2525331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6EAE0-B668-474D-9BC4-1CCC5B5A13CE}"/>
              </a:ext>
            </a:extLst>
          </p:cNvPr>
          <p:cNvSpPr>
            <a:spLocks noGrp="1"/>
          </p:cNvSpPr>
          <p:nvPr>
            <p:ph type="ctrTitle"/>
          </p:nvPr>
        </p:nvSpPr>
        <p:spPr>
          <a:xfrm>
            <a:off x="1143000" y="1699022"/>
            <a:ext cx="6858000" cy="616455"/>
          </a:xfrm>
        </p:spPr>
        <p:txBody>
          <a:bodyPr>
            <a:normAutofit fontScale="90000"/>
          </a:bodyPr>
          <a:lstStyle/>
          <a:p>
            <a:pPr algn="ctr"/>
            <a:r>
              <a:rPr lang="en-US" dirty="0">
                <a:latin typeface="HfW cursive" panose="00000500000000000000" pitchFamily="2" charset="0"/>
              </a:rPr>
              <a:t>High School Transition</a:t>
            </a:r>
            <a:endParaRPr lang="en-GB" dirty="0">
              <a:latin typeface="HfW cursive" panose="00000500000000000000" pitchFamily="2" charset="0"/>
            </a:endParaRPr>
          </a:p>
        </p:txBody>
      </p:sp>
    </p:spTree>
    <p:extLst>
      <p:ext uri="{BB962C8B-B14F-4D97-AF65-F5344CB8AC3E}">
        <p14:creationId xmlns:p14="http://schemas.microsoft.com/office/powerpoint/2010/main" val="17731463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a:extLst>
              <a:ext uri="{FF2B5EF4-FFF2-40B4-BE49-F238E27FC236}">
                <a16:creationId xmlns:a16="http://schemas.microsoft.com/office/drawing/2014/main" id="{67E90FD7-1119-4DF3-B5EE-C1012EC17FF6}"/>
              </a:ext>
            </a:extLst>
          </p:cNvPr>
          <p:cNvSpPr>
            <a:spLocks noGrp="1"/>
          </p:cNvSpPr>
          <p:nvPr>
            <p:ph idx="1"/>
          </p:nvPr>
        </p:nvSpPr>
        <p:spPr>
          <a:xfrm>
            <a:off x="251520" y="260648"/>
            <a:ext cx="8229600" cy="4389437"/>
          </a:xfrm>
        </p:spPr>
        <p:txBody>
          <a:bodyPr/>
          <a:lstStyle/>
          <a:p>
            <a:pPr marL="0" indent="0">
              <a:buNone/>
            </a:pPr>
            <a:r>
              <a:rPr lang="en-GB" altLang="en-US" sz="4400" dirty="0">
                <a:latin typeface="HfW cursive" panose="00000500000000000000" pitchFamily="2" charset="0"/>
                <a:cs typeface="Dubai Medium"/>
              </a:rPr>
              <a:t>Important Dates:</a:t>
            </a:r>
          </a:p>
        </p:txBody>
      </p:sp>
      <p:pic>
        <p:nvPicPr>
          <p:cNvPr id="11" name="Picture 10">
            <a:extLst>
              <a:ext uri="{FF2B5EF4-FFF2-40B4-BE49-F238E27FC236}">
                <a16:creationId xmlns:a16="http://schemas.microsoft.com/office/drawing/2014/main" id="{28DBE0A9-6487-43DA-9744-71A078914346}"/>
              </a:ext>
            </a:extLst>
          </p:cNvPr>
          <p:cNvPicPr>
            <a:picLocks noChangeAspect="1"/>
          </p:cNvPicPr>
          <p:nvPr/>
        </p:nvPicPr>
        <p:blipFill rotWithShape="1">
          <a:blip r:embed="rId2"/>
          <a:srcRect l="2415" r="66242" b="20390"/>
          <a:stretch/>
        </p:blipFill>
        <p:spPr>
          <a:xfrm>
            <a:off x="639196" y="1071893"/>
            <a:ext cx="1872208" cy="1613502"/>
          </a:xfrm>
          <a:prstGeom prst="rect">
            <a:avLst/>
          </a:prstGeom>
        </p:spPr>
      </p:pic>
      <p:sp>
        <p:nvSpPr>
          <p:cNvPr id="13" name="TextBox 12">
            <a:extLst>
              <a:ext uri="{FF2B5EF4-FFF2-40B4-BE49-F238E27FC236}">
                <a16:creationId xmlns:a16="http://schemas.microsoft.com/office/drawing/2014/main" id="{2E06D9B6-9909-4FF7-8579-9B35A8D051CC}"/>
              </a:ext>
            </a:extLst>
          </p:cNvPr>
          <p:cNvSpPr txBox="1"/>
          <p:nvPr/>
        </p:nvSpPr>
        <p:spPr>
          <a:xfrm>
            <a:off x="3257636" y="1196752"/>
            <a:ext cx="5562836" cy="1477328"/>
          </a:xfrm>
          <a:prstGeom prst="rect">
            <a:avLst/>
          </a:prstGeom>
          <a:noFill/>
        </p:spPr>
        <p:txBody>
          <a:bodyPr wrap="square">
            <a:spAutoFit/>
          </a:bodyPr>
          <a:lstStyle/>
          <a:p>
            <a:r>
              <a:rPr lang="en-GB" b="1" u="sng" dirty="0">
                <a:latin typeface="HfW cursive" panose="00000500000000000000" pitchFamily="2" charset="0"/>
              </a:rPr>
              <a:t>Reddish Vale</a:t>
            </a:r>
          </a:p>
          <a:p>
            <a:endParaRPr lang="en-GB" dirty="0">
              <a:latin typeface="HfW cursive" panose="00000500000000000000" pitchFamily="2" charset="0"/>
            </a:endParaRPr>
          </a:p>
          <a:p>
            <a:r>
              <a:rPr lang="en-GB" dirty="0">
                <a:latin typeface="HfW cursive" panose="00000500000000000000" pitchFamily="2" charset="0"/>
              </a:rPr>
              <a:t>Open evening on Thursday 15</a:t>
            </a:r>
            <a:r>
              <a:rPr lang="en-GB" baseline="30000" dirty="0">
                <a:latin typeface="HfW cursive" panose="00000500000000000000" pitchFamily="2" charset="0"/>
              </a:rPr>
              <a:t>th</a:t>
            </a:r>
            <a:r>
              <a:rPr lang="en-GB" dirty="0">
                <a:latin typeface="HfW cursive" panose="00000500000000000000" pitchFamily="2" charset="0"/>
              </a:rPr>
              <a:t> October 2026</a:t>
            </a:r>
          </a:p>
          <a:p>
            <a:endParaRPr lang="en-GB" dirty="0">
              <a:latin typeface="HfW cursive" panose="00000500000000000000" pitchFamily="2" charset="0"/>
            </a:endParaRPr>
          </a:p>
          <a:p>
            <a:r>
              <a:rPr lang="en-GB" dirty="0">
                <a:latin typeface="HfW cursive" panose="00000500000000000000" pitchFamily="2" charset="0"/>
              </a:rPr>
              <a:t>4 - 7pm </a:t>
            </a:r>
          </a:p>
        </p:txBody>
      </p:sp>
      <p:pic>
        <p:nvPicPr>
          <p:cNvPr id="14" name="Picture 13">
            <a:extLst>
              <a:ext uri="{FF2B5EF4-FFF2-40B4-BE49-F238E27FC236}">
                <a16:creationId xmlns:a16="http://schemas.microsoft.com/office/drawing/2014/main" id="{90D1B766-3338-49EA-8C1D-875CD92348B2}"/>
              </a:ext>
            </a:extLst>
          </p:cNvPr>
          <p:cNvPicPr>
            <a:picLocks noChangeAspect="1"/>
          </p:cNvPicPr>
          <p:nvPr/>
        </p:nvPicPr>
        <p:blipFill>
          <a:blip r:embed="rId3"/>
          <a:stretch>
            <a:fillRect/>
          </a:stretch>
        </p:blipFill>
        <p:spPr>
          <a:xfrm>
            <a:off x="323528" y="3107077"/>
            <a:ext cx="2934109" cy="1028844"/>
          </a:xfrm>
          <a:prstGeom prst="rect">
            <a:avLst/>
          </a:prstGeom>
        </p:spPr>
      </p:pic>
      <p:sp>
        <p:nvSpPr>
          <p:cNvPr id="16" name="TextBox 15">
            <a:extLst>
              <a:ext uri="{FF2B5EF4-FFF2-40B4-BE49-F238E27FC236}">
                <a16:creationId xmlns:a16="http://schemas.microsoft.com/office/drawing/2014/main" id="{98D50793-5519-47F5-B458-470FA2A5A2B8}"/>
              </a:ext>
            </a:extLst>
          </p:cNvPr>
          <p:cNvSpPr txBox="1"/>
          <p:nvPr/>
        </p:nvSpPr>
        <p:spPr>
          <a:xfrm>
            <a:off x="3329644" y="3159834"/>
            <a:ext cx="5562836" cy="1477328"/>
          </a:xfrm>
          <a:prstGeom prst="rect">
            <a:avLst/>
          </a:prstGeom>
          <a:noFill/>
        </p:spPr>
        <p:txBody>
          <a:bodyPr wrap="square">
            <a:spAutoFit/>
          </a:bodyPr>
          <a:lstStyle/>
          <a:p>
            <a:r>
              <a:rPr lang="en-GB" b="1" u="sng" dirty="0" err="1">
                <a:latin typeface="HfW cursive" panose="00000500000000000000" pitchFamily="2" charset="0"/>
              </a:rPr>
              <a:t>Priestnall</a:t>
            </a:r>
            <a:r>
              <a:rPr lang="en-GB" b="1" u="sng" dirty="0">
                <a:latin typeface="HfW cursive" panose="00000500000000000000" pitchFamily="2" charset="0"/>
              </a:rPr>
              <a:t> School</a:t>
            </a:r>
          </a:p>
          <a:p>
            <a:endParaRPr lang="en-GB" dirty="0">
              <a:latin typeface="HfW cursive" panose="00000500000000000000" pitchFamily="2" charset="0"/>
            </a:endParaRPr>
          </a:p>
          <a:p>
            <a:r>
              <a:rPr lang="en-GB" dirty="0">
                <a:latin typeface="HfW cursive" panose="00000500000000000000" pitchFamily="2" charset="0"/>
              </a:rPr>
              <a:t>Open evening on Thursday 22nd October 2026</a:t>
            </a:r>
          </a:p>
          <a:p>
            <a:endParaRPr lang="en-GB" dirty="0">
              <a:latin typeface="HfW cursive" panose="00000500000000000000" pitchFamily="2" charset="0"/>
            </a:endParaRPr>
          </a:p>
          <a:p>
            <a:r>
              <a:rPr lang="en-GB" dirty="0">
                <a:latin typeface="HfW cursive" panose="00000500000000000000" pitchFamily="2" charset="0"/>
              </a:rPr>
              <a:t>5 - 7:30pm </a:t>
            </a:r>
          </a:p>
        </p:txBody>
      </p:sp>
      <p:sp>
        <p:nvSpPr>
          <p:cNvPr id="2" name="TextBox 1">
            <a:extLst>
              <a:ext uri="{FF2B5EF4-FFF2-40B4-BE49-F238E27FC236}">
                <a16:creationId xmlns:a16="http://schemas.microsoft.com/office/drawing/2014/main" id="{33D83A12-12A7-131E-CC08-B8D58028E5E2}"/>
              </a:ext>
            </a:extLst>
          </p:cNvPr>
          <p:cNvSpPr txBox="1"/>
          <p:nvPr/>
        </p:nvSpPr>
        <p:spPr>
          <a:xfrm>
            <a:off x="3343020" y="4947813"/>
            <a:ext cx="5562836" cy="1477328"/>
          </a:xfrm>
          <a:prstGeom prst="rect">
            <a:avLst/>
          </a:prstGeom>
          <a:noFill/>
        </p:spPr>
        <p:txBody>
          <a:bodyPr wrap="square">
            <a:spAutoFit/>
          </a:bodyPr>
          <a:lstStyle/>
          <a:p>
            <a:r>
              <a:rPr lang="en-GB" b="1" u="sng" dirty="0">
                <a:latin typeface="HfW cursive" panose="00000500000000000000" pitchFamily="2" charset="0"/>
              </a:rPr>
              <a:t>St Anne’s</a:t>
            </a:r>
          </a:p>
          <a:p>
            <a:endParaRPr lang="en-GB" dirty="0">
              <a:latin typeface="HfW cursive" panose="00000500000000000000" pitchFamily="2" charset="0"/>
            </a:endParaRPr>
          </a:p>
          <a:p>
            <a:r>
              <a:rPr lang="en-GB" dirty="0">
                <a:latin typeface="HfW cursive" panose="00000500000000000000" pitchFamily="2" charset="0"/>
              </a:rPr>
              <a:t>Open evening on Thursday 8th October 2026</a:t>
            </a:r>
          </a:p>
          <a:p>
            <a:endParaRPr lang="en-GB" dirty="0">
              <a:latin typeface="HfW cursive" panose="00000500000000000000" pitchFamily="2" charset="0"/>
            </a:endParaRPr>
          </a:p>
          <a:p>
            <a:r>
              <a:rPr lang="en-GB" dirty="0">
                <a:latin typeface="HfW cursive" panose="00000500000000000000" pitchFamily="2" charset="0"/>
              </a:rPr>
              <a:t>5 - 8:00pm </a:t>
            </a:r>
          </a:p>
        </p:txBody>
      </p:sp>
      <p:pic>
        <p:nvPicPr>
          <p:cNvPr id="4" name="Picture 3">
            <a:extLst>
              <a:ext uri="{FF2B5EF4-FFF2-40B4-BE49-F238E27FC236}">
                <a16:creationId xmlns:a16="http://schemas.microsoft.com/office/drawing/2014/main" id="{59BEC9EE-E26E-B7F3-EB28-0D0116396B00}"/>
              </a:ext>
            </a:extLst>
          </p:cNvPr>
          <p:cNvPicPr>
            <a:picLocks noChangeAspect="1"/>
          </p:cNvPicPr>
          <p:nvPr/>
        </p:nvPicPr>
        <p:blipFill>
          <a:blip r:embed="rId4"/>
          <a:stretch>
            <a:fillRect/>
          </a:stretch>
        </p:blipFill>
        <p:spPr>
          <a:xfrm>
            <a:off x="107427" y="4869160"/>
            <a:ext cx="2952405" cy="953653"/>
          </a:xfrm>
          <a:prstGeom prst="rect">
            <a:avLst/>
          </a:prstGeom>
        </p:spPr>
      </p:pic>
    </p:spTree>
    <p:extLst>
      <p:ext uri="{BB962C8B-B14F-4D97-AF65-F5344CB8AC3E}">
        <p14:creationId xmlns:p14="http://schemas.microsoft.com/office/powerpoint/2010/main" val="3505108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85F0D-18E6-445B-8087-7246D3CC0F63}"/>
              </a:ext>
            </a:extLst>
          </p:cNvPr>
          <p:cNvSpPr>
            <a:spLocks noGrp="1"/>
          </p:cNvSpPr>
          <p:nvPr>
            <p:ph type="ctrTitle"/>
          </p:nvPr>
        </p:nvSpPr>
        <p:spPr>
          <a:xfrm>
            <a:off x="-1370687" y="1837975"/>
            <a:ext cx="8407982" cy="1234727"/>
          </a:xfrm>
        </p:spPr>
        <p:txBody>
          <a:bodyPr>
            <a:normAutofit fontScale="90000"/>
          </a:bodyPr>
          <a:lstStyle/>
          <a:p>
            <a:r>
              <a:rPr lang="en-US" sz="9750" dirty="0"/>
              <a:t>Conception</a:t>
            </a:r>
            <a:endParaRPr lang="en-GB" sz="9750" dirty="0"/>
          </a:p>
        </p:txBody>
      </p:sp>
      <p:sp>
        <p:nvSpPr>
          <p:cNvPr id="3" name="Subtitle 2">
            <a:extLst>
              <a:ext uri="{FF2B5EF4-FFF2-40B4-BE49-F238E27FC236}">
                <a16:creationId xmlns:a16="http://schemas.microsoft.com/office/drawing/2014/main" id="{BA0359E9-52A0-468C-8B0F-C87D5CF76314}"/>
              </a:ext>
            </a:extLst>
          </p:cNvPr>
          <p:cNvSpPr>
            <a:spLocks noGrp="1"/>
          </p:cNvSpPr>
          <p:nvPr>
            <p:ph type="subTitle" idx="1"/>
          </p:nvPr>
        </p:nvSpPr>
        <p:spPr>
          <a:xfrm>
            <a:off x="998174" y="3072702"/>
            <a:ext cx="5825202" cy="822674"/>
          </a:xfrm>
        </p:spPr>
        <p:txBody>
          <a:bodyPr>
            <a:normAutofit/>
          </a:bodyPr>
          <a:lstStyle/>
          <a:p>
            <a:pPr algn="ctr"/>
            <a:r>
              <a:rPr lang="en-US" sz="2700" dirty="0"/>
              <a:t>A guide to what we will be teaching</a:t>
            </a:r>
            <a:endParaRPr lang="en-GB" sz="2700" dirty="0"/>
          </a:p>
        </p:txBody>
      </p:sp>
    </p:spTree>
    <p:extLst>
      <p:ext uri="{BB962C8B-B14F-4D97-AF65-F5344CB8AC3E}">
        <p14:creationId xmlns:p14="http://schemas.microsoft.com/office/powerpoint/2010/main" val="1483334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DEC69E-9E56-4BE2-9A33-6C4174B2531A}"/>
              </a:ext>
            </a:extLst>
          </p:cNvPr>
          <p:cNvPicPr>
            <a:picLocks noChangeAspect="1"/>
          </p:cNvPicPr>
          <p:nvPr/>
        </p:nvPicPr>
        <p:blipFill>
          <a:blip r:embed="rId2"/>
          <a:stretch>
            <a:fillRect/>
          </a:stretch>
        </p:blipFill>
        <p:spPr>
          <a:xfrm>
            <a:off x="140524" y="1005413"/>
            <a:ext cx="7049745" cy="1443401"/>
          </a:xfrm>
          <a:prstGeom prst="rect">
            <a:avLst/>
          </a:prstGeom>
        </p:spPr>
      </p:pic>
      <p:sp>
        <p:nvSpPr>
          <p:cNvPr id="6" name="TextBox 5">
            <a:extLst>
              <a:ext uri="{FF2B5EF4-FFF2-40B4-BE49-F238E27FC236}">
                <a16:creationId xmlns:a16="http://schemas.microsoft.com/office/drawing/2014/main" id="{AE91CEF6-ABBB-4348-BABC-0E96BA008D2D}"/>
              </a:ext>
            </a:extLst>
          </p:cNvPr>
          <p:cNvSpPr txBox="1"/>
          <p:nvPr/>
        </p:nvSpPr>
        <p:spPr>
          <a:xfrm>
            <a:off x="2198963" y="4409187"/>
            <a:ext cx="5898510" cy="1061829"/>
          </a:xfrm>
          <a:prstGeom prst="rect">
            <a:avLst/>
          </a:prstGeom>
          <a:noFill/>
        </p:spPr>
        <p:txBody>
          <a:bodyPr wrap="square">
            <a:spAutoFit/>
          </a:bodyPr>
          <a:lstStyle/>
          <a:p>
            <a:r>
              <a:rPr lang="en-US" sz="2100" i="1" dirty="0"/>
              <a:t>“Leaders have developed a curriculum that includes relationships education at an age-appropriate level.” – </a:t>
            </a:r>
            <a:r>
              <a:rPr lang="en-US" sz="2100" i="1" dirty="0" err="1"/>
              <a:t>Ofsted</a:t>
            </a:r>
            <a:r>
              <a:rPr lang="en-US" sz="2100" i="1" dirty="0"/>
              <a:t> 2026</a:t>
            </a:r>
            <a:endParaRPr lang="en-GB" sz="2100" i="1" dirty="0"/>
          </a:p>
        </p:txBody>
      </p:sp>
      <p:sp>
        <p:nvSpPr>
          <p:cNvPr id="7" name="TextBox 6">
            <a:extLst>
              <a:ext uri="{FF2B5EF4-FFF2-40B4-BE49-F238E27FC236}">
                <a16:creationId xmlns:a16="http://schemas.microsoft.com/office/drawing/2014/main" id="{38A40AE9-1C1F-450C-841E-F750B9B37A72}"/>
              </a:ext>
            </a:extLst>
          </p:cNvPr>
          <p:cNvSpPr txBox="1"/>
          <p:nvPr/>
        </p:nvSpPr>
        <p:spPr>
          <a:xfrm>
            <a:off x="386942" y="2986475"/>
            <a:ext cx="5980302" cy="1061829"/>
          </a:xfrm>
          <a:prstGeom prst="rect">
            <a:avLst/>
          </a:prstGeom>
          <a:noFill/>
        </p:spPr>
        <p:txBody>
          <a:bodyPr wrap="square">
            <a:spAutoFit/>
          </a:bodyPr>
          <a:lstStyle/>
          <a:p>
            <a:r>
              <a:rPr lang="en-US" sz="2100" i="1" dirty="0"/>
              <a:t>“Older pupils explore pertinent issues such as consent, online </a:t>
            </a:r>
            <a:r>
              <a:rPr lang="en-US" sz="2100" i="1" dirty="0" err="1"/>
              <a:t>behaviours</a:t>
            </a:r>
            <a:r>
              <a:rPr lang="en-US" sz="2100" i="1" dirty="0"/>
              <a:t> and their changing bodies.” – </a:t>
            </a:r>
            <a:r>
              <a:rPr lang="en-US" sz="2100" i="1" dirty="0" err="1"/>
              <a:t>Ofsted</a:t>
            </a:r>
            <a:r>
              <a:rPr lang="en-US" sz="2100" i="1" dirty="0"/>
              <a:t> 2026</a:t>
            </a:r>
            <a:endParaRPr lang="en-GB" sz="2100" i="1" dirty="0"/>
          </a:p>
        </p:txBody>
      </p:sp>
    </p:spTree>
    <p:extLst>
      <p:ext uri="{BB962C8B-B14F-4D97-AF65-F5344CB8AC3E}">
        <p14:creationId xmlns:p14="http://schemas.microsoft.com/office/powerpoint/2010/main" val="3020655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A4AB3F-3D40-4A3E-A8E0-A1694A52EEE5}"/>
              </a:ext>
            </a:extLst>
          </p:cNvPr>
          <p:cNvPicPr>
            <a:picLocks noChangeAspect="1"/>
          </p:cNvPicPr>
          <p:nvPr/>
        </p:nvPicPr>
        <p:blipFill>
          <a:blip r:embed="rId2"/>
          <a:stretch>
            <a:fillRect/>
          </a:stretch>
        </p:blipFill>
        <p:spPr>
          <a:xfrm>
            <a:off x="786817" y="1360596"/>
            <a:ext cx="5808680" cy="4136809"/>
          </a:xfrm>
          <a:prstGeom prst="rect">
            <a:avLst/>
          </a:prstGeom>
        </p:spPr>
      </p:pic>
      <p:pic>
        <p:nvPicPr>
          <p:cNvPr id="7" name="Picture 6">
            <a:extLst>
              <a:ext uri="{FF2B5EF4-FFF2-40B4-BE49-F238E27FC236}">
                <a16:creationId xmlns:a16="http://schemas.microsoft.com/office/drawing/2014/main" id="{7CEDA72E-4746-4896-AEC1-889B695483E1}"/>
              </a:ext>
            </a:extLst>
          </p:cNvPr>
          <p:cNvPicPr>
            <a:picLocks noChangeAspect="1"/>
          </p:cNvPicPr>
          <p:nvPr/>
        </p:nvPicPr>
        <p:blipFill>
          <a:blip r:embed="rId3"/>
          <a:stretch>
            <a:fillRect/>
          </a:stretch>
        </p:blipFill>
        <p:spPr>
          <a:xfrm>
            <a:off x="6595496" y="1991336"/>
            <a:ext cx="2217644" cy="2875327"/>
          </a:xfrm>
          <a:prstGeom prst="rect">
            <a:avLst/>
          </a:prstGeom>
        </p:spPr>
      </p:pic>
    </p:spTree>
    <p:extLst>
      <p:ext uri="{BB962C8B-B14F-4D97-AF65-F5344CB8AC3E}">
        <p14:creationId xmlns:p14="http://schemas.microsoft.com/office/powerpoint/2010/main" val="790567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D9CA7C-7BDB-452E-A4C0-B89FE99005B1}"/>
              </a:ext>
            </a:extLst>
          </p:cNvPr>
          <p:cNvPicPr>
            <a:picLocks noChangeAspect="1"/>
          </p:cNvPicPr>
          <p:nvPr/>
        </p:nvPicPr>
        <p:blipFill rotWithShape="1">
          <a:blip r:embed="rId2"/>
          <a:srcRect b="76049"/>
          <a:stretch/>
        </p:blipFill>
        <p:spPr>
          <a:xfrm>
            <a:off x="680708" y="999814"/>
            <a:ext cx="5283864" cy="731989"/>
          </a:xfrm>
          <a:prstGeom prst="rect">
            <a:avLst/>
          </a:prstGeom>
        </p:spPr>
      </p:pic>
      <p:pic>
        <p:nvPicPr>
          <p:cNvPr id="7" name="Picture 6">
            <a:extLst>
              <a:ext uri="{FF2B5EF4-FFF2-40B4-BE49-F238E27FC236}">
                <a16:creationId xmlns:a16="http://schemas.microsoft.com/office/drawing/2014/main" id="{F825EC63-E431-4129-880D-BE6AB05D1FDF}"/>
              </a:ext>
            </a:extLst>
          </p:cNvPr>
          <p:cNvPicPr>
            <a:picLocks noChangeAspect="1"/>
          </p:cNvPicPr>
          <p:nvPr/>
        </p:nvPicPr>
        <p:blipFill>
          <a:blip r:embed="rId3"/>
          <a:stretch>
            <a:fillRect/>
          </a:stretch>
        </p:blipFill>
        <p:spPr>
          <a:xfrm>
            <a:off x="760957" y="3962087"/>
            <a:ext cx="4775777" cy="1981192"/>
          </a:xfrm>
          <a:prstGeom prst="rect">
            <a:avLst/>
          </a:prstGeom>
        </p:spPr>
      </p:pic>
      <p:pic>
        <p:nvPicPr>
          <p:cNvPr id="8" name="Picture 7">
            <a:extLst>
              <a:ext uri="{FF2B5EF4-FFF2-40B4-BE49-F238E27FC236}">
                <a16:creationId xmlns:a16="http://schemas.microsoft.com/office/drawing/2014/main" id="{B74AEED6-9DBE-46E5-A883-5BA12B587C54}"/>
              </a:ext>
            </a:extLst>
          </p:cNvPr>
          <p:cNvPicPr>
            <a:picLocks noChangeAspect="1"/>
          </p:cNvPicPr>
          <p:nvPr/>
        </p:nvPicPr>
        <p:blipFill rotWithShape="1">
          <a:blip r:embed="rId2"/>
          <a:srcRect t="44091"/>
          <a:stretch/>
        </p:blipFill>
        <p:spPr>
          <a:xfrm>
            <a:off x="666028" y="2039573"/>
            <a:ext cx="5283864" cy="1708704"/>
          </a:xfrm>
          <a:prstGeom prst="rect">
            <a:avLst/>
          </a:prstGeom>
        </p:spPr>
      </p:pic>
      <p:pic>
        <p:nvPicPr>
          <p:cNvPr id="10" name="Picture 9">
            <a:extLst>
              <a:ext uri="{FF2B5EF4-FFF2-40B4-BE49-F238E27FC236}">
                <a16:creationId xmlns:a16="http://schemas.microsoft.com/office/drawing/2014/main" id="{2E1D2C6C-3406-4354-973E-00420844BCA3}"/>
              </a:ext>
            </a:extLst>
          </p:cNvPr>
          <p:cNvPicPr>
            <a:picLocks noChangeAspect="1"/>
          </p:cNvPicPr>
          <p:nvPr/>
        </p:nvPicPr>
        <p:blipFill>
          <a:blip r:embed="rId4"/>
          <a:stretch>
            <a:fillRect/>
          </a:stretch>
        </p:blipFill>
        <p:spPr>
          <a:xfrm>
            <a:off x="5722454" y="5039920"/>
            <a:ext cx="3307032" cy="903359"/>
          </a:xfrm>
          <a:prstGeom prst="rect">
            <a:avLst/>
          </a:prstGeom>
        </p:spPr>
      </p:pic>
    </p:spTree>
    <p:extLst>
      <p:ext uri="{BB962C8B-B14F-4D97-AF65-F5344CB8AC3E}">
        <p14:creationId xmlns:p14="http://schemas.microsoft.com/office/powerpoint/2010/main" val="78156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6148AF-E51F-497B-A839-9049C2CF9946}"/>
              </a:ext>
            </a:extLst>
          </p:cNvPr>
          <p:cNvPicPr>
            <a:picLocks noChangeAspect="1"/>
          </p:cNvPicPr>
          <p:nvPr/>
        </p:nvPicPr>
        <p:blipFill>
          <a:blip r:embed="rId2"/>
          <a:stretch>
            <a:fillRect/>
          </a:stretch>
        </p:blipFill>
        <p:spPr>
          <a:xfrm>
            <a:off x="596969" y="1029666"/>
            <a:ext cx="6317658" cy="516249"/>
          </a:xfrm>
          <a:prstGeom prst="rect">
            <a:avLst/>
          </a:prstGeom>
        </p:spPr>
      </p:pic>
      <p:pic>
        <p:nvPicPr>
          <p:cNvPr id="7" name="Picture 6">
            <a:extLst>
              <a:ext uri="{FF2B5EF4-FFF2-40B4-BE49-F238E27FC236}">
                <a16:creationId xmlns:a16="http://schemas.microsoft.com/office/drawing/2014/main" id="{0B63DA85-6C71-418D-B78A-1A3EEC3399F4}"/>
              </a:ext>
            </a:extLst>
          </p:cNvPr>
          <p:cNvPicPr>
            <a:picLocks noChangeAspect="1"/>
          </p:cNvPicPr>
          <p:nvPr/>
        </p:nvPicPr>
        <p:blipFill>
          <a:blip r:embed="rId3"/>
          <a:stretch>
            <a:fillRect/>
          </a:stretch>
        </p:blipFill>
        <p:spPr>
          <a:xfrm>
            <a:off x="596968" y="1644482"/>
            <a:ext cx="4184000" cy="1713548"/>
          </a:xfrm>
          <a:prstGeom prst="rect">
            <a:avLst/>
          </a:prstGeom>
        </p:spPr>
      </p:pic>
      <p:pic>
        <p:nvPicPr>
          <p:cNvPr id="9" name="Picture 8">
            <a:extLst>
              <a:ext uri="{FF2B5EF4-FFF2-40B4-BE49-F238E27FC236}">
                <a16:creationId xmlns:a16="http://schemas.microsoft.com/office/drawing/2014/main" id="{30C33073-EEE5-4E46-BAEC-FA7450CF158F}"/>
              </a:ext>
            </a:extLst>
          </p:cNvPr>
          <p:cNvPicPr>
            <a:picLocks noChangeAspect="1"/>
          </p:cNvPicPr>
          <p:nvPr/>
        </p:nvPicPr>
        <p:blipFill>
          <a:blip r:embed="rId4"/>
          <a:stretch>
            <a:fillRect/>
          </a:stretch>
        </p:blipFill>
        <p:spPr>
          <a:xfrm>
            <a:off x="470838" y="3582647"/>
            <a:ext cx="4238113" cy="1968243"/>
          </a:xfrm>
          <a:prstGeom prst="rect">
            <a:avLst/>
          </a:prstGeom>
        </p:spPr>
      </p:pic>
      <p:pic>
        <p:nvPicPr>
          <p:cNvPr id="11" name="Picture 10">
            <a:extLst>
              <a:ext uri="{FF2B5EF4-FFF2-40B4-BE49-F238E27FC236}">
                <a16:creationId xmlns:a16="http://schemas.microsoft.com/office/drawing/2014/main" id="{271CC098-E1BA-492A-880A-AC69D0E55DF5}"/>
              </a:ext>
            </a:extLst>
          </p:cNvPr>
          <p:cNvPicPr>
            <a:picLocks noChangeAspect="1"/>
          </p:cNvPicPr>
          <p:nvPr/>
        </p:nvPicPr>
        <p:blipFill>
          <a:blip r:embed="rId5"/>
          <a:stretch>
            <a:fillRect/>
          </a:stretch>
        </p:blipFill>
        <p:spPr>
          <a:xfrm>
            <a:off x="4775249" y="2659407"/>
            <a:ext cx="4238113" cy="1641054"/>
          </a:xfrm>
          <a:prstGeom prst="rect">
            <a:avLst/>
          </a:prstGeom>
        </p:spPr>
      </p:pic>
    </p:spTree>
    <p:extLst>
      <p:ext uri="{BB962C8B-B14F-4D97-AF65-F5344CB8AC3E}">
        <p14:creationId xmlns:p14="http://schemas.microsoft.com/office/powerpoint/2010/main" val="2762165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1668FF-D5DC-460E-99E4-7897B4B9C549}"/>
              </a:ext>
            </a:extLst>
          </p:cNvPr>
          <p:cNvPicPr>
            <a:picLocks noChangeAspect="1"/>
          </p:cNvPicPr>
          <p:nvPr/>
        </p:nvPicPr>
        <p:blipFill>
          <a:blip r:embed="rId2"/>
          <a:stretch>
            <a:fillRect/>
          </a:stretch>
        </p:blipFill>
        <p:spPr>
          <a:xfrm>
            <a:off x="390088" y="2430562"/>
            <a:ext cx="7782887" cy="2942042"/>
          </a:xfrm>
          <a:prstGeom prst="rect">
            <a:avLst/>
          </a:prstGeom>
        </p:spPr>
      </p:pic>
      <p:pic>
        <p:nvPicPr>
          <p:cNvPr id="7" name="Picture 6">
            <a:extLst>
              <a:ext uri="{FF2B5EF4-FFF2-40B4-BE49-F238E27FC236}">
                <a16:creationId xmlns:a16="http://schemas.microsoft.com/office/drawing/2014/main" id="{CA568669-A14F-45D4-AE37-E86BB0F45400}"/>
              </a:ext>
            </a:extLst>
          </p:cNvPr>
          <p:cNvPicPr>
            <a:picLocks noChangeAspect="1"/>
          </p:cNvPicPr>
          <p:nvPr/>
        </p:nvPicPr>
        <p:blipFill>
          <a:blip r:embed="rId3"/>
          <a:stretch>
            <a:fillRect/>
          </a:stretch>
        </p:blipFill>
        <p:spPr>
          <a:xfrm>
            <a:off x="287838" y="1128319"/>
            <a:ext cx="5601718" cy="980988"/>
          </a:xfrm>
          <a:prstGeom prst="rect">
            <a:avLst/>
          </a:prstGeom>
        </p:spPr>
      </p:pic>
    </p:spTree>
    <p:extLst>
      <p:ext uri="{BB962C8B-B14F-4D97-AF65-F5344CB8AC3E}">
        <p14:creationId xmlns:p14="http://schemas.microsoft.com/office/powerpoint/2010/main" val="3756379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2B6CCA-767B-4C67-84BA-A139A59E9E0D}"/>
              </a:ext>
            </a:extLst>
          </p:cNvPr>
          <p:cNvPicPr>
            <a:picLocks noChangeAspect="1"/>
          </p:cNvPicPr>
          <p:nvPr/>
        </p:nvPicPr>
        <p:blipFill>
          <a:blip r:embed="rId2"/>
          <a:stretch>
            <a:fillRect/>
          </a:stretch>
        </p:blipFill>
        <p:spPr>
          <a:xfrm>
            <a:off x="453193" y="3647791"/>
            <a:ext cx="3045017" cy="2180381"/>
          </a:xfrm>
          <a:prstGeom prst="rect">
            <a:avLst/>
          </a:prstGeom>
        </p:spPr>
      </p:pic>
      <p:pic>
        <p:nvPicPr>
          <p:cNvPr id="7" name="Picture 6">
            <a:extLst>
              <a:ext uri="{FF2B5EF4-FFF2-40B4-BE49-F238E27FC236}">
                <a16:creationId xmlns:a16="http://schemas.microsoft.com/office/drawing/2014/main" id="{7D423300-DB3B-48E8-83FF-499532797438}"/>
              </a:ext>
            </a:extLst>
          </p:cNvPr>
          <p:cNvPicPr>
            <a:picLocks noChangeAspect="1"/>
          </p:cNvPicPr>
          <p:nvPr/>
        </p:nvPicPr>
        <p:blipFill>
          <a:blip r:embed="rId3"/>
          <a:stretch>
            <a:fillRect/>
          </a:stretch>
        </p:blipFill>
        <p:spPr>
          <a:xfrm>
            <a:off x="69210" y="883548"/>
            <a:ext cx="7977930" cy="598345"/>
          </a:xfrm>
          <a:prstGeom prst="rect">
            <a:avLst/>
          </a:prstGeom>
        </p:spPr>
      </p:pic>
      <p:pic>
        <p:nvPicPr>
          <p:cNvPr id="9" name="Picture 8">
            <a:extLst>
              <a:ext uri="{FF2B5EF4-FFF2-40B4-BE49-F238E27FC236}">
                <a16:creationId xmlns:a16="http://schemas.microsoft.com/office/drawing/2014/main" id="{340B9454-3714-476A-9985-AE3A3E925787}"/>
              </a:ext>
            </a:extLst>
          </p:cNvPr>
          <p:cNvPicPr>
            <a:picLocks noChangeAspect="1"/>
          </p:cNvPicPr>
          <p:nvPr/>
        </p:nvPicPr>
        <p:blipFill>
          <a:blip r:embed="rId4"/>
          <a:stretch>
            <a:fillRect/>
          </a:stretch>
        </p:blipFill>
        <p:spPr>
          <a:xfrm>
            <a:off x="3819179" y="3853896"/>
            <a:ext cx="2975904" cy="2042954"/>
          </a:xfrm>
          <a:prstGeom prst="rect">
            <a:avLst/>
          </a:prstGeom>
        </p:spPr>
      </p:pic>
      <p:pic>
        <p:nvPicPr>
          <p:cNvPr id="11" name="Picture 10">
            <a:extLst>
              <a:ext uri="{FF2B5EF4-FFF2-40B4-BE49-F238E27FC236}">
                <a16:creationId xmlns:a16="http://schemas.microsoft.com/office/drawing/2014/main" id="{6107D526-83CF-483E-980F-3CC8CC33B8FE}"/>
              </a:ext>
            </a:extLst>
          </p:cNvPr>
          <p:cNvPicPr>
            <a:picLocks noChangeAspect="1"/>
          </p:cNvPicPr>
          <p:nvPr/>
        </p:nvPicPr>
        <p:blipFill>
          <a:blip r:embed="rId5"/>
          <a:stretch>
            <a:fillRect/>
          </a:stretch>
        </p:blipFill>
        <p:spPr>
          <a:xfrm>
            <a:off x="3819179" y="1524215"/>
            <a:ext cx="3114322" cy="2123576"/>
          </a:xfrm>
          <a:prstGeom prst="rect">
            <a:avLst/>
          </a:prstGeom>
        </p:spPr>
      </p:pic>
      <p:pic>
        <p:nvPicPr>
          <p:cNvPr id="13" name="Picture 12">
            <a:extLst>
              <a:ext uri="{FF2B5EF4-FFF2-40B4-BE49-F238E27FC236}">
                <a16:creationId xmlns:a16="http://schemas.microsoft.com/office/drawing/2014/main" id="{A61E4774-FA88-484F-B585-97CC8FEE5DAA}"/>
              </a:ext>
            </a:extLst>
          </p:cNvPr>
          <p:cNvPicPr>
            <a:picLocks noChangeAspect="1"/>
          </p:cNvPicPr>
          <p:nvPr/>
        </p:nvPicPr>
        <p:blipFill>
          <a:blip r:embed="rId6"/>
          <a:stretch>
            <a:fillRect/>
          </a:stretch>
        </p:blipFill>
        <p:spPr>
          <a:xfrm>
            <a:off x="193836" y="1554254"/>
            <a:ext cx="2964377" cy="1957670"/>
          </a:xfrm>
          <a:prstGeom prst="rect">
            <a:avLst/>
          </a:prstGeom>
        </p:spPr>
      </p:pic>
    </p:spTree>
    <p:extLst>
      <p:ext uri="{BB962C8B-B14F-4D97-AF65-F5344CB8AC3E}">
        <p14:creationId xmlns:p14="http://schemas.microsoft.com/office/powerpoint/2010/main" val="236813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6FFEE92-0A22-4312-B618-AEB61D852756}"/>
              </a:ext>
            </a:extLst>
          </p:cNvPr>
          <p:cNvPicPr>
            <a:picLocks noGrp="1" noChangeAspect="1"/>
          </p:cNvPicPr>
          <p:nvPr>
            <p:ph idx="1"/>
          </p:nvPr>
        </p:nvPicPr>
        <p:blipFill>
          <a:blip r:embed="rId2"/>
          <a:stretch>
            <a:fillRect/>
          </a:stretch>
        </p:blipFill>
        <p:spPr>
          <a:xfrm>
            <a:off x="169152" y="3489725"/>
            <a:ext cx="3079642" cy="2299315"/>
          </a:xfrm>
        </p:spPr>
      </p:pic>
      <p:pic>
        <p:nvPicPr>
          <p:cNvPr id="5" name="Picture 4">
            <a:extLst>
              <a:ext uri="{FF2B5EF4-FFF2-40B4-BE49-F238E27FC236}">
                <a16:creationId xmlns:a16="http://schemas.microsoft.com/office/drawing/2014/main" id="{53CEEE84-29D6-42C9-A71A-1BE85017A73E}"/>
              </a:ext>
            </a:extLst>
          </p:cNvPr>
          <p:cNvPicPr>
            <a:picLocks noChangeAspect="1"/>
          </p:cNvPicPr>
          <p:nvPr/>
        </p:nvPicPr>
        <p:blipFill>
          <a:blip r:embed="rId3"/>
          <a:stretch>
            <a:fillRect/>
          </a:stretch>
        </p:blipFill>
        <p:spPr>
          <a:xfrm>
            <a:off x="3729004" y="1481893"/>
            <a:ext cx="2885501" cy="2040697"/>
          </a:xfrm>
          <a:prstGeom prst="rect">
            <a:avLst/>
          </a:prstGeom>
        </p:spPr>
      </p:pic>
      <p:pic>
        <p:nvPicPr>
          <p:cNvPr id="9" name="Picture 8">
            <a:extLst>
              <a:ext uri="{FF2B5EF4-FFF2-40B4-BE49-F238E27FC236}">
                <a16:creationId xmlns:a16="http://schemas.microsoft.com/office/drawing/2014/main" id="{C4FFD2A4-6EDA-4CE4-92E7-367316281BE3}"/>
              </a:ext>
            </a:extLst>
          </p:cNvPr>
          <p:cNvPicPr>
            <a:picLocks noChangeAspect="1"/>
          </p:cNvPicPr>
          <p:nvPr/>
        </p:nvPicPr>
        <p:blipFill>
          <a:blip r:embed="rId4"/>
          <a:stretch>
            <a:fillRect/>
          </a:stretch>
        </p:blipFill>
        <p:spPr>
          <a:xfrm>
            <a:off x="3729004" y="3682250"/>
            <a:ext cx="2885501" cy="1914263"/>
          </a:xfrm>
          <a:prstGeom prst="rect">
            <a:avLst/>
          </a:prstGeom>
        </p:spPr>
      </p:pic>
      <p:pic>
        <p:nvPicPr>
          <p:cNvPr id="11" name="Picture 10">
            <a:extLst>
              <a:ext uri="{FF2B5EF4-FFF2-40B4-BE49-F238E27FC236}">
                <a16:creationId xmlns:a16="http://schemas.microsoft.com/office/drawing/2014/main" id="{DD4AFCCB-7427-4480-92B2-B2C4730C2C76}"/>
              </a:ext>
            </a:extLst>
          </p:cNvPr>
          <p:cNvPicPr>
            <a:picLocks noChangeAspect="1"/>
          </p:cNvPicPr>
          <p:nvPr/>
        </p:nvPicPr>
        <p:blipFill>
          <a:blip r:embed="rId5"/>
          <a:stretch>
            <a:fillRect/>
          </a:stretch>
        </p:blipFill>
        <p:spPr>
          <a:xfrm>
            <a:off x="169152" y="1566008"/>
            <a:ext cx="3189209" cy="1719855"/>
          </a:xfrm>
          <a:prstGeom prst="rect">
            <a:avLst/>
          </a:prstGeom>
        </p:spPr>
      </p:pic>
      <p:pic>
        <p:nvPicPr>
          <p:cNvPr id="6" name="Picture 5">
            <a:extLst>
              <a:ext uri="{FF2B5EF4-FFF2-40B4-BE49-F238E27FC236}">
                <a16:creationId xmlns:a16="http://schemas.microsoft.com/office/drawing/2014/main" id="{38A72161-5C46-470E-8AAE-B12245DB572C}"/>
              </a:ext>
            </a:extLst>
          </p:cNvPr>
          <p:cNvPicPr>
            <a:picLocks noChangeAspect="1"/>
          </p:cNvPicPr>
          <p:nvPr/>
        </p:nvPicPr>
        <p:blipFill>
          <a:blip r:embed="rId6"/>
          <a:stretch>
            <a:fillRect/>
          </a:stretch>
        </p:blipFill>
        <p:spPr>
          <a:xfrm>
            <a:off x="69210" y="883548"/>
            <a:ext cx="7977930" cy="598345"/>
          </a:xfrm>
          <a:prstGeom prst="rect">
            <a:avLst/>
          </a:prstGeom>
        </p:spPr>
      </p:pic>
    </p:spTree>
    <p:extLst>
      <p:ext uri="{BB962C8B-B14F-4D97-AF65-F5344CB8AC3E}">
        <p14:creationId xmlns:p14="http://schemas.microsoft.com/office/powerpoint/2010/main" val="1851521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117ECD-CC56-47EF-AB76-5B0B2039EB72}"/>
              </a:ext>
            </a:extLst>
          </p:cNvPr>
          <p:cNvPicPr>
            <a:picLocks noChangeAspect="1"/>
          </p:cNvPicPr>
          <p:nvPr/>
        </p:nvPicPr>
        <p:blipFill>
          <a:blip r:embed="rId2"/>
          <a:stretch>
            <a:fillRect/>
          </a:stretch>
        </p:blipFill>
        <p:spPr>
          <a:xfrm>
            <a:off x="188337" y="998074"/>
            <a:ext cx="4816466" cy="3112008"/>
          </a:xfrm>
          <a:prstGeom prst="rect">
            <a:avLst/>
          </a:prstGeom>
        </p:spPr>
      </p:pic>
      <p:pic>
        <p:nvPicPr>
          <p:cNvPr id="7" name="Picture 6">
            <a:extLst>
              <a:ext uri="{FF2B5EF4-FFF2-40B4-BE49-F238E27FC236}">
                <a16:creationId xmlns:a16="http://schemas.microsoft.com/office/drawing/2014/main" id="{53F38126-A1D7-4111-AB4C-4A5AD259DF40}"/>
              </a:ext>
            </a:extLst>
          </p:cNvPr>
          <p:cNvPicPr>
            <a:picLocks noChangeAspect="1"/>
          </p:cNvPicPr>
          <p:nvPr/>
        </p:nvPicPr>
        <p:blipFill>
          <a:blip r:embed="rId3"/>
          <a:stretch>
            <a:fillRect/>
          </a:stretch>
        </p:blipFill>
        <p:spPr>
          <a:xfrm>
            <a:off x="6615729" y="3172611"/>
            <a:ext cx="2339934" cy="2539828"/>
          </a:xfrm>
          <a:prstGeom prst="rect">
            <a:avLst/>
          </a:prstGeom>
        </p:spPr>
      </p:pic>
      <p:sp>
        <p:nvSpPr>
          <p:cNvPr id="2" name="TextBox 1">
            <a:extLst>
              <a:ext uri="{FF2B5EF4-FFF2-40B4-BE49-F238E27FC236}">
                <a16:creationId xmlns:a16="http://schemas.microsoft.com/office/drawing/2014/main" id="{9768341E-6AED-482D-B896-F621CD9974F9}"/>
              </a:ext>
            </a:extLst>
          </p:cNvPr>
          <p:cNvSpPr txBox="1"/>
          <p:nvPr/>
        </p:nvSpPr>
        <p:spPr>
          <a:xfrm>
            <a:off x="371212" y="4442525"/>
            <a:ext cx="6244517" cy="1754326"/>
          </a:xfrm>
          <a:prstGeom prst="rect">
            <a:avLst/>
          </a:prstGeom>
          <a:noFill/>
        </p:spPr>
        <p:txBody>
          <a:bodyPr wrap="square" rtlCol="0">
            <a:spAutoFit/>
          </a:bodyPr>
          <a:lstStyle/>
          <a:p>
            <a:r>
              <a:rPr lang="en-US" dirty="0"/>
              <a:t>For this particular topic, we have also used resources from The PSHE Association and Twinkl. These have been used in place of some of the 1Decision materials, as well as alongside it. We have made this decision to ensure the content is age appropriate and right for our children.</a:t>
            </a:r>
            <a:endParaRPr lang="en-GB" dirty="0"/>
          </a:p>
        </p:txBody>
      </p:sp>
    </p:spTree>
    <p:extLst>
      <p:ext uri="{BB962C8B-B14F-4D97-AF65-F5344CB8AC3E}">
        <p14:creationId xmlns:p14="http://schemas.microsoft.com/office/powerpoint/2010/main" val="561445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2E24AA-2B42-4E9F-B9CB-0702142183CE}"/>
              </a:ext>
            </a:extLst>
          </p:cNvPr>
          <p:cNvPicPr>
            <a:picLocks noChangeAspect="1"/>
          </p:cNvPicPr>
          <p:nvPr/>
        </p:nvPicPr>
        <p:blipFill>
          <a:blip r:embed="rId2"/>
          <a:stretch>
            <a:fillRect/>
          </a:stretch>
        </p:blipFill>
        <p:spPr>
          <a:xfrm>
            <a:off x="255379" y="1003533"/>
            <a:ext cx="5422102" cy="4591400"/>
          </a:xfrm>
          <a:prstGeom prst="rect">
            <a:avLst/>
          </a:prstGeom>
        </p:spPr>
      </p:pic>
      <p:sp>
        <p:nvSpPr>
          <p:cNvPr id="4" name="TextBox 3">
            <a:extLst>
              <a:ext uri="{FF2B5EF4-FFF2-40B4-BE49-F238E27FC236}">
                <a16:creationId xmlns:a16="http://schemas.microsoft.com/office/drawing/2014/main" id="{A36AA74B-E057-47EC-AF8E-30D9BC0939DD}"/>
              </a:ext>
            </a:extLst>
          </p:cNvPr>
          <p:cNvSpPr txBox="1"/>
          <p:nvPr/>
        </p:nvSpPr>
        <p:spPr>
          <a:xfrm>
            <a:off x="5879634" y="4201171"/>
            <a:ext cx="3211936" cy="1708160"/>
          </a:xfrm>
          <a:prstGeom prst="rect">
            <a:avLst/>
          </a:prstGeom>
          <a:noFill/>
        </p:spPr>
        <p:txBody>
          <a:bodyPr wrap="square">
            <a:spAutoFit/>
          </a:bodyPr>
          <a:lstStyle/>
          <a:p>
            <a:r>
              <a:rPr lang="en-US" sz="2100" i="1" dirty="0">
                <a:solidFill>
                  <a:srgbClr val="002060"/>
                </a:solidFill>
              </a:rPr>
              <a:t>“Leaders have designed a </a:t>
            </a:r>
            <a:r>
              <a:rPr lang="en-US" sz="2100" i="1" dirty="0" err="1">
                <a:solidFill>
                  <a:srgbClr val="002060"/>
                </a:solidFill>
              </a:rPr>
              <a:t>programme</a:t>
            </a:r>
            <a:r>
              <a:rPr lang="en-US" sz="2100" i="1" dirty="0">
                <a:solidFill>
                  <a:srgbClr val="002060"/>
                </a:solidFill>
              </a:rPr>
              <a:t> that prepares pupils well for their life beyond school.” – </a:t>
            </a:r>
            <a:r>
              <a:rPr lang="en-US" sz="2100" i="1" dirty="0" err="1">
                <a:solidFill>
                  <a:srgbClr val="002060"/>
                </a:solidFill>
              </a:rPr>
              <a:t>Ofsted</a:t>
            </a:r>
            <a:r>
              <a:rPr lang="en-US" sz="2100" i="1" dirty="0">
                <a:solidFill>
                  <a:srgbClr val="002060"/>
                </a:solidFill>
              </a:rPr>
              <a:t> 2026 </a:t>
            </a:r>
            <a:endParaRPr lang="en-GB" sz="2100" i="1" dirty="0">
              <a:solidFill>
                <a:srgbClr val="002060"/>
              </a:solidFill>
            </a:endParaRPr>
          </a:p>
        </p:txBody>
      </p:sp>
    </p:spTree>
    <p:extLst>
      <p:ext uri="{BB962C8B-B14F-4D97-AF65-F5344CB8AC3E}">
        <p14:creationId xmlns:p14="http://schemas.microsoft.com/office/powerpoint/2010/main" val="6757331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840F77-1284-48C9-B305-B4569AF852E8}"/>
              </a:ext>
            </a:extLst>
          </p:cNvPr>
          <p:cNvPicPr>
            <a:picLocks noChangeAspect="1"/>
          </p:cNvPicPr>
          <p:nvPr/>
        </p:nvPicPr>
        <p:blipFill>
          <a:blip r:embed="rId2"/>
          <a:stretch>
            <a:fillRect/>
          </a:stretch>
        </p:blipFill>
        <p:spPr>
          <a:xfrm>
            <a:off x="524489" y="2686575"/>
            <a:ext cx="4294349" cy="3155309"/>
          </a:xfrm>
          <a:prstGeom prst="rect">
            <a:avLst/>
          </a:prstGeom>
        </p:spPr>
      </p:pic>
      <p:sp>
        <p:nvSpPr>
          <p:cNvPr id="4" name="TextBox 3">
            <a:extLst>
              <a:ext uri="{FF2B5EF4-FFF2-40B4-BE49-F238E27FC236}">
                <a16:creationId xmlns:a16="http://schemas.microsoft.com/office/drawing/2014/main" id="{45CAE3AF-568F-4C6B-8A22-5FA7068CB4C2}"/>
              </a:ext>
            </a:extLst>
          </p:cNvPr>
          <p:cNvSpPr txBox="1"/>
          <p:nvPr/>
        </p:nvSpPr>
        <p:spPr>
          <a:xfrm>
            <a:off x="94376" y="1016117"/>
            <a:ext cx="7241796" cy="1200329"/>
          </a:xfrm>
          <a:prstGeom prst="rect">
            <a:avLst/>
          </a:prstGeom>
          <a:noFill/>
        </p:spPr>
        <p:txBody>
          <a:bodyPr wrap="square" rtlCol="0">
            <a:spAutoFit/>
          </a:bodyPr>
          <a:lstStyle/>
          <a:p>
            <a:r>
              <a:rPr lang="en-US" sz="2400" dirty="0"/>
              <a:t>To help alleviate any fears around lesson content, we will be sharing our conception flipchart slides and activities.</a:t>
            </a:r>
            <a:endParaRPr lang="en-GB" sz="2400" dirty="0"/>
          </a:p>
        </p:txBody>
      </p:sp>
      <p:sp>
        <p:nvSpPr>
          <p:cNvPr id="6" name="TextBox 5">
            <a:extLst>
              <a:ext uri="{FF2B5EF4-FFF2-40B4-BE49-F238E27FC236}">
                <a16:creationId xmlns:a16="http://schemas.microsoft.com/office/drawing/2014/main" id="{125CAADD-B21E-4E5E-9B62-A7168BF1CD67}"/>
              </a:ext>
            </a:extLst>
          </p:cNvPr>
          <p:cNvSpPr txBox="1"/>
          <p:nvPr/>
        </p:nvSpPr>
        <p:spPr>
          <a:xfrm>
            <a:off x="144710" y="2310642"/>
            <a:ext cx="9089348" cy="369332"/>
          </a:xfrm>
          <a:prstGeom prst="rect">
            <a:avLst/>
          </a:prstGeom>
          <a:noFill/>
        </p:spPr>
        <p:txBody>
          <a:bodyPr wrap="none" rtlCol="0">
            <a:spAutoFit/>
          </a:bodyPr>
          <a:lstStyle/>
          <a:p>
            <a:r>
              <a:rPr lang="en-US" dirty="0"/>
              <a:t>All classes will begin with ground rules. The children can add to these if necessary.</a:t>
            </a:r>
            <a:endParaRPr lang="en-GB" dirty="0"/>
          </a:p>
        </p:txBody>
      </p:sp>
    </p:spTree>
    <p:extLst>
      <p:ext uri="{BB962C8B-B14F-4D97-AF65-F5344CB8AC3E}">
        <p14:creationId xmlns:p14="http://schemas.microsoft.com/office/powerpoint/2010/main" val="3669892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7A52BF-8877-45FB-AB6B-135FB623DC5B}"/>
              </a:ext>
            </a:extLst>
          </p:cNvPr>
          <p:cNvPicPr>
            <a:picLocks noChangeAspect="1"/>
          </p:cNvPicPr>
          <p:nvPr/>
        </p:nvPicPr>
        <p:blipFill>
          <a:blip r:embed="rId2"/>
          <a:stretch>
            <a:fillRect/>
          </a:stretch>
        </p:blipFill>
        <p:spPr>
          <a:xfrm>
            <a:off x="3608314" y="1844824"/>
            <a:ext cx="4650921" cy="3395503"/>
          </a:xfrm>
          <a:prstGeom prst="rect">
            <a:avLst/>
          </a:prstGeom>
        </p:spPr>
      </p:pic>
      <p:sp>
        <p:nvSpPr>
          <p:cNvPr id="6" name="TextBox 5">
            <a:extLst>
              <a:ext uri="{FF2B5EF4-FFF2-40B4-BE49-F238E27FC236}">
                <a16:creationId xmlns:a16="http://schemas.microsoft.com/office/drawing/2014/main" id="{65F4739A-B28B-4E6C-9D89-4FCA8BFE0FEC}"/>
              </a:ext>
            </a:extLst>
          </p:cNvPr>
          <p:cNvSpPr txBox="1"/>
          <p:nvPr/>
        </p:nvSpPr>
        <p:spPr>
          <a:xfrm>
            <a:off x="69211" y="879363"/>
            <a:ext cx="6656663" cy="1200329"/>
          </a:xfrm>
          <a:prstGeom prst="rect">
            <a:avLst/>
          </a:prstGeom>
          <a:noFill/>
        </p:spPr>
        <p:txBody>
          <a:bodyPr wrap="square" rtlCol="0">
            <a:spAutoFit/>
          </a:bodyPr>
          <a:lstStyle/>
          <a:p>
            <a:r>
              <a:rPr lang="en-US" dirty="0"/>
              <a:t>Vocabulary will be shared and read aloud at the beginning of the lesson to try and ease any embarrassment around them. Getting the ‘giggles’ out of the way, often helps the children to feel more comfortable.</a:t>
            </a:r>
            <a:endParaRPr lang="en-GB" dirty="0"/>
          </a:p>
        </p:txBody>
      </p:sp>
      <p:sp>
        <p:nvSpPr>
          <p:cNvPr id="7" name="TextBox 6">
            <a:extLst>
              <a:ext uri="{FF2B5EF4-FFF2-40B4-BE49-F238E27FC236}">
                <a16:creationId xmlns:a16="http://schemas.microsoft.com/office/drawing/2014/main" id="{54313E46-8BA5-4101-8EC8-6E1D17D3F54C}"/>
              </a:ext>
            </a:extLst>
          </p:cNvPr>
          <p:cNvSpPr txBox="1"/>
          <p:nvPr/>
        </p:nvSpPr>
        <p:spPr>
          <a:xfrm>
            <a:off x="490756" y="5362138"/>
            <a:ext cx="6235117" cy="923330"/>
          </a:xfrm>
          <a:prstGeom prst="rect">
            <a:avLst/>
          </a:prstGeom>
          <a:noFill/>
        </p:spPr>
        <p:txBody>
          <a:bodyPr wrap="square" rtlCol="0">
            <a:spAutoFit/>
          </a:bodyPr>
          <a:lstStyle/>
          <a:p>
            <a:r>
              <a:rPr lang="en-US" dirty="0"/>
              <a:t>The correct scientific terminologies are used for very important reasons – we will talk about this in more detail, later on in the presentation.</a:t>
            </a:r>
            <a:endParaRPr lang="en-GB" dirty="0"/>
          </a:p>
        </p:txBody>
      </p:sp>
    </p:spTree>
    <p:extLst>
      <p:ext uri="{BB962C8B-B14F-4D97-AF65-F5344CB8AC3E}">
        <p14:creationId xmlns:p14="http://schemas.microsoft.com/office/powerpoint/2010/main" val="1193189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4D4429-4537-4DB4-88CB-CDEB0F1E1B24}"/>
              </a:ext>
            </a:extLst>
          </p:cNvPr>
          <p:cNvPicPr>
            <a:picLocks noChangeAspect="1"/>
          </p:cNvPicPr>
          <p:nvPr/>
        </p:nvPicPr>
        <p:blipFill>
          <a:blip r:embed="rId2"/>
          <a:stretch>
            <a:fillRect/>
          </a:stretch>
        </p:blipFill>
        <p:spPr>
          <a:xfrm>
            <a:off x="173923" y="1027127"/>
            <a:ext cx="4466258" cy="2736908"/>
          </a:xfrm>
          <a:prstGeom prst="rect">
            <a:avLst/>
          </a:prstGeom>
        </p:spPr>
      </p:pic>
      <p:pic>
        <p:nvPicPr>
          <p:cNvPr id="7" name="Picture 6">
            <a:extLst>
              <a:ext uri="{FF2B5EF4-FFF2-40B4-BE49-F238E27FC236}">
                <a16:creationId xmlns:a16="http://schemas.microsoft.com/office/drawing/2014/main" id="{A5B7E7A8-95E9-4501-A2F2-A3DD994B906D}"/>
              </a:ext>
            </a:extLst>
          </p:cNvPr>
          <p:cNvPicPr>
            <a:picLocks noChangeAspect="1"/>
          </p:cNvPicPr>
          <p:nvPr/>
        </p:nvPicPr>
        <p:blipFill>
          <a:blip r:embed="rId3"/>
          <a:stretch>
            <a:fillRect/>
          </a:stretch>
        </p:blipFill>
        <p:spPr>
          <a:xfrm>
            <a:off x="4678366" y="2963612"/>
            <a:ext cx="4388036" cy="2899526"/>
          </a:xfrm>
          <a:prstGeom prst="rect">
            <a:avLst/>
          </a:prstGeom>
        </p:spPr>
      </p:pic>
      <p:sp>
        <p:nvSpPr>
          <p:cNvPr id="8" name="TextBox 7">
            <a:extLst>
              <a:ext uri="{FF2B5EF4-FFF2-40B4-BE49-F238E27FC236}">
                <a16:creationId xmlns:a16="http://schemas.microsoft.com/office/drawing/2014/main" id="{26EF2DF1-F079-4FF8-A1D7-98EB6CD0AB1B}"/>
              </a:ext>
            </a:extLst>
          </p:cNvPr>
          <p:cNvSpPr txBox="1"/>
          <p:nvPr/>
        </p:nvSpPr>
        <p:spPr>
          <a:xfrm>
            <a:off x="390088" y="4103789"/>
            <a:ext cx="3649211" cy="2862322"/>
          </a:xfrm>
          <a:prstGeom prst="rect">
            <a:avLst/>
          </a:prstGeom>
          <a:noFill/>
        </p:spPr>
        <p:txBody>
          <a:bodyPr wrap="square" rtlCol="0">
            <a:spAutoFit/>
          </a:bodyPr>
          <a:lstStyle/>
          <a:p>
            <a:r>
              <a:rPr lang="en-US" dirty="0"/>
              <a:t>We will discuss the female reproductive system and think about why it is important in the process of conception. </a:t>
            </a:r>
          </a:p>
          <a:p>
            <a:endParaRPr lang="en-US" dirty="0"/>
          </a:p>
          <a:p>
            <a:r>
              <a:rPr lang="en-US" dirty="0"/>
              <a:t>Have a look at the diagrams, these are exactly what we will show the children. If you want to, you could talk to them about this before the lesson. </a:t>
            </a:r>
            <a:endParaRPr lang="en-GB" dirty="0"/>
          </a:p>
        </p:txBody>
      </p:sp>
    </p:spTree>
    <p:extLst>
      <p:ext uri="{BB962C8B-B14F-4D97-AF65-F5344CB8AC3E}">
        <p14:creationId xmlns:p14="http://schemas.microsoft.com/office/powerpoint/2010/main" val="1835567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6EF2DF1-F079-4FF8-A1D7-98EB6CD0AB1B}"/>
              </a:ext>
            </a:extLst>
          </p:cNvPr>
          <p:cNvSpPr txBox="1"/>
          <p:nvPr/>
        </p:nvSpPr>
        <p:spPr>
          <a:xfrm>
            <a:off x="390088" y="4103789"/>
            <a:ext cx="3649211" cy="2862322"/>
          </a:xfrm>
          <a:prstGeom prst="rect">
            <a:avLst/>
          </a:prstGeom>
          <a:noFill/>
        </p:spPr>
        <p:txBody>
          <a:bodyPr wrap="square" rtlCol="0">
            <a:spAutoFit/>
          </a:bodyPr>
          <a:lstStyle/>
          <a:p>
            <a:r>
              <a:rPr lang="en-US" dirty="0"/>
              <a:t>We will discuss the male reproductive system and think about why it is important in the process of conception. </a:t>
            </a:r>
          </a:p>
          <a:p>
            <a:endParaRPr lang="en-US" dirty="0"/>
          </a:p>
          <a:p>
            <a:r>
              <a:rPr lang="en-US" dirty="0"/>
              <a:t>Have a look at the diagrams, these are exactly what we will show the children. If you want to, you could talk to them about this before the lesson. </a:t>
            </a:r>
            <a:endParaRPr lang="en-GB" dirty="0"/>
          </a:p>
        </p:txBody>
      </p:sp>
      <p:pic>
        <p:nvPicPr>
          <p:cNvPr id="3" name="Picture 2">
            <a:extLst>
              <a:ext uri="{FF2B5EF4-FFF2-40B4-BE49-F238E27FC236}">
                <a16:creationId xmlns:a16="http://schemas.microsoft.com/office/drawing/2014/main" id="{5E5CF040-B79B-4D7B-AAFC-8D9BD9E1A148}"/>
              </a:ext>
            </a:extLst>
          </p:cNvPr>
          <p:cNvPicPr>
            <a:picLocks noChangeAspect="1"/>
          </p:cNvPicPr>
          <p:nvPr/>
        </p:nvPicPr>
        <p:blipFill>
          <a:blip r:embed="rId2"/>
          <a:stretch>
            <a:fillRect/>
          </a:stretch>
        </p:blipFill>
        <p:spPr>
          <a:xfrm>
            <a:off x="158399" y="920168"/>
            <a:ext cx="4832550" cy="2869035"/>
          </a:xfrm>
          <a:prstGeom prst="rect">
            <a:avLst/>
          </a:prstGeom>
        </p:spPr>
      </p:pic>
      <p:pic>
        <p:nvPicPr>
          <p:cNvPr id="6" name="Picture 5">
            <a:extLst>
              <a:ext uri="{FF2B5EF4-FFF2-40B4-BE49-F238E27FC236}">
                <a16:creationId xmlns:a16="http://schemas.microsoft.com/office/drawing/2014/main" id="{DFD2D6FC-D12F-4E54-8A74-6E6191D0775F}"/>
              </a:ext>
            </a:extLst>
          </p:cNvPr>
          <p:cNvPicPr>
            <a:picLocks noChangeAspect="1"/>
          </p:cNvPicPr>
          <p:nvPr/>
        </p:nvPicPr>
        <p:blipFill>
          <a:blip r:embed="rId3"/>
          <a:stretch>
            <a:fillRect/>
          </a:stretch>
        </p:blipFill>
        <p:spPr>
          <a:xfrm>
            <a:off x="5051661" y="3041500"/>
            <a:ext cx="3933941" cy="2793533"/>
          </a:xfrm>
          <a:prstGeom prst="rect">
            <a:avLst/>
          </a:prstGeom>
        </p:spPr>
      </p:pic>
    </p:spTree>
    <p:extLst>
      <p:ext uri="{BB962C8B-B14F-4D97-AF65-F5344CB8AC3E}">
        <p14:creationId xmlns:p14="http://schemas.microsoft.com/office/powerpoint/2010/main" val="40589234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61AAA3-B6E5-48C2-B7BC-EAD622FB37D8}"/>
              </a:ext>
            </a:extLst>
          </p:cNvPr>
          <p:cNvPicPr>
            <a:picLocks noChangeAspect="1"/>
          </p:cNvPicPr>
          <p:nvPr/>
        </p:nvPicPr>
        <p:blipFill>
          <a:blip r:embed="rId2"/>
          <a:stretch>
            <a:fillRect/>
          </a:stretch>
        </p:blipFill>
        <p:spPr>
          <a:xfrm>
            <a:off x="443111" y="1605968"/>
            <a:ext cx="5931012" cy="4221760"/>
          </a:xfrm>
          <a:prstGeom prst="rect">
            <a:avLst/>
          </a:prstGeom>
        </p:spPr>
      </p:pic>
      <p:sp>
        <p:nvSpPr>
          <p:cNvPr id="8" name="TextBox 7">
            <a:extLst>
              <a:ext uri="{FF2B5EF4-FFF2-40B4-BE49-F238E27FC236}">
                <a16:creationId xmlns:a16="http://schemas.microsoft.com/office/drawing/2014/main" id="{B1272D12-B47A-4469-90FD-D81E5439795F}"/>
              </a:ext>
            </a:extLst>
          </p:cNvPr>
          <p:cNvSpPr txBox="1"/>
          <p:nvPr/>
        </p:nvSpPr>
        <p:spPr>
          <a:xfrm>
            <a:off x="97066" y="983086"/>
            <a:ext cx="5810882" cy="923330"/>
          </a:xfrm>
          <a:prstGeom prst="rect">
            <a:avLst/>
          </a:prstGeom>
          <a:noFill/>
        </p:spPr>
        <p:txBody>
          <a:bodyPr wrap="square" rtlCol="0">
            <a:spAutoFit/>
          </a:bodyPr>
          <a:lstStyle/>
          <a:p>
            <a:r>
              <a:rPr lang="en-US" dirty="0"/>
              <a:t>We will then give a basic overview of how the male and female sexual organs work together to conceive a baby.</a:t>
            </a:r>
            <a:endParaRPr lang="en-GB" dirty="0"/>
          </a:p>
        </p:txBody>
      </p:sp>
    </p:spTree>
    <p:extLst>
      <p:ext uri="{BB962C8B-B14F-4D97-AF65-F5344CB8AC3E}">
        <p14:creationId xmlns:p14="http://schemas.microsoft.com/office/powerpoint/2010/main" val="1333915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12B669-8AC6-4CFD-BF9F-A1C58239587E}"/>
              </a:ext>
            </a:extLst>
          </p:cNvPr>
          <p:cNvPicPr>
            <a:picLocks noChangeAspect="1"/>
          </p:cNvPicPr>
          <p:nvPr/>
        </p:nvPicPr>
        <p:blipFill>
          <a:blip r:embed="rId2"/>
          <a:stretch>
            <a:fillRect/>
          </a:stretch>
        </p:blipFill>
        <p:spPr>
          <a:xfrm>
            <a:off x="454214" y="1197005"/>
            <a:ext cx="6291798" cy="4580389"/>
          </a:xfrm>
          <a:prstGeom prst="rect">
            <a:avLst/>
          </a:prstGeom>
        </p:spPr>
      </p:pic>
    </p:spTree>
    <p:extLst>
      <p:ext uri="{BB962C8B-B14F-4D97-AF65-F5344CB8AC3E}">
        <p14:creationId xmlns:p14="http://schemas.microsoft.com/office/powerpoint/2010/main" val="530437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6E1291-F8A3-4ACF-BB28-14B08367622F}"/>
              </a:ext>
            </a:extLst>
          </p:cNvPr>
          <p:cNvPicPr>
            <a:picLocks noChangeAspect="1"/>
          </p:cNvPicPr>
          <p:nvPr/>
        </p:nvPicPr>
        <p:blipFill>
          <a:blip r:embed="rId2"/>
          <a:stretch>
            <a:fillRect/>
          </a:stretch>
        </p:blipFill>
        <p:spPr>
          <a:xfrm>
            <a:off x="147751" y="2725898"/>
            <a:ext cx="4186478" cy="3101829"/>
          </a:xfrm>
          <a:prstGeom prst="rect">
            <a:avLst/>
          </a:prstGeom>
        </p:spPr>
      </p:pic>
      <p:sp>
        <p:nvSpPr>
          <p:cNvPr id="6" name="TextBox 5">
            <a:extLst>
              <a:ext uri="{FF2B5EF4-FFF2-40B4-BE49-F238E27FC236}">
                <a16:creationId xmlns:a16="http://schemas.microsoft.com/office/drawing/2014/main" id="{9DE9B352-9A75-427A-A85D-C9EC4CE15063}"/>
              </a:ext>
            </a:extLst>
          </p:cNvPr>
          <p:cNvSpPr txBox="1"/>
          <p:nvPr/>
        </p:nvSpPr>
        <p:spPr>
          <a:xfrm>
            <a:off x="147751" y="1030273"/>
            <a:ext cx="6653624" cy="1200329"/>
          </a:xfrm>
          <a:prstGeom prst="rect">
            <a:avLst/>
          </a:prstGeom>
          <a:noFill/>
        </p:spPr>
        <p:txBody>
          <a:bodyPr wrap="square" rtlCol="0">
            <a:spAutoFit/>
          </a:bodyPr>
          <a:lstStyle/>
          <a:p>
            <a:r>
              <a:rPr lang="en-US" dirty="0"/>
              <a:t>Finally, we will talk about: when people decide to have children and why they might wait; what happens if a couple cannot conceive naturally; what healthy relationships look like (what we’ve learnt throughout primary school).</a:t>
            </a:r>
            <a:endParaRPr lang="en-GB" dirty="0"/>
          </a:p>
        </p:txBody>
      </p:sp>
      <p:pic>
        <p:nvPicPr>
          <p:cNvPr id="8" name="Picture 7">
            <a:extLst>
              <a:ext uri="{FF2B5EF4-FFF2-40B4-BE49-F238E27FC236}">
                <a16:creationId xmlns:a16="http://schemas.microsoft.com/office/drawing/2014/main" id="{21BB96C4-6C68-43EC-BEA0-096A3EE6C7C6}"/>
              </a:ext>
            </a:extLst>
          </p:cNvPr>
          <p:cNvPicPr>
            <a:picLocks noChangeAspect="1"/>
          </p:cNvPicPr>
          <p:nvPr/>
        </p:nvPicPr>
        <p:blipFill>
          <a:blip r:embed="rId3"/>
          <a:stretch>
            <a:fillRect/>
          </a:stretch>
        </p:blipFill>
        <p:spPr>
          <a:xfrm>
            <a:off x="4607676" y="2420888"/>
            <a:ext cx="4443665" cy="3277998"/>
          </a:xfrm>
          <a:prstGeom prst="rect">
            <a:avLst/>
          </a:prstGeom>
        </p:spPr>
      </p:pic>
    </p:spTree>
    <p:extLst>
      <p:ext uri="{BB962C8B-B14F-4D97-AF65-F5344CB8AC3E}">
        <p14:creationId xmlns:p14="http://schemas.microsoft.com/office/powerpoint/2010/main" val="15263929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3E4F30-7263-4CE5-BFB4-600EB61C50AB}"/>
              </a:ext>
            </a:extLst>
          </p:cNvPr>
          <p:cNvSpPr txBox="1"/>
          <p:nvPr/>
        </p:nvSpPr>
        <p:spPr>
          <a:xfrm>
            <a:off x="125834" y="989235"/>
            <a:ext cx="6442746" cy="646331"/>
          </a:xfrm>
          <a:prstGeom prst="rect">
            <a:avLst/>
          </a:prstGeom>
          <a:noFill/>
        </p:spPr>
        <p:txBody>
          <a:bodyPr wrap="square" rtlCol="0">
            <a:spAutoFit/>
          </a:bodyPr>
          <a:lstStyle/>
          <a:p>
            <a:r>
              <a:rPr lang="en-US" dirty="0"/>
              <a:t>The children will complete the following activities based purely on the information we have shown you today.</a:t>
            </a:r>
            <a:endParaRPr lang="en-GB" dirty="0"/>
          </a:p>
        </p:txBody>
      </p:sp>
      <p:pic>
        <p:nvPicPr>
          <p:cNvPr id="6" name="Picture 5">
            <a:extLst>
              <a:ext uri="{FF2B5EF4-FFF2-40B4-BE49-F238E27FC236}">
                <a16:creationId xmlns:a16="http://schemas.microsoft.com/office/drawing/2014/main" id="{230831AE-5094-4D03-AC35-AF2F063B8638}"/>
              </a:ext>
            </a:extLst>
          </p:cNvPr>
          <p:cNvPicPr>
            <a:picLocks noChangeAspect="1"/>
          </p:cNvPicPr>
          <p:nvPr/>
        </p:nvPicPr>
        <p:blipFill>
          <a:blip r:embed="rId2"/>
          <a:stretch>
            <a:fillRect/>
          </a:stretch>
        </p:blipFill>
        <p:spPr>
          <a:xfrm>
            <a:off x="4763820" y="2333865"/>
            <a:ext cx="3836019" cy="3618593"/>
          </a:xfrm>
          <a:prstGeom prst="rect">
            <a:avLst/>
          </a:prstGeom>
        </p:spPr>
      </p:pic>
      <p:sp>
        <p:nvSpPr>
          <p:cNvPr id="7" name="TextBox 6">
            <a:extLst>
              <a:ext uri="{FF2B5EF4-FFF2-40B4-BE49-F238E27FC236}">
                <a16:creationId xmlns:a16="http://schemas.microsoft.com/office/drawing/2014/main" id="{B34BD13C-CB31-4D84-BED0-D1F71D6B77E2}"/>
              </a:ext>
            </a:extLst>
          </p:cNvPr>
          <p:cNvSpPr txBox="1"/>
          <p:nvPr/>
        </p:nvSpPr>
        <p:spPr>
          <a:xfrm>
            <a:off x="5251553" y="1800049"/>
            <a:ext cx="2634054" cy="369332"/>
          </a:xfrm>
          <a:prstGeom prst="rect">
            <a:avLst/>
          </a:prstGeom>
          <a:noFill/>
        </p:spPr>
        <p:txBody>
          <a:bodyPr wrap="none" rtlCol="0">
            <a:spAutoFit/>
          </a:bodyPr>
          <a:lstStyle/>
          <a:p>
            <a:r>
              <a:rPr lang="en-US" dirty="0"/>
              <a:t>Put the cards in order:</a:t>
            </a:r>
            <a:endParaRPr lang="en-GB" dirty="0"/>
          </a:p>
        </p:txBody>
      </p:sp>
      <p:pic>
        <p:nvPicPr>
          <p:cNvPr id="9" name="Picture 8">
            <a:extLst>
              <a:ext uri="{FF2B5EF4-FFF2-40B4-BE49-F238E27FC236}">
                <a16:creationId xmlns:a16="http://schemas.microsoft.com/office/drawing/2014/main" id="{C8E3AC78-B8D3-49C1-8535-A1EAEA87B31B}"/>
              </a:ext>
            </a:extLst>
          </p:cNvPr>
          <p:cNvPicPr>
            <a:picLocks noChangeAspect="1"/>
          </p:cNvPicPr>
          <p:nvPr/>
        </p:nvPicPr>
        <p:blipFill>
          <a:blip r:embed="rId3"/>
          <a:stretch>
            <a:fillRect/>
          </a:stretch>
        </p:blipFill>
        <p:spPr>
          <a:xfrm>
            <a:off x="900689" y="2078524"/>
            <a:ext cx="3025359" cy="3739766"/>
          </a:xfrm>
          <a:prstGeom prst="rect">
            <a:avLst/>
          </a:prstGeom>
        </p:spPr>
      </p:pic>
      <p:sp>
        <p:nvSpPr>
          <p:cNvPr id="10" name="TextBox 9">
            <a:extLst>
              <a:ext uri="{FF2B5EF4-FFF2-40B4-BE49-F238E27FC236}">
                <a16:creationId xmlns:a16="http://schemas.microsoft.com/office/drawing/2014/main" id="{F16E9B1F-B351-4B5F-92AD-95713A98F244}"/>
              </a:ext>
            </a:extLst>
          </p:cNvPr>
          <p:cNvSpPr txBox="1"/>
          <p:nvPr/>
        </p:nvSpPr>
        <p:spPr>
          <a:xfrm>
            <a:off x="62917" y="1869299"/>
            <a:ext cx="4976042" cy="369332"/>
          </a:xfrm>
          <a:prstGeom prst="rect">
            <a:avLst/>
          </a:prstGeom>
          <a:noFill/>
        </p:spPr>
        <p:txBody>
          <a:bodyPr wrap="none" rtlCol="0">
            <a:spAutoFit/>
          </a:bodyPr>
          <a:lstStyle/>
          <a:p>
            <a:r>
              <a:rPr lang="en-US" dirty="0"/>
              <a:t>Draw a diagram and fill in the missing words:</a:t>
            </a:r>
            <a:endParaRPr lang="en-GB" dirty="0"/>
          </a:p>
        </p:txBody>
      </p:sp>
    </p:spTree>
    <p:extLst>
      <p:ext uri="{BB962C8B-B14F-4D97-AF65-F5344CB8AC3E}">
        <p14:creationId xmlns:p14="http://schemas.microsoft.com/office/powerpoint/2010/main" val="25962554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57E04F-D1E9-4CCD-A0A8-232B3584BE12}"/>
              </a:ext>
            </a:extLst>
          </p:cNvPr>
          <p:cNvSpPr txBox="1"/>
          <p:nvPr/>
        </p:nvSpPr>
        <p:spPr>
          <a:xfrm flipH="1">
            <a:off x="161539" y="1373173"/>
            <a:ext cx="4520933" cy="715581"/>
          </a:xfrm>
          <a:prstGeom prst="rect">
            <a:avLst/>
          </a:prstGeom>
          <a:noFill/>
        </p:spPr>
        <p:txBody>
          <a:bodyPr wrap="square" rtlCol="0">
            <a:spAutoFit/>
          </a:bodyPr>
          <a:lstStyle/>
          <a:p>
            <a:r>
              <a:rPr lang="en-US" sz="4050" dirty="0"/>
              <a:t>Child Questions</a:t>
            </a:r>
            <a:endParaRPr lang="en-GB" sz="4050" dirty="0"/>
          </a:p>
        </p:txBody>
      </p:sp>
      <p:sp>
        <p:nvSpPr>
          <p:cNvPr id="7" name="TextBox 6">
            <a:extLst>
              <a:ext uri="{FF2B5EF4-FFF2-40B4-BE49-F238E27FC236}">
                <a16:creationId xmlns:a16="http://schemas.microsoft.com/office/drawing/2014/main" id="{514726F9-DBD8-4609-A30C-725EF24FA045}"/>
              </a:ext>
            </a:extLst>
          </p:cNvPr>
          <p:cNvSpPr txBox="1"/>
          <p:nvPr/>
        </p:nvSpPr>
        <p:spPr>
          <a:xfrm>
            <a:off x="110472" y="2260309"/>
            <a:ext cx="8923056" cy="2677656"/>
          </a:xfrm>
          <a:prstGeom prst="rect">
            <a:avLst/>
          </a:prstGeom>
          <a:noFill/>
        </p:spPr>
        <p:txBody>
          <a:bodyPr wrap="square" rtlCol="0">
            <a:spAutoFit/>
          </a:bodyPr>
          <a:lstStyle/>
          <a:p>
            <a:r>
              <a:rPr lang="en-US" sz="2100" dirty="0"/>
              <a:t>A box will be set up for the end of the lesson for children to ask any questions they may have - we will not do a live Q&amp;A session. This ensures we are not caught off guard and that we are answering everything with the correct level of appropriateness for our children. It also ensures everyone feels comfortable to ask any questions they have, as these can be done anonymously and then addressed as a whole class at a later date.</a:t>
            </a:r>
          </a:p>
          <a:p>
            <a:endParaRPr lang="en-US" sz="2100" dirty="0"/>
          </a:p>
        </p:txBody>
      </p:sp>
    </p:spTree>
    <p:extLst>
      <p:ext uri="{BB962C8B-B14F-4D97-AF65-F5344CB8AC3E}">
        <p14:creationId xmlns:p14="http://schemas.microsoft.com/office/powerpoint/2010/main" val="2861588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5E5B48-9F31-48AF-BEB6-C76F85D80A98}"/>
              </a:ext>
            </a:extLst>
          </p:cNvPr>
          <p:cNvPicPr>
            <a:picLocks noChangeAspect="1"/>
          </p:cNvPicPr>
          <p:nvPr/>
        </p:nvPicPr>
        <p:blipFill>
          <a:blip r:embed="rId2"/>
          <a:stretch>
            <a:fillRect/>
          </a:stretch>
        </p:blipFill>
        <p:spPr>
          <a:xfrm>
            <a:off x="138419" y="1321206"/>
            <a:ext cx="8527809" cy="3984307"/>
          </a:xfrm>
          <a:prstGeom prst="rect">
            <a:avLst/>
          </a:prstGeom>
        </p:spPr>
      </p:pic>
      <p:sp>
        <p:nvSpPr>
          <p:cNvPr id="2" name="TextBox 1">
            <a:extLst>
              <a:ext uri="{FF2B5EF4-FFF2-40B4-BE49-F238E27FC236}">
                <a16:creationId xmlns:a16="http://schemas.microsoft.com/office/drawing/2014/main" id="{C4263C47-4BFE-46CC-8C47-DA48C70D911A}"/>
              </a:ext>
            </a:extLst>
          </p:cNvPr>
          <p:cNvSpPr txBox="1"/>
          <p:nvPr/>
        </p:nvSpPr>
        <p:spPr>
          <a:xfrm>
            <a:off x="334187" y="2019121"/>
            <a:ext cx="8136272" cy="2308324"/>
          </a:xfrm>
          <a:prstGeom prst="rect">
            <a:avLst/>
          </a:prstGeom>
          <a:solidFill>
            <a:schemeClr val="bg1"/>
          </a:solidFill>
        </p:spPr>
        <p:txBody>
          <a:bodyPr wrap="square" rtlCol="0">
            <a:spAutoFit/>
          </a:bodyPr>
          <a:lstStyle/>
          <a:p>
            <a:pPr algn="ctr"/>
            <a:r>
              <a:rPr lang="en-US" dirty="0"/>
              <a:t>Please note that the delivery of the conception topic will happen at the end of the summer term. Therefore, there is plenty of time should you want to talk to your child about it before the lesson. You will be informed of a more accurate date closer to the time. </a:t>
            </a:r>
          </a:p>
          <a:p>
            <a:pPr algn="ctr"/>
            <a:endParaRPr lang="en-US" dirty="0"/>
          </a:p>
          <a:p>
            <a:pPr algn="ctr"/>
            <a:r>
              <a:rPr lang="en-US" dirty="0"/>
              <a:t>We hope that this information will have reassured you that we are teaching this topic in a sensitive, reassuring and age-appropriate manner. However, …</a:t>
            </a:r>
            <a:endParaRPr lang="en-GB" dirty="0"/>
          </a:p>
        </p:txBody>
      </p:sp>
    </p:spTree>
    <p:extLst>
      <p:ext uri="{BB962C8B-B14F-4D97-AF65-F5344CB8AC3E}">
        <p14:creationId xmlns:p14="http://schemas.microsoft.com/office/powerpoint/2010/main" val="25597068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F71552-2290-439B-9DBC-89467AAA63C4}"/>
              </a:ext>
            </a:extLst>
          </p:cNvPr>
          <p:cNvPicPr>
            <a:picLocks noChangeAspect="1"/>
          </p:cNvPicPr>
          <p:nvPr/>
        </p:nvPicPr>
        <p:blipFill rotWithShape="1">
          <a:blip r:embed="rId2"/>
          <a:srcRect l="8995"/>
          <a:stretch/>
        </p:blipFill>
        <p:spPr>
          <a:xfrm>
            <a:off x="1" y="1840127"/>
            <a:ext cx="6493079" cy="556529"/>
          </a:xfrm>
          <a:prstGeom prst="rect">
            <a:avLst/>
          </a:prstGeom>
        </p:spPr>
      </p:pic>
      <p:sp>
        <p:nvSpPr>
          <p:cNvPr id="2" name="TextBox 1">
            <a:extLst>
              <a:ext uri="{FF2B5EF4-FFF2-40B4-BE49-F238E27FC236}">
                <a16:creationId xmlns:a16="http://schemas.microsoft.com/office/drawing/2014/main" id="{3B78D534-A8CF-48CC-9673-B82D3D645FDD}"/>
              </a:ext>
            </a:extLst>
          </p:cNvPr>
          <p:cNvSpPr txBox="1"/>
          <p:nvPr/>
        </p:nvSpPr>
        <p:spPr>
          <a:xfrm>
            <a:off x="94376" y="857250"/>
            <a:ext cx="1718740" cy="923330"/>
          </a:xfrm>
          <a:prstGeom prst="rect">
            <a:avLst/>
          </a:prstGeom>
          <a:noFill/>
        </p:spPr>
        <p:txBody>
          <a:bodyPr wrap="none" rtlCol="0">
            <a:spAutoFit/>
          </a:bodyPr>
          <a:lstStyle/>
          <a:p>
            <a:r>
              <a:rPr lang="en-US" sz="5400" dirty="0"/>
              <a:t>FAQ</a:t>
            </a:r>
            <a:endParaRPr lang="en-GB" sz="5400" dirty="0"/>
          </a:p>
        </p:txBody>
      </p:sp>
      <p:sp>
        <p:nvSpPr>
          <p:cNvPr id="3" name="Rectangle 1">
            <a:extLst>
              <a:ext uri="{FF2B5EF4-FFF2-40B4-BE49-F238E27FC236}">
                <a16:creationId xmlns:a16="http://schemas.microsoft.com/office/drawing/2014/main" id="{6AA6FEA4-C8AD-44B7-A669-CDD9338481DF}"/>
              </a:ext>
            </a:extLst>
          </p:cNvPr>
          <p:cNvSpPr>
            <a:spLocks noChangeArrowheads="1"/>
          </p:cNvSpPr>
          <p:nvPr/>
        </p:nvSpPr>
        <p:spPr bwMode="auto">
          <a:xfrm>
            <a:off x="314586" y="3808330"/>
            <a:ext cx="6883169" cy="1731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a:r>
              <a:rPr lang="en-US" altLang="en-US" sz="1350" b="1" dirty="0"/>
              <a:t>Preparation, Not Acceleration:</a:t>
            </a:r>
            <a:r>
              <a:rPr lang="en-US" altLang="en-US" sz="1350" dirty="0"/>
              <a:t> Many children begin going through puberty before they leave primary school. Providing them with accurate, reassurance-based information </a:t>
            </a:r>
            <a:r>
              <a:rPr lang="en-US" altLang="en-US" sz="1350" i="1" dirty="0"/>
              <a:t>before</a:t>
            </a:r>
            <a:r>
              <a:rPr lang="en-US" altLang="en-US" sz="1350" dirty="0"/>
              <a:t> these changes happen prevents confusion, anxiety, and misinformation picked up from the playground or the internet.</a:t>
            </a:r>
          </a:p>
          <a:p>
            <a:pPr defTabSz="685800"/>
            <a:r>
              <a:rPr lang="en-US" altLang="en-US" sz="1350" dirty="0"/>
              <a:t>By teaching this in a structured, safe classroom environment, we ensure that children learn about boundaries, consent (in an age-appropriate context, such as respecting personal space), and where to go for help if they feel unsafe. It empowers them to navigate the move to secondary school with confidence.</a:t>
            </a:r>
          </a:p>
        </p:txBody>
      </p:sp>
      <p:sp>
        <p:nvSpPr>
          <p:cNvPr id="8" name="TextBox 7">
            <a:extLst>
              <a:ext uri="{FF2B5EF4-FFF2-40B4-BE49-F238E27FC236}">
                <a16:creationId xmlns:a16="http://schemas.microsoft.com/office/drawing/2014/main" id="{E99B4B1A-2E64-4946-B9CA-407F0DBBB67E}"/>
              </a:ext>
            </a:extLst>
          </p:cNvPr>
          <p:cNvSpPr txBox="1"/>
          <p:nvPr/>
        </p:nvSpPr>
        <p:spPr>
          <a:xfrm>
            <a:off x="176168" y="2548495"/>
            <a:ext cx="4699932" cy="2308324"/>
          </a:xfrm>
          <a:prstGeom prst="rect">
            <a:avLst/>
          </a:prstGeom>
          <a:noFill/>
        </p:spPr>
        <p:txBody>
          <a:bodyPr wrap="square">
            <a:spAutoFit/>
          </a:bodyPr>
          <a:lstStyle/>
          <a:p>
            <a:r>
              <a:rPr lang="en-US" dirty="0"/>
              <a:t>It is completely natural to feel protective of your children and to wonder if they are ready for these conversations. The goal of the Year 6 curriculum is not to rush children into adulthood, but to prepare them safely and accurately for the changes they are </a:t>
            </a:r>
            <a:r>
              <a:rPr lang="en-US" i="1" dirty="0"/>
              <a:t>already</a:t>
            </a:r>
            <a:r>
              <a:rPr lang="en-US" dirty="0"/>
              <a:t> beginning to experience.</a:t>
            </a:r>
            <a:endParaRPr lang="en-GB" dirty="0"/>
          </a:p>
        </p:txBody>
      </p:sp>
    </p:spTree>
    <p:extLst>
      <p:ext uri="{BB962C8B-B14F-4D97-AF65-F5344CB8AC3E}">
        <p14:creationId xmlns:p14="http://schemas.microsoft.com/office/powerpoint/2010/main" val="1140376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7C89409-8299-4F33-B641-D393475371F2}"/>
              </a:ext>
            </a:extLst>
          </p:cNvPr>
          <p:cNvPicPr>
            <a:picLocks noChangeAspect="1"/>
          </p:cNvPicPr>
          <p:nvPr/>
        </p:nvPicPr>
        <p:blipFill rotWithShape="1">
          <a:blip r:embed="rId2"/>
          <a:srcRect l="6515"/>
          <a:stretch/>
        </p:blipFill>
        <p:spPr>
          <a:xfrm>
            <a:off x="1" y="1802850"/>
            <a:ext cx="6493079" cy="560432"/>
          </a:xfrm>
          <a:prstGeom prst="rect">
            <a:avLst/>
          </a:prstGeom>
        </p:spPr>
      </p:pic>
      <p:sp>
        <p:nvSpPr>
          <p:cNvPr id="2" name="TextBox 1">
            <a:extLst>
              <a:ext uri="{FF2B5EF4-FFF2-40B4-BE49-F238E27FC236}">
                <a16:creationId xmlns:a16="http://schemas.microsoft.com/office/drawing/2014/main" id="{3B78D534-A8CF-48CC-9673-B82D3D645FDD}"/>
              </a:ext>
            </a:extLst>
          </p:cNvPr>
          <p:cNvSpPr txBox="1"/>
          <p:nvPr/>
        </p:nvSpPr>
        <p:spPr>
          <a:xfrm>
            <a:off x="94376" y="857250"/>
            <a:ext cx="1718740" cy="923330"/>
          </a:xfrm>
          <a:prstGeom prst="rect">
            <a:avLst/>
          </a:prstGeom>
          <a:noFill/>
        </p:spPr>
        <p:txBody>
          <a:bodyPr wrap="none" rtlCol="0">
            <a:spAutoFit/>
          </a:bodyPr>
          <a:lstStyle/>
          <a:p>
            <a:r>
              <a:rPr lang="en-US" sz="5400" dirty="0"/>
              <a:t>FAQ</a:t>
            </a:r>
            <a:endParaRPr lang="en-GB" sz="5400" dirty="0"/>
          </a:p>
        </p:txBody>
      </p:sp>
      <p:pic>
        <p:nvPicPr>
          <p:cNvPr id="4" name="Picture 3">
            <a:extLst>
              <a:ext uri="{FF2B5EF4-FFF2-40B4-BE49-F238E27FC236}">
                <a16:creationId xmlns:a16="http://schemas.microsoft.com/office/drawing/2014/main" id="{4A7DE67E-3F16-4FE1-BAFA-144E31173678}"/>
              </a:ext>
            </a:extLst>
          </p:cNvPr>
          <p:cNvPicPr>
            <a:picLocks noChangeAspect="1"/>
          </p:cNvPicPr>
          <p:nvPr/>
        </p:nvPicPr>
        <p:blipFill rotWithShape="1">
          <a:blip r:embed="rId3"/>
          <a:srcRect b="13919"/>
          <a:stretch/>
        </p:blipFill>
        <p:spPr>
          <a:xfrm>
            <a:off x="142353" y="2611946"/>
            <a:ext cx="8450321" cy="2443205"/>
          </a:xfrm>
          <a:prstGeom prst="rect">
            <a:avLst/>
          </a:prstGeom>
        </p:spPr>
      </p:pic>
      <p:sp>
        <p:nvSpPr>
          <p:cNvPr id="6" name="TextBox 5">
            <a:extLst>
              <a:ext uri="{FF2B5EF4-FFF2-40B4-BE49-F238E27FC236}">
                <a16:creationId xmlns:a16="http://schemas.microsoft.com/office/drawing/2014/main" id="{46DADF85-57AE-4B0A-A838-EE76BB44B2E3}"/>
              </a:ext>
            </a:extLst>
          </p:cNvPr>
          <p:cNvSpPr txBox="1"/>
          <p:nvPr/>
        </p:nvSpPr>
        <p:spPr>
          <a:xfrm>
            <a:off x="7594134" y="4752985"/>
            <a:ext cx="1457450" cy="369332"/>
          </a:xfrm>
          <a:prstGeom prst="rect">
            <a:avLst/>
          </a:prstGeom>
          <a:noFill/>
        </p:spPr>
        <p:txBody>
          <a:bodyPr wrap="none" rtlCol="0">
            <a:spAutoFit/>
          </a:bodyPr>
          <a:lstStyle/>
          <a:p>
            <a:r>
              <a:rPr lang="en-US" dirty="0"/>
              <a:t>understood.</a:t>
            </a:r>
            <a:endParaRPr lang="en-GB" dirty="0"/>
          </a:p>
        </p:txBody>
      </p:sp>
    </p:spTree>
    <p:extLst>
      <p:ext uri="{BB962C8B-B14F-4D97-AF65-F5344CB8AC3E}">
        <p14:creationId xmlns:p14="http://schemas.microsoft.com/office/powerpoint/2010/main" val="35701067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90EB90-A719-4539-B060-E3E0B6671EB5}"/>
              </a:ext>
            </a:extLst>
          </p:cNvPr>
          <p:cNvSpPr txBox="1"/>
          <p:nvPr/>
        </p:nvSpPr>
        <p:spPr>
          <a:xfrm>
            <a:off x="113252" y="857250"/>
            <a:ext cx="3180679" cy="854080"/>
          </a:xfrm>
          <a:prstGeom prst="rect">
            <a:avLst/>
          </a:prstGeom>
          <a:noFill/>
        </p:spPr>
        <p:txBody>
          <a:bodyPr wrap="none" rtlCol="0">
            <a:spAutoFit/>
          </a:bodyPr>
          <a:lstStyle/>
          <a:p>
            <a:r>
              <a:rPr lang="en-US" sz="4950" dirty="0"/>
              <a:t>Questions</a:t>
            </a:r>
            <a:endParaRPr lang="en-GB" sz="4950" dirty="0"/>
          </a:p>
        </p:txBody>
      </p:sp>
      <p:sp>
        <p:nvSpPr>
          <p:cNvPr id="5" name="TextBox 4">
            <a:extLst>
              <a:ext uri="{FF2B5EF4-FFF2-40B4-BE49-F238E27FC236}">
                <a16:creationId xmlns:a16="http://schemas.microsoft.com/office/drawing/2014/main" id="{1B1FE3DA-D590-44FE-95C3-E3CEBDB18DB7}"/>
              </a:ext>
            </a:extLst>
          </p:cNvPr>
          <p:cNvSpPr txBox="1"/>
          <p:nvPr/>
        </p:nvSpPr>
        <p:spPr>
          <a:xfrm>
            <a:off x="169877" y="1837311"/>
            <a:ext cx="6832833" cy="3647152"/>
          </a:xfrm>
          <a:prstGeom prst="rect">
            <a:avLst/>
          </a:prstGeom>
          <a:noFill/>
        </p:spPr>
        <p:txBody>
          <a:bodyPr wrap="square" rtlCol="0">
            <a:spAutoFit/>
          </a:bodyPr>
          <a:lstStyle/>
          <a:p>
            <a:r>
              <a:rPr lang="en-US" sz="2100" dirty="0"/>
              <a:t>We hope that you feel reassured that your children are going to be taught at an age appropriate level. However, if you do have any questions, please ask! </a:t>
            </a:r>
          </a:p>
          <a:p>
            <a:endParaRPr lang="en-US" sz="2100" dirty="0"/>
          </a:p>
          <a:p>
            <a:r>
              <a:rPr lang="en-US" sz="2100" dirty="0"/>
              <a:t>Take home the handouts and have a look through. If we can assist you further, feel free to reach out to us at the end of the day or via a phone call. </a:t>
            </a:r>
          </a:p>
          <a:p>
            <a:endParaRPr lang="en-US" sz="2100" dirty="0"/>
          </a:p>
          <a:p>
            <a:r>
              <a:rPr lang="en-US" sz="2100" dirty="0"/>
              <a:t>We really appreciate your support in this – it can be just as ‘embarrassing and awkward’ for us, as it is for the children!! </a:t>
            </a:r>
            <a:endParaRPr lang="en-GB" sz="2100" dirty="0"/>
          </a:p>
        </p:txBody>
      </p:sp>
    </p:spTree>
    <p:extLst>
      <p:ext uri="{BB962C8B-B14F-4D97-AF65-F5344CB8AC3E}">
        <p14:creationId xmlns:p14="http://schemas.microsoft.com/office/powerpoint/2010/main" val="31569568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a:extLst>
              <a:ext uri="{FF2B5EF4-FFF2-40B4-BE49-F238E27FC236}">
                <a16:creationId xmlns:a16="http://schemas.microsoft.com/office/drawing/2014/main" id="{67E90FD7-1119-4DF3-B5EE-C1012EC17FF6}"/>
              </a:ext>
            </a:extLst>
          </p:cNvPr>
          <p:cNvSpPr>
            <a:spLocks noGrp="1"/>
          </p:cNvSpPr>
          <p:nvPr>
            <p:ph idx="1"/>
          </p:nvPr>
        </p:nvSpPr>
        <p:spPr>
          <a:xfrm>
            <a:off x="457200" y="1173163"/>
            <a:ext cx="8229600" cy="4389437"/>
          </a:xfrm>
        </p:spPr>
        <p:txBody>
          <a:bodyPr/>
          <a:lstStyle/>
          <a:p>
            <a:pPr marL="0" indent="0" algn="ctr">
              <a:buNone/>
            </a:pPr>
            <a:endParaRPr lang="en-GB" altLang="en-US" sz="4400" dirty="0">
              <a:latin typeface="HfW cursive" panose="00000500000000000000" pitchFamily="2" charset="0"/>
              <a:cs typeface="Dubai Medium"/>
            </a:endParaRPr>
          </a:p>
          <a:p>
            <a:pPr marL="0" indent="0" algn="ctr">
              <a:buNone/>
            </a:pPr>
            <a:r>
              <a:rPr lang="en-GB" altLang="en-US" sz="4400" dirty="0">
                <a:latin typeface="HfW cursive" panose="00000500000000000000" pitchFamily="2" charset="0"/>
                <a:cs typeface="Dubai Medium"/>
              </a:rPr>
              <a:t>Thank you for your continued support!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803</TotalTime>
  <Words>2610</Words>
  <Application>Microsoft Office PowerPoint</Application>
  <PresentationFormat>On-screen Show (4:3)</PresentationFormat>
  <Paragraphs>286</Paragraphs>
  <Slides>59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Calibri</vt:lpstr>
      <vt:lpstr>Comic Sans MS</vt:lpstr>
      <vt:lpstr>Constantia</vt:lpstr>
      <vt:lpstr>Dubai Medium</vt:lpstr>
      <vt:lpstr>HfW cursive</vt:lpstr>
      <vt:lpstr>Wingdings 2</vt:lpstr>
      <vt:lpstr>Flow</vt:lpstr>
      <vt:lpstr>Y6 Meeting: September 2026</vt:lpstr>
      <vt:lpstr> SATs tests</vt:lpstr>
      <vt:lpstr>PowerPoint Presentation</vt:lpstr>
      <vt:lpstr>Test logistics</vt:lpstr>
      <vt:lpstr>Test logistics</vt:lpstr>
      <vt:lpstr>SPAG test content…</vt:lpstr>
      <vt:lpstr>PowerPoint Presentation</vt:lpstr>
      <vt:lpstr>PowerPoint Presentation</vt:lpstr>
      <vt:lpstr>Words that have previously been included in the test:</vt:lpstr>
      <vt:lpstr>How you can help your child…</vt:lpstr>
      <vt:lpstr>Reading test</vt:lpstr>
      <vt:lpstr>Reading test</vt:lpstr>
      <vt:lpstr>Reading test</vt:lpstr>
      <vt:lpstr>How you can help prepare your child for the reading test…</vt:lpstr>
      <vt:lpstr>Maths test</vt:lpstr>
      <vt:lpstr>Arithmetic questions</vt:lpstr>
      <vt:lpstr>Reasoning questions</vt:lpstr>
      <vt:lpstr>How you can help your child prepare for the maths test… </vt:lpstr>
      <vt:lpstr>PowerPoint Presentation</vt:lpstr>
      <vt:lpstr>What we’re doing to help your child...</vt:lpstr>
      <vt:lpstr>Useful resources</vt:lpstr>
      <vt:lpstr>Robinwood 2026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 School Transition</vt:lpstr>
      <vt:lpstr>PowerPoint Presentation</vt:lpstr>
      <vt:lpstr>Conception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 and Key Stage 2.</dc:title>
  <dc:creator>sandra.holt</dc:creator>
  <cp:lastModifiedBy>Nichola Keith</cp:lastModifiedBy>
  <cp:revision>647</cp:revision>
  <cp:lastPrinted>2025-10-06T11:58:18Z</cp:lastPrinted>
  <dcterms:created xsi:type="dcterms:W3CDTF">2010-10-11T01:41:07Z</dcterms:created>
  <dcterms:modified xsi:type="dcterms:W3CDTF">2026-10-14T14:16:38Z</dcterms:modified>
</cp:coreProperties>
</file>