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4"/>
  </p:notesMasterIdLst>
  <p:sldIdLst>
    <p:sldId id="288" r:id="rId2"/>
    <p:sldId id="257" r:id="rId3"/>
    <p:sldId id="280" r:id="rId4"/>
    <p:sldId id="291" r:id="rId5"/>
    <p:sldId id="290" r:id="rId6"/>
    <p:sldId id="281" r:id="rId7"/>
    <p:sldId id="279" r:id="rId8"/>
    <p:sldId id="283" r:id="rId9"/>
    <p:sldId id="284" r:id="rId10"/>
    <p:sldId id="275" r:id="rId11"/>
    <p:sldId id="269" r:id="rId12"/>
    <p:sldId id="285" r:id="rId13"/>
    <p:sldId id="276" r:id="rId14"/>
    <p:sldId id="272" r:id="rId15"/>
    <p:sldId id="271" r:id="rId16"/>
    <p:sldId id="273" r:id="rId17"/>
    <p:sldId id="289" r:id="rId18"/>
    <p:sldId id="263" r:id="rId19"/>
    <p:sldId id="286" r:id="rId20"/>
    <p:sldId id="256" r:id="rId21"/>
    <p:sldId id="266" r:id="rId22"/>
    <p:sldId id="292" r:id="rId23"/>
    <p:sldId id="258" r:id="rId24"/>
    <p:sldId id="259" r:id="rId25"/>
    <p:sldId id="268" r:id="rId26"/>
    <p:sldId id="265" r:id="rId27"/>
    <p:sldId id="261" r:id="rId28"/>
    <p:sldId id="270" r:id="rId29"/>
    <p:sldId id="262" r:id="rId30"/>
    <p:sldId id="293" r:id="rId31"/>
    <p:sldId id="294" r:id="rId32"/>
    <p:sldId id="287" r:id="rId3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8" autoAdjust="0"/>
    <p:restoredTop sz="94830" autoAdjust="0"/>
  </p:normalViewPr>
  <p:slideViewPr>
    <p:cSldViewPr>
      <p:cViewPr varScale="1">
        <p:scale>
          <a:sx n="108" d="100"/>
          <a:sy n="108" d="100"/>
        </p:scale>
        <p:origin x="17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6E262F-B55F-4EEE-8EAD-8C4FA730F15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a:extLst>
              <a:ext uri="{FF2B5EF4-FFF2-40B4-BE49-F238E27FC236}">
                <a16:creationId xmlns:a16="http://schemas.microsoft.com/office/drawing/2014/main" id="{66E43A68-F09B-4ABD-A8B0-466EC11EEDE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A2929986-E0A8-458B-AF20-99A9CCE86DEA}" type="datetimeFigureOut">
              <a:rPr lang="en-GB"/>
              <a:pPr>
                <a:defRPr/>
              </a:pPr>
              <a:t>09/12/2024</a:t>
            </a:fld>
            <a:endParaRPr lang="en-GB"/>
          </a:p>
        </p:txBody>
      </p:sp>
      <p:sp>
        <p:nvSpPr>
          <p:cNvPr id="4" name="Slide Image Placeholder 3">
            <a:extLst>
              <a:ext uri="{FF2B5EF4-FFF2-40B4-BE49-F238E27FC236}">
                <a16:creationId xmlns:a16="http://schemas.microsoft.com/office/drawing/2014/main" id="{4BDC5B29-EEB2-41FE-BEF5-6E65B737B62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E6B527E-D78E-46CD-AF53-5FB8050E959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11B5EB4-8611-4A03-8F25-235F943A797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DE6075F-81FA-4FAF-A041-D27641A0185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BB4077F-C3B0-413C-938B-F2B3D66D2C0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EAD7E775-B830-4801-B7DB-9630BC5AA41C}"/>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18">
            <a:extLst>
              <a:ext uri="{FF2B5EF4-FFF2-40B4-BE49-F238E27FC236}">
                <a16:creationId xmlns:a16="http://schemas.microsoft.com/office/drawing/2014/main" id="{E7CF9C9F-6E14-41DD-AEBE-DE79FBF62457}"/>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26">
            <a:extLst>
              <a:ext uri="{FF2B5EF4-FFF2-40B4-BE49-F238E27FC236}">
                <a16:creationId xmlns:a16="http://schemas.microsoft.com/office/drawing/2014/main" id="{A6C5A3FC-5EDD-437A-960E-4F1A4F1FA60D}"/>
              </a:ext>
            </a:extLst>
          </p:cNvPr>
          <p:cNvSpPr>
            <a:spLocks noGrp="1"/>
          </p:cNvSpPr>
          <p:nvPr>
            <p:ph type="sldNum" sz="quarter" idx="12"/>
          </p:nvPr>
        </p:nvSpPr>
        <p:spPr/>
        <p:txBody>
          <a:bodyPr/>
          <a:lstStyle>
            <a:lvl1pPr>
              <a:defRPr>
                <a:solidFill>
                  <a:srgbClr val="D1EAEE"/>
                </a:solidFill>
              </a:defRPr>
            </a:lvl1pPr>
          </a:lstStyle>
          <a:p>
            <a:fld id="{C3F51550-73F7-483A-93E0-3FE7B44B0AB2}" type="slidenum">
              <a:rPr lang="en-GB" altLang="en-US"/>
              <a:pPr/>
              <a:t>‹#›</a:t>
            </a:fld>
            <a:endParaRPr lang="en-GB" altLang="en-US"/>
          </a:p>
        </p:txBody>
      </p:sp>
    </p:spTree>
    <p:extLst>
      <p:ext uri="{BB962C8B-B14F-4D97-AF65-F5344CB8AC3E}">
        <p14:creationId xmlns:p14="http://schemas.microsoft.com/office/powerpoint/2010/main" val="25592595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994E7A3-29C5-48B1-BF57-FB301DEE81CA}"/>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21">
            <a:extLst>
              <a:ext uri="{FF2B5EF4-FFF2-40B4-BE49-F238E27FC236}">
                <a16:creationId xmlns:a16="http://schemas.microsoft.com/office/drawing/2014/main" id="{68F7629E-B83C-4148-8758-F0757B66C387}"/>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17">
            <a:extLst>
              <a:ext uri="{FF2B5EF4-FFF2-40B4-BE49-F238E27FC236}">
                <a16:creationId xmlns:a16="http://schemas.microsoft.com/office/drawing/2014/main" id="{0F04C57B-9A4A-463B-8FA7-B639A3B4BC13}"/>
              </a:ext>
            </a:extLst>
          </p:cNvPr>
          <p:cNvSpPr>
            <a:spLocks noGrp="1"/>
          </p:cNvSpPr>
          <p:nvPr>
            <p:ph type="sldNum" sz="quarter" idx="12"/>
          </p:nvPr>
        </p:nvSpPr>
        <p:spPr/>
        <p:txBody>
          <a:bodyPr/>
          <a:lstStyle>
            <a:lvl1pPr>
              <a:defRPr/>
            </a:lvl1pPr>
          </a:lstStyle>
          <a:p>
            <a:fld id="{B0486D2D-2D01-4B64-9445-6FB6F1025D4A}" type="slidenum">
              <a:rPr lang="en-GB" altLang="en-US"/>
              <a:pPr/>
              <a:t>‹#›</a:t>
            </a:fld>
            <a:endParaRPr lang="en-GB" altLang="en-US"/>
          </a:p>
        </p:txBody>
      </p:sp>
    </p:spTree>
    <p:extLst>
      <p:ext uri="{BB962C8B-B14F-4D97-AF65-F5344CB8AC3E}">
        <p14:creationId xmlns:p14="http://schemas.microsoft.com/office/powerpoint/2010/main" val="328383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60B6547-7343-4106-B1B9-4B40098D2268}"/>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21">
            <a:extLst>
              <a:ext uri="{FF2B5EF4-FFF2-40B4-BE49-F238E27FC236}">
                <a16:creationId xmlns:a16="http://schemas.microsoft.com/office/drawing/2014/main" id="{4162EB0C-E870-402D-8A1C-8B0AE57E918E}"/>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17">
            <a:extLst>
              <a:ext uri="{FF2B5EF4-FFF2-40B4-BE49-F238E27FC236}">
                <a16:creationId xmlns:a16="http://schemas.microsoft.com/office/drawing/2014/main" id="{2115616C-4102-4626-9A77-BF67F27DEA2E}"/>
              </a:ext>
            </a:extLst>
          </p:cNvPr>
          <p:cNvSpPr>
            <a:spLocks noGrp="1"/>
          </p:cNvSpPr>
          <p:nvPr>
            <p:ph type="sldNum" sz="quarter" idx="12"/>
          </p:nvPr>
        </p:nvSpPr>
        <p:spPr/>
        <p:txBody>
          <a:bodyPr/>
          <a:lstStyle>
            <a:lvl1pPr>
              <a:defRPr/>
            </a:lvl1pPr>
          </a:lstStyle>
          <a:p>
            <a:fld id="{F685DA2B-8FF4-4B8D-8C21-0B856756B6C7}" type="slidenum">
              <a:rPr lang="en-GB" altLang="en-US"/>
              <a:pPr/>
              <a:t>‹#›</a:t>
            </a:fld>
            <a:endParaRPr lang="en-GB" altLang="en-US"/>
          </a:p>
        </p:txBody>
      </p:sp>
    </p:spTree>
    <p:extLst>
      <p:ext uri="{BB962C8B-B14F-4D97-AF65-F5344CB8AC3E}">
        <p14:creationId xmlns:p14="http://schemas.microsoft.com/office/powerpoint/2010/main" val="240853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E651796-B310-495A-B30E-FE55E21AED9C}"/>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21">
            <a:extLst>
              <a:ext uri="{FF2B5EF4-FFF2-40B4-BE49-F238E27FC236}">
                <a16:creationId xmlns:a16="http://schemas.microsoft.com/office/drawing/2014/main" id="{610B8470-6F58-4951-8DA5-C4B61D41E973}"/>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17">
            <a:extLst>
              <a:ext uri="{FF2B5EF4-FFF2-40B4-BE49-F238E27FC236}">
                <a16:creationId xmlns:a16="http://schemas.microsoft.com/office/drawing/2014/main" id="{739B01EE-D2AB-4867-AFE1-8A13D6A365D2}"/>
              </a:ext>
            </a:extLst>
          </p:cNvPr>
          <p:cNvSpPr>
            <a:spLocks noGrp="1"/>
          </p:cNvSpPr>
          <p:nvPr>
            <p:ph type="sldNum" sz="quarter" idx="12"/>
          </p:nvPr>
        </p:nvSpPr>
        <p:spPr/>
        <p:txBody>
          <a:bodyPr/>
          <a:lstStyle>
            <a:lvl1pPr>
              <a:defRPr/>
            </a:lvl1pPr>
          </a:lstStyle>
          <a:p>
            <a:fld id="{B6FF835F-D159-476F-86A5-CD41E6DA3A17}" type="slidenum">
              <a:rPr lang="en-GB" altLang="en-US"/>
              <a:pPr/>
              <a:t>‹#›</a:t>
            </a:fld>
            <a:endParaRPr lang="en-GB" altLang="en-US"/>
          </a:p>
        </p:txBody>
      </p:sp>
    </p:spTree>
    <p:extLst>
      <p:ext uri="{BB962C8B-B14F-4D97-AF65-F5344CB8AC3E}">
        <p14:creationId xmlns:p14="http://schemas.microsoft.com/office/powerpoint/2010/main" val="310076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5414640-9745-49D9-9844-81E9535F78D3}"/>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9B4DD339-4DF9-49E1-ADB8-EA925D5AFEFC}"/>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6E91A895-62F7-47E9-BFFF-DD6451CD177F}"/>
              </a:ext>
            </a:extLst>
          </p:cNvPr>
          <p:cNvSpPr>
            <a:spLocks noGrp="1"/>
          </p:cNvSpPr>
          <p:nvPr>
            <p:ph type="sldNum" sz="quarter" idx="12"/>
          </p:nvPr>
        </p:nvSpPr>
        <p:spPr/>
        <p:txBody>
          <a:bodyPr/>
          <a:lstStyle>
            <a:lvl1pPr>
              <a:defRPr>
                <a:solidFill>
                  <a:srgbClr val="D1EAEE"/>
                </a:solidFill>
              </a:defRPr>
            </a:lvl1pPr>
          </a:lstStyle>
          <a:p>
            <a:fld id="{9E9C889A-96F5-4BB0-AECC-4E6F0B62BC47}" type="slidenum">
              <a:rPr lang="en-GB" altLang="en-US"/>
              <a:pPr/>
              <a:t>‹#›</a:t>
            </a:fld>
            <a:endParaRPr lang="en-GB" altLang="en-US"/>
          </a:p>
        </p:txBody>
      </p:sp>
    </p:spTree>
    <p:extLst>
      <p:ext uri="{BB962C8B-B14F-4D97-AF65-F5344CB8AC3E}">
        <p14:creationId xmlns:p14="http://schemas.microsoft.com/office/powerpoint/2010/main" val="28548653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C9F05231-0CEE-42BB-AED6-94E7E0682A7D}"/>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21">
            <a:extLst>
              <a:ext uri="{FF2B5EF4-FFF2-40B4-BE49-F238E27FC236}">
                <a16:creationId xmlns:a16="http://schemas.microsoft.com/office/drawing/2014/main" id="{F42BF9DF-CA5D-4F7C-8E69-BFDFAED509CE}"/>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17">
            <a:extLst>
              <a:ext uri="{FF2B5EF4-FFF2-40B4-BE49-F238E27FC236}">
                <a16:creationId xmlns:a16="http://schemas.microsoft.com/office/drawing/2014/main" id="{C1E1E29D-C832-4280-BF22-6804BF172ED3}"/>
              </a:ext>
            </a:extLst>
          </p:cNvPr>
          <p:cNvSpPr>
            <a:spLocks noGrp="1"/>
          </p:cNvSpPr>
          <p:nvPr>
            <p:ph type="sldNum" sz="quarter" idx="12"/>
          </p:nvPr>
        </p:nvSpPr>
        <p:spPr/>
        <p:txBody>
          <a:bodyPr/>
          <a:lstStyle>
            <a:lvl1pPr>
              <a:defRPr/>
            </a:lvl1pPr>
          </a:lstStyle>
          <a:p>
            <a:fld id="{EBE3EC35-BE09-4F52-BB4F-DA36CFB24272}" type="slidenum">
              <a:rPr lang="en-GB" altLang="en-US"/>
              <a:pPr/>
              <a:t>‹#›</a:t>
            </a:fld>
            <a:endParaRPr lang="en-GB" altLang="en-US"/>
          </a:p>
        </p:txBody>
      </p:sp>
    </p:spTree>
    <p:extLst>
      <p:ext uri="{BB962C8B-B14F-4D97-AF65-F5344CB8AC3E}">
        <p14:creationId xmlns:p14="http://schemas.microsoft.com/office/powerpoint/2010/main" val="137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B554E2EB-D39C-4784-AD1C-D858CB51A563}"/>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21">
            <a:extLst>
              <a:ext uri="{FF2B5EF4-FFF2-40B4-BE49-F238E27FC236}">
                <a16:creationId xmlns:a16="http://schemas.microsoft.com/office/drawing/2014/main" id="{BF2A1117-0F7B-40BD-AACD-C1C8D7B13A1E}"/>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17">
            <a:extLst>
              <a:ext uri="{FF2B5EF4-FFF2-40B4-BE49-F238E27FC236}">
                <a16:creationId xmlns:a16="http://schemas.microsoft.com/office/drawing/2014/main" id="{34ACC128-34F5-4D24-AC81-758F8749509D}"/>
              </a:ext>
            </a:extLst>
          </p:cNvPr>
          <p:cNvSpPr>
            <a:spLocks noGrp="1"/>
          </p:cNvSpPr>
          <p:nvPr>
            <p:ph type="sldNum" sz="quarter" idx="12"/>
          </p:nvPr>
        </p:nvSpPr>
        <p:spPr/>
        <p:txBody>
          <a:bodyPr/>
          <a:lstStyle>
            <a:lvl1pPr>
              <a:defRPr/>
            </a:lvl1pPr>
          </a:lstStyle>
          <a:p>
            <a:fld id="{F989B292-DC73-434A-9E42-08EED9D9FE43}" type="slidenum">
              <a:rPr lang="en-GB" altLang="en-US"/>
              <a:pPr/>
              <a:t>‹#›</a:t>
            </a:fld>
            <a:endParaRPr lang="en-GB" altLang="en-US"/>
          </a:p>
        </p:txBody>
      </p:sp>
    </p:spTree>
    <p:extLst>
      <p:ext uri="{BB962C8B-B14F-4D97-AF65-F5344CB8AC3E}">
        <p14:creationId xmlns:p14="http://schemas.microsoft.com/office/powerpoint/2010/main" val="210104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8511B22F-3597-43F9-B14A-34A4961A1A60}"/>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21">
            <a:extLst>
              <a:ext uri="{FF2B5EF4-FFF2-40B4-BE49-F238E27FC236}">
                <a16:creationId xmlns:a16="http://schemas.microsoft.com/office/drawing/2014/main" id="{5D35A6E4-10DA-4521-82CD-86BD70A80A1F}"/>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17">
            <a:extLst>
              <a:ext uri="{FF2B5EF4-FFF2-40B4-BE49-F238E27FC236}">
                <a16:creationId xmlns:a16="http://schemas.microsoft.com/office/drawing/2014/main" id="{A422B240-402D-426A-9FDF-FD661C9BA0EB}"/>
              </a:ext>
            </a:extLst>
          </p:cNvPr>
          <p:cNvSpPr>
            <a:spLocks noGrp="1"/>
          </p:cNvSpPr>
          <p:nvPr>
            <p:ph type="sldNum" sz="quarter" idx="12"/>
          </p:nvPr>
        </p:nvSpPr>
        <p:spPr/>
        <p:txBody>
          <a:bodyPr/>
          <a:lstStyle>
            <a:lvl1pPr>
              <a:defRPr/>
            </a:lvl1pPr>
          </a:lstStyle>
          <a:p>
            <a:fld id="{54E77E80-CB49-438B-8A85-02E58055A81C}" type="slidenum">
              <a:rPr lang="en-GB" altLang="en-US"/>
              <a:pPr/>
              <a:t>‹#›</a:t>
            </a:fld>
            <a:endParaRPr lang="en-GB" altLang="en-US"/>
          </a:p>
        </p:txBody>
      </p:sp>
    </p:spTree>
    <p:extLst>
      <p:ext uri="{BB962C8B-B14F-4D97-AF65-F5344CB8AC3E}">
        <p14:creationId xmlns:p14="http://schemas.microsoft.com/office/powerpoint/2010/main" val="157862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C9201A69-D74D-455D-B6CC-C4313901B157}"/>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21">
            <a:extLst>
              <a:ext uri="{FF2B5EF4-FFF2-40B4-BE49-F238E27FC236}">
                <a16:creationId xmlns:a16="http://schemas.microsoft.com/office/drawing/2014/main" id="{7511E3C5-3C19-4E4B-BBC4-8CE23E7128B3}"/>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17">
            <a:extLst>
              <a:ext uri="{FF2B5EF4-FFF2-40B4-BE49-F238E27FC236}">
                <a16:creationId xmlns:a16="http://schemas.microsoft.com/office/drawing/2014/main" id="{C766115C-E327-4215-9856-697BCD34F578}"/>
              </a:ext>
            </a:extLst>
          </p:cNvPr>
          <p:cNvSpPr>
            <a:spLocks noGrp="1"/>
          </p:cNvSpPr>
          <p:nvPr>
            <p:ph type="sldNum" sz="quarter" idx="12"/>
          </p:nvPr>
        </p:nvSpPr>
        <p:spPr/>
        <p:txBody>
          <a:bodyPr/>
          <a:lstStyle>
            <a:lvl1pPr>
              <a:defRPr/>
            </a:lvl1pPr>
          </a:lstStyle>
          <a:p>
            <a:fld id="{62ADF9F6-0F2A-491A-B215-42192985E883}" type="slidenum">
              <a:rPr lang="en-GB" altLang="en-US"/>
              <a:pPr/>
              <a:t>‹#›</a:t>
            </a:fld>
            <a:endParaRPr lang="en-GB" altLang="en-US"/>
          </a:p>
        </p:txBody>
      </p:sp>
    </p:spTree>
    <p:extLst>
      <p:ext uri="{BB962C8B-B14F-4D97-AF65-F5344CB8AC3E}">
        <p14:creationId xmlns:p14="http://schemas.microsoft.com/office/powerpoint/2010/main" val="294420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DD023F21-8AC7-4B67-BD68-8EB351F9AE11}"/>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21">
            <a:extLst>
              <a:ext uri="{FF2B5EF4-FFF2-40B4-BE49-F238E27FC236}">
                <a16:creationId xmlns:a16="http://schemas.microsoft.com/office/drawing/2014/main" id="{56A86211-9D78-4E05-A4F4-8F39485AC852}"/>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17">
            <a:extLst>
              <a:ext uri="{FF2B5EF4-FFF2-40B4-BE49-F238E27FC236}">
                <a16:creationId xmlns:a16="http://schemas.microsoft.com/office/drawing/2014/main" id="{5064FB14-E759-4812-9CC8-ECA91F53A938}"/>
              </a:ext>
            </a:extLst>
          </p:cNvPr>
          <p:cNvSpPr>
            <a:spLocks noGrp="1"/>
          </p:cNvSpPr>
          <p:nvPr>
            <p:ph type="sldNum" sz="quarter" idx="12"/>
          </p:nvPr>
        </p:nvSpPr>
        <p:spPr/>
        <p:txBody>
          <a:bodyPr/>
          <a:lstStyle>
            <a:lvl1pPr>
              <a:defRPr/>
            </a:lvl1pPr>
          </a:lstStyle>
          <a:p>
            <a:fld id="{D9A2C032-3A20-4793-A647-6EC158CE1F7D}" type="slidenum">
              <a:rPr lang="en-GB" altLang="en-US"/>
              <a:pPr/>
              <a:t>‹#›</a:t>
            </a:fld>
            <a:endParaRPr lang="en-GB" altLang="en-US"/>
          </a:p>
        </p:txBody>
      </p:sp>
    </p:spTree>
    <p:extLst>
      <p:ext uri="{BB962C8B-B14F-4D97-AF65-F5344CB8AC3E}">
        <p14:creationId xmlns:p14="http://schemas.microsoft.com/office/powerpoint/2010/main" val="299688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57ED381C-DFC2-4E5D-B2C0-F56CC895B04D}"/>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D6737DEA-E2CE-4B47-B257-4F130D222BC2}"/>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a:extLst>
              <a:ext uri="{FF2B5EF4-FFF2-40B4-BE49-F238E27FC236}">
                <a16:creationId xmlns:a16="http://schemas.microsoft.com/office/drawing/2014/main" id="{FAC94C51-7E69-49C3-A3DC-AC78152013E6}"/>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16">
            <a:extLst>
              <a:ext uri="{FF2B5EF4-FFF2-40B4-BE49-F238E27FC236}">
                <a16:creationId xmlns:a16="http://schemas.microsoft.com/office/drawing/2014/main" id="{B6AB4236-FA51-4245-BA23-CBEC2D2D0347}"/>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26492107-FD95-4139-B275-945DC27CFCA5}"/>
              </a:ext>
            </a:extLst>
          </p:cNvPr>
          <p:cNvSpPr>
            <a:spLocks noGrp="1"/>
          </p:cNvSpPr>
          <p:nvPr>
            <p:ph type="dt" sz="half" idx="10"/>
          </p:nvPr>
        </p:nvSpPr>
        <p:spPr/>
        <p:txBody>
          <a:bodyPr/>
          <a:lstStyle>
            <a:lvl1pPr>
              <a:defRPr/>
            </a:lvl1pPr>
          </a:lstStyle>
          <a:p>
            <a:pPr>
              <a:defRPr/>
            </a:pPr>
            <a:endParaRPr lang="en-GB" altLang="en-US"/>
          </a:p>
        </p:txBody>
      </p:sp>
      <p:sp>
        <p:nvSpPr>
          <p:cNvPr id="10" name="Footer Placeholder 5">
            <a:extLst>
              <a:ext uri="{FF2B5EF4-FFF2-40B4-BE49-F238E27FC236}">
                <a16:creationId xmlns:a16="http://schemas.microsoft.com/office/drawing/2014/main" id="{A2B50E96-C57A-4722-92AC-73D693E37216}"/>
              </a:ext>
            </a:extLst>
          </p:cNvPr>
          <p:cNvSpPr>
            <a:spLocks noGrp="1"/>
          </p:cNvSpPr>
          <p:nvPr>
            <p:ph type="ftr" sz="quarter" idx="11"/>
          </p:nvPr>
        </p:nvSpPr>
        <p:spPr/>
        <p:txBody>
          <a:bodyPr/>
          <a:lstStyle>
            <a:lvl1pPr>
              <a:defRPr/>
            </a:lvl1pPr>
          </a:lstStyle>
          <a:p>
            <a:pPr>
              <a:defRPr/>
            </a:pPr>
            <a:endParaRPr lang="en-GB" altLang="en-US"/>
          </a:p>
        </p:txBody>
      </p:sp>
      <p:sp>
        <p:nvSpPr>
          <p:cNvPr id="11" name="Slide Number Placeholder 6">
            <a:extLst>
              <a:ext uri="{FF2B5EF4-FFF2-40B4-BE49-F238E27FC236}">
                <a16:creationId xmlns:a16="http://schemas.microsoft.com/office/drawing/2014/main" id="{2358740A-94C8-4A55-A42F-7BD561D121BA}"/>
              </a:ext>
            </a:extLst>
          </p:cNvPr>
          <p:cNvSpPr>
            <a:spLocks noGrp="1"/>
          </p:cNvSpPr>
          <p:nvPr>
            <p:ph type="sldNum" sz="quarter" idx="12"/>
          </p:nvPr>
        </p:nvSpPr>
        <p:spPr>
          <a:xfrm>
            <a:off x="8077200" y="6356350"/>
            <a:ext cx="609600" cy="365125"/>
          </a:xfrm>
        </p:spPr>
        <p:txBody>
          <a:bodyPr/>
          <a:lstStyle>
            <a:lvl1pPr>
              <a:defRPr/>
            </a:lvl1pPr>
          </a:lstStyle>
          <a:p>
            <a:fld id="{14F07FC4-3B1F-48E4-9491-7D7D737C31D1}" type="slidenum">
              <a:rPr lang="en-GB" altLang="en-US"/>
              <a:pPr/>
              <a:t>‹#›</a:t>
            </a:fld>
            <a:endParaRPr lang="en-GB" altLang="en-US"/>
          </a:p>
        </p:txBody>
      </p:sp>
    </p:spTree>
    <p:extLst>
      <p:ext uri="{BB962C8B-B14F-4D97-AF65-F5344CB8AC3E}">
        <p14:creationId xmlns:p14="http://schemas.microsoft.com/office/powerpoint/2010/main" val="245338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0B15783-F9D5-4F28-B9DF-7C14FC980BD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a:extLst>
              <a:ext uri="{FF2B5EF4-FFF2-40B4-BE49-F238E27FC236}">
                <a16:creationId xmlns:a16="http://schemas.microsoft.com/office/drawing/2014/main" id="{0D82659E-7DB8-466D-B183-115B7BEC9D11}"/>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Title Placeholder 8">
            <a:extLst>
              <a:ext uri="{FF2B5EF4-FFF2-40B4-BE49-F238E27FC236}">
                <a16:creationId xmlns:a16="http://schemas.microsoft.com/office/drawing/2014/main" id="{0D7E00A0-D403-4B79-AE9E-2F3110E4EE9E}"/>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F09E3B30-6A6E-41DB-9B85-B3F19DEE609E}"/>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321F9BC-3056-43A1-A60F-C703362D999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Arial" charset="0"/>
              </a:defRPr>
            </a:lvl1pPr>
          </a:lstStyle>
          <a:p>
            <a:pPr>
              <a:defRPr/>
            </a:pPr>
            <a:endParaRPr lang="en-GB" altLang="en-US"/>
          </a:p>
        </p:txBody>
      </p:sp>
      <p:sp>
        <p:nvSpPr>
          <p:cNvPr id="22" name="Footer Placeholder 21">
            <a:extLst>
              <a:ext uri="{FF2B5EF4-FFF2-40B4-BE49-F238E27FC236}">
                <a16:creationId xmlns:a16="http://schemas.microsoft.com/office/drawing/2014/main" id="{A012A21E-6B16-4A2D-B302-261A4D70A25E}"/>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Arial" charset="0"/>
              </a:defRPr>
            </a:lvl1pPr>
          </a:lstStyle>
          <a:p>
            <a:pPr>
              <a:defRPr/>
            </a:pPr>
            <a:endParaRPr lang="en-GB" altLang="en-US"/>
          </a:p>
        </p:txBody>
      </p:sp>
      <p:sp>
        <p:nvSpPr>
          <p:cNvPr id="18" name="Slide Number Placeholder 17">
            <a:extLst>
              <a:ext uri="{FF2B5EF4-FFF2-40B4-BE49-F238E27FC236}">
                <a16:creationId xmlns:a16="http://schemas.microsoft.com/office/drawing/2014/main" id="{88108E16-241B-489B-A3E0-C08BAA2DFE2A}"/>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9EDE67C3-BFE5-44E9-8C2E-792ED40D668A}" type="slidenum">
              <a:rPr lang="en-GB" altLang="en-US"/>
              <a:pPr/>
              <a:t>‹#›</a:t>
            </a:fld>
            <a:endParaRPr lang="en-GB" altLang="en-US"/>
          </a:p>
        </p:txBody>
      </p:sp>
      <p:grpSp>
        <p:nvGrpSpPr>
          <p:cNvPr id="1033" name="Group 1">
            <a:extLst>
              <a:ext uri="{FF2B5EF4-FFF2-40B4-BE49-F238E27FC236}">
                <a16:creationId xmlns:a16="http://schemas.microsoft.com/office/drawing/2014/main" id="{3C385881-EFE8-45BB-8260-83E5E2E3DF5A}"/>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2F228199-C16A-486B-A784-8D2AF819B5F2}"/>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cs typeface="Arial" charset="0"/>
              </a:endParaRPr>
            </a:p>
          </p:txBody>
        </p:sp>
        <p:sp>
          <p:nvSpPr>
            <p:cNvPr id="13" name="Freeform 12">
              <a:extLst>
                <a:ext uri="{FF2B5EF4-FFF2-40B4-BE49-F238E27FC236}">
                  <a16:creationId xmlns:a16="http://schemas.microsoft.com/office/drawing/2014/main" id="{075A0B5B-CEF9-463E-9B4E-1F0C2BCF143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cs typeface="Arial" charset="0"/>
              </a:endParaRPr>
            </a:p>
          </p:txBody>
        </p:sp>
      </p:grpSp>
    </p:spTree>
  </p:cSld>
  <p:clrMap bg1="lt1" tx1="dk1" bg2="lt2" tx2="dk2" accent1="accent1" accent2="accent2" accent3="accent3" accent4="accent4" accent5="accent5" accent6="accent6" hlink="hlink" folHlink="folHlink"/>
  <p:sldLayoutIdLst>
    <p:sldLayoutId id="2147483878" r:id="rId1"/>
    <p:sldLayoutId id="2147483870" r:id="rId2"/>
    <p:sldLayoutId id="2147483879" r:id="rId3"/>
    <p:sldLayoutId id="2147483871" r:id="rId4"/>
    <p:sldLayoutId id="2147483872" r:id="rId5"/>
    <p:sldLayoutId id="2147483873" r:id="rId6"/>
    <p:sldLayoutId id="2147483874" r:id="rId7"/>
    <p:sldLayoutId id="2147483875" r:id="rId8"/>
    <p:sldLayoutId id="2147483880" r:id="rId9"/>
    <p:sldLayoutId id="2147483876" r:id="rId10"/>
    <p:sldLayoutId id="214748387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gpbooks.co.uk/primary-books/bestselling-sat-busters" TargetMode="External"/><Relationship Id="rId3" Type="http://schemas.openxmlformats.org/officeDocument/2006/relationships/hyperlink" Target="https://www.barhamprimary.co.uk/_site/data/files/docs%20website%20pages/learning%20resources/updated-MAIN-FILE-2020.pdf" TargetMode="External"/><Relationship Id="rId7" Type="http://schemas.openxmlformats.org/officeDocument/2006/relationships/hyperlink" Target="https://www.purplemash.com/login/" TargetMode="External"/><Relationship Id="rId2" Type="http://schemas.openxmlformats.org/officeDocument/2006/relationships/hyperlink" Target="https://myminimaths.co.uk/arithmetic-16-practice-question-1/" TargetMode="External"/><Relationship Id="rId1" Type="http://schemas.openxmlformats.org/officeDocument/2006/relationships/slideLayout" Target="../slideLayouts/slideLayout2.xml"/><Relationship Id="rId6" Type="http://schemas.openxmlformats.org/officeDocument/2006/relationships/hyperlink" Target="https://www.bbc.co.uk/bitesize/primary" TargetMode="External"/><Relationship Id="rId5" Type="http://schemas.openxmlformats.org/officeDocument/2006/relationships/hyperlink" Target="https://www.yearsix.co.uk/sats-boot-camp/" TargetMode="External"/><Relationship Id="rId4" Type="http://schemas.openxmlformats.org/officeDocument/2006/relationships/hyperlink" Target="https://corbettmathsprimar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09A2-1103-412F-B994-59822C569468}"/>
              </a:ext>
            </a:extLst>
          </p:cNvPr>
          <p:cNvSpPr>
            <a:spLocks noGrp="1"/>
          </p:cNvSpPr>
          <p:nvPr>
            <p:ph type="title"/>
          </p:nvPr>
        </p:nvSpPr>
        <p:spPr>
          <a:xfrm>
            <a:off x="470043" y="875453"/>
            <a:ext cx="8305800" cy="676253"/>
          </a:xfrm>
        </p:spPr>
        <p:txBody>
          <a:bodyPr>
            <a:normAutofit fontScale="90000"/>
          </a:bodyPr>
          <a:lstStyle/>
          <a:p>
            <a:pPr algn="ctr"/>
            <a:r>
              <a:rPr lang="en-GB" sz="4400" b="1" dirty="0">
                <a:solidFill>
                  <a:schemeClr val="tx1"/>
                </a:solidFill>
                <a:latin typeface="Dubai Medium"/>
                <a:cs typeface="Calibri"/>
              </a:rPr>
              <a:t>Y6 SATs Meeting – September 2024</a:t>
            </a:r>
            <a:r>
              <a:rPr lang="en-GB" dirty="0">
                <a:solidFill>
                  <a:srgbClr val="04617B"/>
                </a:solidFill>
                <a:latin typeface="Dubai Medium"/>
                <a:cs typeface="Calibri"/>
              </a:rPr>
              <a:t> </a:t>
            </a:r>
          </a:p>
        </p:txBody>
      </p:sp>
      <p:sp>
        <p:nvSpPr>
          <p:cNvPr id="5" name="TextBox 4">
            <a:extLst>
              <a:ext uri="{FF2B5EF4-FFF2-40B4-BE49-F238E27FC236}">
                <a16:creationId xmlns:a16="http://schemas.microsoft.com/office/drawing/2014/main" id="{E17F281E-6C02-4B82-81D7-6F5FF10D1857}"/>
              </a:ext>
            </a:extLst>
          </p:cNvPr>
          <p:cNvSpPr txBox="1"/>
          <p:nvPr/>
        </p:nvSpPr>
        <p:spPr>
          <a:xfrm>
            <a:off x="1312523" y="5884524"/>
            <a:ext cx="768763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a:latin typeface="Dubai Medium"/>
                <a:cs typeface="Arial"/>
              </a:rPr>
              <a:t>"Have the courage to succeed"</a:t>
            </a:r>
            <a:r>
              <a:rPr lang="en-GB" sz="4000" dirty="0">
                <a:latin typeface="Dubai Medium"/>
                <a:cs typeface="Calibri"/>
              </a:rPr>
              <a:t>​</a:t>
            </a:r>
            <a:endParaRPr lang="en-GB" sz="4000" dirty="0">
              <a:latin typeface="Dubai Medium"/>
            </a:endParaRPr>
          </a:p>
        </p:txBody>
      </p:sp>
      <p:pic>
        <p:nvPicPr>
          <p:cNvPr id="6" name="Picture 5">
            <a:extLst>
              <a:ext uri="{FF2B5EF4-FFF2-40B4-BE49-F238E27FC236}">
                <a16:creationId xmlns:a16="http://schemas.microsoft.com/office/drawing/2014/main" id="{2CE5AA84-7BDE-0C45-111A-F82835574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628800"/>
            <a:ext cx="4070755" cy="3920604"/>
          </a:xfrm>
          <a:prstGeom prst="rect">
            <a:avLst/>
          </a:prstGeom>
        </p:spPr>
      </p:pic>
    </p:spTree>
    <p:extLst>
      <p:ext uri="{BB962C8B-B14F-4D97-AF65-F5344CB8AC3E}">
        <p14:creationId xmlns:p14="http://schemas.microsoft.com/office/powerpoint/2010/main" val="56748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9732101A-C472-4ABF-960E-66D86C257B42}"/>
              </a:ext>
            </a:extLst>
          </p:cNvPr>
          <p:cNvSpPr>
            <a:spLocks noGrp="1"/>
          </p:cNvSpPr>
          <p:nvPr>
            <p:ph type="title"/>
          </p:nvPr>
        </p:nvSpPr>
        <p:spPr>
          <a:xfrm>
            <a:off x="457200" y="293884"/>
            <a:ext cx="8229600" cy="1143000"/>
          </a:xfrm>
        </p:spPr>
        <p:txBody>
          <a:bodyPr/>
          <a:lstStyle/>
          <a:p>
            <a:pPr eaLnBrk="1" hangingPunct="1"/>
            <a:r>
              <a:rPr lang="en-GB" altLang="en-US" sz="3600" dirty="0">
                <a:latin typeface="Dubai Medium"/>
                <a:cs typeface="Dubai Medium"/>
              </a:rPr>
              <a:t>How you can help your child with SPAG…</a:t>
            </a:r>
          </a:p>
        </p:txBody>
      </p:sp>
      <p:sp>
        <p:nvSpPr>
          <p:cNvPr id="2" name="Content Placeholder 1">
            <a:extLst>
              <a:ext uri="{FF2B5EF4-FFF2-40B4-BE49-F238E27FC236}">
                <a16:creationId xmlns:a16="http://schemas.microsoft.com/office/drawing/2014/main" id="{3FEE54BE-244E-4E55-818F-AA0F7377838A}"/>
              </a:ext>
            </a:extLst>
          </p:cNvPr>
          <p:cNvSpPr>
            <a:spLocks noGrp="1"/>
          </p:cNvSpPr>
          <p:nvPr>
            <p:ph idx="1"/>
          </p:nvPr>
        </p:nvSpPr>
        <p:spPr>
          <a:xfrm>
            <a:off x="238874" y="1524197"/>
            <a:ext cx="8905126" cy="4667464"/>
          </a:xfrm>
        </p:spPr>
        <p:txBody>
          <a:bodyPr vert="horz" wrap="square" lIns="91440" tIns="45720" rIns="91440" bIns="45720" numCol="1" anchor="t" anchorCtr="0" compatLnSpc="1">
            <a:prstTxWarp prst="textNoShape">
              <a:avLst/>
            </a:prstTxWarp>
            <a:noAutofit/>
          </a:bodyPr>
          <a:lstStyle/>
          <a:p>
            <a:pPr marL="274320" indent="-274320" eaLnBrk="1" fontAlgn="auto" hangingPunct="1">
              <a:spcAft>
                <a:spcPts val="0"/>
              </a:spcAft>
              <a:buClr>
                <a:schemeClr val="accent3"/>
              </a:buClr>
              <a:buFont typeface="Wingdings 2"/>
              <a:buChar char=""/>
              <a:defRPr/>
            </a:pPr>
            <a:r>
              <a:rPr lang="en-GB" altLang="en-US" sz="2400" dirty="0">
                <a:latin typeface="HfW cursive" panose="00000500000000000000" pitchFamily="2" charset="0"/>
                <a:cs typeface="Dubai Medium"/>
              </a:rPr>
              <a:t>Make sure they complete their weekly homework, which usually has a spelling/grammar focus. </a:t>
            </a:r>
            <a:endParaRPr lang="en-US" sz="2400" dirty="0">
              <a:latin typeface="HfW cursive" panose="00000500000000000000" pitchFamily="2" charset="0"/>
              <a:cs typeface="Dubai Medium"/>
            </a:endParaRPr>
          </a:p>
          <a:p>
            <a:pPr marL="274320" indent="-274320">
              <a:spcAft>
                <a:spcPts val="0"/>
              </a:spcAft>
              <a:buClr>
                <a:schemeClr val="accent3"/>
              </a:buClr>
              <a:buFont typeface="Wingdings 2"/>
              <a:buChar char=""/>
              <a:defRPr/>
            </a:pPr>
            <a:r>
              <a:rPr lang="en-GB" altLang="en-US" sz="2400" dirty="0">
                <a:latin typeface="HfW cursive" panose="00000500000000000000" pitchFamily="2" charset="0"/>
                <a:cs typeface="Dubai Medium"/>
              </a:rPr>
              <a:t>Encourage them to complete additional activities on  Purple Mash or SATs Boot Camp (logins will be provided when it is up-and-running)</a:t>
            </a:r>
            <a:endParaRPr lang="en-GB" sz="2400" dirty="0">
              <a:latin typeface="HfW cursive" panose="00000500000000000000" pitchFamily="2" charset="0"/>
              <a:cs typeface="Dubai Medium"/>
            </a:endParaRPr>
          </a:p>
          <a:p>
            <a:pPr marL="274320" indent="-274320" eaLnBrk="1" fontAlgn="auto" hangingPunct="1">
              <a:spcAft>
                <a:spcPts val="0"/>
              </a:spcAft>
              <a:buClr>
                <a:schemeClr val="accent3"/>
              </a:buClr>
              <a:buFont typeface="Wingdings 2"/>
              <a:buChar char=""/>
              <a:defRPr/>
            </a:pPr>
            <a:r>
              <a:rPr lang="en-GB" altLang="en-US" sz="2400" dirty="0">
                <a:latin typeface="HfW cursive" panose="00000500000000000000" pitchFamily="2" charset="0"/>
                <a:cs typeface="Dubai Medium"/>
              </a:rPr>
              <a:t>Take home a copy of the SATs Grammar Terminology document.</a:t>
            </a:r>
          </a:p>
          <a:p>
            <a:pPr marL="274320" indent="-274320" eaLnBrk="1" fontAlgn="auto" hangingPunct="1">
              <a:spcAft>
                <a:spcPts val="0"/>
              </a:spcAft>
              <a:buClr>
                <a:schemeClr val="accent3"/>
              </a:buClr>
              <a:buFont typeface="Wingdings 2"/>
              <a:buChar char=""/>
              <a:defRPr/>
            </a:pPr>
            <a:r>
              <a:rPr lang="en-GB" altLang="en-US" sz="2400" dirty="0">
                <a:latin typeface="HfW cursive" panose="00000500000000000000" pitchFamily="2" charset="0"/>
                <a:cs typeface="Dubai Medium"/>
              </a:rPr>
              <a:t>Practise words from the Y5/6 statutory spellings list - a copy is available to </a:t>
            </a:r>
            <a:r>
              <a:rPr lang="en-GB" altLang="en-US" sz="2400">
                <a:latin typeface="HfW cursive" panose="00000500000000000000" pitchFamily="2" charset="0"/>
                <a:cs typeface="Dubai Medium"/>
              </a:rPr>
              <a:t>take home at parents’ evening</a:t>
            </a:r>
            <a:endParaRPr lang="en-GB" altLang="en-US" sz="2400" dirty="0">
              <a:latin typeface="HfW cursive" panose="00000500000000000000" pitchFamily="2" charset="0"/>
              <a:cs typeface="Dubai Medium"/>
            </a:endParaRPr>
          </a:p>
          <a:p>
            <a:pPr marL="274320" indent="-274320" eaLnBrk="1" fontAlgn="auto" hangingPunct="1">
              <a:spcAft>
                <a:spcPts val="0"/>
              </a:spcAft>
              <a:buClr>
                <a:schemeClr val="accent3"/>
              </a:buClr>
              <a:buFont typeface="Wingdings 2"/>
              <a:buChar char=""/>
              <a:defRPr/>
            </a:pPr>
            <a:r>
              <a:rPr lang="en-GB" altLang="en-US" sz="2400" dirty="0">
                <a:latin typeface="HfW cursive" panose="00000500000000000000" pitchFamily="2" charset="0"/>
                <a:cs typeface="Dubai Medium"/>
              </a:rPr>
              <a:t>At least 2-3 of these will be assessed in the test, plus children have to show evidence of spelling them correctly in their writing (or in class tests) to meet the expected standard.</a:t>
            </a:r>
          </a:p>
          <a:p>
            <a:pPr marL="274320" indent="-274320" eaLnBrk="1" fontAlgn="auto" hangingPunct="1">
              <a:spcAft>
                <a:spcPts val="0"/>
              </a:spcAft>
              <a:buClr>
                <a:schemeClr val="accent3"/>
              </a:buClr>
              <a:buFont typeface="Wingdings 2"/>
              <a:buChar char=""/>
              <a:defRPr/>
            </a:pPr>
            <a:endParaRPr lang="en-GB" altLang="en-US" sz="2400" dirty="0">
              <a:latin typeface="HfW cursive"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a:extLst>
              <a:ext uri="{FF2B5EF4-FFF2-40B4-BE49-F238E27FC236}">
                <a16:creationId xmlns:a16="http://schemas.microsoft.com/office/drawing/2014/main" id="{84880BD9-3416-458A-84DB-A2DD271AF8A5}"/>
              </a:ext>
            </a:extLst>
          </p:cNvPr>
          <p:cNvSpPr>
            <a:spLocks noGrp="1"/>
          </p:cNvSpPr>
          <p:nvPr>
            <p:ph type="title"/>
          </p:nvPr>
        </p:nvSpPr>
        <p:spPr>
          <a:xfrm>
            <a:off x="571055" y="615914"/>
            <a:ext cx="8229600" cy="719138"/>
          </a:xfrm>
        </p:spPr>
        <p:txBody>
          <a:bodyPr/>
          <a:lstStyle/>
          <a:p>
            <a:pPr eaLnBrk="1" hangingPunct="1"/>
            <a:r>
              <a:rPr lang="en-GB" altLang="en-US" dirty="0">
                <a:latin typeface="Dubai Medium"/>
                <a:cs typeface="Dubai Medium"/>
              </a:rPr>
              <a:t>Reading test</a:t>
            </a:r>
          </a:p>
        </p:txBody>
      </p:sp>
      <p:sp>
        <p:nvSpPr>
          <p:cNvPr id="15364" name="Content Placeholder 1">
            <a:extLst>
              <a:ext uri="{FF2B5EF4-FFF2-40B4-BE49-F238E27FC236}">
                <a16:creationId xmlns:a16="http://schemas.microsoft.com/office/drawing/2014/main" id="{E50BB836-0889-4295-9CA7-1912082BE5CB}"/>
              </a:ext>
            </a:extLst>
          </p:cNvPr>
          <p:cNvSpPr>
            <a:spLocks noGrp="1"/>
          </p:cNvSpPr>
          <p:nvPr>
            <p:ph idx="1"/>
          </p:nvPr>
        </p:nvSpPr>
        <p:spPr>
          <a:xfrm>
            <a:off x="323850" y="1341438"/>
            <a:ext cx="8712200" cy="1439862"/>
          </a:xfrm>
        </p:spPr>
        <p:txBody>
          <a:bodyPr/>
          <a:lstStyle/>
          <a:p>
            <a:pPr eaLnBrk="1" hangingPunct="1">
              <a:lnSpc>
                <a:spcPct val="80000"/>
              </a:lnSpc>
            </a:pPr>
            <a:r>
              <a:rPr lang="en-GB" altLang="en-US" sz="1800" dirty="0">
                <a:latin typeface="HfW cursive" panose="00000500000000000000" pitchFamily="2" charset="0"/>
                <a:cs typeface="Dubai Medium"/>
              </a:rPr>
              <a:t>Pupils have 1 hour to read the text (usually about 10 pages covering different topics) and about 40 questions.</a:t>
            </a:r>
          </a:p>
          <a:p>
            <a:pPr eaLnBrk="1" hangingPunct="1">
              <a:lnSpc>
                <a:spcPct val="80000"/>
              </a:lnSpc>
            </a:pPr>
            <a:r>
              <a:rPr lang="en-GB" altLang="en-US" sz="1800" dirty="0">
                <a:latin typeface="HfW cursive" panose="00000500000000000000" pitchFamily="2" charset="0"/>
                <a:cs typeface="Dubai Medium"/>
              </a:rPr>
              <a:t>The test is out of 50 marks, and gradually gets harder, with a range of 1,2 and 3 mark questions.</a:t>
            </a:r>
          </a:p>
          <a:p>
            <a:pPr eaLnBrk="1" hangingPunct="1">
              <a:lnSpc>
                <a:spcPct val="80000"/>
              </a:lnSpc>
            </a:pPr>
            <a:r>
              <a:rPr lang="en-GB" altLang="en-US" sz="1800" dirty="0">
                <a:latin typeface="HfW cursive" panose="00000500000000000000" pitchFamily="2" charset="0"/>
                <a:cs typeface="Dubai Medium"/>
              </a:rPr>
              <a:t>The children are assessed against eight content domains.</a:t>
            </a:r>
          </a:p>
          <a:p>
            <a:pPr eaLnBrk="1" hangingPunct="1">
              <a:lnSpc>
                <a:spcPct val="80000"/>
              </a:lnSpc>
            </a:pPr>
            <a:r>
              <a:rPr lang="en-GB" altLang="en-US" sz="1800" dirty="0">
                <a:latin typeface="HfW cursive" panose="00000500000000000000" pitchFamily="2" charset="0"/>
                <a:cs typeface="Dubai Medium"/>
              </a:rPr>
              <a:t>To meet the expected standard in 2023, pupils needed to score 24+ marks.</a:t>
            </a:r>
          </a:p>
          <a:p>
            <a:pPr eaLnBrk="1" hangingPunct="1">
              <a:lnSpc>
                <a:spcPct val="80000"/>
              </a:lnSpc>
            </a:pPr>
            <a:r>
              <a:rPr lang="en-GB" altLang="en-US" sz="1800" dirty="0">
                <a:latin typeface="HfW cursive" panose="00000500000000000000" pitchFamily="2" charset="0"/>
                <a:cs typeface="Dubai Medium"/>
              </a:rPr>
              <a:t>To achieve ‘greater depth,’ pupils needed 38+ marks. </a:t>
            </a:r>
          </a:p>
        </p:txBody>
      </p:sp>
      <p:pic>
        <p:nvPicPr>
          <p:cNvPr id="15365" name="Picture 5">
            <a:extLst>
              <a:ext uri="{FF2B5EF4-FFF2-40B4-BE49-F238E27FC236}">
                <a16:creationId xmlns:a16="http://schemas.microsoft.com/office/drawing/2014/main" id="{302D02E0-E6C1-4EB2-B758-04658AEDC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49563"/>
            <a:ext cx="643199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7DB9F42E-B4D9-44D4-A377-D228A1711C93}"/>
              </a:ext>
            </a:extLst>
          </p:cNvPr>
          <p:cNvSpPr>
            <a:spLocks noGrp="1"/>
          </p:cNvSpPr>
          <p:nvPr>
            <p:ph type="title"/>
          </p:nvPr>
        </p:nvSpPr>
        <p:spPr>
          <a:xfrm>
            <a:off x="558213" y="691134"/>
            <a:ext cx="7446196" cy="1143000"/>
          </a:xfrm>
        </p:spPr>
        <p:txBody>
          <a:bodyPr/>
          <a:lstStyle/>
          <a:p>
            <a:pPr eaLnBrk="1" hangingPunct="1"/>
            <a:r>
              <a:rPr lang="en-GB" altLang="en-US" sz="3200" dirty="0">
                <a:latin typeface="Dubai Medium"/>
                <a:cs typeface="Dubai Medium"/>
              </a:rPr>
              <a:t>How you can help prepare your child for the reading test…</a:t>
            </a:r>
          </a:p>
        </p:txBody>
      </p:sp>
      <p:sp>
        <p:nvSpPr>
          <p:cNvPr id="2" name="Content Placeholder 1">
            <a:extLst>
              <a:ext uri="{FF2B5EF4-FFF2-40B4-BE49-F238E27FC236}">
                <a16:creationId xmlns:a16="http://schemas.microsoft.com/office/drawing/2014/main" id="{9822DA41-50E2-4DEB-9FEE-1EF9C3067695}"/>
              </a:ext>
            </a:extLst>
          </p:cNvPr>
          <p:cNvSpPr>
            <a:spLocks noGrp="1"/>
          </p:cNvSpPr>
          <p:nvPr>
            <p:ph idx="1"/>
          </p:nvPr>
        </p:nvSpPr>
        <p:spPr>
          <a:xfrm>
            <a:off x="457200" y="1832420"/>
            <a:ext cx="8229600" cy="4764931"/>
          </a:xfrm>
        </p:spPr>
        <p:txBody>
          <a:bodyPr vert="horz" wrap="square" lIns="91440" tIns="45720" rIns="91440" bIns="45720" numCol="1" anchor="t" anchorCtr="0" compatLnSpc="1">
            <a:prstTxWarp prst="textNoShape">
              <a:avLst/>
            </a:prstTxWarp>
            <a:noAutofit/>
          </a:bodyPr>
          <a:lstStyle/>
          <a:p>
            <a:pPr marL="274320" indent="-274320" eaLnBrk="1" fontAlgn="auto" hangingPunct="1">
              <a:spcAft>
                <a:spcPts val="0"/>
              </a:spcAft>
              <a:buClr>
                <a:schemeClr val="accent3"/>
              </a:buClr>
              <a:buFont typeface="Wingdings 2"/>
              <a:buChar char=""/>
              <a:defRPr/>
            </a:pPr>
            <a:r>
              <a:rPr lang="en-GB" altLang="en-US" sz="2400" dirty="0">
                <a:latin typeface="HfW cursive" panose="00000500000000000000" pitchFamily="2" charset="0"/>
                <a:cs typeface="Dubai Medium"/>
              </a:rPr>
              <a:t>Please make sure they read at home every evening - this will make a huge difference!</a:t>
            </a:r>
          </a:p>
          <a:p>
            <a:pPr marL="274320" indent="-274320" eaLnBrk="1" fontAlgn="auto" hangingPunct="1">
              <a:spcAft>
                <a:spcPts val="0"/>
              </a:spcAft>
              <a:buClr>
                <a:schemeClr val="accent3"/>
              </a:buClr>
              <a:buFont typeface="Wingdings 2"/>
              <a:buChar char=""/>
              <a:defRPr/>
            </a:pPr>
            <a:r>
              <a:rPr lang="en-GB" altLang="en-US" sz="2400" dirty="0">
                <a:latin typeface="HfW cursive" panose="00000500000000000000" pitchFamily="2" charset="0"/>
                <a:cs typeface="Dubai Medium"/>
              </a:rPr>
              <a:t>Encourage them to read a range of fiction and non-fiction texts so they are exposed to different vocabulary and text layouts.</a:t>
            </a:r>
          </a:p>
          <a:p>
            <a:pPr marL="274320" indent="-274320" eaLnBrk="1" fontAlgn="auto" hangingPunct="1">
              <a:spcAft>
                <a:spcPts val="0"/>
              </a:spcAft>
              <a:buClr>
                <a:schemeClr val="accent3"/>
              </a:buClr>
              <a:buFont typeface="Wingdings 2"/>
              <a:buChar char=""/>
              <a:defRPr/>
            </a:pPr>
            <a:r>
              <a:rPr lang="en-GB" altLang="en-US" sz="2400" dirty="0">
                <a:latin typeface="HfW cursive" panose="00000500000000000000" pitchFamily="2" charset="0"/>
                <a:cs typeface="Dubai Medium"/>
              </a:rPr>
              <a:t>Ask questions about their reading to develop comprehension skills linked to specific content domains (see example questions).</a:t>
            </a:r>
          </a:p>
          <a:p>
            <a:pPr marL="274320" indent="-274320">
              <a:spcAft>
                <a:spcPts val="0"/>
              </a:spcAft>
              <a:buClr>
                <a:schemeClr val="accent3"/>
              </a:buClr>
              <a:buFont typeface="Wingdings 2"/>
              <a:buChar char=""/>
              <a:defRPr/>
            </a:pPr>
            <a:r>
              <a:rPr lang="en-GB" altLang="en-US" sz="2400" dirty="0">
                <a:latin typeface="HfW cursive" panose="00000500000000000000" pitchFamily="2" charset="0"/>
                <a:cs typeface="Dubai Medium"/>
              </a:rPr>
              <a:t>Encourage your child to complete the activities on SATs Boot Camp and use the CGP books to support revision and homework.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E77DB37D-855E-4C27-A591-CB19AA136986}"/>
              </a:ext>
            </a:extLst>
          </p:cNvPr>
          <p:cNvSpPr>
            <a:spLocks noGrp="1"/>
          </p:cNvSpPr>
          <p:nvPr>
            <p:ph type="title"/>
          </p:nvPr>
        </p:nvSpPr>
        <p:spPr>
          <a:xfrm>
            <a:off x="729965" y="327757"/>
            <a:ext cx="8229600" cy="1143000"/>
          </a:xfrm>
        </p:spPr>
        <p:txBody>
          <a:bodyPr/>
          <a:lstStyle/>
          <a:p>
            <a:pPr eaLnBrk="1" hangingPunct="1"/>
            <a:r>
              <a:rPr lang="en-GB" altLang="en-US" dirty="0">
                <a:latin typeface="Dubai Medium"/>
                <a:cs typeface="Dubai Medium"/>
              </a:rPr>
              <a:t>Maths test</a:t>
            </a:r>
          </a:p>
        </p:txBody>
      </p:sp>
      <p:sp>
        <p:nvSpPr>
          <p:cNvPr id="2" name="Content Placeholder 1">
            <a:extLst>
              <a:ext uri="{FF2B5EF4-FFF2-40B4-BE49-F238E27FC236}">
                <a16:creationId xmlns:a16="http://schemas.microsoft.com/office/drawing/2014/main" id="{4D7D7B15-2894-41C7-939A-1A552340E43B}"/>
              </a:ext>
            </a:extLst>
          </p:cNvPr>
          <p:cNvSpPr>
            <a:spLocks noGrp="1"/>
          </p:cNvSpPr>
          <p:nvPr>
            <p:ph idx="1"/>
          </p:nvPr>
        </p:nvSpPr>
        <p:spPr>
          <a:xfrm>
            <a:off x="468313" y="1557338"/>
            <a:ext cx="8229600" cy="4525962"/>
          </a:xfrm>
        </p:spPr>
        <p:txBody>
          <a:bodyPr/>
          <a:lstStyle/>
          <a:p>
            <a:pPr eaLnBrk="1" hangingPunct="1">
              <a:defRPr/>
            </a:pPr>
            <a:r>
              <a:rPr lang="en-GB" altLang="en-US" sz="2400" dirty="0">
                <a:latin typeface="Dubai Medium"/>
                <a:cs typeface="Dubai Medium"/>
              </a:rPr>
              <a:t>Your child will complete 3 maths papers which assess their fluency, arithmetic and reasoning skills.</a:t>
            </a:r>
          </a:p>
          <a:p>
            <a:pPr eaLnBrk="1" hangingPunct="1">
              <a:defRPr/>
            </a:pPr>
            <a:endParaRPr lang="en-GB" altLang="en-US" sz="2400" dirty="0"/>
          </a:p>
          <a:p>
            <a:pPr eaLnBrk="1" hangingPunct="1">
              <a:defRPr/>
            </a:pPr>
            <a:endParaRPr lang="en-GB" altLang="en-US" sz="2400" dirty="0"/>
          </a:p>
          <a:p>
            <a:pPr eaLnBrk="1" hangingPunct="1">
              <a:defRPr/>
            </a:pPr>
            <a:endParaRPr lang="en-GB" altLang="en-US" sz="2400" dirty="0"/>
          </a:p>
          <a:p>
            <a:pPr eaLnBrk="1" hangingPunct="1">
              <a:defRPr/>
            </a:pPr>
            <a:endParaRPr lang="en-GB" altLang="en-US" sz="2400" dirty="0"/>
          </a:p>
          <a:p>
            <a:pPr eaLnBrk="1" hangingPunct="1">
              <a:defRPr/>
            </a:pPr>
            <a:endParaRPr lang="en-GB" altLang="en-US" sz="2400" dirty="0"/>
          </a:p>
          <a:p>
            <a:pPr eaLnBrk="1" hangingPunct="1">
              <a:defRPr/>
            </a:pPr>
            <a:endParaRPr lang="en-GB" altLang="en-US" sz="2400" dirty="0"/>
          </a:p>
          <a:p>
            <a:pPr eaLnBrk="1" hangingPunct="1">
              <a:defRPr/>
            </a:pPr>
            <a:endParaRPr lang="en-GB" altLang="en-US" sz="2400" dirty="0"/>
          </a:p>
          <a:p>
            <a:pPr eaLnBrk="1" hangingPunct="1">
              <a:defRPr/>
            </a:pPr>
            <a:endParaRPr lang="en-GB" altLang="en-US" sz="2400" dirty="0"/>
          </a:p>
          <a:p>
            <a:pPr eaLnBrk="1" hangingPunct="1">
              <a:defRPr/>
            </a:pPr>
            <a:r>
              <a:rPr lang="en-GB" altLang="en-US" sz="2400" dirty="0">
                <a:latin typeface="Dubai Medium"/>
                <a:cs typeface="Dubai Medium"/>
              </a:rPr>
              <a:t>To meet the expected standard in 2023, children needed to score 56+ marks in total, and 94+ to achieve ‘greater depth.’</a:t>
            </a:r>
          </a:p>
          <a:p>
            <a:pPr marL="0" indent="0" eaLnBrk="1" hangingPunct="1">
              <a:buFont typeface="Wingdings 2" panose="05020102010507070707" pitchFamily="18" charset="2"/>
              <a:buNone/>
              <a:defRPr/>
            </a:pPr>
            <a:endParaRPr lang="en-GB" altLang="en-US" dirty="0"/>
          </a:p>
        </p:txBody>
      </p:sp>
      <p:pic>
        <p:nvPicPr>
          <p:cNvPr id="17413" name="Picture 5">
            <a:extLst>
              <a:ext uri="{FF2B5EF4-FFF2-40B4-BE49-F238E27FC236}">
                <a16:creationId xmlns:a16="http://schemas.microsoft.com/office/drawing/2014/main" id="{9386DD13-B288-4954-AB48-FA151A1F0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79" y="2310972"/>
            <a:ext cx="6840538" cy="343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DE5AAFEE-B43A-443F-BDE3-CF59BEC765E7}"/>
              </a:ext>
            </a:extLst>
          </p:cNvPr>
          <p:cNvSpPr>
            <a:spLocks noGrp="1"/>
          </p:cNvSpPr>
          <p:nvPr>
            <p:ph type="title"/>
          </p:nvPr>
        </p:nvSpPr>
        <p:spPr>
          <a:xfrm>
            <a:off x="371475" y="317500"/>
            <a:ext cx="8229600" cy="1143000"/>
          </a:xfrm>
        </p:spPr>
        <p:txBody>
          <a:bodyPr/>
          <a:lstStyle/>
          <a:p>
            <a:pPr eaLnBrk="1" hangingPunct="1"/>
            <a:r>
              <a:rPr lang="en-GB" altLang="en-US" dirty="0">
                <a:latin typeface="Dubai Medium"/>
                <a:cs typeface="Dubai Medium"/>
              </a:rPr>
              <a:t>Arithmetic questions</a:t>
            </a:r>
          </a:p>
        </p:txBody>
      </p:sp>
      <p:sp>
        <p:nvSpPr>
          <p:cNvPr id="2" name="Content Placeholder 1">
            <a:extLst>
              <a:ext uri="{FF2B5EF4-FFF2-40B4-BE49-F238E27FC236}">
                <a16:creationId xmlns:a16="http://schemas.microsoft.com/office/drawing/2014/main" id="{A5ACE74C-9B75-46BE-B48A-121470590F34}"/>
              </a:ext>
            </a:extLst>
          </p:cNvPr>
          <p:cNvSpPr>
            <a:spLocks noGrp="1"/>
          </p:cNvSpPr>
          <p:nvPr>
            <p:ph idx="1"/>
          </p:nvPr>
        </p:nvSpPr>
        <p:spPr>
          <a:xfrm>
            <a:off x="244475" y="1490663"/>
            <a:ext cx="8642350" cy="4525962"/>
          </a:xfrm>
        </p:spPr>
        <p:txBody>
          <a:bodyPr>
            <a:normAutofit/>
          </a:bodyPr>
          <a:lstStyle/>
          <a:p>
            <a:pPr marL="274320" indent="-274320" eaLnBrk="1" fontAlgn="auto" hangingPunct="1">
              <a:spcAft>
                <a:spcPts val="0"/>
              </a:spcAft>
              <a:buClr>
                <a:schemeClr val="accent3"/>
              </a:buClr>
              <a:buFont typeface="Wingdings 2"/>
              <a:buChar char=""/>
              <a:defRPr/>
            </a:pPr>
            <a:r>
              <a:rPr lang="en-GB" altLang="en-US" dirty="0">
                <a:latin typeface="Dubai Medium"/>
                <a:cs typeface="Dubai Medium"/>
              </a:rPr>
              <a:t>Previous cohorts’ results have shown us that pupils </a:t>
            </a:r>
            <a:r>
              <a:rPr lang="en-GB" altLang="en-US" b="1" i="1" dirty="0">
                <a:latin typeface="Dubai Medium"/>
                <a:cs typeface="Dubai Medium"/>
              </a:rPr>
              <a:t>must</a:t>
            </a:r>
            <a:r>
              <a:rPr lang="en-GB" altLang="en-US" dirty="0">
                <a:latin typeface="Dubai Medium"/>
                <a:cs typeface="Dubai Medium"/>
              </a:rPr>
              <a:t> succeed on the arithmetic test if they are to meet the expected standard (30+ marks out of 40).</a:t>
            </a:r>
          </a:p>
          <a:p>
            <a:pPr marL="0" indent="0" eaLnBrk="1" fontAlgn="auto" hangingPunct="1">
              <a:spcAft>
                <a:spcPts val="0"/>
              </a:spcAft>
              <a:buClr>
                <a:schemeClr val="accent3"/>
              </a:buClr>
              <a:buFont typeface="Wingdings 2" panose="05020102010507070707" pitchFamily="18" charset="2"/>
              <a:buNone/>
              <a:defRPr/>
            </a:pPr>
            <a:endParaRPr lang="en-GB" altLang="en-US" dirty="0"/>
          </a:p>
        </p:txBody>
      </p:sp>
      <p:pic>
        <p:nvPicPr>
          <p:cNvPr id="18437" name="Picture 5">
            <a:extLst>
              <a:ext uri="{FF2B5EF4-FFF2-40B4-BE49-F238E27FC236}">
                <a16:creationId xmlns:a16="http://schemas.microsoft.com/office/drawing/2014/main" id="{1251F279-EC23-49FF-9B2C-9A6F7D641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184525"/>
            <a:ext cx="18002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a:extLst>
              <a:ext uri="{FF2B5EF4-FFF2-40B4-BE49-F238E27FC236}">
                <a16:creationId xmlns:a16="http://schemas.microsoft.com/office/drawing/2014/main" id="{51EBACB1-0909-4D70-B687-3F21CD9CB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184525"/>
            <a:ext cx="28956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7">
            <a:extLst>
              <a:ext uri="{FF2B5EF4-FFF2-40B4-BE49-F238E27FC236}">
                <a16:creationId xmlns:a16="http://schemas.microsoft.com/office/drawing/2014/main" id="{5FD119D6-E377-42D8-9E7D-4E83C3557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4041775"/>
            <a:ext cx="20764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8">
            <a:extLst>
              <a:ext uri="{FF2B5EF4-FFF2-40B4-BE49-F238E27FC236}">
                <a16:creationId xmlns:a16="http://schemas.microsoft.com/office/drawing/2014/main" id="{3AAC0784-298C-4117-AB75-89F7DBB32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197475"/>
            <a:ext cx="3198812"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1" name="Picture 9">
            <a:extLst>
              <a:ext uri="{FF2B5EF4-FFF2-40B4-BE49-F238E27FC236}">
                <a16:creationId xmlns:a16="http://schemas.microsoft.com/office/drawing/2014/main" id="{4B5B0920-D3D3-472D-AD1C-526877F12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1038" y="2698750"/>
            <a:ext cx="17049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10">
            <a:extLst>
              <a:ext uri="{FF2B5EF4-FFF2-40B4-BE49-F238E27FC236}">
                <a16:creationId xmlns:a16="http://schemas.microsoft.com/office/drawing/2014/main" id="{97204AB1-43E9-4F71-AB1E-5202E1CAF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75" y="4208463"/>
            <a:ext cx="17049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3" name="Picture 11">
            <a:extLst>
              <a:ext uri="{FF2B5EF4-FFF2-40B4-BE49-F238E27FC236}">
                <a16:creationId xmlns:a16="http://schemas.microsoft.com/office/drawing/2014/main" id="{A6490C12-78B0-49B6-8541-CEDA978E7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4292600"/>
            <a:ext cx="27527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4" name="Picture 12">
            <a:extLst>
              <a:ext uri="{FF2B5EF4-FFF2-40B4-BE49-F238E27FC236}">
                <a16:creationId xmlns:a16="http://schemas.microsoft.com/office/drawing/2014/main" id="{3E5FCC93-A5E3-4591-94B1-A2ADA37A41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4463" y="5122863"/>
            <a:ext cx="34004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F427496-1135-4516-98B8-116AA6FC3B2F}"/>
              </a:ext>
            </a:extLst>
          </p:cNvPr>
          <p:cNvSpPr txBox="1"/>
          <p:nvPr/>
        </p:nvSpPr>
        <p:spPr>
          <a:xfrm>
            <a:off x="6530453" y="877372"/>
            <a:ext cx="2370609" cy="369332"/>
          </a:xfrm>
          <a:prstGeom prst="rect">
            <a:avLst/>
          </a:prstGeom>
          <a:noFill/>
        </p:spPr>
        <p:txBody>
          <a:bodyPr wrap="square" rtlCol="0">
            <a:spAutoFit/>
          </a:bodyPr>
          <a:lstStyle/>
          <a:p>
            <a:r>
              <a:rPr lang="en-GB" dirty="0"/>
              <a:t>1 mark per question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86694272-F052-4310-B584-DF1F84994E17}"/>
              </a:ext>
            </a:extLst>
          </p:cNvPr>
          <p:cNvSpPr>
            <a:spLocks noGrp="1"/>
          </p:cNvSpPr>
          <p:nvPr>
            <p:ph type="title"/>
          </p:nvPr>
        </p:nvSpPr>
        <p:spPr>
          <a:xfrm>
            <a:off x="347092" y="200739"/>
            <a:ext cx="8229600" cy="1143000"/>
          </a:xfrm>
        </p:spPr>
        <p:txBody>
          <a:bodyPr/>
          <a:lstStyle/>
          <a:p>
            <a:pPr eaLnBrk="1" hangingPunct="1"/>
            <a:r>
              <a:rPr lang="en-GB" altLang="en-US" dirty="0">
                <a:latin typeface="Dubai Medium"/>
                <a:cs typeface="Dubai Medium"/>
              </a:rPr>
              <a:t>Reasoning questions</a:t>
            </a:r>
          </a:p>
        </p:txBody>
      </p:sp>
      <p:pic>
        <p:nvPicPr>
          <p:cNvPr id="19460" name="Picture 5">
            <a:extLst>
              <a:ext uri="{FF2B5EF4-FFF2-40B4-BE49-F238E27FC236}">
                <a16:creationId xmlns:a16="http://schemas.microsoft.com/office/drawing/2014/main" id="{3F7DC8FD-BA39-4B06-B8C6-99B69388F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44" y="1559764"/>
            <a:ext cx="4562475" cy="145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6">
            <a:extLst>
              <a:ext uri="{FF2B5EF4-FFF2-40B4-BE49-F238E27FC236}">
                <a16:creationId xmlns:a16="http://schemas.microsoft.com/office/drawing/2014/main" id="{C5DC2FAE-EBC2-4C57-B411-F67756929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1363663"/>
            <a:ext cx="4324350" cy="508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7">
            <a:extLst>
              <a:ext uri="{FF2B5EF4-FFF2-40B4-BE49-F238E27FC236}">
                <a16:creationId xmlns:a16="http://schemas.microsoft.com/office/drawing/2014/main" id="{EC6CA8DF-A4D1-4D7C-8892-4E0D88E11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43" y="3099942"/>
            <a:ext cx="4476750"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9C788D0B-E37C-42EB-8E0C-C5C372D8A84C}"/>
              </a:ext>
            </a:extLst>
          </p:cNvPr>
          <p:cNvSpPr txBox="1"/>
          <p:nvPr/>
        </p:nvSpPr>
        <p:spPr>
          <a:xfrm>
            <a:off x="6588224" y="691157"/>
            <a:ext cx="2370609" cy="646331"/>
          </a:xfrm>
          <a:prstGeom prst="rect">
            <a:avLst/>
          </a:prstGeom>
          <a:noFill/>
        </p:spPr>
        <p:txBody>
          <a:bodyPr wrap="square" rtlCol="0">
            <a:spAutoFit/>
          </a:bodyPr>
          <a:lstStyle/>
          <a:p>
            <a:r>
              <a:rPr lang="en-GB" dirty="0"/>
              <a:t>1, 2 or 3 marks per question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C3B9A765-EA8A-4FE1-8C67-F69C66E47300}"/>
              </a:ext>
            </a:extLst>
          </p:cNvPr>
          <p:cNvSpPr>
            <a:spLocks noGrp="1"/>
          </p:cNvSpPr>
          <p:nvPr>
            <p:ph type="title"/>
          </p:nvPr>
        </p:nvSpPr>
        <p:spPr>
          <a:xfrm>
            <a:off x="586323" y="717422"/>
            <a:ext cx="8289389" cy="1143000"/>
          </a:xfrm>
        </p:spPr>
        <p:txBody>
          <a:bodyPr/>
          <a:lstStyle/>
          <a:p>
            <a:pPr eaLnBrk="1" hangingPunct="1"/>
            <a:r>
              <a:rPr lang="en-GB" altLang="en-US" sz="3600" dirty="0">
                <a:latin typeface="Dubai Medium"/>
                <a:cs typeface="Dubai Medium"/>
              </a:rPr>
              <a:t>How you can help your child prepare for the maths test…</a:t>
            </a:r>
          </a:p>
        </p:txBody>
      </p:sp>
      <p:sp>
        <p:nvSpPr>
          <p:cNvPr id="2" name="Content Placeholder 1">
            <a:extLst>
              <a:ext uri="{FF2B5EF4-FFF2-40B4-BE49-F238E27FC236}">
                <a16:creationId xmlns:a16="http://schemas.microsoft.com/office/drawing/2014/main" id="{B41106A8-DF76-4880-9585-CB25BCD75A2A}"/>
              </a:ext>
            </a:extLst>
          </p:cNvPr>
          <p:cNvSpPr>
            <a:spLocks noGrp="1"/>
          </p:cNvSpPr>
          <p:nvPr>
            <p:ph idx="1"/>
          </p:nvPr>
        </p:nvSpPr>
        <p:spPr>
          <a:xfrm>
            <a:off x="292546" y="1867168"/>
            <a:ext cx="8582932" cy="4295322"/>
          </a:xfrm>
        </p:spPr>
        <p:txBody>
          <a:bodyPr>
            <a:normAutofit/>
          </a:bodyPr>
          <a:lstStyle/>
          <a:p>
            <a:pPr marL="274320" indent="-274320" eaLnBrk="1" fontAlgn="auto" hangingPunct="1">
              <a:spcAft>
                <a:spcPts val="0"/>
              </a:spcAft>
              <a:buClr>
                <a:schemeClr val="accent3"/>
              </a:buClr>
              <a:buFont typeface="Wingdings 2"/>
              <a:buChar char=""/>
              <a:defRPr/>
            </a:pPr>
            <a:r>
              <a:rPr lang="en-GB" altLang="en-US" sz="3200" dirty="0">
                <a:latin typeface="HfW cursive" panose="00000500000000000000" pitchFamily="2" charset="0"/>
                <a:cs typeface="Dubai Medium"/>
              </a:rPr>
              <a:t>Check they have completed their weekly homework.</a:t>
            </a:r>
            <a:endParaRPr lang="en-US" sz="3200" dirty="0">
              <a:latin typeface="HfW cursive" panose="00000500000000000000" pitchFamily="2" charset="0"/>
              <a:cs typeface="Dubai Medium"/>
            </a:endParaRPr>
          </a:p>
          <a:p>
            <a:pPr marL="274320" indent="-274320" eaLnBrk="1" fontAlgn="auto" hangingPunct="1">
              <a:spcAft>
                <a:spcPts val="0"/>
              </a:spcAft>
              <a:buClr>
                <a:schemeClr val="accent3"/>
              </a:buClr>
              <a:buFont typeface="Wingdings 2"/>
              <a:buChar char=""/>
              <a:defRPr/>
            </a:pPr>
            <a:r>
              <a:rPr lang="en-GB" altLang="en-US" sz="3200" dirty="0">
                <a:latin typeface="HfW cursive" panose="00000500000000000000" pitchFamily="2" charset="0"/>
                <a:cs typeface="Dubai Medium"/>
              </a:rPr>
              <a:t>Ask questions to help develop their speed of recall of times tables.</a:t>
            </a:r>
          </a:p>
          <a:p>
            <a:pPr marL="274320" indent="-274320" eaLnBrk="1" fontAlgn="auto" hangingPunct="1">
              <a:spcAft>
                <a:spcPts val="0"/>
              </a:spcAft>
              <a:buClr>
                <a:schemeClr val="accent3"/>
              </a:buClr>
              <a:buFont typeface="Wingdings 2"/>
              <a:buChar char=""/>
              <a:defRPr/>
            </a:pPr>
            <a:r>
              <a:rPr lang="en-GB" altLang="en-US" sz="3200" dirty="0">
                <a:latin typeface="HfW cursive" panose="00000500000000000000" pitchFamily="2" charset="0"/>
                <a:cs typeface="Dubai Medium"/>
              </a:rPr>
              <a:t>Encourage your child to complete the tasks on SATs Boot Camp and the homework set using the CGP books.</a:t>
            </a:r>
          </a:p>
          <a:p>
            <a:pPr marL="0" indent="0" eaLnBrk="1" fontAlgn="auto" hangingPunct="1">
              <a:spcAft>
                <a:spcPts val="0"/>
              </a:spcAft>
              <a:buClr>
                <a:schemeClr val="accent3"/>
              </a:buClr>
              <a:buNone/>
              <a:defRPr/>
            </a:pPr>
            <a:endParaRPr lang="en-GB" altLang="en-US" dirty="0">
              <a:latin typeface="HfW cursive" panose="00000500000000000000" pitchFamily="2" charset="0"/>
            </a:endParaRPr>
          </a:p>
          <a:p>
            <a:pPr marL="0" indent="0" eaLnBrk="1" fontAlgn="auto" hangingPunct="1">
              <a:spcAft>
                <a:spcPts val="0"/>
              </a:spcAft>
              <a:buClr>
                <a:schemeClr val="accent3"/>
              </a:buClr>
              <a:buNone/>
              <a:defRPr/>
            </a:pPr>
            <a:endParaRPr lang="en-GB" altLang="en-US" dirty="0">
              <a:latin typeface="HfW cursive"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9ECCFF-B867-481B-A168-668DF1A613F8}"/>
              </a:ext>
            </a:extLst>
          </p:cNvPr>
          <p:cNvSpPr txBox="1"/>
          <p:nvPr/>
        </p:nvSpPr>
        <p:spPr>
          <a:xfrm>
            <a:off x="593332" y="773131"/>
            <a:ext cx="438706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solidFill>
                  <a:schemeClr val="accent2">
                    <a:lumMod val="75000"/>
                  </a:schemeClr>
                </a:solidFill>
                <a:latin typeface="Dubai Medium"/>
                <a:cs typeface="Arial"/>
              </a:rPr>
              <a:t>Note on writing</a:t>
            </a:r>
          </a:p>
        </p:txBody>
      </p:sp>
      <p:sp>
        <p:nvSpPr>
          <p:cNvPr id="3" name="TextBox 2">
            <a:extLst>
              <a:ext uri="{FF2B5EF4-FFF2-40B4-BE49-F238E27FC236}">
                <a16:creationId xmlns:a16="http://schemas.microsoft.com/office/drawing/2014/main" id="{585D2B1C-60B2-49C9-87E4-879E87ED60C3}"/>
              </a:ext>
            </a:extLst>
          </p:cNvPr>
          <p:cNvSpPr txBox="1"/>
          <p:nvPr/>
        </p:nvSpPr>
        <p:spPr>
          <a:xfrm>
            <a:off x="233737" y="1620748"/>
            <a:ext cx="804723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dirty="0">
                <a:latin typeface="HfW cursive" panose="00000500000000000000" pitchFamily="2" charset="0"/>
                <a:cs typeface="Arial"/>
              </a:rPr>
              <a:t>Writing is teacher assessed, rather than done externally</a:t>
            </a:r>
          </a:p>
          <a:p>
            <a:r>
              <a:rPr lang="en-GB" sz="2000" dirty="0">
                <a:latin typeface="HfW cursive" panose="00000500000000000000" pitchFamily="2" charset="0"/>
                <a:cs typeface="Arial"/>
              </a:rPr>
              <a:t>. </a:t>
            </a:r>
            <a:endParaRPr lang="en-GB" sz="2000" dirty="0">
              <a:latin typeface="HfW cursive" panose="00000500000000000000" pitchFamily="2" charset="0"/>
            </a:endParaRPr>
          </a:p>
          <a:p>
            <a:pPr marL="342900" indent="-342900">
              <a:buFont typeface="Arial"/>
              <a:buChar char="•"/>
            </a:pPr>
            <a:r>
              <a:rPr lang="en-GB" sz="2000" dirty="0">
                <a:latin typeface="HfW cursive" panose="00000500000000000000" pitchFamily="2" charset="0"/>
                <a:cs typeface="Arial"/>
              </a:rPr>
              <a:t>Your child will achieve a judgement of greater depth, expected standard, working towards the expected standard or pre-key stage standard.</a:t>
            </a:r>
          </a:p>
          <a:p>
            <a:endParaRPr lang="en-GB" sz="2000" dirty="0">
              <a:latin typeface="HfW cursive" panose="00000500000000000000" pitchFamily="2" charset="0"/>
            </a:endParaRPr>
          </a:p>
          <a:p>
            <a:pPr marL="342900" indent="-342900">
              <a:buFont typeface="Arial"/>
              <a:buChar char="•"/>
            </a:pPr>
            <a:r>
              <a:rPr lang="en-GB" sz="2000" dirty="0">
                <a:latin typeface="HfW cursive" panose="00000500000000000000" pitchFamily="2" charset="0"/>
                <a:cs typeface="Arial"/>
              </a:rPr>
              <a:t>Teachers will make the final judgement by the end of June, based upon the work that your child has independently produced in class.</a:t>
            </a:r>
          </a:p>
          <a:p>
            <a:endParaRPr lang="en-GB" sz="2000" dirty="0">
              <a:latin typeface="HfW cursive" panose="00000500000000000000" pitchFamily="2" charset="0"/>
            </a:endParaRPr>
          </a:p>
          <a:p>
            <a:pPr marL="342900" indent="-342900">
              <a:buFont typeface="Arial"/>
              <a:buChar char="•"/>
            </a:pPr>
            <a:r>
              <a:rPr lang="en-GB" sz="2000" dirty="0">
                <a:latin typeface="HfW cursive" panose="00000500000000000000" pitchFamily="2" charset="0"/>
                <a:cs typeface="Arial"/>
              </a:rPr>
              <a:t>Writing assessments are moderated by the Local Authority to ensure fair and accurate judgements across schools.</a:t>
            </a:r>
          </a:p>
          <a:p>
            <a:endParaRPr lang="en-GB" sz="2000" dirty="0">
              <a:latin typeface="HfW cursive" panose="00000500000000000000" pitchFamily="2" charset="0"/>
              <a:cs typeface="Arial"/>
            </a:endParaRPr>
          </a:p>
          <a:p>
            <a:pPr marL="342900" indent="-342900">
              <a:buFont typeface="Arial"/>
              <a:buChar char="•"/>
            </a:pPr>
            <a:r>
              <a:rPr lang="en-GB" sz="2000" dirty="0">
                <a:latin typeface="HfW cursive" panose="00000500000000000000" pitchFamily="2" charset="0"/>
                <a:cs typeface="Arial"/>
              </a:rPr>
              <a:t>Please feel free to take home the examples so you have an understanding of what is required to achieve each standard.</a:t>
            </a:r>
          </a:p>
        </p:txBody>
      </p:sp>
    </p:spTree>
    <p:extLst>
      <p:ext uri="{BB962C8B-B14F-4D97-AF65-F5344CB8AC3E}">
        <p14:creationId xmlns:p14="http://schemas.microsoft.com/office/powerpoint/2010/main" val="50137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194677DB-A616-42FD-B003-D981EA636F5B}"/>
              </a:ext>
            </a:extLst>
          </p:cNvPr>
          <p:cNvSpPr>
            <a:spLocks noGrp="1" noChangeArrowheads="1"/>
          </p:cNvSpPr>
          <p:nvPr>
            <p:ph idx="1"/>
          </p:nvPr>
        </p:nvSpPr>
        <p:spPr>
          <a:xfrm>
            <a:off x="250825" y="1268413"/>
            <a:ext cx="8642350" cy="5228545"/>
          </a:xfrm>
        </p:spPr>
        <p:txBody>
          <a:bodyPr>
            <a:normAutofit lnSpcReduction="10000"/>
          </a:bodyPr>
          <a:lstStyle/>
          <a:p>
            <a:pPr>
              <a:spcAft>
                <a:spcPts val="0"/>
              </a:spcAft>
              <a:buClr>
                <a:schemeClr val="accent3"/>
              </a:buClr>
              <a:defRPr/>
            </a:pPr>
            <a:r>
              <a:rPr lang="en-GB" altLang="en-US" sz="2400" dirty="0">
                <a:latin typeface="HfW cursive" panose="00000500000000000000" pitchFamily="2" charset="0"/>
                <a:cs typeface="Dubai Medium"/>
              </a:rPr>
              <a:t>In maths, extra TA or HLTA support is available across year 6</a:t>
            </a:r>
          </a:p>
          <a:p>
            <a:pPr marL="0" indent="0">
              <a:spcAft>
                <a:spcPts val="0"/>
              </a:spcAft>
              <a:buClr>
                <a:schemeClr val="accent3"/>
              </a:buClr>
              <a:buNone/>
              <a:defRPr/>
            </a:pPr>
            <a:endParaRPr lang="en-GB" sz="2400" dirty="0">
              <a:latin typeface="HfW cursive" panose="00000500000000000000" pitchFamily="2" charset="0"/>
              <a:cs typeface="Dubai Medium"/>
            </a:endParaRPr>
          </a:p>
          <a:p>
            <a:pPr>
              <a:spcAft>
                <a:spcPts val="0"/>
              </a:spcAft>
              <a:buClr>
                <a:schemeClr val="accent3"/>
              </a:buClr>
              <a:defRPr/>
            </a:pPr>
            <a:r>
              <a:rPr lang="en-GB" altLang="en-US" sz="2400" dirty="0">
                <a:latin typeface="HfW cursive" panose="00000500000000000000" pitchFamily="2" charset="0"/>
                <a:cs typeface="Dubai Medium"/>
              </a:rPr>
              <a:t>Teachers will be leading additional maths booster sessions each week, supporting with arithmetic</a:t>
            </a:r>
          </a:p>
          <a:p>
            <a:pPr marL="0" indent="0">
              <a:spcAft>
                <a:spcPts val="0"/>
              </a:spcAft>
              <a:buClr>
                <a:schemeClr val="accent3"/>
              </a:buClr>
              <a:buNone/>
              <a:defRPr/>
            </a:pPr>
            <a:endParaRPr lang="en-GB" altLang="en-US" sz="2400" dirty="0">
              <a:latin typeface="HfW cursive" panose="00000500000000000000" pitchFamily="2" charset="0"/>
              <a:cs typeface="Dubai Medium"/>
            </a:endParaRPr>
          </a:p>
          <a:p>
            <a:pPr>
              <a:spcAft>
                <a:spcPts val="0"/>
              </a:spcAft>
              <a:buClr>
                <a:schemeClr val="accent3"/>
              </a:buClr>
              <a:defRPr/>
            </a:pPr>
            <a:r>
              <a:rPr lang="en-GB" altLang="en-US" sz="2400" dirty="0">
                <a:latin typeface="HfW cursive" panose="00000500000000000000" pitchFamily="2" charset="0"/>
                <a:cs typeface="Dubai Medium"/>
              </a:rPr>
              <a:t>We will purchase textbooks to help your child revise key learning in reading and maths.</a:t>
            </a:r>
          </a:p>
          <a:p>
            <a:pPr marL="0" indent="0">
              <a:spcAft>
                <a:spcPts val="0"/>
              </a:spcAft>
              <a:buClr>
                <a:schemeClr val="accent3"/>
              </a:buClr>
              <a:buNone/>
              <a:defRPr/>
            </a:pPr>
            <a:endParaRPr lang="en-GB" altLang="en-US" sz="2400" dirty="0">
              <a:latin typeface="HfW cursive" panose="00000500000000000000" pitchFamily="2" charset="0"/>
              <a:cs typeface="Dubai Medium"/>
            </a:endParaRPr>
          </a:p>
          <a:p>
            <a:pPr eaLnBrk="1" fontAlgn="auto" hangingPunct="1">
              <a:spcAft>
                <a:spcPts val="0"/>
              </a:spcAft>
              <a:buClr>
                <a:schemeClr val="accent3"/>
              </a:buClr>
              <a:defRPr/>
            </a:pPr>
            <a:r>
              <a:rPr lang="en-GB" altLang="en-US" sz="2400" dirty="0">
                <a:latin typeface="HfW cursive" panose="00000500000000000000" pitchFamily="2" charset="0"/>
                <a:cs typeface="Dubai Medium"/>
              </a:rPr>
              <a:t>In the SATs week, children will be able to come into school slightly earlier than normal for a SATs breakfast and to feel confident and stress-free before their exams.</a:t>
            </a:r>
          </a:p>
        </p:txBody>
      </p:sp>
      <p:sp>
        <p:nvSpPr>
          <p:cNvPr id="22532" name="Title 2">
            <a:extLst>
              <a:ext uri="{FF2B5EF4-FFF2-40B4-BE49-F238E27FC236}">
                <a16:creationId xmlns:a16="http://schemas.microsoft.com/office/drawing/2014/main" id="{A0C8CA60-D590-4F5F-B6AB-ED0146ACF081}"/>
              </a:ext>
            </a:extLst>
          </p:cNvPr>
          <p:cNvSpPr>
            <a:spLocks noGrp="1"/>
          </p:cNvSpPr>
          <p:nvPr>
            <p:ph type="title"/>
          </p:nvPr>
        </p:nvSpPr>
        <p:spPr>
          <a:xfrm>
            <a:off x="542959" y="426065"/>
            <a:ext cx="7600735" cy="792162"/>
          </a:xfrm>
        </p:spPr>
        <p:txBody>
          <a:bodyPr/>
          <a:lstStyle/>
          <a:p>
            <a:pPr eaLnBrk="1" hangingPunct="1"/>
            <a:r>
              <a:rPr lang="en-GB" altLang="en-US" sz="3600" dirty="0">
                <a:latin typeface="Dubai Medium"/>
                <a:cs typeface="Dubai Medium"/>
              </a:rPr>
              <a:t>What</a:t>
            </a:r>
            <a:r>
              <a:rPr lang="en-GB" altLang="en-US" sz="3200" dirty="0">
                <a:latin typeface="Dubai Medium"/>
                <a:cs typeface="Dubai Medium"/>
              </a:rPr>
              <a:t> </a:t>
            </a:r>
            <a:r>
              <a:rPr lang="en-GB" altLang="en-US" sz="3600" dirty="0">
                <a:latin typeface="Dubai Medium"/>
                <a:cs typeface="Dubai Medium"/>
              </a:rPr>
              <a:t>we’re doing to help your child...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4F7AB41F-A47D-480A-8998-DA0EE13B744A}"/>
              </a:ext>
            </a:extLst>
          </p:cNvPr>
          <p:cNvSpPr>
            <a:spLocks noGrp="1" noChangeArrowheads="1"/>
          </p:cNvSpPr>
          <p:nvPr>
            <p:ph idx="1"/>
          </p:nvPr>
        </p:nvSpPr>
        <p:spPr>
          <a:xfrm>
            <a:off x="179388" y="1289665"/>
            <a:ext cx="8642350" cy="5217737"/>
          </a:xfrm>
        </p:spPr>
        <p:txBody>
          <a:bodyPr>
            <a:normAutofit fontScale="70000" lnSpcReduction="20000"/>
          </a:bodyPr>
          <a:lstStyle/>
          <a:p>
            <a:pPr marL="0" indent="0" eaLnBrk="1" fontAlgn="auto" hangingPunct="1">
              <a:spcAft>
                <a:spcPts val="0"/>
              </a:spcAft>
              <a:buClr>
                <a:schemeClr val="accent3"/>
              </a:buClr>
              <a:buNone/>
              <a:defRPr/>
            </a:pPr>
            <a:r>
              <a:rPr lang="en-GB" altLang="en-US" sz="2400" b="1" dirty="0">
                <a:latin typeface="Dubai Medium"/>
                <a:cs typeface="Dubai Medium"/>
              </a:rPr>
              <a:t>Maths: </a:t>
            </a:r>
          </a:p>
          <a:p>
            <a:pPr marL="0" indent="0" eaLnBrk="1" fontAlgn="auto" hangingPunct="1">
              <a:spcAft>
                <a:spcPts val="0"/>
              </a:spcAft>
              <a:buClr>
                <a:schemeClr val="accent3"/>
              </a:buClr>
              <a:buNone/>
              <a:defRPr/>
            </a:pPr>
            <a:endParaRPr lang="en-GB" altLang="en-US" sz="2400" dirty="0">
              <a:latin typeface="Dubai Medium"/>
              <a:cs typeface="Dubai Medium"/>
            </a:endParaRPr>
          </a:p>
          <a:p>
            <a:pPr marL="0" indent="0">
              <a:spcAft>
                <a:spcPts val="0"/>
              </a:spcAft>
              <a:buNone/>
              <a:defRPr/>
            </a:pPr>
            <a:r>
              <a:rPr lang="en-GB" sz="2400" dirty="0">
                <a:latin typeface="Dubai Medium"/>
                <a:cs typeface="Dubai Medium"/>
              </a:rPr>
              <a:t>My Mini Maths </a:t>
            </a:r>
          </a:p>
          <a:p>
            <a:pPr marL="0" indent="0">
              <a:spcAft>
                <a:spcPts val="0"/>
              </a:spcAft>
              <a:buNone/>
              <a:defRPr/>
            </a:pPr>
            <a:r>
              <a:rPr lang="en-GB" sz="1800" dirty="0">
                <a:latin typeface="Dubai Medium"/>
                <a:cs typeface="Dubai Medium"/>
                <a:hlinkClick r:id="rId2"/>
              </a:rPr>
              <a:t>https</a:t>
            </a:r>
            <a:r>
              <a:rPr lang="en-GB" sz="1800" dirty="0">
                <a:latin typeface="Dubai Medium"/>
                <a:ea typeface="+mn-lt"/>
                <a:cs typeface="+mn-lt"/>
                <a:hlinkClick r:id="rId2"/>
              </a:rPr>
              <a:t>://myminimaths.co.uk/arithmetic-16-practice-question-1/</a:t>
            </a:r>
            <a:endParaRPr lang="en-GB" sz="2000" dirty="0">
              <a:latin typeface="Dubai Medium"/>
              <a:ea typeface="+mn-lt"/>
              <a:cs typeface="+mn-lt"/>
            </a:endParaRPr>
          </a:p>
          <a:p>
            <a:pPr marL="0" indent="0">
              <a:spcAft>
                <a:spcPts val="0"/>
              </a:spcAft>
              <a:buNone/>
              <a:defRPr/>
            </a:pPr>
            <a:r>
              <a:rPr lang="en-GB" sz="2400" dirty="0">
                <a:latin typeface="Dubai Medium"/>
                <a:cs typeface="Dubai Medium"/>
              </a:rPr>
              <a:t>Genius SATs KS2 Maths </a:t>
            </a:r>
          </a:p>
          <a:p>
            <a:pPr marL="0" indent="0">
              <a:spcAft>
                <a:spcPts val="0"/>
              </a:spcAft>
              <a:buNone/>
              <a:defRPr/>
            </a:pPr>
            <a:r>
              <a:rPr lang="en-GB" sz="1800" dirty="0">
                <a:latin typeface="Dubai Medium" panose="020B0603030403030204" pitchFamily="34" charset="-78"/>
                <a:cs typeface="Dubai Medium" panose="020B0603030403030204" pitchFamily="34" charset="-78"/>
                <a:hlinkClick r:id="rId3"/>
              </a:rPr>
              <a:t>updated-MAIN-FILE-2020.pdf (barhamprimary.co.uk)</a:t>
            </a:r>
            <a:endParaRPr lang="en-GB" sz="1800" dirty="0">
              <a:latin typeface="Dubai Medium" panose="020B0603030403030204" pitchFamily="34" charset="-78"/>
              <a:cs typeface="Dubai Medium" panose="020B0603030403030204" pitchFamily="34" charset="-78"/>
            </a:endParaRPr>
          </a:p>
          <a:p>
            <a:pPr marL="0" indent="0">
              <a:spcAft>
                <a:spcPts val="0"/>
              </a:spcAft>
              <a:buNone/>
              <a:defRPr/>
            </a:pPr>
            <a:r>
              <a:rPr lang="en-GB" dirty="0">
                <a:latin typeface="Dubai Medium"/>
                <a:cs typeface="Dubai Medium"/>
              </a:rPr>
              <a:t>Corbett Maths</a:t>
            </a:r>
          </a:p>
          <a:p>
            <a:pPr marL="0" indent="0">
              <a:spcAft>
                <a:spcPts val="0"/>
              </a:spcAft>
              <a:buNone/>
              <a:defRPr/>
            </a:pPr>
            <a:r>
              <a:rPr lang="en-GB" sz="1800" dirty="0">
                <a:latin typeface="Dubai Medium"/>
                <a:cs typeface="Dubai Medium"/>
                <a:hlinkClick r:id="rId4"/>
              </a:rPr>
              <a:t>https://corbettmathsprimary.com/</a:t>
            </a:r>
            <a:r>
              <a:rPr lang="en-GB" sz="1800" dirty="0">
                <a:latin typeface="Dubai Medium"/>
                <a:cs typeface="Dubai Medium"/>
              </a:rPr>
              <a:t> </a:t>
            </a:r>
          </a:p>
          <a:p>
            <a:pPr marL="0" indent="0">
              <a:spcAft>
                <a:spcPts val="0"/>
              </a:spcAft>
              <a:buNone/>
              <a:defRPr/>
            </a:pPr>
            <a:endParaRPr lang="en-GB" sz="1800" dirty="0">
              <a:latin typeface="Dubai Medium" panose="020B0603030403030204" pitchFamily="34" charset="-78"/>
              <a:cs typeface="Dubai Medium" panose="020B0603030403030204" pitchFamily="34" charset="-78"/>
            </a:endParaRPr>
          </a:p>
          <a:p>
            <a:pPr marL="0" indent="0">
              <a:spcAft>
                <a:spcPts val="0"/>
              </a:spcAft>
              <a:buNone/>
              <a:defRPr/>
            </a:pPr>
            <a:endParaRPr lang="en-GB" sz="2400" dirty="0">
              <a:latin typeface="Dubai Medium"/>
              <a:ea typeface="+mn-lt"/>
              <a:cs typeface="+mn-lt"/>
            </a:endParaRPr>
          </a:p>
          <a:p>
            <a:pPr marL="0" indent="0">
              <a:spcAft>
                <a:spcPts val="0"/>
              </a:spcAft>
              <a:buNone/>
              <a:defRPr/>
            </a:pPr>
            <a:r>
              <a:rPr lang="en-GB" sz="2400" b="1" dirty="0">
                <a:latin typeface="Dubai Medium"/>
                <a:ea typeface="+mn-lt"/>
                <a:cs typeface="+mn-lt"/>
              </a:rPr>
              <a:t>For all subjects: </a:t>
            </a:r>
          </a:p>
          <a:p>
            <a:pPr marL="0" indent="0">
              <a:spcAft>
                <a:spcPts val="0"/>
              </a:spcAft>
              <a:buNone/>
              <a:defRPr/>
            </a:pPr>
            <a:endParaRPr lang="en-GB" sz="2400" b="1" dirty="0">
              <a:latin typeface="Dubai Medium"/>
              <a:ea typeface="+mn-lt"/>
              <a:cs typeface="+mn-lt"/>
            </a:endParaRPr>
          </a:p>
          <a:p>
            <a:pPr marL="0" indent="0">
              <a:spcAft>
                <a:spcPts val="0"/>
              </a:spcAft>
              <a:buNone/>
              <a:defRPr/>
            </a:pPr>
            <a:r>
              <a:rPr lang="en-GB" sz="2400" dirty="0">
                <a:latin typeface="Dubai Medium"/>
                <a:ea typeface="+mn-lt"/>
                <a:cs typeface="+mn-lt"/>
              </a:rPr>
              <a:t>SATs Boot Camp</a:t>
            </a:r>
          </a:p>
          <a:p>
            <a:pPr marL="0" indent="0">
              <a:spcAft>
                <a:spcPts val="0"/>
              </a:spcAft>
              <a:buNone/>
              <a:defRPr/>
            </a:pPr>
            <a:r>
              <a:rPr lang="en-GB" sz="1800" dirty="0">
                <a:latin typeface="Dubai Medium" panose="020B0603030403030204" pitchFamily="34" charset="-78"/>
                <a:cs typeface="Dubai Medium" panose="020B0603030403030204" pitchFamily="34" charset="-78"/>
                <a:hlinkClick r:id="rId5"/>
              </a:rPr>
              <a:t>SATs Boot Camp - Year 6 SATs Revision, Practice Papers &amp; SATs Questions Online (yearsix.co.uk)</a:t>
            </a:r>
            <a:endParaRPr lang="en-GB" sz="2400" dirty="0">
              <a:latin typeface="Dubai Medium" panose="020B0603030403030204" pitchFamily="34" charset="-78"/>
              <a:cs typeface="Dubai Medium" panose="020B0603030403030204" pitchFamily="34" charset="-78"/>
            </a:endParaRPr>
          </a:p>
          <a:p>
            <a:pPr marL="0" indent="0">
              <a:spcAft>
                <a:spcPts val="0"/>
              </a:spcAft>
              <a:buNone/>
              <a:defRPr/>
            </a:pPr>
            <a:r>
              <a:rPr lang="en-GB" sz="2400" dirty="0">
                <a:latin typeface="Dubai Medium"/>
                <a:cs typeface="Dubai Medium"/>
              </a:rPr>
              <a:t>BBC Bitesize  </a:t>
            </a:r>
          </a:p>
          <a:p>
            <a:pPr marL="0" indent="0">
              <a:spcAft>
                <a:spcPts val="0"/>
              </a:spcAft>
              <a:buNone/>
              <a:defRPr/>
            </a:pPr>
            <a:r>
              <a:rPr lang="en-GB" sz="1800" dirty="0">
                <a:latin typeface="Dubai Medium"/>
                <a:ea typeface="+mn-lt"/>
                <a:cs typeface="+mn-lt"/>
                <a:hlinkClick r:id="rId6"/>
              </a:rPr>
              <a:t>https://www.bbc.co.uk/bitesize/primary</a:t>
            </a:r>
            <a:endParaRPr lang="en-GB" sz="2000" dirty="0">
              <a:latin typeface="Dubai Medium"/>
              <a:cs typeface="Dubai Medium"/>
            </a:endParaRPr>
          </a:p>
          <a:p>
            <a:pPr marL="0" indent="0">
              <a:spcAft>
                <a:spcPts val="0"/>
              </a:spcAft>
              <a:buNone/>
              <a:defRPr/>
            </a:pPr>
            <a:r>
              <a:rPr lang="en-GB" sz="2400" dirty="0">
                <a:latin typeface="Dubai Medium"/>
                <a:cs typeface="Dubai Medium"/>
              </a:rPr>
              <a:t>Purple Mash</a:t>
            </a:r>
          </a:p>
          <a:p>
            <a:pPr marL="0" indent="0">
              <a:spcAft>
                <a:spcPts val="0"/>
              </a:spcAft>
              <a:buNone/>
              <a:defRPr/>
            </a:pPr>
            <a:r>
              <a:rPr lang="en-GB" sz="2400" dirty="0">
                <a:latin typeface="Dubai Medium"/>
                <a:cs typeface="Dubai Medium"/>
              </a:rPr>
              <a:t> </a:t>
            </a:r>
            <a:r>
              <a:rPr lang="en-GB" sz="2000" dirty="0">
                <a:latin typeface="Dubai Medium"/>
                <a:cs typeface="Dubai Medium"/>
                <a:hlinkClick r:id="rId7"/>
              </a:rPr>
              <a:t>https</a:t>
            </a:r>
            <a:r>
              <a:rPr lang="en-GB" sz="2000" dirty="0">
                <a:latin typeface="Dubai Medium"/>
                <a:ea typeface="+mn-lt"/>
                <a:cs typeface="+mn-lt"/>
                <a:hlinkClick r:id="rId7"/>
              </a:rPr>
              <a:t>://www.purplemash.com/login/</a:t>
            </a:r>
            <a:endParaRPr lang="en-GB" sz="2400" dirty="0">
              <a:latin typeface="Dubai Medium"/>
              <a:cs typeface="Dubai Medium"/>
            </a:endParaRPr>
          </a:p>
          <a:p>
            <a:pPr marL="0" indent="0">
              <a:spcAft>
                <a:spcPts val="0"/>
              </a:spcAft>
              <a:buNone/>
              <a:defRPr/>
            </a:pPr>
            <a:r>
              <a:rPr lang="en-GB" sz="2400" dirty="0">
                <a:latin typeface="Dubai Medium"/>
                <a:cs typeface="Dubai Medium"/>
              </a:rPr>
              <a:t>CGP books</a:t>
            </a:r>
            <a:r>
              <a:rPr lang="en-GB" sz="2000" dirty="0">
                <a:latin typeface="Dubai Medium"/>
                <a:cs typeface="Dubai Medium"/>
              </a:rPr>
              <a:t> </a:t>
            </a:r>
          </a:p>
          <a:p>
            <a:pPr marL="0" indent="0">
              <a:spcAft>
                <a:spcPts val="0"/>
              </a:spcAft>
              <a:buNone/>
              <a:defRPr/>
            </a:pPr>
            <a:r>
              <a:rPr lang="en-GB" sz="2000" dirty="0">
                <a:latin typeface="Dubai Medium"/>
                <a:cs typeface="Dubai Medium"/>
                <a:hlinkClick r:id="rId8"/>
              </a:rPr>
              <a:t>https://www.cgpbooks.co.uk/primary-books/bestselling-sat-busters</a:t>
            </a:r>
            <a:endParaRPr lang="en-GB" sz="2400" dirty="0">
              <a:latin typeface="Dubai Medium"/>
              <a:cs typeface="Dubai Medium"/>
            </a:endParaRPr>
          </a:p>
          <a:p>
            <a:pPr marL="0" indent="0">
              <a:spcAft>
                <a:spcPts val="0"/>
              </a:spcAft>
              <a:buClr>
                <a:schemeClr val="accent3"/>
              </a:buClr>
              <a:buNone/>
              <a:defRPr/>
            </a:pPr>
            <a:endParaRPr lang="en-GB" sz="2400" dirty="0"/>
          </a:p>
          <a:p>
            <a:pPr marL="0" indent="0">
              <a:spcAft>
                <a:spcPts val="0"/>
              </a:spcAft>
              <a:buClr>
                <a:schemeClr val="accent3"/>
              </a:buClr>
              <a:buNone/>
              <a:defRPr/>
            </a:pPr>
            <a:endParaRPr lang="en-GB" sz="2400" dirty="0"/>
          </a:p>
          <a:p>
            <a:pPr marL="0" indent="0">
              <a:spcAft>
                <a:spcPts val="0"/>
              </a:spcAft>
              <a:buClr>
                <a:schemeClr val="accent3"/>
              </a:buClr>
              <a:buNone/>
              <a:defRPr/>
            </a:pPr>
            <a:endParaRPr lang="en-GB" sz="2400" dirty="0"/>
          </a:p>
          <a:p>
            <a:pPr marL="0" indent="0">
              <a:spcAft>
                <a:spcPts val="0"/>
              </a:spcAft>
              <a:buClr>
                <a:schemeClr val="accent3"/>
              </a:buClr>
              <a:buNone/>
              <a:defRPr/>
            </a:pPr>
            <a:endParaRPr lang="en-GB" sz="2400" dirty="0"/>
          </a:p>
          <a:p>
            <a:pPr marL="0" indent="0">
              <a:spcAft>
                <a:spcPts val="0"/>
              </a:spcAft>
              <a:buClr>
                <a:schemeClr val="accent3"/>
              </a:buClr>
              <a:buNone/>
              <a:defRPr/>
            </a:pPr>
            <a:endParaRPr lang="en-GB" sz="2400" dirty="0"/>
          </a:p>
          <a:p>
            <a:pPr eaLnBrk="1" fontAlgn="auto" hangingPunct="1">
              <a:spcAft>
                <a:spcPts val="0"/>
              </a:spcAft>
              <a:buClr>
                <a:schemeClr val="accent3"/>
              </a:buClr>
              <a:defRPr/>
            </a:pPr>
            <a:endParaRPr lang="en-GB" altLang="en-US" sz="2400" dirty="0"/>
          </a:p>
        </p:txBody>
      </p:sp>
      <p:sp>
        <p:nvSpPr>
          <p:cNvPr id="23556" name="Title 1">
            <a:extLst>
              <a:ext uri="{FF2B5EF4-FFF2-40B4-BE49-F238E27FC236}">
                <a16:creationId xmlns:a16="http://schemas.microsoft.com/office/drawing/2014/main" id="{FC3A9032-F5C4-4DC0-88D5-FEC76C0F4A3D}"/>
              </a:ext>
            </a:extLst>
          </p:cNvPr>
          <p:cNvSpPr>
            <a:spLocks noGrp="1"/>
          </p:cNvSpPr>
          <p:nvPr>
            <p:ph type="title"/>
          </p:nvPr>
        </p:nvSpPr>
        <p:spPr>
          <a:xfrm>
            <a:off x="253707" y="233052"/>
            <a:ext cx="8229600" cy="1143000"/>
          </a:xfrm>
        </p:spPr>
        <p:txBody>
          <a:bodyPr/>
          <a:lstStyle/>
          <a:p>
            <a:r>
              <a:rPr lang="en-GB" altLang="en-US" dirty="0">
                <a:latin typeface="Dubai Medium"/>
                <a:cs typeface="Dubai Medium"/>
              </a:rPr>
              <a:t>Useful 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542B85-7B67-47C8-B1C1-E86E6DE4AB24}"/>
              </a:ext>
            </a:extLst>
          </p:cNvPr>
          <p:cNvSpPr>
            <a:spLocks noGrp="1" noChangeArrowheads="1"/>
          </p:cNvSpPr>
          <p:nvPr>
            <p:ph type="title"/>
          </p:nvPr>
        </p:nvSpPr>
        <p:spPr>
          <a:xfrm>
            <a:off x="395288" y="549275"/>
            <a:ext cx="6870700" cy="1116013"/>
          </a:xfrm>
        </p:spPr>
        <p:txBody>
          <a:bodyPr/>
          <a:lstStyle/>
          <a:p>
            <a:pPr eaLnBrk="1" hangingPunct="1"/>
            <a:r>
              <a:rPr lang="en-GB" altLang="en-US" dirty="0">
                <a:latin typeface="Dubai Medium"/>
                <a:cs typeface="Dubai Medium"/>
              </a:rPr>
              <a:t> SATs tests</a:t>
            </a:r>
          </a:p>
        </p:txBody>
      </p:sp>
      <p:sp>
        <p:nvSpPr>
          <p:cNvPr id="10242" name="Rectangle 3">
            <a:extLst>
              <a:ext uri="{FF2B5EF4-FFF2-40B4-BE49-F238E27FC236}">
                <a16:creationId xmlns:a16="http://schemas.microsoft.com/office/drawing/2014/main" id="{B458193E-86C5-451A-9227-57A57CC023D4}"/>
              </a:ext>
            </a:extLst>
          </p:cNvPr>
          <p:cNvSpPr>
            <a:spLocks noGrp="1" noChangeArrowheads="1"/>
          </p:cNvSpPr>
          <p:nvPr>
            <p:ph idx="1"/>
          </p:nvPr>
        </p:nvSpPr>
        <p:spPr>
          <a:xfrm>
            <a:off x="395288" y="1714188"/>
            <a:ext cx="8208962" cy="4824412"/>
          </a:xfrm>
        </p:spPr>
        <p:txBody>
          <a:bodyPr/>
          <a:lstStyle/>
          <a:p>
            <a:pPr eaLnBrk="1" hangingPunct="1">
              <a:lnSpc>
                <a:spcPct val="80000"/>
              </a:lnSpc>
            </a:pPr>
            <a:r>
              <a:rPr lang="en-GB" altLang="en-US" sz="2800" dirty="0">
                <a:latin typeface="HfW cursive" panose="00000500000000000000" pitchFamily="2" charset="0"/>
                <a:cs typeface="Dubai Medium"/>
              </a:rPr>
              <a:t>Your child will take SATs tests in reading, SPAG (spelling, punctuation and grammar) and mathematics. </a:t>
            </a:r>
          </a:p>
          <a:p>
            <a:pPr marL="0" indent="0" eaLnBrk="1" hangingPunct="1">
              <a:lnSpc>
                <a:spcPct val="80000"/>
              </a:lnSpc>
              <a:buNone/>
            </a:pPr>
            <a:endParaRPr lang="en-GB" altLang="en-US" sz="2800" dirty="0">
              <a:latin typeface="HfW cursive" panose="00000500000000000000" pitchFamily="2" charset="0"/>
              <a:cs typeface="Dubai Medium"/>
            </a:endParaRPr>
          </a:p>
          <a:p>
            <a:pPr eaLnBrk="1" hangingPunct="1">
              <a:lnSpc>
                <a:spcPct val="80000"/>
              </a:lnSpc>
            </a:pPr>
            <a:r>
              <a:rPr lang="en-GB" altLang="en-US" sz="2800" dirty="0">
                <a:latin typeface="HfW cursive" panose="00000500000000000000" pitchFamily="2" charset="0"/>
                <a:cs typeface="Dubai Medium"/>
              </a:rPr>
              <a:t>These tests will be completed in the week starting </a:t>
            </a:r>
            <a:r>
              <a:rPr lang="en-GB" altLang="en-US" sz="2800" b="1" dirty="0">
                <a:latin typeface="HfW cursive" panose="00000500000000000000" pitchFamily="2" charset="0"/>
                <a:cs typeface="Dubai Medium"/>
              </a:rPr>
              <a:t>Monday 12</a:t>
            </a:r>
            <a:r>
              <a:rPr lang="en-GB" altLang="en-US" sz="2800" b="1" baseline="30000" dirty="0">
                <a:latin typeface="HfW cursive" panose="00000500000000000000" pitchFamily="2" charset="0"/>
                <a:cs typeface="Dubai Medium"/>
              </a:rPr>
              <a:t>th</a:t>
            </a:r>
            <a:r>
              <a:rPr lang="en-GB" altLang="en-US" sz="2800" b="1" dirty="0">
                <a:latin typeface="HfW cursive" panose="00000500000000000000" pitchFamily="2" charset="0"/>
                <a:cs typeface="Dubai Medium"/>
              </a:rPr>
              <a:t> May - </a:t>
            </a:r>
            <a:r>
              <a:rPr lang="en-GB" altLang="en-US" sz="2800" dirty="0">
                <a:latin typeface="HfW cursive" panose="00000500000000000000" pitchFamily="2" charset="0"/>
                <a:cs typeface="Dubai Medium"/>
              </a:rPr>
              <a:t>it is crucial that your child is in school every day that week.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EAE0-B668-474D-9BC4-1CCC5B5A13CE}"/>
              </a:ext>
            </a:extLst>
          </p:cNvPr>
          <p:cNvSpPr>
            <a:spLocks noGrp="1"/>
          </p:cNvSpPr>
          <p:nvPr>
            <p:ph type="ctrTitle"/>
          </p:nvPr>
        </p:nvSpPr>
        <p:spPr>
          <a:xfrm>
            <a:off x="1143000" y="1699022"/>
            <a:ext cx="6858000" cy="616455"/>
          </a:xfrm>
        </p:spPr>
        <p:txBody>
          <a:bodyPr>
            <a:normAutofit fontScale="90000"/>
          </a:bodyPr>
          <a:lstStyle/>
          <a:p>
            <a:pPr algn="ctr"/>
            <a:r>
              <a:rPr lang="en-US" dirty="0">
                <a:latin typeface="HfW cursive" panose="00000500000000000000" pitchFamily="2" charset="0"/>
              </a:rPr>
              <a:t>Robinwood 2025</a:t>
            </a:r>
            <a:br>
              <a:rPr lang="en-US" dirty="0">
                <a:latin typeface="HfW cursive" panose="00000500000000000000" pitchFamily="2" charset="0"/>
              </a:rPr>
            </a:br>
            <a:r>
              <a:rPr lang="en-US" dirty="0">
                <a:latin typeface="HfW cursive" panose="00000500000000000000" pitchFamily="2" charset="0"/>
              </a:rPr>
              <a:t> </a:t>
            </a:r>
            <a:endParaRPr lang="en-GB" dirty="0">
              <a:latin typeface="HfW cursive" panose="00000500000000000000" pitchFamily="2" charset="0"/>
            </a:endParaRPr>
          </a:p>
        </p:txBody>
      </p:sp>
      <p:pic>
        <p:nvPicPr>
          <p:cNvPr id="5" name="Picture 4">
            <a:extLst>
              <a:ext uri="{FF2B5EF4-FFF2-40B4-BE49-F238E27FC236}">
                <a16:creationId xmlns:a16="http://schemas.microsoft.com/office/drawing/2014/main" id="{993F8350-2610-4BF6-A07A-41A6FDE0A10E}"/>
              </a:ext>
            </a:extLst>
          </p:cNvPr>
          <p:cNvPicPr>
            <a:picLocks noChangeAspect="1"/>
          </p:cNvPicPr>
          <p:nvPr/>
        </p:nvPicPr>
        <p:blipFill>
          <a:blip r:embed="rId2"/>
          <a:stretch>
            <a:fillRect/>
          </a:stretch>
        </p:blipFill>
        <p:spPr>
          <a:xfrm>
            <a:off x="411743" y="1890634"/>
            <a:ext cx="3529194" cy="3781655"/>
          </a:xfrm>
          <a:prstGeom prst="rect">
            <a:avLst/>
          </a:prstGeom>
        </p:spPr>
      </p:pic>
      <p:pic>
        <p:nvPicPr>
          <p:cNvPr id="7" name="Picture 6">
            <a:extLst>
              <a:ext uri="{FF2B5EF4-FFF2-40B4-BE49-F238E27FC236}">
                <a16:creationId xmlns:a16="http://schemas.microsoft.com/office/drawing/2014/main" id="{AEEF0F38-C8F5-40CC-AC69-047C4957E49A}"/>
              </a:ext>
            </a:extLst>
          </p:cNvPr>
          <p:cNvPicPr>
            <a:picLocks noChangeAspect="1"/>
          </p:cNvPicPr>
          <p:nvPr/>
        </p:nvPicPr>
        <p:blipFill>
          <a:blip r:embed="rId3"/>
          <a:stretch>
            <a:fillRect/>
          </a:stretch>
        </p:blipFill>
        <p:spPr>
          <a:xfrm>
            <a:off x="4014150" y="1612013"/>
            <a:ext cx="4718108" cy="4060276"/>
          </a:xfrm>
          <a:prstGeom prst="rect">
            <a:avLst/>
          </a:prstGeom>
        </p:spPr>
      </p:pic>
    </p:spTree>
    <p:extLst>
      <p:ext uri="{BB962C8B-B14F-4D97-AF65-F5344CB8AC3E}">
        <p14:creationId xmlns:p14="http://schemas.microsoft.com/office/powerpoint/2010/main" val="359569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A3184B-D552-4825-A35B-B8B72A8928CE}"/>
              </a:ext>
            </a:extLst>
          </p:cNvPr>
          <p:cNvSpPr txBox="1"/>
          <p:nvPr/>
        </p:nvSpPr>
        <p:spPr>
          <a:xfrm>
            <a:off x="534202" y="1174884"/>
            <a:ext cx="8020251" cy="4708981"/>
          </a:xfrm>
          <a:prstGeom prst="rect">
            <a:avLst/>
          </a:prstGeom>
          <a:noFill/>
        </p:spPr>
        <p:txBody>
          <a:bodyPr wrap="square" rtlCol="0">
            <a:spAutoFit/>
          </a:bodyPr>
          <a:lstStyle/>
          <a:p>
            <a:r>
              <a:rPr lang="en-US" sz="3000" u="sng" dirty="0">
                <a:latin typeface="HfW cursive" panose="00000500000000000000" pitchFamily="2" charset="0"/>
              </a:rPr>
              <a:t>Aims:</a:t>
            </a:r>
          </a:p>
          <a:p>
            <a:endParaRPr lang="en-US" sz="3000" dirty="0">
              <a:latin typeface="HfW cursive" panose="00000500000000000000" pitchFamily="2" charset="0"/>
            </a:endParaRPr>
          </a:p>
          <a:p>
            <a:pPr marL="214313" indent="-214313">
              <a:buFont typeface="Arial" panose="020B0604020202020204" pitchFamily="34" charset="0"/>
              <a:buChar char="•"/>
            </a:pPr>
            <a:r>
              <a:rPr lang="en-US" sz="3000" dirty="0">
                <a:latin typeface="HfW cursive" panose="00000500000000000000" pitchFamily="2" charset="0"/>
              </a:rPr>
              <a:t>To develop your child’s independence, resilience, confidence and cooperation skills.</a:t>
            </a:r>
          </a:p>
          <a:p>
            <a:endParaRPr lang="en-US" sz="3000" dirty="0">
              <a:latin typeface="HfW cursive" panose="00000500000000000000" pitchFamily="2" charset="0"/>
            </a:endParaRPr>
          </a:p>
          <a:p>
            <a:pPr marL="214313" indent="-214313">
              <a:buFont typeface="Arial" panose="020B0604020202020204" pitchFamily="34" charset="0"/>
              <a:buChar char="•"/>
            </a:pPr>
            <a:r>
              <a:rPr lang="en-US" sz="3000" dirty="0">
                <a:latin typeface="HfW cursive" panose="00000500000000000000" pitchFamily="2" charset="0"/>
              </a:rPr>
              <a:t>To ensure your child can be bold and challenge themselves.</a:t>
            </a:r>
          </a:p>
          <a:p>
            <a:endParaRPr lang="en-US" sz="3000" dirty="0">
              <a:latin typeface="HfW cursive" panose="00000500000000000000" pitchFamily="2" charset="0"/>
            </a:endParaRPr>
          </a:p>
          <a:p>
            <a:pPr marL="214313" indent="-214313">
              <a:buFont typeface="Arial" panose="020B0604020202020204" pitchFamily="34" charset="0"/>
              <a:buChar char="•"/>
            </a:pPr>
            <a:r>
              <a:rPr lang="en-US" sz="3000" dirty="0">
                <a:latin typeface="HfW cursive" panose="00000500000000000000" pitchFamily="2" charset="0"/>
              </a:rPr>
              <a:t>To have fun!</a:t>
            </a:r>
            <a:endParaRPr lang="en-GB" sz="3000" dirty="0">
              <a:latin typeface="HfW cursive" panose="00000500000000000000" pitchFamily="2" charset="0"/>
            </a:endParaRPr>
          </a:p>
        </p:txBody>
      </p:sp>
    </p:spTree>
    <p:extLst>
      <p:ext uri="{BB962C8B-B14F-4D97-AF65-F5344CB8AC3E}">
        <p14:creationId xmlns:p14="http://schemas.microsoft.com/office/powerpoint/2010/main" val="78804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C437-5C9A-4BD3-A411-773FAB6989E2}"/>
              </a:ext>
            </a:extLst>
          </p:cNvPr>
          <p:cNvSpPr txBox="1"/>
          <p:nvPr/>
        </p:nvSpPr>
        <p:spPr>
          <a:xfrm>
            <a:off x="178067" y="1059380"/>
            <a:ext cx="8879306" cy="4755148"/>
          </a:xfrm>
          <a:prstGeom prst="rect">
            <a:avLst/>
          </a:prstGeom>
          <a:noFill/>
        </p:spPr>
        <p:txBody>
          <a:bodyPr wrap="square" rtlCol="0">
            <a:spAutoFit/>
          </a:bodyPr>
          <a:lstStyle/>
          <a:p>
            <a:r>
              <a:rPr lang="en-US" sz="2700" u="sng" dirty="0">
                <a:latin typeface="HfW cursive" panose="00000500000000000000" pitchFamily="2" charset="0"/>
              </a:rPr>
              <a:t>Key information:</a:t>
            </a:r>
          </a:p>
          <a:p>
            <a:endParaRPr lang="en-US" sz="2400" dirty="0">
              <a:latin typeface="HfW cursive" panose="00000500000000000000" pitchFamily="2" charset="0"/>
            </a:endParaRPr>
          </a:p>
          <a:p>
            <a:pPr marL="214313" indent="-214313">
              <a:buFont typeface="Arial" panose="020B0604020202020204" pitchFamily="34" charset="0"/>
              <a:buChar char="•"/>
            </a:pPr>
            <a:r>
              <a:rPr lang="en-US" sz="2400" dirty="0">
                <a:latin typeface="HfW cursive" panose="00000500000000000000" pitchFamily="2" charset="0"/>
              </a:rPr>
              <a:t>We will visit Robinwood’s new </a:t>
            </a:r>
            <a:r>
              <a:rPr lang="en-US" sz="2400" dirty="0" err="1">
                <a:latin typeface="HfW cursive" panose="00000500000000000000" pitchFamily="2" charset="0"/>
              </a:rPr>
              <a:t>centre</a:t>
            </a:r>
            <a:r>
              <a:rPr lang="en-US" sz="2400" dirty="0">
                <a:latin typeface="HfW cursive" panose="00000500000000000000" pitchFamily="2" charset="0"/>
              </a:rPr>
              <a:t>, </a:t>
            </a:r>
            <a:r>
              <a:rPr lang="en-US" sz="2400" dirty="0" err="1">
                <a:latin typeface="HfW cursive" panose="00000500000000000000" pitchFamily="2" charset="0"/>
              </a:rPr>
              <a:t>Maes</a:t>
            </a:r>
            <a:r>
              <a:rPr lang="en-US" sz="2400" dirty="0">
                <a:latin typeface="HfW cursive" panose="00000500000000000000" pitchFamily="2" charset="0"/>
              </a:rPr>
              <a:t>-y-</a:t>
            </a:r>
            <a:r>
              <a:rPr lang="en-US" sz="2400" dirty="0" err="1">
                <a:latin typeface="HfW cursive" panose="00000500000000000000" pitchFamily="2" charset="0"/>
              </a:rPr>
              <a:t>Nant</a:t>
            </a:r>
            <a:r>
              <a:rPr lang="en-US" sz="2400" dirty="0">
                <a:latin typeface="HfW cursive" panose="00000500000000000000" pitchFamily="2" charset="0"/>
              </a:rPr>
              <a:t>, in Wrexham from Wednesday 9</a:t>
            </a:r>
            <a:r>
              <a:rPr lang="en-US" sz="2400" baseline="30000" dirty="0">
                <a:latin typeface="HfW cursive" panose="00000500000000000000" pitchFamily="2" charset="0"/>
              </a:rPr>
              <a:t>th</a:t>
            </a:r>
            <a:r>
              <a:rPr lang="en-US" sz="2400" dirty="0">
                <a:latin typeface="HfW cursive" panose="00000500000000000000" pitchFamily="2" charset="0"/>
              </a:rPr>
              <a:t> to Friday 11</a:t>
            </a:r>
            <a:r>
              <a:rPr lang="en-US" sz="2400" baseline="30000" dirty="0">
                <a:latin typeface="HfW cursive" panose="00000500000000000000" pitchFamily="2" charset="0"/>
              </a:rPr>
              <a:t>th</a:t>
            </a:r>
            <a:r>
              <a:rPr lang="en-US" sz="2400" dirty="0">
                <a:latin typeface="HfW cursive" panose="00000500000000000000" pitchFamily="2" charset="0"/>
              </a:rPr>
              <a:t> July.</a:t>
            </a:r>
          </a:p>
          <a:p>
            <a:endParaRPr lang="en-US" sz="2400" dirty="0">
              <a:latin typeface="HfW cursive" panose="00000500000000000000" pitchFamily="2" charset="0"/>
            </a:endParaRPr>
          </a:p>
          <a:p>
            <a:pPr marL="214313" indent="-214313">
              <a:buFont typeface="Arial" panose="020B0604020202020204" pitchFamily="34" charset="0"/>
              <a:buChar char="•"/>
            </a:pPr>
            <a:r>
              <a:rPr lang="en-US" sz="2400" dirty="0">
                <a:latin typeface="HfW cursive" panose="00000500000000000000" pitchFamily="2" charset="0"/>
              </a:rPr>
              <a:t>The school hall will be open from 8:30am for you to drop children and bags off.</a:t>
            </a:r>
          </a:p>
          <a:p>
            <a:endParaRPr lang="en-US" sz="2400" dirty="0">
              <a:latin typeface="HfW cursive" panose="00000500000000000000" pitchFamily="2" charset="0"/>
            </a:endParaRPr>
          </a:p>
          <a:p>
            <a:pPr marL="214313" indent="-214313">
              <a:buFont typeface="Arial" panose="020B0604020202020204" pitchFamily="34" charset="0"/>
              <a:buChar char="•"/>
            </a:pPr>
            <a:r>
              <a:rPr lang="en-US" sz="2400" dirty="0">
                <a:latin typeface="HfW cursive" panose="00000500000000000000" pitchFamily="2" charset="0"/>
              </a:rPr>
              <a:t>We’ll aim to leave around 9.15am.</a:t>
            </a:r>
          </a:p>
          <a:p>
            <a:endParaRPr lang="en-US" sz="2400" dirty="0">
              <a:latin typeface="HfW cursive" panose="00000500000000000000" pitchFamily="2" charset="0"/>
            </a:endParaRPr>
          </a:p>
          <a:p>
            <a:pPr marL="214313" indent="-214313">
              <a:buFont typeface="Arial" panose="020B0604020202020204" pitchFamily="34" charset="0"/>
              <a:buChar char="•"/>
            </a:pPr>
            <a:r>
              <a:rPr lang="en-US" sz="2400" dirty="0">
                <a:latin typeface="HfW cursive" panose="00000500000000000000" pitchFamily="2" charset="0"/>
              </a:rPr>
              <a:t>We’ll return to school about 3.00pm on 11</a:t>
            </a:r>
            <a:r>
              <a:rPr lang="en-US" sz="2400" baseline="30000" dirty="0">
                <a:latin typeface="HfW cursive" panose="00000500000000000000" pitchFamily="2" charset="0"/>
              </a:rPr>
              <a:t>th</a:t>
            </a:r>
            <a:r>
              <a:rPr lang="en-US" sz="2400" dirty="0">
                <a:latin typeface="HfW cursive" panose="00000500000000000000" pitchFamily="2" charset="0"/>
              </a:rPr>
              <a:t> July, but will keep you updated about any potential delays.</a:t>
            </a:r>
            <a:endParaRPr lang="en-US" dirty="0">
              <a:latin typeface="HfW cursive" panose="00000500000000000000" pitchFamily="2" charset="0"/>
            </a:endParaRPr>
          </a:p>
          <a:p>
            <a:pPr marL="214313" indent="-214313">
              <a:buFont typeface="Arial" panose="020B0604020202020204" pitchFamily="34" charset="0"/>
              <a:buChar char="•"/>
            </a:pPr>
            <a:endParaRPr lang="en-US" sz="1200" dirty="0">
              <a:latin typeface="HfW cursive" panose="00000500000000000000" pitchFamily="2" charset="0"/>
            </a:endParaRPr>
          </a:p>
        </p:txBody>
      </p:sp>
    </p:spTree>
    <p:extLst>
      <p:ext uri="{BB962C8B-B14F-4D97-AF65-F5344CB8AC3E}">
        <p14:creationId xmlns:p14="http://schemas.microsoft.com/office/powerpoint/2010/main" val="2175856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151A9-55E4-4D0D-9A85-49552C4D5E41}"/>
              </a:ext>
            </a:extLst>
          </p:cNvPr>
          <p:cNvSpPr txBox="1"/>
          <p:nvPr/>
        </p:nvSpPr>
        <p:spPr>
          <a:xfrm>
            <a:off x="245445" y="1095475"/>
            <a:ext cx="7767587" cy="3831818"/>
          </a:xfrm>
          <a:prstGeom prst="rect">
            <a:avLst/>
          </a:prstGeom>
          <a:noFill/>
        </p:spPr>
        <p:txBody>
          <a:bodyPr wrap="square" rtlCol="0">
            <a:spAutoFit/>
          </a:bodyPr>
          <a:lstStyle/>
          <a:p>
            <a:r>
              <a:rPr lang="en-US" sz="2700" dirty="0">
                <a:latin typeface="HfW cursive" panose="00000500000000000000" pitchFamily="2" charset="0"/>
              </a:rPr>
              <a:t>Staff attending:</a:t>
            </a:r>
          </a:p>
          <a:p>
            <a:endParaRPr lang="en-US" sz="2700" dirty="0">
              <a:latin typeface="HfW cursive" panose="00000500000000000000" pitchFamily="2" charset="0"/>
            </a:endParaRPr>
          </a:p>
          <a:p>
            <a:pPr marL="428625" indent="-428625">
              <a:buFont typeface="Arial" panose="020B0604020202020204" pitchFamily="34" charset="0"/>
              <a:buChar char="•"/>
            </a:pPr>
            <a:r>
              <a:rPr lang="en-US" sz="2700" dirty="0" err="1">
                <a:latin typeface="HfW cursive" panose="00000500000000000000" pitchFamily="2" charset="0"/>
              </a:rPr>
              <a:t>Ms</a:t>
            </a:r>
            <a:r>
              <a:rPr lang="en-US" sz="2700" dirty="0">
                <a:latin typeface="HfW cursive" panose="00000500000000000000" pitchFamily="2" charset="0"/>
              </a:rPr>
              <a:t> Rogers</a:t>
            </a:r>
          </a:p>
          <a:p>
            <a:pPr marL="428625" indent="-428625">
              <a:buFont typeface="Arial" panose="020B0604020202020204" pitchFamily="34" charset="0"/>
              <a:buChar char="•"/>
            </a:pPr>
            <a:r>
              <a:rPr lang="en-US" sz="2700" dirty="0" err="1">
                <a:latin typeface="HfW cursive" panose="00000500000000000000" pitchFamily="2" charset="0"/>
              </a:rPr>
              <a:t>Mr</a:t>
            </a:r>
            <a:r>
              <a:rPr lang="en-US" sz="2700" dirty="0">
                <a:latin typeface="HfW cursive" panose="00000500000000000000" pitchFamily="2" charset="0"/>
              </a:rPr>
              <a:t> Mann</a:t>
            </a:r>
          </a:p>
          <a:p>
            <a:pPr marL="428625" indent="-428625">
              <a:buFont typeface="Arial" panose="020B0604020202020204" pitchFamily="34" charset="0"/>
              <a:buChar char="•"/>
            </a:pPr>
            <a:r>
              <a:rPr lang="en-US" sz="2700" dirty="0" err="1">
                <a:latin typeface="HfW cursive" panose="00000500000000000000" pitchFamily="2" charset="0"/>
              </a:rPr>
              <a:t>Mrs</a:t>
            </a:r>
            <a:r>
              <a:rPr lang="en-US" sz="2700" dirty="0">
                <a:latin typeface="HfW cursive" panose="00000500000000000000" pitchFamily="2" charset="0"/>
              </a:rPr>
              <a:t> Wager</a:t>
            </a:r>
          </a:p>
          <a:p>
            <a:pPr marL="428625" indent="-428625">
              <a:buFont typeface="Arial" panose="020B0604020202020204" pitchFamily="34" charset="0"/>
              <a:buChar char="•"/>
            </a:pPr>
            <a:r>
              <a:rPr lang="en-US" sz="2700" dirty="0" err="1">
                <a:latin typeface="HfW cursive" panose="00000500000000000000" pitchFamily="2" charset="0"/>
              </a:rPr>
              <a:t>Mrs</a:t>
            </a:r>
            <a:r>
              <a:rPr lang="en-US" sz="2700" dirty="0">
                <a:latin typeface="HfW cursive" panose="00000500000000000000" pitchFamily="2" charset="0"/>
              </a:rPr>
              <a:t> Lampard</a:t>
            </a:r>
          </a:p>
          <a:p>
            <a:pPr marL="428625" indent="-428625">
              <a:buFont typeface="Arial" panose="020B0604020202020204" pitchFamily="34" charset="0"/>
              <a:buChar char="•"/>
            </a:pPr>
            <a:r>
              <a:rPr lang="en-US" sz="2700" dirty="0">
                <a:latin typeface="HfW cursive" panose="00000500000000000000" pitchFamily="2" charset="0"/>
              </a:rPr>
              <a:t>Miss Butler</a:t>
            </a:r>
          </a:p>
          <a:p>
            <a:pPr marL="428625" indent="-428625">
              <a:buFont typeface="Arial" panose="020B0604020202020204" pitchFamily="34" charset="0"/>
              <a:buChar char="•"/>
            </a:pPr>
            <a:r>
              <a:rPr lang="en-US" sz="2700" dirty="0" err="1">
                <a:latin typeface="HfW cursive" panose="00000500000000000000" pitchFamily="2" charset="0"/>
              </a:rPr>
              <a:t>Mrs</a:t>
            </a:r>
            <a:r>
              <a:rPr lang="en-US" sz="2700" dirty="0">
                <a:latin typeface="HfW cursive" panose="00000500000000000000" pitchFamily="2" charset="0"/>
              </a:rPr>
              <a:t> Mc </a:t>
            </a:r>
            <a:r>
              <a:rPr lang="en-US" sz="2700" dirty="0" err="1">
                <a:latin typeface="HfW cursive" panose="00000500000000000000" pitchFamily="2" charset="0"/>
              </a:rPr>
              <a:t>Cracken</a:t>
            </a:r>
            <a:endParaRPr lang="en-US" sz="2700" dirty="0">
              <a:latin typeface="HfW cursive" panose="00000500000000000000" pitchFamily="2" charset="0"/>
            </a:endParaRPr>
          </a:p>
          <a:p>
            <a:pPr marL="428625" indent="-428625">
              <a:buFont typeface="Arial" panose="020B0604020202020204" pitchFamily="34" charset="0"/>
              <a:buChar char="•"/>
            </a:pPr>
            <a:r>
              <a:rPr lang="en-US" sz="2700" dirty="0" err="1">
                <a:latin typeface="HfW cursive" panose="00000500000000000000" pitchFamily="2" charset="0"/>
              </a:rPr>
              <a:t>Mrs</a:t>
            </a:r>
            <a:r>
              <a:rPr lang="en-US" sz="2700" dirty="0">
                <a:latin typeface="HfW cursive" panose="00000500000000000000" pitchFamily="2" charset="0"/>
              </a:rPr>
              <a:t> Derbyshire</a:t>
            </a:r>
          </a:p>
        </p:txBody>
      </p:sp>
    </p:spTree>
    <p:extLst>
      <p:ext uri="{BB962C8B-B14F-4D97-AF65-F5344CB8AC3E}">
        <p14:creationId xmlns:p14="http://schemas.microsoft.com/office/powerpoint/2010/main" val="71160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A8DF2D-807E-4557-8378-F40415873682}"/>
              </a:ext>
            </a:extLst>
          </p:cNvPr>
          <p:cNvSpPr txBox="1"/>
          <p:nvPr/>
        </p:nvSpPr>
        <p:spPr>
          <a:xfrm>
            <a:off x="370444" y="936658"/>
            <a:ext cx="8164630" cy="784830"/>
          </a:xfrm>
          <a:prstGeom prst="rect">
            <a:avLst/>
          </a:prstGeom>
          <a:noFill/>
        </p:spPr>
        <p:txBody>
          <a:bodyPr wrap="square">
            <a:spAutoFit/>
          </a:bodyPr>
          <a:lstStyle/>
          <a:p>
            <a:pPr algn="l"/>
            <a:r>
              <a:rPr lang="en-GB" sz="2700" u="sng" dirty="0">
                <a:latin typeface="HfW cursive" panose="00000500000000000000" pitchFamily="2" charset="0"/>
              </a:rPr>
              <a:t>Activities: a potential timetable</a:t>
            </a:r>
          </a:p>
          <a:p>
            <a:pPr algn="l"/>
            <a:endParaRPr lang="en-GB" dirty="0">
              <a:solidFill>
                <a:srgbClr val="0095A4"/>
              </a:solidFill>
              <a:latin typeface="HfW cursive" panose="00000500000000000000" pitchFamily="2" charset="0"/>
            </a:endParaRPr>
          </a:p>
        </p:txBody>
      </p:sp>
      <p:pic>
        <p:nvPicPr>
          <p:cNvPr id="5" name="Picture 4">
            <a:extLst>
              <a:ext uri="{FF2B5EF4-FFF2-40B4-BE49-F238E27FC236}">
                <a16:creationId xmlns:a16="http://schemas.microsoft.com/office/drawing/2014/main" id="{DF34E63C-A65A-4533-A257-F4137A144C9E}"/>
              </a:ext>
            </a:extLst>
          </p:cNvPr>
          <p:cNvPicPr>
            <a:picLocks noChangeAspect="1"/>
          </p:cNvPicPr>
          <p:nvPr/>
        </p:nvPicPr>
        <p:blipFill>
          <a:blip r:embed="rId2"/>
          <a:stretch>
            <a:fillRect/>
          </a:stretch>
        </p:blipFill>
        <p:spPr>
          <a:xfrm>
            <a:off x="370444" y="1555070"/>
            <a:ext cx="8164629" cy="4301302"/>
          </a:xfrm>
          <a:prstGeom prst="rect">
            <a:avLst/>
          </a:prstGeom>
        </p:spPr>
      </p:pic>
    </p:spTree>
    <p:extLst>
      <p:ext uri="{BB962C8B-B14F-4D97-AF65-F5344CB8AC3E}">
        <p14:creationId xmlns:p14="http://schemas.microsoft.com/office/powerpoint/2010/main" val="41903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D85316-558A-4CA7-B84C-5C3D634E08B4}"/>
              </a:ext>
            </a:extLst>
          </p:cNvPr>
          <p:cNvPicPr>
            <a:picLocks noChangeAspect="1"/>
          </p:cNvPicPr>
          <p:nvPr/>
        </p:nvPicPr>
        <p:blipFill>
          <a:blip r:embed="rId2"/>
          <a:stretch>
            <a:fillRect/>
          </a:stretch>
        </p:blipFill>
        <p:spPr>
          <a:xfrm>
            <a:off x="3171038" y="913657"/>
            <a:ext cx="5920531" cy="1961242"/>
          </a:xfrm>
          <a:prstGeom prst="rect">
            <a:avLst/>
          </a:prstGeom>
        </p:spPr>
      </p:pic>
      <p:sp>
        <p:nvSpPr>
          <p:cNvPr id="5" name="TextBox 4">
            <a:extLst>
              <a:ext uri="{FF2B5EF4-FFF2-40B4-BE49-F238E27FC236}">
                <a16:creationId xmlns:a16="http://schemas.microsoft.com/office/drawing/2014/main" id="{E5E8E7CA-8B92-4863-ACD7-AD9F17E51C09}"/>
              </a:ext>
            </a:extLst>
          </p:cNvPr>
          <p:cNvSpPr txBox="1"/>
          <p:nvPr/>
        </p:nvSpPr>
        <p:spPr>
          <a:xfrm>
            <a:off x="52432" y="1997109"/>
            <a:ext cx="3118606" cy="3970318"/>
          </a:xfrm>
          <a:prstGeom prst="rect">
            <a:avLst/>
          </a:prstGeom>
          <a:noFill/>
        </p:spPr>
        <p:txBody>
          <a:bodyPr wrap="square">
            <a:spAutoFit/>
          </a:bodyPr>
          <a:lstStyle/>
          <a:p>
            <a:pPr algn="l">
              <a:buFont typeface="Arial" panose="020B0604020202020204" pitchFamily="34" charset="0"/>
              <a:buChar char="•"/>
            </a:pPr>
            <a:r>
              <a:rPr lang="en-GB" sz="2100" dirty="0">
                <a:latin typeface="HfW cursive" panose="00000500000000000000" pitchFamily="2" charset="0"/>
              </a:rPr>
              <a:t>Raft Building and Canoeing takes place on a purpose-built lake, shallow enough to be perfect for Key Stage 2 </a:t>
            </a:r>
          </a:p>
          <a:p>
            <a:pPr algn="l"/>
            <a:endParaRPr lang="en-GB" sz="2100" dirty="0">
              <a:latin typeface="HfW cursive" panose="00000500000000000000" pitchFamily="2" charset="0"/>
            </a:endParaRPr>
          </a:p>
          <a:p>
            <a:pPr algn="l">
              <a:buFont typeface="Arial" panose="020B0604020202020204" pitchFamily="34" charset="0"/>
              <a:buChar char="•"/>
            </a:pPr>
            <a:r>
              <a:rPr lang="en-GB" sz="2100" dirty="0" err="1">
                <a:latin typeface="HfW cursive" panose="00000500000000000000" pitchFamily="2" charset="0"/>
              </a:rPr>
              <a:t>Maes</a:t>
            </a:r>
            <a:r>
              <a:rPr lang="en-GB" sz="2100" dirty="0">
                <a:latin typeface="HfW cursive" panose="00000500000000000000" pitchFamily="2" charset="0"/>
              </a:rPr>
              <a:t>-y-Nant features a brand new Giant Swing and a Zip Wire of around 80 metres in length.</a:t>
            </a:r>
          </a:p>
        </p:txBody>
      </p:sp>
      <p:sp>
        <p:nvSpPr>
          <p:cNvPr id="7" name="TextBox 6">
            <a:extLst>
              <a:ext uri="{FF2B5EF4-FFF2-40B4-BE49-F238E27FC236}">
                <a16:creationId xmlns:a16="http://schemas.microsoft.com/office/drawing/2014/main" id="{59F063CE-34AD-4A43-AD5B-9C4764816FA8}"/>
              </a:ext>
            </a:extLst>
          </p:cNvPr>
          <p:cNvSpPr txBox="1"/>
          <p:nvPr/>
        </p:nvSpPr>
        <p:spPr>
          <a:xfrm>
            <a:off x="3325711" y="3105105"/>
            <a:ext cx="5818289" cy="2862322"/>
          </a:xfrm>
          <a:prstGeom prst="rect">
            <a:avLst/>
          </a:prstGeom>
          <a:noFill/>
        </p:spPr>
        <p:txBody>
          <a:bodyPr wrap="square">
            <a:spAutoFit/>
          </a:bodyPr>
          <a:lstStyle/>
          <a:p>
            <a:pPr algn="l">
              <a:buFont typeface="Arial" panose="020B0604020202020204" pitchFamily="34" charset="0"/>
              <a:buChar char="•"/>
            </a:pPr>
            <a:r>
              <a:rPr lang="en-GB" dirty="0">
                <a:latin typeface="HfW cursive" panose="00000500000000000000" pitchFamily="2" charset="0"/>
              </a:rPr>
              <a:t>Purpose-built brand new buildings house archery and the specially designed indoor caving system.</a:t>
            </a:r>
          </a:p>
          <a:p>
            <a:pPr algn="l"/>
            <a:endParaRPr lang="en-GB" dirty="0">
              <a:latin typeface="HfW cursive" panose="00000500000000000000" pitchFamily="2" charset="0"/>
            </a:endParaRPr>
          </a:p>
          <a:p>
            <a:pPr algn="l">
              <a:buFont typeface="Arial" panose="020B0604020202020204" pitchFamily="34" charset="0"/>
              <a:buChar char="•"/>
            </a:pPr>
            <a:r>
              <a:rPr lang="en-US" dirty="0">
                <a:latin typeface="HfW cursive" panose="00000500000000000000" pitchFamily="2" charset="0"/>
              </a:rPr>
              <a:t>Children will be split into 5 groups of </a:t>
            </a:r>
            <a:r>
              <a:rPr lang="en-US" dirty="0" err="1">
                <a:latin typeface="HfW cursive" panose="00000500000000000000" pitchFamily="2" charset="0"/>
              </a:rPr>
              <a:t>approx</a:t>
            </a:r>
            <a:r>
              <a:rPr lang="en-US" dirty="0">
                <a:latin typeface="HfW cursive" panose="00000500000000000000" pitchFamily="2" charset="0"/>
              </a:rPr>
              <a:t> 12-13.</a:t>
            </a:r>
          </a:p>
          <a:p>
            <a:pPr algn="l"/>
            <a:endParaRPr lang="en-US" dirty="0">
              <a:latin typeface="HfW cursive" panose="00000500000000000000" pitchFamily="2" charset="0"/>
            </a:endParaRPr>
          </a:p>
          <a:p>
            <a:pPr algn="l">
              <a:buFont typeface="Arial" panose="020B0604020202020204" pitchFamily="34" charset="0"/>
              <a:buChar char="•"/>
            </a:pPr>
            <a:r>
              <a:rPr lang="en-US" dirty="0">
                <a:latin typeface="HfW cursive" panose="00000500000000000000" pitchFamily="2" charset="0"/>
              </a:rPr>
              <a:t>Each group will have members of staff from Broadstone allocated to them, along with the Robinwood staff.</a:t>
            </a:r>
          </a:p>
        </p:txBody>
      </p:sp>
      <p:sp>
        <p:nvSpPr>
          <p:cNvPr id="9" name="TextBox 8">
            <a:extLst>
              <a:ext uri="{FF2B5EF4-FFF2-40B4-BE49-F238E27FC236}">
                <a16:creationId xmlns:a16="http://schemas.microsoft.com/office/drawing/2014/main" id="{85FC1FF5-621B-44E8-82F9-3F579F22BE23}"/>
              </a:ext>
            </a:extLst>
          </p:cNvPr>
          <p:cNvSpPr txBox="1"/>
          <p:nvPr/>
        </p:nvSpPr>
        <p:spPr>
          <a:xfrm>
            <a:off x="578840" y="1105692"/>
            <a:ext cx="4655889" cy="553998"/>
          </a:xfrm>
          <a:prstGeom prst="rect">
            <a:avLst/>
          </a:prstGeom>
          <a:noFill/>
        </p:spPr>
        <p:txBody>
          <a:bodyPr wrap="square">
            <a:spAutoFit/>
          </a:bodyPr>
          <a:lstStyle/>
          <a:p>
            <a:r>
              <a:rPr lang="en-US" sz="3000" u="sng" dirty="0">
                <a:latin typeface="HfW cursive" panose="00000500000000000000" pitchFamily="2" charset="0"/>
              </a:rPr>
              <a:t>Activities</a:t>
            </a:r>
          </a:p>
        </p:txBody>
      </p:sp>
    </p:spTree>
    <p:extLst>
      <p:ext uri="{BB962C8B-B14F-4D97-AF65-F5344CB8AC3E}">
        <p14:creationId xmlns:p14="http://schemas.microsoft.com/office/powerpoint/2010/main" val="241960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AA3668-91D6-4D73-871F-E76840C6874A}"/>
              </a:ext>
            </a:extLst>
          </p:cNvPr>
          <p:cNvSpPr txBox="1"/>
          <p:nvPr/>
        </p:nvSpPr>
        <p:spPr>
          <a:xfrm>
            <a:off x="161489" y="1051426"/>
            <a:ext cx="8821023" cy="4755148"/>
          </a:xfrm>
          <a:prstGeom prst="rect">
            <a:avLst/>
          </a:prstGeom>
          <a:noFill/>
        </p:spPr>
        <p:txBody>
          <a:bodyPr wrap="square" rtlCol="0">
            <a:spAutoFit/>
          </a:bodyPr>
          <a:lstStyle/>
          <a:p>
            <a:r>
              <a:rPr lang="en-US" sz="2100" u="sng" dirty="0">
                <a:latin typeface="HfW cursive" panose="00000500000000000000" pitchFamily="2" charset="0"/>
              </a:rPr>
              <a:t>Dorms:</a:t>
            </a:r>
          </a:p>
          <a:p>
            <a:endParaRPr lang="en-US" dirty="0">
              <a:latin typeface="HfW cursive" panose="00000500000000000000" pitchFamily="2" charset="0"/>
            </a:endParaRPr>
          </a:p>
          <a:p>
            <a:pPr marL="342900" indent="-342900">
              <a:buFont typeface="Arial" panose="020B0604020202020204" pitchFamily="34" charset="0"/>
              <a:buChar char="•"/>
            </a:pPr>
            <a:r>
              <a:rPr lang="en-US" dirty="0">
                <a:latin typeface="HfW cursive" panose="00000500000000000000" pitchFamily="2" charset="0"/>
              </a:rPr>
              <a:t>Children will be allocated a single-sex dorm which will sleep between 4-12 pupils (only from our school).</a:t>
            </a:r>
          </a:p>
          <a:p>
            <a:endParaRPr lang="en-US" dirty="0">
              <a:latin typeface="HfW cursive" panose="00000500000000000000" pitchFamily="2" charset="0"/>
            </a:endParaRPr>
          </a:p>
          <a:p>
            <a:pPr marL="342900" indent="-342900">
              <a:buFont typeface="Arial" panose="020B0604020202020204" pitchFamily="34" charset="0"/>
              <a:buChar char="•"/>
            </a:pPr>
            <a:r>
              <a:rPr lang="en-US" dirty="0">
                <a:latin typeface="HfW cursive" panose="00000500000000000000" pitchFamily="2" charset="0"/>
              </a:rPr>
              <a:t>Teachers’ rooms are also nearby.</a:t>
            </a:r>
          </a:p>
          <a:p>
            <a:endParaRPr lang="en-US" dirty="0">
              <a:latin typeface="HfW cursive" panose="00000500000000000000" pitchFamily="2" charset="0"/>
            </a:endParaRPr>
          </a:p>
          <a:p>
            <a:pPr marL="342900" indent="-342900">
              <a:buFont typeface="Arial" panose="020B0604020202020204" pitchFamily="34" charset="0"/>
              <a:buChar char="•"/>
            </a:pPr>
            <a:r>
              <a:rPr lang="en-US" dirty="0">
                <a:latin typeface="HfW cursive" panose="00000500000000000000" pitchFamily="2" charset="0"/>
              </a:rPr>
              <a:t>Rooms are </a:t>
            </a:r>
            <a:r>
              <a:rPr lang="en-US" dirty="0" err="1">
                <a:latin typeface="HfW cursive" panose="00000500000000000000" pitchFamily="2" charset="0"/>
              </a:rPr>
              <a:t>en</a:t>
            </a:r>
            <a:r>
              <a:rPr lang="en-US" dirty="0">
                <a:latin typeface="HfW cursive" panose="00000500000000000000" pitchFamily="2" charset="0"/>
              </a:rPr>
              <a:t>-suite and doors are alarmed.</a:t>
            </a:r>
          </a:p>
          <a:p>
            <a:endParaRPr lang="en-US" dirty="0">
              <a:latin typeface="HfW cursive" panose="00000500000000000000" pitchFamily="2" charset="0"/>
            </a:endParaRPr>
          </a:p>
          <a:p>
            <a:pPr marL="342900" indent="-342900">
              <a:buFont typeface="Arial" panose="020B0604020202020204" pitchFamily="34" charset="0"/>
              <a:buChar char="•"/>
            </a:pPr>
            <a:r>
              <a:rPr lang="en-US" dirty="0">
                <a:latin typeface="HfW cursive" panose="00000500000000000000" pitchFamily="2" charset="0"/>
              </a:rPr>
              <a:t>Robinwood staff and Broadstone staff are on call throughout the night.</a:t>
            </a:r>
          </a:p>
          <a:p>
            <a:endParaRPr lang="en-US" dirty="0">
              <a:latin typeface="HfW cursive" panose="00000500000000000000" pitchFamily="2" charset="0"/>
            </a:endParaRPr>
          </a:p>
          <a:p>
            <a:pPr marL="342900" indent="-342900">
              <a:buFont typeface="Arial" panose="020B0604020202020204" pitchFamily="34" charset="0"/>
              <a:buChar char="•"/>
            </a:pPr>
            <a:r>
              <a:rPr lang="en-US" dirty="0">
                <a:latin typeface="HfW cursive" panose="00000500000000000000" pitchFamily="2" charset="0"/>
              </a:rPr>
              <a:t>Staff will ensure your child is with a close friend in the activity group or in the dorms.</a:t>
            </a:r>
          </a:p>
          <a:p>
            <a:endParaRPr lang="en-US" dirty="0">
              <a:latin typeface="HfW cursive" panose="00000500000000000000" pitchFamily="2" charset="0"/>
            </a:endParaRPr>
          </a:p>
          <a:p>
            <a:pPr marL="342900" indent="-342900">
              <a:buFont typeface="Arial" panose="020B0604020202020204" pitchFamily="34" charset="0"/>
              <a:buChar char="•"/>
            </a:pPr>
            <a:r>
              <a:rPr lang="en-US" dirty="0">
                <a:latin typeface="HfW cursive" panose="00000500000000000000" pitchFamily="2" charset="0"/>
              </a:rPr>
              <a:t>Children will be told their activity groups and dorms when we arrive at Robinwood.</a:t>
            </a:r>
          </a:p>
          <a:p>
            <a:endParaRPr lang="en-GB" sz="1200" dirty="0">
              <a:latin typeface="HfW cursive" panose="00000500000000000000" pitchFamily="2" charset="0"/>
            </a:endParaRPr>
          </a:p>
        </p:txBody>
      </p:sp>
    </p:spTree>
    <p:extLst>
      <p:ext uri="{BB962C8B-B14F-4D97-AF65-F5344CB8AC3E}">
        <p14:creationId xmlns:p14="http://schemas.microsoft.com/office/powerpoint/2010/main" val="15174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5E995-6AC4-4E58-B7AA-31A0A814BFC0}"/>
              </a:ext>
            </a:extLst>
          </p:cNvPr>
          <p:cNvSpPr txBox="1"/>
          <p:nvPr/>
        </p:nvSpPr>
        <p:spPr>
          <a:xfrm>
            <a:off x="370573" y="1132218"/>
            <a:ext cx="8402855" cy="4616648"/>
          </a:xfrm>
          <a:prstGeom prst="rect">
            <a:avLst/>
          </a:prstGeom>
          <a:noFill/>
        </p:spPr>
        <p:txBody>
          <a:bodyPr wrap="square" rtlCol="0">
            <a:spAutoFit/>
          </a:bodyPr>
          <a:lstStyle/>
          <a:p>
            <a:r>
              <a:rPr lang="en-US" sz="2100" dirty="0">
                <a:solidFill>
                  <a:srgbClr val="FF0000"/>
                </a:solidFill>
                <a:latin typeface="HfW cursive" panose="00000500000000000000" pitchFamily="2" charset="0"/>
              </a:rPr>
              <a:t>Do not bring:</a:t>
            </a:r>
          </a:p>
          <a:p>
            <a:endParaRPr lang="en-US" sz="2100" dirty="0">
              <a:solidFill>
                <a:srgbClr val="FF0000"/>
              </a:solidFill>
              <a:latin typeface="HfW cursive" panose="00000500000000000000" pitchFamily="2" charset="0"/>
            </a:endParaRPr>
          </a:p>
          <a:p>
            <a:pPr marL="342900" indent="-342900">
              <a:buFont typeface="Arial" panose="020B0604020202020204" pitchFamily="34" charset="0"/>
              <a:buChar char="•"/>
            </a:pPr>
            <a:r>
              <a:rPr lang="en-US" sz="2100" dirty="0">
                <a:latin typeface="HfW cursive" panose="00000500000000000000" pitchFamily="2" charset="0"/>
              </a:rPr>
              <a:t>Any electrical devices, including phones, tablets, kindles and cameras.</a:t>
            </a:r>
          </a:p>
          <a:p>
            <a:endParaRPr lang="en-US" sz="2100" dirty="0">
              <a:latin typeface="HfW cursive" panose="00000500000000000000" pitchFamily="2" charset="0"/>
            </a:endParaRPr>
          </a:p>
          <a:p>
            <a:pPr marL="342900" indent="-342900">
              <a:buFont typeface="Arial" panose="020B0604020202020204" pitchFamily="34" charset="0"/>
              <a:buChar char="•"/>
            </a:pPr>
            <a:r>
              <a:rPr lang="en-GB" sz="2100" dirty="0">
                <a:latin typeface="HfW cursive" panose="00000500000000000000" pitchFamily="2" charset="0"/>
              </a:rPr>
              <a:t>Valuables, including smart watches or jewellery</a:t>
            </a:r>
          </a:p>
          <a:p>
            <a:r>
              <a:rPr lang="en-GB" sz="2100" dirty="0">
                <a:latin typeface="HfW cursive" panose="00000500000000000000" pitchFamily="2" charset="0"/>
              </a:rPr>
              <a:t> </a:t>
            </a:r>
          </a:p>
          <a:p>
            <a:pPr marL="342900" indent="-342900">
              <a:buFont typeface="Arial" panose="020B0604020202020204" pitchFamily="34" charset="0"/>
              <a:buChar char="•"/>
            </a:pPr>
            <a:r>
              <a:rPr lang="en-GB" sz="2100" dirty="0">
                <a:latin typeface="HfW cursive" panose="00000500000000000000" pitchFamily="2" charset="0"/>
              </a:rPr>
              <a:t>Aerosols - they can set the fire alarm off</a:t>
            </a:r>
          </a:p>
          <a:p>
            <a:endParaRPr lang="en-GB" sz="2100" dirty="0">
              <a:latin typeface="HfW cursive" panose="00000500000000000000" pitchFamily="2" charset="0"/>
            </a:endParaRPr>
          </a:p>
          <a:p>
            <a:pPr marL="342900" indent="-342900">
              <a:buFont typeface="Arial" panose="020B0604020202020204" pitchFamily="34" charset="0"/>
              <a:buChar char="•"/>
            </a:pPr>
            <a:r>
              <a:rPr lang="en-GB" sz="2100" dirty="0">
                <a:latin typeface="HfW cursive" panose="00000500000000000000" pitchFamily="2" charset="0"/>
              </a:rPr>
              <a:t>Chewing gum</a:t>
            </a:r>
          </a:p>
          <a:p>
            <a:endParaRPr lang="en-GB" sz="2100" dirty="0">
              <a:latin typeface="HfW cursive" panose="00000500000000000000" pitchFamily="2" charset="0"/>
            </a:endParaRPr>
          </a:p>
          <a:p>
            <a:pPr marL="342900" indent="-342900">
              <a:buFont typeface="Arial" panose="020B0604020202020204" pitchFamily="34" charset="0"/>
              <a:buChar char="•"/>
            </a:pPr>
            <a:r>
              <a:rPr lang="en-GB" sz="2100" dirty="0">
                <a:latin typeface="HfW cursive" panose="00000500000000000000" pitchFamily="2" charset="0"/>
              </a:rPr>
              <a:t>Food (including sweets)</a:t>
            </a:r>
          </a:p>
          <a:p>
            <a:endParaRPr lang="en-GB" sz="2100" dirty="0">
              <a:latin typeface="HfW cursive" panose="00000500000000000000" pitchFamily="2" charset="0"/>
            </a:endParaRPr>
          </a:p>
          <a:p>
            <a:pPr marL="342900" indent="-342900">
              <a:buFont typeface="Arial" panose="020B0604020202020204" pitchFamily="34" charset="0"/>
              <a:buChar char="•"/>
            </a:pPr>
            <a:r>
              <a:rPr lang="en-GB" sz="2100" dirty="0">
                <a:latin typeface="HfW cursive" panose="00000500000000000000" pitchFamily="2" charset="0"/>
              </a:rPr>
              <a:t>Any nice clothes - they won’t return ‘nice’</a:t>
            </a:r>
          </a:p>
        </p:txBody>
      </p:sp>
    </p:spTree>
    <p:extLst>
      <p:ext uri="{BB962C8B-B14F-4D97-AF65-F5344CB8AC3E}">
        <p14:creationId xmlns:p14="http://schemas.microsoft.com/office/powerpoint/2010/main" val="664768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80552-FA24-43A3-95A0-7366AB2999B4}"/>
              </a:ext>
            </a:extLst>
          </p:cNvPr>
          <p:cNvPicPr>
            <a:picLocks noChangeAspect="1"/>
          </p:cNvPicPr>
          <p:nvPr/>
        </p:nvPicPr>
        <p:blipFill>
          <a:blip r:embed="rId2"/>
          <a:stretch>
            <a:fillRect/>
          </a:stretch>
        </p:blipFill>
        <p:spPr>
          <a:xfrm>
            <a:off x="256335" y="1693416"/>
            <a:ext cx="8528777" cy="4184645"/>
          </a:xfrm>
          <a:prstGeom prst="rect">
            <a:avLst/>
          </a:prstGeom>
        </p:spPr>
      </p:pic>
      <p:sp>
        <p:nvSpPr>
          <p:cNvPr id="5" name="TextBox 4">
            <a:extLst>
              <a:ext uri="{FF2B5EF4-FFF2-40B4-BE49-F238E27FC236}">
                <a16:creationId xmlns:a16="http://schemas.microsoft.com/office/drawing/2014/main" id="{8A340E25-480E-468D-93BA-3184BB79FFBF}"/>
              </a:ext>
            </a:extLst>
          </p:cNvPr>
          <p:cNvSpPr txBox="1"/>
          <p:nvPr/>
        </p:nvSpPr>
        <p:spPr>
          <a:xfrm>
            <a:off x="618163" y="1140298"/>
            <a:ext cx="4570952" cy="507831"/>
          </a:xfrm>
          <a:prstGeom prst="rect">
            <a:avLst/>
          </a:prstGeom>
          <a:noFill/>
        </p:spPr>
        <p:txBody>
          <a:bodyPr wrap="square">
            <a:spAutoFit/>
          </a:bodyPr>
          <a:lstStyle/>
          <a:p>
            <a:r>
              <a:rPr lang="en-US" sz="2700" u="sng" dirty="0">
                <a:latin typeface="HfW cursive" panose="00000500000000000000" pitchFamily="2" charset="0"/>
              </a:rPr>
              <a:t>Kit List: label all clothing</a:t>
            </a:r>
          </a:p>
        </p:txBody>
      </p:sp>
    </p:spTree>
    <p:extLst>
      <p:ext uri="{BB962C8B-B14F-4D97-AF65-F5344CB8AC3E}">
        <p14:creationId xmlns:p14="http://schemas.microsoft.com/office/powerpoint/2010/main" val="326067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B66525-A62E-4847-8C46-0619BA7F9AF4}"/>
              </a:ext>
            </a:extLst>
          </p:cNvPr>
          <p:cNvSpPr txBox="1"/>
          <p:nvPr/>
        </p:nvSpPr>
        <p:spPr>
          <a:xfrm>
            <a:off x="447574" y="1102695"/>
            <a:ext cx="7738712" cy="4893647"/>
          </a:xfrm>
          <a:prstGeom prst="rect">
            <a:avLst/>
          </a:prstGeom>
          <a:noFill/>
        </p:spPr>
        <p:txBody>
          <a:bodyPr wrap="square" rtlCol="0">
            <a:spAutoFit/>
          </a:bodyPr>
          <a:lstStyle/>
          <a:p>
            <a:r>
              <a:rPr lang="en-US" sz="2400" u="sng" dirty="0">
                <a:latin typeface="HfW cursive" panose="00000500000000000000" pitchFamily="2" charset="0"/>
              </a:rPr>
              <a:t>Food:</a:t>
            </a:r>
          </a:p>
          <a:p>
            <a:endParaRPr lang="en-US" sz="2400" dirty="0">
              <a:latin typeface="HfW cursive" panose="00000500000000000000" pitchFamily="2" charset="0"/>
            </a:endParaRPr>
          </a:p>
          <a:p>
            <a:pPr marL="342900" indent="-342900">
              <a:buFont typeface="Arial" panose="020B0604020202020204" pitchFamily="34" charset="0"/>
              <a:buChar char="•"/>
            </a:pPr>
            <a:r>
              <a:rPr lang="en-GB" sz="2400" dirty="0">
                <a:latin typeface="HfW cursive" panose="00000500000000000000" pitchFamily="2" charset="0"/>
              </a:rPr>
              <a:t>Children choose each meal.</a:t>
            </a:r>
          </a:p>
          <a:p>
            <a:endParaRPr lang="en-GB" sz="2400" dirty="0">
              <a:latin typeface="HfW cursive" panose="00000500000000000000" pitchFamily="2" charset="0"/>
            </a:endParaRPr>
          </a:p>
          <a:p>
            <a:pPr marL="342900" indent="-342900">
              <a:buFont typeface="Arial" panose="020B0604020202020204" pitchFamily="34" charset="0"/>
              <a:buChar char="•"/>
            </a:pPr>
            <a:r>
              <a:rPr lang="en-GB" sz="2400" dirty="0">
                <a:latin typeface="HfW cursive" panose="00000500000000000000" pitchFamily="2" charset="0"/>
              </a:rPr>
              <a:t>Vegetarian or Halal where necessary. </a:t>
            </a:r>
          </a:p>
          <a:p>
            <a:endParaRPr lang="en-GB" sz="2400" dirty="0">
              <a:latin typeface="HfW cursive" panose="00000500000000000000" pitchFamily="2" charset="0"/>
            </a:endParaRPr>
          </a:p>
          <a:p>
            <a:pPr marL="342900" indent="-342900">
              <a:buFont typeface="Arial" panose="020B0604020202020204" pitchFamily="34" charset="0"/>
              <a:buChar char="•"/>
            </a:pPr>
            <a:r>
              <a:rPr lang="en-GB" sz="2400" dirty="0">
                <a:latin typeface="HfW cursive" panose="00000500000000000000" pitchFamily="2" charset="0"/>
              </a:rPr>
              <a:t>Menu varied but child friendly. </a:t>
            </a:r>
          </a:p>
          <a:p>
            <a:endParaRPr lang="en-GB" sz="2400" dirty="0">
              <a:latin typeface="HfW cursive" panose="00000500000000000000" pitchFamily="2" charset="0"/>
            </a:endParaRPr>
          </a:p>
          <a:p>
            <a:pPr marL="342900" indent="-342900">
              <a:buFont typeface="Arial" panose="020B0604020202020204" pitchFamily="34" charset="0"/>
              <a:buChar char="•"/>
            </a:pPr>
            <a:r>
              <a:rPr lang="en-GB" sz="2400" dirty="0">
                <a:latin typeface="HfW cursive" panose="00000500000000000000" pitchFamily="2" charset="0"/>
              </a:rPr>
              <a:t>Hungry so tend to eat.</a:t>
            </a:r>
          </a:p>
          <a:p>
            <a:endParaRPr lang="en-GB" sz="2400" dirty="0">
              <a:latin typeface="HfW cursive" panose="00000500000000000000" pitchFamily="2" charset="0"/>
            </a:endParaRPr>
          </a:p>
          <a:p>
            <a:pPr marL="342900" indent="-342900">
              <a:buFont typeface="Arial" panose="020B0604020202020204" pitchFamily="34" charset="0"/>
              <a:buChar char="•"/>
            </a:pPr>
            <a:r>
              <a:rPr lang="en-GB" sz="2400" dirty="0">
                <a:latin typeface="HfW cursive" panose="00000500000000000000" pitchFamily="2" charset="0"/>
              </a:rPr>
              <a:t>Allergies noted – please make sure any are included on the Robinwood medical forms as their staff will use these.</a:t>
            </a:r>
          </a:p>
        </p:txBody>
      </p:sp>
    </p:spTree>
    <p:extLst>
      <p:ext uri="{BB962C8B-B14F-4D97-AF65-F5344CB8AC3E}">
        <p14:creationId xmlns:p14="http://schemas.microsoft.com/office/powerpoint/2010/main" val="236324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13735-ADB6-4A76-B92E-5936DE7F3DEA}"/>
              </a:ext>
            </a:extLst>
          </p:cNvPr>
          <p:cNvSpPr>
            <a:spLocks noGrp="1"/>
          </p:cNvSpPr>
          <p:nvPr>
            <p:ph idx="1"/>
          </p:nvPr>
        </p:nvSpPr>
        <p:spPr>
          <a:xfrm>
            <a:off x="310436" y="1147977"/>
            <a:ext cx="8717622" cy="4389437"/>
          </a:xfrm>
        </p:spPr>
        <p:txBody>
          <a:bodyPr/>
          <a:lstStyle/>
          <a:p>
            <a:pPr eaLnBrk="1" hangingPunct="1">
              <a:defRPr/>
            </a:pPr>
            <a:r>
              <a:rPr lang="en-GB" sz="3200" dirty="0">
                <a:latin typeface="HfW cursive" panose="00000500000000000000" pitchFamily="2" charset="0"/>
                <a:cs typeface="Dubai Medium"/>
              </a:rPr>
              <a:t>Monday 12</a:t>
            </a:r>
            <a:r>
              <a:rPr lang="en-GB" sz="3200" baseline="30000" dirty="0">
                <a:latin typeface="HfW cursive" panose="00000500000000000000" pitchFamily="2" charset="0"/>
                <a:cs typeface="Dubai Medium"/>
              </a:rPr>
              <a:t>th</a:t>
            </a:r>
            <a:r>
              <a:rPr lang="en-GB" sz="3200" dirty="0">
                <a:latin typeface="HfW cursive" panose="00000500000000000000" pitchFamily="2" charset="0"/>
                <a:cs typeface="Dubai Medium"/>
              </a:rPr>
              <a:t> May: Spelling, punctuation and grammar (SPAG).</a:t>
            </a:r>
          </a:p>
          <a:p>
            <a:pPr eaLnBrk="1" hangingPunct="1">
              <a:defRPr/>
            </a:pPr>
            <a:r>
              <a:rPr lang="en-GB" sz="3200" dirty="0">
                <a:latin typeface="HfW cursive" panose="00000500000000000000" pitchFamily="2" charset="0"/>
                <a:cs typeface="Dubai Medium"/>
              </a:rPr>
              <a:t>Tuesday 13</a:t>
            </a:r>
            <a:r>
              <a:rPr lang="en-GB" sz="3200" baseline="30000" dirty="0">
                <a:latin typeface="HfW cursive" panose="00000500000000000000" pitchFamily="2" charset="0"/>
                <a:cs typeface="Dubai Medium"/>
              </a:rPr>
              <a:t>th</a:t>
            </a:r>
            <a:r>
              <a:rPr lang="en-GB" sz="3200" dirty="0">
                <a:latin typeface="HfW cursive" panose="00000500000000000000" pitchFamily="2" charset="0"/>
                <a:cs typeface="Dubai Medium"/>
              </a:rPr>
              <a:t> May: Reading test.</a:t>
            </a:r>
          </a:p>
          <a:p>
            <a:pPr eaLnBrk="1" hangingPunct="1">
              <a:defRPr/>
            </a:pPr>
            <a:r>
              <a:rPr lang="en-GB" sz="3200" dirty="0">
                <a:latin typeface="HfW cursive" panose="00000500000000000000" pitchFamily="2" charset="0"/>
                <a:cs typeface="Dubai Medium"/>
              </a:rPr>
              <a:t>Wednesday 14</a:t>
            </a:r>
            <a:r>
              <a:rPr lang="en-GB" sz="3200" baseline="30000" dirty="0">
                <a:latin typeface="HfW cursive" panose="00000500000000000000" pitchFamily="2" charset="0"/>
                <a:cs typeface="Dubai Medium"/>
              </a:rPr>
              <a:t>th</a:t>
            </a:r>
            <a:r>
              <a:rPr lang="en-GB" sz="3200" dirty="0">
                <a:latin typeface="HfW cursive" panose="00000500000000000000" pitchFamily="2" charset="0"/>
                <a:cs typeface="Dubai Medium"/>
              </a:rPr>
              <a:t> May: Maths arithmetic paper 1 and reasoning paper 2.</a:t>
            </a:r>
          </a:p>
          <a:p>
            <a:pPr eaLnBrk="1" hangingPunct="1">
              <a:defRPr/>
            </a:pPr>
            <a:r>
              <a:rPr lang="en-GB" sz="3200" dirty="0">
                <a:latin typeface="HfW cursive" panose="00000500000000000000" pitchFamily="2" charset="0"/>
                <a:cs typeface="Dubai Medium"/>
              </a:rPr>
              <a:t>Thursday 15</a:t>
            </a:r>
            <a:r>
              <a:rPr lang="en-GB" sz="3200" baseline="30000" dirty="0">
                <a:latin typeface="HfW cursive" panose="00000500000000000000" pitchFamily="2" charset="0"/>
                <a:cs typeface="Dubai Medium"/>
              </a:rPr>
              <a:t>th</a:t>
            </a:r>
            <a:r>
              <a:rPr lang="en-GB" sz="3200" dirty="0">
                <a:latin typeface="HfW cursive" panose="00000500000000000000" pitchFamily="2" charset="0"/>
                <a:cs typeface="Dubai Medium"/>
              </a:rPr>
              <a:t> May: Maths reasoning paper 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7DBC6-A146-4C70-AC00-D1A3953B1B61}"/>
              </a:ext>
            </a:extLst>
          </p:cNvPr>
          <p:cNvPicPr>
            <a:picLocks noChangeAspect="1"/>
          </p:cNvPicPr>
          <p:nvPr/>
        </p:nvPicPr>
        <p:blipFill>
          <a:blip r:embed="rId2"/>
          <a:stretch>
            <a:fillRect/>
          </a:stretch>
        </p:blipFill>
        <p:spPr>
          <a:xfrm>
            <a:off x="487268" y="857250"/>
            <a:ext cx="8169464" cy="5143500"/>
          </a:xfrm>
          <a:prstGeom prst="rect">
            <a:avLst/>
          </a:prstGeom>
        </p:spPr>
      </p:pic>
    </p:spTree>
    <p:extLst>
      <p:ext uri="{BB962C8B-B14F-4D97-AF65-F5344CB8AC3E}">
        <p14:creationId xmlns:p14="http://schemas.microsoft.com/office/powerpoint/2010/main" val="272584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3A24B-4271-42C1-853C-2D29A57AE0CD}"/>
              </a:ext>
            </a:extLst>
          </p:cNvPr>
          <p:cNvSpPr txBox="1"/>
          <p:nvPr/>
        </p:nvSpPr>
        <p:spPr>
          <a:xfrm>
            <a:off x="173255" y="1210979"/>
            <a:ext cx="7594333" cy="5078313"/>
          </a:xfrm>
          <a:prstGeom prst="rect">
            <a:avLst/>
          </a:prstGeom>
          <a:noFill/>
        </p:spPr>
        <p:txBody>
          <a:bodyPr wrap="square" rtlCol="0">
            <a:spAutoFit/>
          </a:bodyPr>
          <a:lstStyle/>
          <a:p>
            <a:r>
              <a:rPr lang="en-GB" sz="2700" u="sng" dirty="0">
                <a:latin typeface="HfW cursive" panose="00000500000000000000" pitchFamily="2" charset="0"/>
              </a:rPr>
              <a:t>Medical:</a:t>
            </a:r>
          </a:p>
          <a:p>
            <a:pPr marL="428625" indent="-428625">
              <a:buFont typeface="Arial" panose="020B0604020202020204" pitchFamily="34" charset="0"/>
              <a:buChar char="•"/>
            </a:pPr>
            <a:r>
              <a:rPr lang="en-GB" sz="2700" dirty="0">
                <a:latin typeface="HfW cursive" panose="00000500000000000000" pitchFamily="2" charset="0"/>
              </a:rPr>
              <a:t>Organised by </a:t>
            </a:r>
            <a:r>
              <a:rPr lang="en-GB" sz="2700">
                <a:latin typeface="HfW cursive" panose="00000500000000000000" pitchFamily="2" charset="0"/>
              </a:rPr>
              <a:t>Mrs Derbyshire.</a:t>
            </a:r>
            <a:endParaRPr lang="en-GB" sz="2700" dirty="0">
              <a:latin typeface="HfW cursive" panose="00000500000000000000" pitchFamily="2" charset="0"/>
            </a:endParaRPr>
          </a:p>
          <a:p>
            <a:pPr marL="428625" indent="-428625">
              <a:buFont typeface="Arial" panose="020B0604020202020204" pitchFamily="34" charset="0"/>
              <a:buChar char="•"/>
            </a:pPr>
            <a:r>
              <a:rPr lang="en-GB" sz="2700" dirty="0">
                <a:latin typeface="HfW cursive" panose="00000500000000000000" pitchFamily="2" charset="0"/>
              </a:rPr>
              <a:t>Labelled clearly with in original packaging name/dosage on packet. </a:t>
            </a:r>
          </a:p>
          <a:p>
            <a:pPr marL="428625" indent="-428625">
              <a:buFont typeface="Arial" panose="020B0604020202020204" pitchFamily="34" charset="0"/>
              <a:buChar char="•"/>
            </a:pPr>
            <a:r>
              <a:rPr lang="en-GB" sz="2700" dirty="0">
                <a:latin typeface="HfW cursive" panose="00000500000000000000" pitchFamily="2" charset="0"/>
              </a:rPr>
              <a:t>Must be handed in on day of departure. </a:t>
            </a:r>
          </a:p>
          <a:p>
            <a:pPr marL="428625" indent="-428625">
              <a:buFont typeface="Arial" panose="020B0604020202020204" pitchFamily="34" charset="0"/>
              <a:buChar char="•"/>
            </a:pPr>
            <a:r>
              <a:rPr lang="en-GB" sz="2700" dirty="0">
                <a:latin typeface="HfW cursive" panose="00000500000000000000" pitchFamily="2" charset="0"/>
              </a:rPr>
              <a:t>Travel sickness for return journey. </a:t>
            </a:r>
          </a:p>
          <a:p>
            <a:endParaRPr lang="en-GB" sz="2700" dirty="0">
              <a:latin typeface="HfW cursive" panose="00000500000000000000" pitchFamily="2" charset="0"/>
            </a:endParaRPr>
          </a:p>
          <a:p>
            <a:endParaRPr lang="en-US" sz="2700" u="sng" dirty="0">
              <a:latin typeface="HfW cursive" panose="00000500000000000000" pitchFamily="2" charset="0"/>
            </a:endParaRPr>
          </a:p>
          <a:p>
            <a:r>
              <a:rPr lang="en-US" sz="2700" u="sng" dirty="0">
                <a:latin typeface="HfW cursive" panose="00000500000000000000" pitchFamily="2" charset="0"/>
              </a:rPr>
              <a:t>Souvenirs:</a:t>
            </a:r>
          </a:p>
          <a:p>
            <a:pPr marL="428625" indent="-428625">
              <a:buFont typeface="Arial" panose="020B0604020202020204" pitchFamily="34" charset="0"/>
              <a:buChar char="•"/>
            </a:pPr>
            <a:r>
              <a:rPr lang="en-US" sz="2700" dirty="0">
                <a:latin typeface="HfW cursive" panose="00000500000000000000" pitchFamily="2" charset="0"/>
              </a:rPr>
              <a:t>Please return the order form to the school office.</a:t>
            </a:r>
            <a:endParaRPr lang="en-GB" sz="2700" dirty="0">
              <a:latin typeface="HfW cursive" panose="00000500000000000000" pitchFamily="2" charset="0"/>
            </a:endParaRPr>
          </a:p>
          <a:p>
            <a:pPr marL="214313" indent="-214313">
              <a:buFont typeface="Arial" panose="020B0604020202020204" pitchFamily="34" charset="0"/>
              <a:buChar char="•"/>
            </a:pPr>
            <a:endParaRPr lang="en-GB" sz="2700" dirty="0">
              <a:latin typeface="HfW cursive" panose="00000500000000000000" pitchFamily="2" charset="0"/>
            </a:endParaRPr>
          </a:p>
        </p:txBody>
      </p:sp>
    </p:spTree>
    <p:extLst>
      <p:ext uri="{BB962C8B-B14F-4D97-AF65-F5344CB8AC3E}">
        <p14:creationId xmlns:p14="http://schemas.microsoft.com/office/powerpoint/2010/main" val="2525331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67E90FD7-1119-4DF3-B5EE-C1012EC17FF6}"/>
              </a:ext>
            </a:extLst>
          </p:cNvPr>
          <p:cNvSpPr>
            <a:spLocks noGrp="1"/>
          </p:cNvSpPr>
          <p:nvPr>
            <p:ph idx="1"/>
          </p:nvPr>
        </p:nvSpPr>
        <p:spPr>
          <a:xfrm>
            <a:off x="457200" y="1173163"/>
            <a:ext cx="8229600" cy="4389437"/>
          </a:xfrm>
        </p:spPr>
        <p:txBody>
          <a:bodyPr/>
          <a:lstStyle/>
          <a:p>
            <a:pPr marL="0" indent="0" algn="ctr">
              <a:buNone/>
            </a:pPr>
            <a:endParaRPr lang="en-GB" altLang="en-US" sz="4400" dirty="0">
              <a:latin typeface="HfW cursive" panose="00000500000000000000" pitchFamily="2" charset="0"/>
              <a:cs typeface="Dubai Medium"/>
            </a:endParaRPr>
          </a:p>
          <a:p>
            <a:pPr marL="0" indent="0" algn="ctr">
              <a:buNone/>
            </a:pPr>
            <a:r>
              <a:rPr lang="en-GB" altLang="en-US" sz="4400" dirty="0">
                <a:latin typeface="HfW cursive" panose="00000500000000000000" pitchFamily="2" charset="0"/>
                <a:cs typeface="Dubai Medium"/>
              </a:rPr>
              <a:t>Thank you for your continued support!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BE39-FF65-4E68-B870-A246E2654420}"/>
              </a:ext>
            </a:extLst>
          </p:cNvPr>
          <p:cNvSpPr>
            <a:spLocks noGrp="1"/>
          </p:cNvSpPr>
          <p:nvPr>
            <p:ph type="title"/>
          </p:nvPr>
        </p:nvSpPr>
        <p:spPr>
          <a:xfrm>
            <a:off x="454547" y="-162271"/>
            <a:ext cx="8229600" cy="1143000"/>
          </a:xfrm>
        </p:spPr>
        <p:txBody>
          <a:bodyPr/>
          <a:lstStyle/>
          <a:p>
            <a:r>
              <a:rPr lang="en-GB" sz="4400" dirty="0">
                <a:latin typeface="Dubai Medium"/>
                <a:cs typeface="Calibri"/>
              </a:rPr>
              <a:t>Test logistics</a:t>
            </a:r>
            <a:endParaRPr lang="en-GB" dirty="0">
              <a:latin typeface="Dubai Medium"/>
              <a:cs typeface="Dubai Medium"/>
            </a:endParaRPr>
          </a:p>
        </p:txBody>
      </p:sp>
      <p:sp>
        <p:nvSpPr>
          <p:cNvPr id="3" name="Content Placeholder 2">
            <a:extLst>
              <a:ext uri="{FF2B5EF4-FFF2-40B4-BE49-F238E27FC236}">
                <a16:creationId xmlns:a16="http://schemas.microsoft.com/office/drawing/2014/main" id="{9106C659-113A-47B8-99DB-C5016DB9C284}"/>
              </a:ext>
            </a:extLst>
          </p:cNvPr>
          <p:cNvSpPr>
            <a:spLocks noGrp="1"/>
          </p:cNvSpPr>
          <p:nvPr>
            <p:ph idx="1"/>
          </p:nvPr>
        </p:nvSpPr>
        <p:spPr>
          <a:xfrm>
            <a:off x="257360" y="980729"/>
            <a:ext cx="8629279" cy="5497686"/>
          </a:xfrm>
        </p:spPr>
        <p:txBody>
          <a:bodyPr/>
          <a:lstStyle/>
          <a:p>
            <a:r>
              <a:rPr lang="en-GB" sz="2400" dirty="0">
                <a:latin typeface="HfW cursive" panose="00000500000000000000" pitchFamily="2" charset="0"/>
                <a:cs typeface="Dubai Medium"/>
              </a:rPr>
              <a:t>Children will complete the SATs in their normal classroom environment where possible. Some children will be sat in other areas around school, or at different times in the day dependent on individual needs.</a:t>
            </a:r>
          </a:p>
          <a:p>
            <a:endParaRPr lang="en-GB" sz="2400" dirty="0">
              <a:latin typeface="HfW cursive" panose="00000500000000000000" pitchFamily="2" charset="0"/>
              <a:cs typeface="Dubai Medium"/>
            </a:endParaRPr>
          </a:p>
          <a:p>
            <a:r>
              <a:rPr lang="en-GB" sz="2400" dirty="0">
                <a:latin typeface="HfW cursive" panose="00000500000000000000" pitchFamily="2" charset="0"/>
                <a:cs typeface="Dubai Medium"/>
              </a:rPr>
              <a:t>We will complete practice SATs in late April/early May so all children know where they will complete the actual assessments, and which adults will be there to support them.</a:t>
            </a:r>
          </a:p>
          <a:p>
            <a:endParaRPr lang="en-GB" sz="2400" dirty="0">
              <a:latin typeface="HfW cursive" panose="00000500000000000000" pitchFamily="2" charset="0"/>
              <a:cs typeface="Dubai Medium"/>
            </a:endParaRPr>
          </a:p>
          <a:p>
            <a:r>
              <a:rPr lang="en-GB" sz="2400" dirty="0">
                <a:latin typeface="HfW cursive" panose="00000500000000000000" pitchFamily="2" charset="0"/>
                <a:cs typeface="Dubai Medium"/>
              </a:rPr>
              <a:t>The SATs are based upon the KS2 programme of study.</a:t>
            </a:r>
            <a:endParaRPr lang="en-GB" sz="2800" dirty="0">
              <a:latin typeface="HfW cursive" panose="00000500000000000000" pitchFamily="2" charset="0"/>
              <a:cs typeface="Dubai Medium"/>
            </a:endParaRPr>
          </a:p>
          <a:p>
            <a:endParaRPr lang="en-GB" sz="2400" dirty="0">
              <a:latin typeface="HfW cursive" panose="00000500000000000000" pitchFamily="2" charset="0"/>
            </a:endParaRPr>
          </a:p>
        </p:txBody>
      </p:sp>
    </p:spTree>
    <p:extLst>
      <p:ext uri="{BB962C8B-B14F-4D97-AF65-F5344CB8AC3E}">
        <p14:creationId xmlns:p14="http://schemas.microsoft.com/office/powerpoint/2010/main" val="344866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BE39-FF65-4E68-B870-A246E2654420}"/>
              </a:ext>
            </a:extLst>
          </p:cNvPr>
          <p:cNvSpPr>
            <a:spLocks noGrp="1"/>
          </p:cNvSpPr>
          <p:nvPr>
            <p:ph type="title"/>
          </p:nvPr>
        </p:nvSpPr>
        <p:spPr>
          <a:xfrm>
            <a:off x="454547" y="-162271"/>
            <a:ext cx="8229600" cy="1143000"/>
          </a:xfrm>
        </p:spPr>
        <p:txBody>
          <a:bodyPr/>
          <a:lstStyle/>
          <a:p>
            <a:r>
              <a:rPr lang="en-GB" sz="4400" dirty="0">
                <a:latin typeface="Dubai Medium"/>
                <a:cs typeface="Calibri"/>
              </a:rPr>
              <a:t>Test logistics</a:t>
            </a:r>
            <a:endParaRPr lang="en-GB" dirty="0">
              <a:latin typeface="Dubai Medium"/>
              <a:cs typeface="Dubai Medium"/>
            </a:endParaRPr>
          </a:p>
        </p:txBody>
      </p:sp>
      <p:sp>
        <p:nvSpPr>
          <p:cNvPr id="3" name="Content Placeholder 2">
            <a:extLst>
              <a:ext uri="{FF2B5EF4-FFF2-40B4-BE49-F238E27FC236}">
                <a16:creationId xmlns:a16="http://schemas.microsoft.com/office/drawing/2014/main" id="{9106C659-113A-47B8-99DB-C5016DB9C284}"/>
              </a:ext>
            </a:extLst>
          </p:cNvPr>
          <p:cNvSpPr>
            <a:spLocks noGrp="1"/>
          </p:cNvSpPr>
          <p:nvPr>
            <p:ph idx="1"/>
          </p:nvPr>
        </p:nvSpPr>
        <p:spPr>
          <a:xfrm>
            <a:off x="257360" y="1412775"/>
            <a:ext cx="8629279" cy="5065639"/>
          </a:xfrm>
        </p:spPr>
        <p:txBody>
          <a:bodyPr/>
          <a:lstStyle/>
          <a:p>
            <a:r>
              <a:rPr lang="en-GB" sz="2400" dirty="0">
                <a:latin typeface="HfW cursive" panose="00000500000000000000" pitchFamily="2" charset="0"/>
                <a:cs typeface="Dubai Medium"/>
              </a:rPr>
              <a:t>Children with an EHCP automatically qualify for 25% extra time</a:t>
            </a:r>
          </a:p>
          <a:p>
            <a:endParaRPr lang="en-GB" sz="2400" dirty="0">
              <a:latin typeface="HfW cursive" panose="00000500000000000000" pitchFamily="2" charset="0"/>
              <a:cs typeface="Dubai Medium"/>
            </a:endParaRPr>
          </a:p>
          <a:p>
            <a:r>
              <a:rPr lang="en-GB" sz="2400" dirty="0">
                <a:latin typeface="HfW cursive" panose="00000500000000000000" pitchFamily="2" charset="0"/>
                <a:cs typeface="Dubai Medium"/>
              </a:rPr>
              <a:t>Testing for additional time will take place in April and parents/carers will be notified if their child qualifies</a:t>
            </a:r>
          </a:p>
          <a:p>
            <a:endParaRPr lang="en-GB" sz="2400" dirty="0">
              <a:latin typeface="HfW cursive" panose="00000500000000000000" pitchFamily="2" charset="0"/>
              <a:cs typeface="Dubai Medium"/>
            </a:endParaRPr>
          </a:p>
          <a:p>
            <a:r>
              <a:rPr lang="en-GB" sz="2400" dirty="0">
                <a:latin typeface="HfW cursive" panose="00000500000000000000" pitchFamily="2" charset="0"/>
                <a:cs typeface="Dubai Medium"/>
              </a:rPr>
              <a:t>There are other access arrangements that may be beneficial for individual children rest breaks, translators, and readers, which do not need to be tested/applied for through the DfE.</a:t>
            </a:r>
          </a:p>
          <a:p>
            <a:endParaRPr lang="en-GB" sz="2400" dirty="0">
              <a:latin typeface="HfW cursive" panose="00000500000000000000" pitchFamily="2" charset="0"/>
            </a:endParaRPr>
          </a:p>
        </p:txBody>
      </p:sp>
    </p:spTree>
    <p:extLst>
      <p:ext uri="{BB962C8B-B14F-4D97-AF65-F5344CB8AC3E}">
        <p14:creationId xmlns:p14="http://schemas.microsoft.com/office/powerpoint/2010/main" val="75035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CD11B71-4062-4B45-9356-4699DFD5CCF9}"/>
              </a:ext>
            </a:extLst>
          </p:cNvPr>
          <p:cNvSpPr>
            <a:spLocks noGrp="1"/>
          </p:cNvSpPr>
          <p:nvPr>
            <p:ph type="title"/>
          </p:nvPr>
        </p:nvSpPr>
        <p:spPr>
          <a:xfrm>
            <a:off x="641028" y="86171"/>
            <a:ext cx="4958085" cy="1143000"/>
          </a:xfrm>
        </p:spPr>
        <p:txBody>
          <a:bodyPr/>
          <a:lstStyle/>
          <a:p>
            <a:pPr eaLnBrk="1" hangingPunct="1"/>
            <a:r>
              <a:rPr lang="en-GB" altLang="en-US" sz="3600" dirty="0">
                <a:latin typeface="Dubai Medium"/>
                <a:cs typeface="Dubai Medium"/>
              </a:rPr>
              <a:t>SPAG test content…</a:t>
            </a:r>
          </a:p>
        </p:txBody>
      </p:sp>
      <p:sp>
        <p:nvSpPr>
          <p:cNvPr id="3" name="Content Placeholder 2">
            <a:extLst>
              <a:ext uri="{FF2B5EF4-FFF2-40B4-BE49-F238E27FC236}">
                <a16:creationId xmlns:a16="http://schemas.microsoft.com/office/drawing/2014/main" id="{74317316-358E-4861-86F0-728D2BD7A5B4}"/>
              </a:ext>
            </a:extLst>
          </p:cNvPr>
          <p:cNvSpPr>
            <a:spLocks noGrp="1"/>
          </p:cNvSpPr>
          <p:nvPr>
            <p:ph idx="1"/>
          </p:nvPr>
        </p:nvSpPr>
        <p:spPr>
          <a:xfrm>
            <a:off x="238144" y="875908"/>
            <a:ext cx="8858892" cy="4479336"/>
          </a:xfrm>
        </p:spPr>
        <p:txBody>
          <a:bodyPr/>
          <a:lstStyle/>
          <a:p>
            <a:pPr marL="0" indent="0" eaLnBrk="1" hangingPunct="1">
              <a:buFont typeface="Wingdings 2" panose="05020102010507070707" pitchFamily="18" charset="2"/>
              <a:buNone/>
              <a:defRPr/>
            </a:pPr>
            <a:endParaRPr lang="en-GB" sz="1600" dirty="0">
              <a:latin typeface="HfW cursive" panose="00000500000000000000" pitchFamily="2" charset="0"/>
            </a:endParaRPr>
          </a:p>
          <a:p>
            <a:pPr eaLnBrk="1" hangingPunct="1">
              <a:defRPr/>
            </a:pPr>
            <a:r>
              <a:rPr lang="en-GB" sz="2000" dirty="0">
                <a:latin typeface="HfW cursive" panose="00000500000000000000" pitchFamily="2" charset="0"/>
                <a:cs typeface="Dubai Medium"/>
              </a:rPr>
              <a:t>Children are expected to complete approximately 50 questions in 45 minutes. </a:t>
            </a:r>
          </a:p>
          <a:p>
            <a:pPr eaLnBrk="1" hangingPunct="1">
              <a:defRPr/>
            </a:pPr>
            <a:r>
              <a:rPr lang="en-GB" sz="2000" dirty="0">
                <a:latin typeface="HfW cursive" panose="00000500000000000000" pitchFamily="2" charset="0"/>
                <a:cs typeface="Dubai Medium"/>
              </a:rPr>
              <a:t>The test is based on the relevant sections of the national curriculum statutory for English at Key Stage 2.</a:t>
            </a:r>
          </a:p>
          <a:p>
            <a:pPr marL="0" indent="0" eaLnBrk="1" hangingPunct="1">
              <a:buFont typeface="Wingdings 2" panose="05020102010507070707" pitchFamily="18" charset="2"/>
              <a:buNone/>
              <a:defRPr/>
            </a:pPr>
            <a:endParaRPr lang="en-GB" sz="2400" dirty="0">
              <a:latin typeface="HfW cursive" panose="00000500000000000000" pitchFamily="2" charset="0"/>
            </a:endParaRPr>
          </a:p>
        </p:txBody>
      </p:sp>
      <p:pic>
        <p:nvPicPr>
          <p:cNvPr id="10244" name="Picture 2">
            <a:extLst>
              <a:ext uri="{FF2B5EF4-FFF2-40B4-BE49-F238E27FC236}">
                <a16:creationId xmlns:a16="http://schemas.microsoft.com/office/drawing/2014/main" id="{46053B89-57FD-4CD1-BD15-FDD0F1F78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345" y="2959832"/>
            <a:ext cx="7345362" cy="280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6" name="Rectangle 1">
            <a:extLst>
              <a:ext uri="{FF2B5EF4-FFF2-40B4-BE49-F238E27FC236}">
                <a16:creationId xmlns:a16="http://schemas.microsoft.com/office/drawing/2014/main" id="{E07A2A0D-F8DA-4027-A998-F92DF6DB4BE6}"/>
              </a:ext>
            </a:extLst>
          </p:cNvPr>
          <p:cNvSpPr>
            <a:spLocks noChangeArrowheads="1"/>
          </p:cNvSpPr>
          <p:nvPr/>
        </p:nvSpPr>
        <p:spPr bwMode="auto">
          <a:xfrm>
            <a:off x="469312" y="5772596"/>
            <a:ext cx="8577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n-GB" altLang="en-US" sz="2400" dirty="0">
                <a:latin typeface="HfW cursive" panose="00000500000000000000" pitchFamily="2" charset="0"/>
                <a:cs typeface="Arial"/>
              </a:rPr>
              <a:t>To meet the expected standard in 2023, pupils needed to score 36+ in total, and 55+ to achieve ‘greater depth.’</a:t>
            </a:r>
            <a:endParaRPr lang="en-US" sz="2400" dirty="0">
              <a:latin typeface="HfW cursive"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6F463801-6EA0-47D1-8B4D-814A89AE8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5887"/>
            <a:ext cx="5328716" cy="371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5">
            <a:extLst>
              <a:ext uri="{FF2B5EF4-FFF2-40B4-BE49-F238E27FC236}">
                <a16:creationId xmlns:a16="http://schemas.microsoft.com/office/drawing/2014/main" id="{8F042995-233E-4E1F-8943-D5F4FCCB6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515841"/>
            <a:ext cx="4702026" cy="322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8AEEE6EE-76C2-4053-B47E-C8218B8621B6}"/>
              </a:ext>
            </a:extLst>
          </p:cNvPr>
          <p:cNvSpPr txBox="1"/>
          <p:nvPr/>
        </p:nvSpPr>
        <p:spPr>
          <a:xfrm>
            <a:off x="5652120" y="1052736"/>
            <a:ext cx="2232248" cy="369332"/>
          </a:xfrm>
          <a:prstGeom prst="rect">
            <a:avLst/>
          </a:prstGeom>
          <a:noFill/>
        </p:spPr>
        <p:txBody>
          <a:bodyPr wrap="square" rtlCol="0">
            <a:spAutoFit/>
          </a:bodyPr>
          <a:lstStyle/>
          <a:p>
            <a:r>
              <a:rPr lang="en-GB" dirty="0"/>
              <a:t>Year 3/4</a:t>
            </a:r>
          </a:p>
        </p:txBody>
      </p:sp>
      <p:sp>
        <p:nvSpPr>
          <p:cNvPr id="5" name="TextBox 4">
            <a:extLst>
              <a:ext uri="{FF2B5EF4-FFF2-40B4-BE49-F238E27FC236}">
                <a16:creationId xmlns:a16="http://schemas.microsoft.com/office/drawing/2014/main" id="{7D5DA88F-E354-4294-B1A9-B6285BB309BC}"/>
              </a:ext>
            </a:extLst>
          </p:cNvPr>
          <p:cNvSpPr txBox="1"/>
          <p:nvPr/>
        </p:nvSpPr>
        <p:spPr>
          <a:xfrm>
            <a:off x="1979712" y="4760203"/>
            <a:ext cx="2232248" cy="369332"/>
          </a:xfrm>
          <a:prstGeom prst="rect">
            <a:avLst/>
          </a:prstGeom>
          <a:noFill/>
        </p:spPr>
        <p:txBody>
          <a:bodyPr wrap="square" rtlCol="0">
            <a:spAutoFit/>
          </a:bodyPr>
          <a:lstStyle/>
          <a:p>
            <a:r>
              <a:rPr lang="en-GB" dirty="0"/>
              <a:t>Year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DFF97D46-47C8-41F4-9F13-A1EBC9EB2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16633"/>
            <a:ext cx="8064500" cy="252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2">
            <a:extLst>
              <a:ext uri="{FF2B5EF4-FFF2-40B4-BE49-F238E27FC236}">
                <a16:creationId xmlns:a16="http://schemas.microsoft.com/office/drawing/2014/main" id="{740616E8-0269-445D-B55B-F87BC77D8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63825"/>
            <a:ext cx="7345362"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a:extLst>
              <a:ext uri="{FF2B5EF4-FFF2-40B4-BE49-F238E27FC236}">
                <a16:creationId xmlns:a16="http://schemas.microsoft.com/office/drawing/2014/main" id="{63B2565B-62FF-4E76-B35E-A79288A3E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4365625"/>
            <a:ext cx="8997950" cy="223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CCAEC61C-2974-411A-8E9F-5BE7D7BA6B6A}"/>
              </a:ext>
            </a:extLst>
          </p:cNvPr>
          <p:cNvSpPr txBox="1"/>
          <p:nvPr/>
        </p:nvSpPr>
        <p:spPr>
          <a:xfrm>
            <a:off x="7020272" y="908720"/>
            <a:ext cx="2232248" cy="369332"/>
          </a:xfrm>
          <a:prstGeom prst="rect">
            <a:avLst/>
          </a:prstGeom>
          <a:noFill/>
        </p:spPr>
        <p:txBody>
          <a:bodyPr wrap="square" rtlCol="0">
            <a:spAutoFit/>
          </a:bodyPr>
          <a:lstStyle/>
          <a:p>
            <a:r>
              <a:rPr lang="en-GB" dirty="0"/>
              <a:t>Year 3/4</a:t>
            </a:r>
          </a:p>
        </p:txBody>
      </p:sp>
      <p:sp>
        <p:nvSpPr>
          <p:cNvPr id="6" name="TextBox 5">
            <a:extLst>
              <a:ext uri="{FF2B5EF4-FFF2-40B4-BE49-F238E27FC236}">
                <a16:creationId xmlns:a16="http://schemas.microsoft.com/office/drawing/2014/main" id="{633EE224-10A1-4554-8866-6AC216459714}"/>
              </a:ext>
            </a:extLst>
          </p:cNvPr>
          <p:cNvSpPr txBox="1"/>
          <p:nvPr/>
        </p:nvSpPr>
        <p:spPr>
          <a:xfrm>
            <a:off x="7157926" y="3631389"/>
            <a:ext cx="2232248" cy="369332"/>
          </a:xfrm>
          <a:prstGeom prst="rect">
            <a:avLst/>
          </a:prstGeom>
          <a:noFill/>
        </p:spPr>
        <p:txBody>
          <a:bodyPr wrap="square" rtlCol="0">
            <a:spAutoFit/>
          </a:bodyPr>
          <a:lstStyle/>
          <a:p>
            <a:r>
              <a:rPr lang="en-GB" dirty="0"/>
              <a:t>Year 6</a:t>
            </a:r>
          </a:p>
        </p:txBody>
      </p:sp>
      <p:sp>
        <p:nvSpPr>
          <p:cNvPr id="7" name="TextBox 6">
            <a:extLst>
              <a:ext uri="{FF2B5EF4-FFF2-40B4-BE49-F238E27FC236}">
                <a16:creationId xmlns:a16="http://schemas.microsoft.com/office/drawing/2014/main" id="{D0133782-0DE9-41EF-9A42-9F860F2B7B39}"/>
              </a:ext>
            </a:extLst>
          </p:cNvPr>
          <p:cNvSpPr txBox="1"/>
          <p:nvPr/>
        </p:nvSpPr>
        <p:spPr>
          <a:xfrm>
            <a:off x="7121872" y="6228318"/>
            <a:ext cx="2232248" cy="369332"/>
          </a:xfrm>
          <a:prstGeom prst="rect">
            <a:avLst/>
          </a:prstGeom>
          <a:noFill/>
        </p:spPr>
        <p:txBody>
          <a:bodyPr wrap="square" rtlCol="0">
            <a:spAutoFit/>
          </a:bodyPr>
          <a:lstStyle/>
          <a:p>
            <a:r>
              <a:rPr lang="en-GB" dirty="0"/>
              <a:t>Year 3/4/5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C9C8A0E-F5AD-4826-B061-7F3043B10EEE}"/>
              </a:ext>
            </a:extLst>
          </p:cNvPr>
          <p:cNvSpPr>
            <a:spLocks noGrp="1"/>
          </p:cNvSpPr>
          <p:nvPr>
            <p:ph type="title"/>
          </p:nvPr>
        </p:nvSpPr>
        <p:spPr>
          <a:xfrm>
            <a:off x="459502" y="692970"/>
            <a:ext cx="8229600" cy="1143000"/>
          </a:xfrm>
        </p:spPr>
        <p:txBody>
          <a:bodyPr/>
          <a:lstStyle/>
          <a:p>
            <a:pPr eaLnBrk="1" hangingPunct="1"/>
            <a:r>
              <a:rPr lang="en-GB" altLang="en-US" sz="3600" dirty="0">
                <a:latin typeface="Dubai Medium"/>
                <a:cs typeface="Dubai Medium"/>
              </a:rPr>
              <a:t>Words that have previously been included in the test:</a:t>
            </a:r>
          </a:p>
        </p:txBody>
      </p:sp>
      <p:sp>
        <p:nvSpPr>
          <p:cNvPr id="13315" name="Content Placeholder 2">
            <a:extLst>
              <a:ext uri="{FF2B5EF4-FFF2-40B4-BE49-F238E27FC236}">
                <a16:creationId xmlns:a16="http://schemas.microsoft.com/office/drawing/2014/main" id="{2B9C2174-CEC5-440F-88C7-66784764958B}"/>
              </a:ext>
            </a:extLst>
          </p:cNvPr>
          <p:cNvSpPr>
            <a:spLocks noGrp="1"/>
          </p:cNvSpPr>
          <p:nvPr>
            <p:ph idx="1"/>
          </p:nvPr>
        </p:nvSpPr>
        <p:spPr>
          <a:xfrm>
            <a:off x="420973" y="2103955"/>
            <a:ext cx="8229600" cy="4389438"/>
          </a:xfrm>
        </p:spPr>
        <p:txBody>
          <a:bodyPr/>
          <a:lstStyle/>
          <a:p>
            <a:pPr eaLnBrk="1" hangingPunct="1"/>
            <a:r>
              <a:rPr lang="en-GB" altLang="en-US" sz="2800" dirty="0">
                <a:latin typeface="HfW cursive" panose="00000500000000000000" pitchFamily="2" charset="0"/>
                <a:cs typeface="Dubai Medium"/>
              </a:rPr>
              <a:t>Straight</a:t>
            </a:r>
          </a:p>
          <a:p>
            <a:pPr eaLnBrk="1" hangingPunct="1"/>
            <a:r>
              <a:rPr lang="en-GB" altLang="en-US" sz="2800" dirty="0">
                <a:latin typeface="HfW cursive" panose="00000500000000000000" pitchFamily="2" charset="0"/>
                <a:cs typeface="Dubai Medium"/>
              </a:rPr>
              <a:t>Pyramid </a:t>
            </a:r>
          </a:p>
          <a:p>
            <a:pPr eaLnBrk="1" hangingPunct="1"/>
            <a:r>
              <a:rPr lang="en-GB" altLang="en-US" sz="2800" dirty="0">
                <a:latin typeface="HfW cursive" panose="00000500000000000000" pitchFamily="2" charset="0"/>
                <a:cs typeface="Dubai Medium"/>
              </a:rPr>
              <a:t>Deceive</a:t>
            </a:r>
          </a:p>
          <a:p>
            <a:pPr eaLnBrk="1" hangingPunct="1"/>
            <a:r>
              <a:rPr lang="en-GB" altLang="en-US" sz="2800" dirty="0">
                <a:latin typeface="HfW cursive" panose="00000500000000000000" pitchFamily="2" charset="0"/>
                <a:cs typeface="Dubai Medium"/>
              </a:rPr>
              <a:t>Sympathetic</a:t>
            </a:r>
          </a:p>
          <a:p>
            <a:pPr eaLnBrk="1" hangingPunct="1"/>
            <a:r>
              <a:rPr lang="en-GB" altLang="en-US" sz="2800" dirty="0">
                <a:latin typeface="HfW cursive" panose="00000500000000000000" pitchFamily="2" charset="0"/>
                <a:cs typeface="Dubai Medium"/>
              </a:rPr>
              <a:t>Originally</a:t>
            </a:r>
          </a:p>
          <a:p>
            <a:pPr eaLnBrk="1" hangingPunct="1"/>
            <a:r>
              <a:rPr lang="en-GB" altLang="en-US" sz="2800" dirty="0">
                <a:latin typeface="HfW cursive" panose="00000500000000000000" pitchFamily="2" charset="0"/>
                <a:cs typeface="Dubai Medium"/>
              </a:rPr>
              <a:t>Descendant</a:t>
            </a:r>
          </a:p>
          <a:p>
            <a:pPr eaLnBrk="1" hangingPunct="1"/>
            <a:r>
              <a:rPr lang="en-GB" altLang="en-US" sz="2800" dirty="0">
                <a:latin typeface="HfW cursive" panose="00000500000000000000" pitchFamily="2" charset="0"/>
                <a:cs typeface="Dubai Medium"/>
              </a:rPr>
              <a:t>Coarse</a:t>
            </a:r>
          </a:p>
          <a:p>
            <a:pPr eaLnBrk="1" hangingPunct="1"/>
            <a:r>
              <a:rPr lang="en-GB" altLang="en-US" sz="2800" dirty="0">
                <a:latin typeface="HfW cursive" panose="00000500000000000000" pitchFamily="2" charset="0"/>
                <a:cs typeface="Dubai Medium"/>
              </a:rPr>
              <a:t>Inconceivable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701</TotalTime>
  <Words>1519</Words>
  <Application>Microsoft Office PowerPoint</Application>
  <PresentationFormat>On-screen Show (4:3)</PresentationFormat>
  <Paragraphs>206</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Comic Sans MS</vt:lpstr>
      <vt:lpstr>Constantia</vt:lpstr>
      <vt:lpstr>Dubai Medium</vt:lpstr>
      <vt:lpstr>HfW cursive</vt:lpstr>
      <vt:lpstr>Wingdings 2</vt:lpstr>
      <vt:lpstr>Flow</vt:lpstr>
      <vt:lpstr>Y6 SATs Meeting – September 2024 </vt:lpstr>
      <vt:lpstr> SATs tests</vt:lpstr>
      <vt:lpstr>PowerPoint Presentation</vt:lpstr>
      <vt:lpstr>Test logistics</vt:lpstr>
      <vt:lpstr>Test logistics</vt:lpstr>
      <vt:lpstr>SPAG test content…</vt:lpstr>
      <vt:lpstr>PowerPoint Presentation</vt:lpstr>
      <vt:lpstr>PowerPoint Presentation</vt:lpstr>
      <vt:lpstr>Words that have previously been included in the test:</vt:lpstr>
      <vt:lpstr>How you can help your child with SPAG…</vt:lpstr>
      <vt:lpstr>Reading test</vt:lpstr>
      <vt:lpstr>How you can help prepare your child for the reading test…</vt:lpstr>
      <vt:lpstr>Maths test</vt:lpstr>
      <vt:lpstr>Arithmetic questions</vt:lpstr>
      <vt:lpstr>Reasoning questions</vt:lpstr>
      <vt:lpstr>How you can help your child prepare for the maths test…</vt:lpstr>
      <vt:lpstr>PowerPoint Presentation</vt:lpstr>
      <vt:lpstr>What we’re doing to help your child...</vt:lpstr>
      <vt:lpstr>Useful resources</vt:lpstr>
      <vt:lpstr>Robinwood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 and Key Stage 2.</dc:title>
  <dc:creator>sandra.holt</dc:creator>
  <cp:lastModifiedBy>Nichola Keith</cp:lastModifiedBy>
  <cp:revision>633</cp:revision>
  <dcterms:created xsi:type="dcterms:W3CDTF">2010-10-11T01:41:07Z</dcterms:created>
  <dcterms:modified xsi:type="dcterms:W3CDTF">2024-12-09T14:53:37Z</dcterms:modified>
</cp:coreProperties>
</file>