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67" r:id="rId3"/>
    <p:sldId id="258" r:id="rId4"/>
    <p:sldId id="257" r:id="rId5"/>
    <p:sldId id="259" r:id="rId6"/>
    <p:sldId id="260" r:id="rId7"/>
    <p:sldId id="261" r:id="rId8"/>
    <p:sldId id="262" r:id="rId9"/>
    <p:sldId id="263" r:id="rId10"/>
    <p:sldId id="264" r:id="rId11"/>
    <p:sldId id="265" r:id="rId12"/>
    <p:sldId id="266"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84F4A59-C3F3-4266-A7E3-20C7ABC9ECE1}" type="datetimeFigureOut">
              <a:rPr lang="en-US" smtClean="0"/>
              <a:t>5/19/2014</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9D424A9-8CBA-471C-9770-CB0D35FFBAFE}"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F0F002F-2CE0-41F7-BCC0-8260F128D61C}" type="datetimeFigureOut">
              <a:rPr lang="en-US" smtClean="0"/>
              <a:pPr/>
              <a:t>5/19/2014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0F002F-2CE0-41F7-BCC0-8260F128D61C}" type="datetimeFigureOut">
              <a:rPr lang="en-US" smtClean="0"/>
              <a:pPr/>
              <a:t>5/19/2014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0F002F-2CE0-41F7-BCC0-8260F128D61C}" type="datetimeFigureOut">
              <a:rPr lang="en-US" smtClean="0"/>
              <a:pPr/>
              <a:t>5/19/2014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F0F002F-2CE0-41F7-BCC0-8260F128D61C}" type="datetimeFigureOut">
              <a:rPr lang="en-US" smtClean="0"/>
              <a:pPr/>
              <a:t>5/19/2014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0F002F-2CE0-41F7-BCC0-8260F128D61C}" type="datetimeFigureOut">
              <a:rPr lang="en-US" smtClean="0"/>
              <a:pPr/>
              <a:t>5/19/2014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F0F002F-2CE0-41F7-BCC0-8260F128D61C}" type="datetimeFigureOut">
              <a:rPr lang="en-US" smtClean="0"/>
              <a:pPr/>
              <a:t>5/19/2014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F0F002F-2CE0-41F7-BCC0-8260F128D61C}" type="datetimeFigureOut">
              <a:rPr lang="en-US" smtClean="0"/>
              <a:pPr/>
              <a:t>5/19/2014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F0F002F-2CE0-41F7-BCC0-8260F128D61C}" type="datetimeFigureOut">
              <a:rPr lang="en-US" smtClean="0"/>
              <a:pPr/>
              <a:t>5/19/2014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F002F-2CE0-41F7-BCC0-8260F128D61C}" type="datetimeFigureOut">
              <a:rPr lang="en-US" smtClean="0"/>
              <a:pPr/>
              <a:t>5/19/2014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F002F-2CE0-41F7-BCC0-8260F128D61C}" type="datetimeFigureOut">
              <a:rPr lang="en-US" smtClean="0"/>
              <a:pPr/>
              <a:t>5/19/2014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F002F-2CE0-41F7-BCC0-8260F128D61C}" type="datetimeFigureOut">
              <a:rPr lang="en-US" smtClean="0"/>
              <a:pPr/>
              <a:t>5/19/2014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2347FE-1082-49DC-9A59-BF9DB1341ACB}"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F002F-2CE0-41F7-BCC0-8260F128D61C}" type="datetimeFigureOut">
              <a:rPr lang="en-US" smtClean="0"/>
              <a:pPr/>
              <a:t>5/19/2014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347FE-1082-49DC-9A59-BF9DB1341AC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ebhosting.web.com/imagelib/sitebuilder/misc/show_image.html?linkedwidth=actual&amp;linkpath=http://www.battlefieldstore.com/sitebuildercontent/sitebuilderpictures/jifb10.jpg&amp;target=tlx_new&amp;title=BRITISH%20TOMM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4.bp.blogspot.com/-Jbwzkwk58dA/TfnL20c81UI/AAAAAAAABG4/vDAlMs43NpE/s1600/WW1Page1.jpg"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thegreatwarrevealed.weebly.com/uploads/1/4/3/3/14331680/8889304_orig.jpg?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Britons: Kitchener Wants YOU!"/>
          <p:cNvPicPr>
            <a:picLocks noChangeAspect="1" noChangeArrowheads="1"/>
          </p:cNvPicPr>
          <p:nvPr/>
        </p:nvPicPr>
        <p:blipFill>
          <a:blip r:embed="rId2" cstate="print"/>
          <a:srcRect/>
          <a:stretch>
            <a:fillRect/>
          </a:stretch>
        </p:blipFill>
        <p:spPr bwMode="auto">
          <a:xfrm>
            <a:off x="4000496" y="214290"/>
            <a:ext cx="4929222" cy="6432787"/>
          </a:xfrm>
          <a:prstGeom prst="rect">
            <a:avLst/>
          </a:prstGeom>
          <a:noFill/>
        </p:spPr>
      </p:pic>
      <p:sp>
        <p:nvSpPr>
          <p:cNvPr id="5" name="TextBox 4"/>
          <p:cNvSpPr txBox="1"/>
          <p:nvPr/>
        </p:nvSpPr>
        <p:spPr>
          <a:xfrm>
            <a:off x="214282" y="1357298"/>
            <a:ext cx="3714776" cy="4324261"/>
          </a:xfrm>
          <a:prstGeom prst="rect">
            <a:avLst/>
          </a:prstGeom>
          <a:noFill/>
        </p:spPr>
        <p:txBody>
          <a:bodyPr wrap="square" rtlCol="0">
            <a:spAutoFit/>
          </a:bodyPr>
          <a:lstStyle/>
          <a:p>
            <a:pPr algn="ctr"/>
            <a:r>
              <a:rPr lang="en-GB" sz="5500" b="1" dirty="0" smtClean="0">
                <a:latin typeface="Times New Roman" pitchFamily="18" charset="0"/>
                <a:cs typeface="Times New Roman" pitchFamily="18" charset="0"/>
              </a:rPr>
              <a:t>ENGLAND </a:t>
            </a:r>
          </a:p>
          <a:p>
            <a:pPr algn="ctr"/>
            <a:r>
              <a:rPr lang="en-GB" sz="5500" b="1" dirty="0" smtClean="0">
                <a:latin typeface="Times New Roman" pitchFamily="18" charset="0"/>
                <a:cs typeface="Times New Roman" pitchFamily="18" charset="0"/>
              </a:rPr>
              <a:t>DURING</a:t>
            </a:r>
          </a:p>
          <a:p>
            <a:pPr algn="ctr"/>
            <a:r>
              <a:rPr lang="en-GB" sz="5500" b="1" dirty="0" smtClean="0">
                <a:latin typeface="Times New Roman" pitchFamily="18" charset="0"/>
                <a:cs typeface="Times New Roman" pitchFamily="18" charset="0"/>
              </a:rPr>
              <a:t>WORLD </a:t>
            </a:r>
          </a:p>
          <a:p>
            <a:pPr algn="ctr"/>
            <a:r>
              <a:rPr lang="en-GB" sz="5500" b="1" dirty="0" smtClean="0">
                <a:latin typeface="Times New Roman" pitchFamily="18" charset="0"/>
                <a:cs typeface="Times New Roman" pitchFamily="18" charset="0"/>
              </a:rPr>
              <a:t>WAR </a:t>
            </a:r>
          </a:p>
          <a:p>
            <a:pPr algn="ctr"/>
            <a:r>
              <a:rPr lang="en-GB" sz="5500" b="1" dirty="0" smtClean="0">
                <a:latin typeface="Times New Roman" pitchFamily="18" charset="0"/>
                <a:cs typeface="Times New Roman" pitchFamily="18" charset="0"/>
              </a:rPr>
              <a:t>I</a:t>
            </a:r>
            <a:endParaRPr lang="en-GB" sz="55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Autofit/>
          </a:bodyPr>
          <a:lstStyle/>
          <a:p>
            <a:pPr lvl="0"/>
            <a:r>
              <a:rPr lang="en-GB" sz="2300" dirty="0"/>
              <a:t>Trenches are unhygienic and people got trench foot because of the wet conditions.  </a:t>
            </a:r>
          </a:p>
          <a:p>
            <a:pPr lvl="0"/>
            <a:r>
              <a:rPr lang="en-GB" sz="2300" dirty="0"/>
              <a:t>Front line soldiers could be expected to advance across no man's land towards the enemy trenches, in the face of shelling, machine gun fire and barbed wire defences. Thousands of casualties could be expected in such a "push" or attack.  </a:t>
            </a:r>
          </a:p>
          <a:p>
            <a:pPr lvl="0"/>
            <a:r>
              <a:rPr lang="en-GB" sz="2300" dirty="0"/>
              <a:t>Soldiers had to live with the constant danger of enemy shelling and snipers.  </a:t>
            </a:r>
          </a:p>
          <a:p>
            <a:pPr lvl="0"/>
            <a:r>
              <a:rPr lang="en-GB" sz="2300" dirty="0"/>
              <a:t>The sound of artillery bombardments sometimes resulted in soldiers suffering from a breakdown known as "shell shock".  </a:t>
            </a:r>
          </a:p>
          <a:p>
            <a:pPr lvl="0"/>
            <a:r>
              <a:rPr lang="en-GB" sz="2300" dirty="0"/>
              <a:t>Attempts were made to end the deadlock of trench warfare, these included the introduction of poison gas attacks and the tank.  </a:t>
            </a:r>
          </a:p>
          <a:p>
            <a:r>
              <a:rPr lang="en-US" sz="2300" b="1" dirty="0"/>
              <a:t>10% of all the </a:t>
            </a:r>
            <a:r>
              <a:rPr lang="en-US" sz="2300" b="1" dirty="0" smtClean="0"/>
              <a:t>soldiers </a:t>
            </a:r>
            <a:r>
              <a:rPr lang="en-US" sz="2300" b="1" dirty="0"/>
              <a:t>who fought  in World War 1 were killed</a:t>
            </a:r>
            <a:r>
              <a:rPr lang="en-US" sz="2300" dirty="0"/>
              <a:t>. </a:t>
            </a:r>
            <a:endParaRPr lang="en-GB" sz="23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soldiers of World War 1</a:t>
            </a:r>
            <a:endParaRPr lang="en-GB" dirty="0"/>
          </a:p>
        </p:txBody>
      </p:sp>
      <p:pic>
        <p:nvPicPr>
          <p:cNvPr id="22531" name="Picture 3" descr="http://www.battlefieldstore.com/sitebuildercontent/sitebuilderpictures/jifb10.jpg">
            <a:hlinkClick r:id="rId2"/>
          </p:cNvPr>
          <p:cNvPicPr>
            <a:picLocks noChangeAspect="1" noChangeArrowheads="1"/>
          </p:cNvPicPr>
          <p:nvPr/>
        </p:nvPicPr>
        <p:blipFill>
          <a:blip r:embed="rId3" cstate="print"/>
          <a:srcRect/>
          <a:stretch>
            <a:fillRect/>
          </a:stretch>
        </p:blipFill>
        <p:spPr bwMode="auto">
          <a:xfrm>
            <a:off x="2285983" y="1185828"/>
            <a:ext cx="4308855" cy="545788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143536"/>
          </a:xfrm>
        </p:spPr>
        <p:txBody>
          <a:bodyPr>
            <a:noAutofit/>
          </a:bodyPr>
          <a:lstStyle/>
          <a:p>
            <a:pPr lvl="0"/>
            <a:r>
              <a:rPr lang="en-GB" sz="2500" dirty="0"/>
              <a:t>At the outbreak of war in 1914, the British Army had 700,000 available men. </a:t>
            </a:r>
          </a:p>
          <a:p>
            <a:pPr lvl="0"/>
            <a:r>
              <a:rPr lang="en-GB" sz="2500" dirty="0"/>
              <a:t>Among them were 250,000 boys and young men under the age of 19, the legal limit for armed service overseas. </a:t>
            </a:r>
          </a:p>
          <a:p>
            <a:pPr lvl="0"/>
            <a:r>
              <a:rPr lang="en-GB" sz="2500" dirty="0"/>
              <a:t>The British army was the only army to wear any form of a camouflage uniform.  </a:t>
            </a:r>
          </a:p>
          <a:p>
            <a:pPr lvl="0"/>
            <a:r>
              <a:rPr lang="en-GB" sz="2500" dirty="0"/>
              <a:t>The </a:t>
            </a:r>
            <a:r>
              <a:rPr lang="en-GB" sz="2500" dirty="0" err="1"/>
              <a:t>Brodie</a:t>
            </a:r>
            <a:r>
              <a:rPr lang="en-GB" sz="2500" dirty="0"/>
              <a:t> helmet was the first protective steel helmet used during World War 1 but at first it was only used on the front line because there were not many of them.  </a:t>
            </a:r>
          </a:p>
          <a:p>
            <a:pPr lvl="0"/>
            <a:r>
              <a:rPr lang="en-GB" sz="2500" dirty="0"/>
              <a:t>The main weapon used by British soldiers in the trenches was the bolt-action rifle, it could fire 15 rounds a minute and a person 1,400 metres away could be killed</a:t>
            </a:r>
            <a:r>
              <a:rPr lang="en-GB" sz="2500" dirty="0" smtClean="0"/>
              <a:t>.</a:t>
            </a:r>
            <a:endParaRPr lang="en-GB" sz="25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British infantrymen occupying a shallow trench in a ruined landscape before an advance during the Battle of the Somme"/>
          <p:cNvPicPr>
            <a:picLocks noChangeAspect="1" noChangeArrowheads="1"/>
          </p:cNvPicPr>
          <p:nvPr/>
        </p:nvPicPr>
        <p:blipFill>
          <a:blip r:embed="rId2" cstate="print"/>
          <a:srcRect/>
          <a:stretch>
            <a:fillRect/>
          </a:stretch>
        </p:blipFill>
        <p:spPr bwMode="auto">
          <a:xfrm>
            <a:off x="428596" y="285728"/>
            <a:ext cx="8343613" cy="6171182"/>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Women during the war </a:t>
            </a:r>
            <a:endParaRPr lang="en-GB" dirty="0"/>
          </a:p>
        </p:txBody>
      </p:sp>
      <p:pic>
        <p:nvPicPr>
          <p:cNvPr id="1026" name="Picture 2" descr="Image of Women working in a WW1 Munitions Factory"/>
          <p:cNvPicPr>
            <a:picLocks noChangeAspect="1" noChangeArrowheads="1"/>
          </p:cNvPicPr>
          <p:nvPr/>
        </p:nvPicPr>
        <p:blipFill>
          <a:blip r:embed="rId2" cstate="print"/>
          <a:srcRect/>
          <a:stretch>
            <a:fillRect/>
          </a:stretch>
        </p:blipFill>
        <p:spPr bwMode="auto">
          <a:xfrm>
            <a:off x="1214414" y="1357298"/>
            <a:ext cx="6572296" cy="508822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pPr marL="0" indent="0">
              <a:buNone/>
            </a:pPr>
            <a:r>
              <a:rPr lang="en-GB" sz="2200" dirty="0"/>
              <a:t>Some English women at war were nurses, they were not happy because they saw all of the pain and anger .  </a:t>
            </a:r>
          </a:p>
          <a:p>
            <a:pPr>
              <a:buNone/>
            </a:pPr>
            <a:endParaRPr lang="en-GB" sz="2200" dirty="0"/>
          </a:p>
          <a:p>
            <a:pPr>
              <a:buNone/>
            </a:pPr>
            <a:r>
              <a:rPr lang="en-US" sz="2200" dirty="0"/>
              <a:t>Over the course of the war:</a:t>
            </a:r>
            <a:endParaRPr lang="en-GB" sz="2200" dirty="0"/>
          </a:p>
          <a:p>
            <a:pPr lvl="0"/>
            <a:r>
              <a:rPr lang="en-US" sz="2200" dirty="0"/>
              <a:t>200,000 women took up jobs in governmental departments.</a:t>
            </a:r>
            <a:endParaRPr lang="en-GB" sz="2200" dirty="0"/>
          </a:p>
          <a:p>
            <a:pPr lvl="0"/>
            <a:r>
              <a:rPr lang="en-US" sz="2200" dirty="0"/>
              <a:t>500,000 took up clerical positions in private offices.</a:t>
            </a:r>
            <a:endParaRPr lang="en-GB" sz="2200" dirty="0"/>
          </a:p>
          <a:p>
            <a:pPr lvl="0"/>
            <a:r>
              <a:rPr lang="en-US" sz="2200" dirty="0"/>
              <a:t>250,000 worked on in agricultural positions.</a:t>
            </a:r>
            <a:endParaRPr lang="en-GB" sz="2200" dirty="0"/>
          </a:p>
          <a:p>
            <a:pPr lvl="0"/>
            <a:r>
              <a:rPr lang="en-US" sz="2200" dirty="0"/>
              <a:t>700,000 women worked in the munitions industry, which was dangerous work.</a:t>
            </a:r>
            <a:endParaRPr lang="en-GB" sz="2200" dirty="0"/>
          </a:p>
          <a:p>
            <a:pPr lvl="0"/>
            <a:r>
              <a:rPr lang="en-US" sz="2200" dirty="0"/>
              <a:t>Many more women did hard heavy work, including ship building and furnace stoking. These types of jobs had excluded women prior to the war.  </a:t>
            </a:r>
            <a:endParaRPr lang="en-GB" sz="2200" dirty="0"/>
          </a:p>
          <a:p>
            <a:pPr>
              <a:buNone/>
            </a:pPr>
            <a:endParaRPr lang="en-GB" sz="2200" dirty="0"/>
          </a:p>
          <a:p>
            <a:r>
              <a:rPr lang="en-US" sz="2200" dirty="0"/>
              <a:t>In July 1914, before the war broke out there were </a:t>
            </a:r>
            <a:r>
              <a:rPr lang="en-US" sz="2200" b="1" dirty="0"/>
              <a:t>3.2 million</a:t>
            </a:r>
            <a:r>
              <a:rPr lang="en-US" sz="2200" dirty="0"/>
              <a:t> women in employment. This had risen to </a:t>
            </a:r>
            <a:r>
              <a:rPr lang="en-US" sz="2200" b="1" dirty="0"/>
              <a:t>5 million</a:t>
            </a:r>
            <a:r>
              <a:rPr lang="en-US" sz="2200" dirty="0"/>
              <a:t> by January 1918.</a:t>
            </a:r>
            <a:endParaRPr lang="en-GB"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Food and rationing – at home </a:t>
            </a:r>
            <a:endParaRPr lang="en-GB" dirty="0"/>
          </a:p>
        </p:txBody>
      </p:sp>
      <p:pic>
        <p:nvPicPr>
          <p:cNvPr id="18440" name="Picture 8" descr="A collection of First World War ration books"/>
          <p:cNvPicPr>
            <a:picLocks noChangeAspect="1" noChangeArrowheads="1"/>
          </p:cNvPicPr>
          <p:nvPr/>
        </p:nvPicPr>
        <p:blipFill>
          <a:blip r:embed="rId2" cstate="print"/>
          <a:srcRect/>
          <a:stretch>
            <a:fillRect/>
          </a:stretch>
        </p:blipFill>
        <p:spPr bwMode="auto">
          <a:xfrm>
            <a:off x="1071538" y="1571612"/>
            <a:ext cx="7000924" cy="488156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429684" cy="6072230"/>
          </a:xfrm>
        </p:spPr>
        <p:txBody>
          <a:bodyPr>
            <a:noAutofit/>
          </a:bodyPr>
          <a:lstStyle/>
          <a:p>
            <a:pPr lvl="0"/>
            <a:r>
              <a:rPr lang="en-GB" sz="2500" dirty="0"/>
              <a:t>Rationing means that food was only allowed portions because food was scarce as lots of food was sent away to feed the soldiers.  </a:t>
            </a:r>
          </a:p>
          <a:p>
            <a:pPr lvl="0"/>
            <a:r>
              <a:rPr lang="en-GB" sz="2500" dirty="0"/>
              <a:t>There was also less food arriving from other countries because ships bringing supplies were often attacked by German submarines called U-boats.  </a:t>
            </a:r>
          </a:p>
          <a:p>
            <a:pPr lvl="0"/>
            <a:r>
              <a:rPr lang="en-GB" sz="2500" dirty="0"/>
              <a:t>In 1918, new laws set by the government introduced rationing, a way of sharing food fairly. </a:t>
            </a:r>
          </a:p>
          <a:p>
            <a:pPr lvl="0"/>
            <a:r>
              <a:rPr lang="en-GB" sz="2500" dirty="0"/>
              <a:t>Sugar, meat, flour, butter, margarine and milk were all rationed so that everyone got what they needed. </a:t>
            </a:r>
          </a:p>
          <a:p>
            <a:pPr lvl="0"/>
            <a:r>
              <a:rPr lang="en-GB" sz="2500" dirty="0"/>
              <a:t>Each person had special ration cards, even King George and Queen Mary. </a:t>
            </a:r>
          </a:p>
          <a:p>
            <a:r>
              <a:rPr lang="en-GB" sz="2500" dirty="0"/>
              <a:t>The rules of the rationing were very strict. Anyone found cheating could be fined or even sent to prison.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Food and rationing – the soldiers </a:t>
            </a:r>
            <a:endParaRPr lang="en-GB" dirty="0"/>
          </a:p>
        </p:txBody>
      </p:sp>
      <p:pic>
        <p:nvPicPr>
          <p:cNvPr id="16386" name="Picture 2" descr="British soldiers eating"/>
          <p:cNvPicPr>
            <a:picLocks noChangeAspect="1" noChangeArrowheads="1"/>
          </p:cNvPicPr>
          <p:nvPr/>
        </p:nvPicPr>
        <p:blipFill>
          <a:blip r:embed="rId2" cstate="print"/>
          <a:srcRect/>
          <a:stretch>
            <a:fillRect/>
          </a:stretch>
        </p:blipFill>
        <p:spPr bwMode="auto">
          <a:xfrm>
            <a:off x="857224" y="1643050"/>
            <a:ext cx="7429552" cy="442915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00042"/>
            <a:ext cx="8643998" cy="5929354"/>
          </a:xfrm>
        </p:spPr>
        <p:txBody>
          <a:bodyPr>
            <a:normAutofit lnSpcReduction="10000"/>
          </a:bodyPr>
          <a:lstStyle/>
          <a:p>
            <a:pPr lvl="0"/>
            <a:r>
              <a:rPr lang="en-GB" dirty="0"/>
              <a:t>At the beginning of the war, soldiers got just over one pound of meat, the same amount in bread and eight ounces of vegetables each day.</a:t>
            </a:r>
          </a:p>
          <a:p>
            <a:pPr lvl="0"/>
            <a:r>
              <a:rPr lang="en-GB" dirty="0"/>
              <a:t>By 1917 the official ration for the average British 'Tommy' was much smaller, it was reduced to just 6 ounces of 'bully beef' but the soldiers on the actual front line got even less meat and vegetables than this. </a:t>
            </a:r>
          </a:p>
          <a:p>
            <a:pPr lvl="0"/>
            <a:r>
              <a:rPr lang="en-GB" dirty="0"/>
              <a:t>Shortage of fresh vegetables and fruit caused many soldiers to suffer from upset stomachs.  </a:t>
            </a:r>
          </a:p>
          <a:p>
            <a:pPr lvl="0"/>
            <a:r>
              <a:rPr lang="en-GB" dirty="0"/>
              <a:t>Brown stew was delicious but it got ruined by the mud.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lstStyle/>
          <a:p>
            <a:r>
              <a:rPr lang="en-GB" dirty="0" smtClean="0"/>
              <a:t>In the trenches</a:t>
            </a:r>
            <a:endParaRPr lang="en-GB" dirty="0"/>
          </a:p>
        </p:txBody>
      </p:sp>
      <p:pic>
        <p:nvPicPr>
          <p:cNvPr id="19460" name="Picture 4" descr="http://4.bp.blogspot.com/-Jbwzkwk58dA/TfnL20c81UI/AAAAAAAABG4/vDAlMs43NpE/s400/WW1Page1.jpg">
            <a:hlinkClick r:id="rId2"/>
          </p:cNvPr>
          <p:cNvPicPr>
            <a:picLocks noChangeAspect="1" noChangeArrowheads="1"/>
          </p:cNvPicPr>
          <p:nvPr/>
        </p:nvPicPr>
        <p:blipFill>
          <a:blip r:embed="rId3" cstate="print"/>
          <a:srcRect/>
          <a:stretch>
            <a:fillRect/>
          </a:stretch>
        </p:blipFill>
        <p:spPr bwMode="auto">
          <a:xfrm>
            <a:off x="571472" y="1142984"/>
            <a:ext cx="5643602" cy="5286412"/>
          </a:xfrm>
          <a:prstGeom prst="rect">
            <a:avLst/>
          </a:prstGeom>
          <a:noFill/>
        </p:spPr>
      </p:pic>
      <p:pic>
        <p:nvPicPr>
          <p:cNvPr id="19458" name="Picture 2" descr="Picture">
            <a:hlinkClick r:id="rId4"/>
          </p:cNvPr>
          <p:cNvPicPr>
            <a:picLocks noChangeAspect="1" noChangeArrowheads="1"/>
          </p:cNvPicPr>
          <p:nvPr/>
        </p:nvPicPr>
        <p:blipFill>
          <a:blip r:embed="rId5" cstate="print"/>
          <a:srcRect/>
          <a:stretch>
            <a:fillRect/>
          </a:stretch>
        </p:blipFill>
        <p:spPr bwMode="auto">
          <a:xfrm>
            <a:off x="5715008" y="3786190"/>
            <a:ext cx="2188084" cy="264320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TotalTime>
  <Words>622</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Women during the war </vt:lpstr>
      <vt:lpstr>Slide 4</vt:lpstr>
      <vt:lpstr>Food and rationing – at home </vt:lpstr>
      <vt:lpstr>Slide 6</vt:lpstr>
      <vt:lpstr>Food and rationing – the soldiers </vt:lpstr>
      <vt:lpstr>Slide 8</vt:lpstr>
      <vt:lpstr>In the trenches</vt:lpstr>
      <vt:lpstr>Slide 10</vt:lpstr>
      <vt:lpstr>The soldiers of World War 1</vt:lpstr>
      <vt:lpstr>Slide 12</vt:lpstr>
    </vt:vector>
  </TitlesOfParts>
  <Company>Pets at Home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Interesting facts about World War I</dc:title>
  <dc:creator>craigsmith</dc:creator>
  <cp:lastModifiedBy>edavies</cp:lastModifiedBy>
  <cp:revision>25</cp:revision>
  <dcterms:created xsi:type="dcterms:W3CDTF">2014-05-17T12:23:54Z</dcterms:created>
  <dcterms:modified xsi:type="dcterms:W3CDTF">2014-05-19T15:00:43Z</dcterms:modified>
</cp:coreProperties>
</file>